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600" r:id="rId2"/>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0066"/>
    <a:srgbClr val="CC0000"/>
    <a:srgbClr val="3CF933"/>
    <a:srgbClr val="CCCCFF"/>
    <a:srgbClr val="FF9900"/>
    <a:srgbClr val="99CC00"/>
    <a:srgbClr val="FDF9B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55347" autoAdjust="0"/>
  </p:normalViewPr>
  <p:slideViewPr>
    <p:cSldViewPr>
      <p:cViewPr varScale="1">
        <p:scale>
          <a:sx n="63" d="100"/>
          <a:sy n="63" d="100"/>
        </p:scale>
        <p:origin x="264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F9253A7-113C-4DB8-9C16-7086A6643ADD}" type="datetimeFigureOut">
              <a:rPr lang="en-US" smtClean="0"/>
              <a:pPr/>
              <a:t>2/25/2019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B54E8F8-F5E2-4284-A467-F77146B00E21}" type="slidenum">
              <a:rPr lang="en-US" smtClean="0"/>
              <a:pPr/>
              <a:t>‹#›</a:t>
            </a:fld>
            <a:endParaRPr lang="en-US"/>
          </a:p>
        </p:txBody>
      </p:sp>
    </p:spTree>
    <p:extLst>
      <p:ext uri="{BB962C8B-B14F-4D97-AF65-F5344CB8AC3E}">
        <p14:creationId xmlns:p14="http://schemas.microsoft.com/office/powerpoint/2010/main" val="209851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Chronic wounds are categorized as nonhealing wounds that do not proceed through resolution within a standard time period. Nonhealing, chronic wounds impact over eight million US patients and cost an estimated 30-60 billion USD in healthcare costs annually. We have built computational and experimental tools to analyze the complex interactions between chronic wound microorganisms and local environments</a:t>
            </a:r>
            <a:r>
              <a:rPr lang="en-US" baseline="0" dirty="0"/>
              <a:t> </a:t>
            </a:r>
            <a:r>
              <a:rPr lang="en-US" dirty="0"/>
              <a:t>so therapeutic strategies can be optimized.</a:t>
            </a:r>
          </a:p>
          <a:p>
            <a:endParaRPr lang="en-US" dirty="0"/>
          </a:p>
          <a:p>
            <a:r>
              <a:rPr lang="en-US" dirty="0"/>
              <a:t>Computational models require parameters which can be difficult to extract from complex experimental data sets.  Machine learning and AI will facilitate the identification of meaningful model parameters through the analysis of large, </a:t>
            </a:r>
            <a:r>
              <a:rPr lang="en-US" dirty="0" err="1"/>
              <a:t>multicondition</a:t>
            </a:r>
            <a:r>
              <a:rPr lang="en-US" dirty="0"/>
              <a:t> biofilm growth data sets.</a:t>
            </a:r>
          </a:p>
          <a:p>
            <a:endParaRPr lang="en-US" dirty="0"/>
          </a:p>
          <a:p>
            <a:r>
              <a:rPr lang="en-US" dirty="0"/>
              <a:t>We have developed a suite of computational tools that predict interactions and emergent properties of biofilm pathogens with spatial and temporal resolution; we have also developed new experimental methodologies including a new biofilm reactor, to make spatial and temporal measurements of biofilm growth.  A major challenge will be integrating the full range of computational and experimental methodologies which are measured and predicted on different size and time scales. </a:t>
            </a:r>
          </a:p>
          <a:p>
            <a:endParaRPr lang="en-US" b="1" dirty="0"/>
          </a:p>
          <a:p>
            <a:r>
              <a:rPr lang="en-US" b="1" dirty="0"/>
              <a:t>Multiscale modeling</a:t>
            </a:r>
            <a:r>
              <a:rPr lang="en-US" dirty="0"/>
              <a:t>: Biofilms as inherently modular and multiphasic with multiple species of bacteria embedded in a polymer hydrogel, exchanging chemicals across aqueous intercellular spaces, while interacting with local physical environments.  The modeling methodology addresses these challenges by embedding genome scale metabolic models for individual species within a partial differential equation model quantifying the aqueous phase chemicals.  The approach integrates biotic chemical reactions with abiotic diffusion processes.  </a:t>
            </a:r>
          </a:p>
          <a:p>
            <a:endParaRPr lang="en-US" dirty="0"/>
          </a:p>
          <a:p>
            <a:r>
              <a:rPr lang="en-US" dirty="0"/>
              <a:t>Ross P Carlson, rossc@montana.edu</a:t>
            </a:r>
          </a:p>
        </p:txBody>
      </p:sp>
      <p:sp>
        <p:nvSpPr>
          <p:cNvPr id="4" name="Slide Number Placeholder 3"/>
          <p:cNvSpPr>
            <a:spLocks noGrp="1"/>
          </p:cNvSpPr>
          <p:nvPr>
            <p:ph type="sldNum" sz="quarter" idx="5"/>
          </p:nvPr>
        </p:nvSpPr>
        <p:spPr/>
        <p:txBody>
          <a:bodyPr/>
          <a:lstStyle/>
          <a:p>
            <a:fld id="{DB54E8F8-F5E2-4284-A467-F77146B00E21}" type="slidenum">
              <a:rPr lang="en-US" smtClean="0"/>
              <a:pPr/>
              <a:t>1</a:t>
            </a:fld>
            <a:endParaRPr lang="en-US"/>
          </a:p>
        </p:txBody>
      </p:sp>
    </p:spTree>
    <p:extLst>
      <p:ext uri="{BB962C8B-B14F-4D97-AF65-F5344CB8AC3E}">
        <p14:creationId xmlns:p14="http://schemas.microsoft.com/office/powerpoint/2010/main" val="417575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DBDBA-9923-4FB3-A382-31DEF6999C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E281D-588A-4FF6-9E00-E6BA800E41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73A996-F656-420A-B382-70D7AF5234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A82D0D-7A65-4C93-A72F-96B51B38F4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279BA-FAD1-4FBD-83F6-FF57826173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B5563A-95A6-4385-A8C2-D8663B890D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DB4A1-B8FB-4844-8BC8-BFB08A2AED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E5A0BE-D21E-4D6F-BA11-174BCAC3396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92CA2-DDCD-41A6-8054-ED7AE458BE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86FA5-F68A-4F4E-B4F6-119BBE6C99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962EE-3393-494C-91AF-12D4FE366D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54598B-F2F6-48B9-811A-9DFED83A6C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E034DD-B46F-40CD-BF0B-67223BECDD0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474997-6300-42F3-B010-FD131B22B41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6000" contrast="33000"/>
                    </a14:imgEffect>
                  </a14:imgLayer>
                </a14:imgProps>
              </a:ext>
              <a:ext uri="{28A0092B-C50C-407E-A947-70E740481C1C}">
                <a14:useLocalDpi xmlns:a14="http://schemas.microsoft.com/office/drawing/2010/main" val="0"/>
              </a:ext>
            </a:extLst>
          </a:blip>
          <a:srcRect l="1084" t="20947" b="16006"/>
          <a:stretch/>
        </p:blipFill>
        <p:spPr>
          <a:xfrm>
            <a:off x="0" y="-76200"/>
            <a:ext cx="8534400" cy="6902424"/>
          </a:xfrm>
          <a:prstGeom prst="rect">
            <a:avLst/>
          </a:prstGeom>
          <a:effectLst>
            <a:softEdge rad="127000"/>
          </a:effectLst>
        </p:spPr>
      </p:pic>
      <p:sp>
        <p:nvSpPr>
          <p:cNvPr id="5122" name="Rectangle 3"/>
          <p:cNvSpPr>
            <a:spLocks noChangeArrowheads="1"/>
          </p:cNvSpPr>
          <p:nvPr/>
        </p:nvSpPr>
        <p:spPr bwMode="auto">
          <a:xfrm>
            <a:off x="-3743371" y="-1831875"/>
            <a:ext cx="8763000" cy="1484472"/>
          </a:xfrm>
          <a:prstGeom prst="rect">
            <a:avLst/>
          </a:prstGeom>
          <a:solidFill>
            <a:srgbClr val="FDF9BF">
              <a:alpha val="30196"/>
            </a:srgbClr>
          </a:solidFill>
          <a:ln w="9525" algn="ctr">
            <a:solidFill>
              <a:srgbClr val="000099"/>
            </a:solidFill>
            <a:miter lim="800000"/>
            <a:headEnd/>
            <a:tailEnd/>
          </a:ln>
        </p:spPr>
        <p:txBody>
          <a:bodyPr wrap="none" anchor="ctr"/>
          <a:lstStyle/>
          <a:p>
            <a:pPr eaLnBrk="0" hangingPunct="0"/>
            <a:endParaRPr lang="en-US"/>
          </a:p>
        </p:txBody>
      </p:sp>
      <p:sp>
        <p:nvSpPr>
          <p:cNvPr id="7" name="Rectangle 6"/>
          <p:cNvSpPr>
            <a:spLocks noChangeArrowheads="1"/>
          </p:cNvSpPr>
          <p:nvPr/>
        </p:nvSpPr>
        <p:spPr bwMode="auto">
          <a:xfrm>
            <a:off x="70533" y="1051638"/>
            <a:ext cx="5755276" cy="1075931"/>
          </a:xfrm>
          <a:prstGeom prst="rect">
            <a:avLst/>
          </a:prstGeom>
          <a:solidFill>
            <a:srgbClr val="000000">
              <a:alpha val="65098"/>
            </a:srgbClr>
          </a:solidFill>
          <a:ln w="9525" algn="ctr">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sz="2800"/>
          </a:p>
        </p:txBody>
      </p:sp>
      <p:sp>
        <p:nvSpPr>
          <p:cNvPr id="8" name="Text Box 7"/>
          <p:cNvSpPr txBox="1">
            <a:spLocks noChangeArrowheads="1"/>
          </p:cNvSpPr>
          <p:nvPr/>
        </p:nvSpPr>
        <p:spPr bwMode="auto">
          <a:xfrm>
            <a:off x="25999" y="1081081"/>
            <a:ext cx="5679519" cy="1015663"/>
          </a:xfrm>
          <a:prstGeom prst="rect">
            <a:avLst/>
          </a:prstGeom>
          <a:noFill/>
          <a:ln w="9525">
            <a:noFill/>
            <a:miter lim="800000"/>
            <a:headEnd/>
            <a:tailEnd/>
          </a:ln>
        </p:spPr>
        <p:txBody>
          <a:bodyPr wrap="square">
            <a:spAutoFit/>
          </a:bodyPr>
          <a:lstStyle/>
          <a:p>
            <a:r>
              <a:rPr lang="en-US" sz="1200" u="sng" dirty="0">
                <a:latin typeface="+mn-lt"/>
              </a:rPr>
              <a:t>Chronic wounds </a:t>
            </a:r>
            <a:r>
              <a:rPr lang="en-US" sz="1200" dirty="0">
                <a:latin typeface="+mn-lt"/>
              </a:rPr>
              <a:t>are categorized as nonhealing wounds that do not proceed through resolution within ~3 months. Chronic wounds impact over 8 million US patients and cost an estimated $30-60 billion in healthcare costs annually.  Chronic wounds are challenging to treat using traditional antibiotics because they are typically colonized by interacting consortia growing as recalcitrant biofilms. </a:t>
            </a:r>
          </a:p>
        </p:txBody>
      </p:sp>
      <p:pic>
        <p:nvPicPr>
          <p:cNvPr id="5" name="Picture 4">
            <a:extLst>
              <a:ext uri="{FF2B5EF4-FFF2-40B4-BE49-F238E27FC236}">
                <a16:creationId xmlns:a16="http://schemas.microsoft.com/office/drawing/2014/main" id="{28ACC4CE-1F5E-47E7-ABDB-12AF3AA9F1E4}"/>
              </a:ext>
            </a:extLst>
          </p:cNvPr>
          <p:cNvPicPr>
            <a:picLocks noChangeAspect="1"/>
          </p:cNvPicPr>
          <p:nvPr/>
        </p:nvPicPr>
        <p:blipFill rotWithShape="1">
          <a:blip r:embed="rId5"/>
          <a:srcRect l="14026" r="12110"/>
          <a:stretch/>
        </p:blipFill>
        <p:spPr>
          <a:xfrm>
            <a:off x="5756783" y="1915589"/>
            <a:ext cx="3320644" cy="2261625"/>
          </a:xfrm>
          <a:prstGeom prst="rect">
            <a:avLst/>
          </a:prstGeom>
        </p:spPr>
      </p:pic>
      <p:sp>
        <p:nvSpPr>
          <p:cNvPr id="14" name="Rectangle 28">
            <a:extLst>
              <a:ext uri="{FF2B5EF4-FFF2-40B4-BE49-F238E27FC236}">
                <a16:creationId xmlns:a16="http://schemas.microsoft.com/office/drawing/2014/main" id="{9C1C4BE0-7731-443D-B297-D8F2238B7BC4}"/>
              </a:ext>
            </a:extLst>
          </p:cNvPr>
          <p:cNvSpPr>
            <a:spLocks noChangeArrowheads="1"/>
          </p:cNvSpPr>
          <p:nvPr/>
        </p:nvSpPr>
        <p:spPr bwMode="auto">
          <a:xfrm>
            <a:off x="59095" y="94548"/>
            <a:ext cx="5743543" cy="830997"/>
          </a:xfrm>
          <a:prstGeom prst="rect">
            <a:avLst/>
          </a:prstGeom>
          <a:solidFill>
            <a:schemeClr val="tx1">
              <a:alpha val="58000"/>
            </a:schemeClr>
          </a:solidFill>
          <a:ln w="28575">
            <a:solidFill>
              <a:schemeClr val="bg1"/>
            </a:solidFill>
            <a:miter lim="800000"/>
            <a:headEnd/>
            <a:tailEnd/>
          </a:ln>
        </p:spPr>
        <p:txBody>
          <a:bodyPr wrap="none" anchor="ctr"/>
          <a:lstStyle/>
          <a:p>
            <a:endParaRPr lang="en-US">
              <a:solidFill>
                <a:schemeClr val="bg2"/>
              </a:solidFill>
            </a:endParaRPr>
          </a:p>
        </p:txBody>
      </p:sp>
      <p:sp>
        <p:nvSpPr>
          <p:cNvPr id="19" name="TextBox 18">
            <a:extLst>
              <a:ext uri="{FF2B5EF4-FFF2-40B4-BE49-F238E27FC236}">
                <a16:creationId xmlns:a16="http://schemas.microsoft.com/office/drawing/2014/main" id="{52315B31-BCC4-45F7-BA67-5BED68CA1D6C}"/>
              </a:ext>
            </a:extLst>
          </p:cNvPr>
          <p:cNvSpPr txBox="1"/>
          <p:nvPr/>
        </p:nvSpPr>
        <p:spPr>
          <a:xfrm>
            <a:off x="5812307" y="1981270"/>
            <a:ext cx="1219200" cy="553998"/>
          </a:xfrm>
          <a:prstGeom prst="rect">
            <a:avLst/>
          </a:prstGeom>
          <a:noFill/>
        </p:spPr>
        <p:txBody>
          <a:bodyPr wrap="square" rtlCol="0">
            <a:spAutoFit/>
          </a:bodyPr>
          <a:lstStyle/>
          <a:p>
            <a:r>
              <a:rPr lang="en-US" sz="1000" i="1" dirty="0">
                <a:solidFill>
                  <a:schemeClr val="bg2"/>
                </a:solidFill>
                <a:latin typeface="+mj-lt"/>
              </a:rPr>
              <a:t>In vitro </a:t>
            </a:r>
            <a:r>
              <a:rPr lang="en-US" sz="1000" dirty="0">
                <a:solidFill>
                  <a:schemeClr val="bg2"/>
                </a:solidFill>
                <a:latin typeface="+mj-lt"/>
              </a:rPr>
              <a:t>and </a:t>
            </a:r>
            <a:r>
              <a:rPr lang="en-US" sz="1000" i="1" dirty="0">
                <a:solidFill>
                  <a:schemeClr val="bg2"/>
                </a:solidFill>
                <a:latin typeface="+mj-lt"/>
              </a:rPr>
              <a:t>in silico</a:t>
            </a:r>
            <a:r>
              <a:rPr lang="en-US" sz="1000" dirty="0">
                <a:solidFill>
                  <a:schemeClr val="bg2"/>
                </a:solidFill>
                <a:latin typeface="+mj-lt"/>
              </a:rPr>
              <a:t> pathogen consortia</a:t>
            </a:r>
          </a:p>
        </p:txBody>
      </p:sp>
      <p:sp>
        <p:nvSpPr>
          <p:cNvPr id="15" name="Text Box 30">
            <a:extLst>
              <a:ext uri="{FF2B5EF4-FFF2-40B4-BE49-F238E27FC236}">
                <a16:creationId xmlns:a16="http://schemas.microsoft.com/office/drawing/2014/main" id="{BB2AC5BE-82D8-47FF-9981-5F3CA87AB537}"/>
              </a:ext>
            </a:extLst>
          </p:cNvPr>
          <p:cNvSpPr txBox="1">
            <a:spLocks noChangeArrowheads="1"/>
          </p:cNvSpPr>
          <p:nvPr/>
        </p:nvSpPr>
        <p:spPr bwMode="auto">
          <a:xfrm>
            <a:off x="59095" y="88623"/>
            <a:ext cx="5808305" cy="861774"/>
          </a:xfrm>
          <a:prstGeom prst="rect">
            <a:avLst/>
          </a:prstGeom>
          <a:noFill/>
          <a:ln w="9525">
            <a:noFill/>
            <a:miter lim="800000"/>
            <a:headEnd/>
            <a:tailEnd/>
          </a:ln>
          <a:effectLst/>
        </p:spPr>
        <p:txBody>
          <a:bodyPr wrap="square">
            <a:spAutoFit/>
          </a:bodyPr>
          <a:lstStyle/>
          <a:p>
            <a:r>
              <a:rPr lang="en-US" sz="1400" b="1" dirty="0">
                <a:solidFill>
                  <a:schemeClr val="bg2"/>
                </a:solidFill>
                <a:effectLst>
                  <a:outerShdw blurRad="38100" dist="38100" dir="2700000" algn="tl">
                    <a:srgbClr val="000000">
                      <a:alpha val="43137"/>
                    </a:srgbClr>
                  </a:outerShdw>
                </a:effectLst>
                <a:latin typeface="+mn-lt"/>
              </a:rPr>
              <a:t>Predictive Multiscale Modeling of Chronic Wound Biofilms </a:t>
            </a:r>
          </a:p>
          <a:p>
            <a:r>
              <a:rPr lang="en-US" sz="1200" dirty="0">
                <a:solidFill>
                  <a:schemeClr val="bg2"/>
                </a:solidFill>
                <a:effectLst>
                  <a:outerShdw blurRad="38100" dist="38100" dir="2700000" algn="tl">
                    <a:srgbClr val="000000">
                      <a:alpha val="43137"/>
                    </a:srgbClr>
                  </a:outerShdw>
                </a:effectLst>
                <a:latin typeface="+mn-lt"/>
              </a:rPr>
              <a:t>NIH NIBIB </a:t>
            </a:r>
            <a:r>
              <a:rPr lang="en-US" sz="1200" dirty="0">
                <a:solidFill>
                  <a:schemeClr val="bg2"/>
                </a:solidFill>
                <a:latin typeface="+mn-lt"/>
              </a:rPr>
              <a:t>U01EB019416</a:t>
            </a:r>
            <a:r>
              <a:rPr lang="en-US" sz="1200" dirty="0">
                <a:solidFill>
                  <a:schemeClr val="bg2"/>
                </a:solidFill>
                <a:effectLst>
                  <a:outerShdw blurRad="38100" dist="38100" dir="2700000" algn="tl">
                    <a:srgbClr val="000000">
                      <a:alpha val="43137"/>
                    </a:srgbClr>
                  </a:outerShdw>
                </a:effectLst>
                <a:latin typeface="+mn-lt"/>
              </a:rPr>
              <a:t> </a:t>
            </a:r>
          </a:p>
          <a:p>
            <a:r>
              <a:rPr lang="en-US" sz="1200" dirty="0">
                <a:solidFill>
                  <a:schemeClr val="bg2"/>
                </a:solidFill>
                <a:effectLst>
                  <a:outerShdw blurRad="38100" dist="38100" dir="2700000" algn="tl">
                    <a:srgbClr val="000000">
                      <a:alpha val="43137"/>
                    </a:srgbClr>
                  </a:outerShdw>
                </a:effectLst>
                <a:latin typeface="+mn-lt"/>
              </a:rPr>
              <a:t>Ross P. Carlson, Michael Henson, Luke Hanley, Matthew Fields</a:t>
            </a:r>
          </a:p>
          <a:p>
            <a:pPr lvl="0"/>
            <a:r>
              <a:rPr lang="en-US" sz="1200" dirty="0">
                <a:solidFill>
                  <a:schemeClr val="bg2"/>
                </a:solidFill>
                <a:effectLst>
                  <a:outerShdw blurRad="38100" dist="38100" dir="2700000" algn="tl">
                    <a:srgbClr val="000000">
                      <a:alpha val="43137"/>
                    </a:srgbClr>
                  </a:outerShdw>
                </a:effectLst>
                <a:latin typeface="+mn-lt"/>
              </a:rPr>
              <a:t>Montana State University, UMass, Amherst, University of Illinois, Chicago</a:t>
            </a:r>
          </a:p>
        </p:txBody>
      </p:sp>
      <p:sp>
        <p:nvSpPr>
          <p:cNvPr id="21" name="Rectangle 20">
            <a:extLst>
              <a:ext uri="{FF2B5EF4-FFF2-40B4-BE49-F238E27FC236}">
                <a16:creationId xmlns:a16="http://schemas.microsoft.com/office/drawing/2014/main" id="{72F66FB9-42FD-4B4B-8D82-1116C048D559}"/>
              </a:ext>
            </a:extLst>
          </p:cNvPr>
          <p:cNvSpPr>
            <a:spLocks noChangeArrowheads="1"/>
          </p:cNvSpPr>
          <p:nvPr/>
        </p:nvSpPr>
        <p:spPr bwMode="auto">
          <a:xfrm>
            <a:off x="57753" y="2244952"/>
            <a:ext cx="5744886" cy="1267577"/>
          </a:xfrm>
          <a:prstGeom prst="rect">
            <a:avLst/>
          </a:prstGeom>
          <a:solidFill>
            <a:srgbClr val="000000">
              <a:alpha val="65098"/>
            </a:srgbClr>
          </a:solidFill>
          <a:ln w="9525" algn="ctr">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sz="2800"/>
          </a:p>
        </p:txBody>
      </p:sp>
      <p:sp>
        <p:nvSpPr>
          <p:cNvPr id="22" name="Text Box 7">
            <a:extLst>
              <a:ext uri="{FF2B5EF4-FFF2-40B4-BE49-F238E27FC236}">
                <a16:creationId xmlns:a16="http://schemas.microsoft.com/office/drawing/2014/main" id="{B981D301-0262-436C-8E3C-0CBD505B80E0}"/>
              </a:ext>
            </a:extLst>
          </p:cNvPr>
          <p:cNvSpPr txBox="1">
            <a:spLocks noChangeArrowheads="1"/>
          </p:cNvSpPr>
          <p:nvPr/>
        </p:nvSpPr>
        <p:spPr bwMode="auto">
          <a:xfrm>
            <a:off x="47363" y="2288801"/>
            <a:ext cx="5755275" cy="1200329"/>
          </a:xfrm>
          <a:prstGeom prst="rect">
            <a:avLst/>
          </a:prstGeom>
          <a:noFill/>
          <a:ln w="9525">
            <a:noFill/>
            <a:miter lim="800000"/>
            <a:headEnd/>
            <a:tailEnd/>
          </a:ln>
        </p:spPr>
        <p:txBody>
          <a:bodyPr wrap="square">
            <a:spAutoFit/>
          </a:bodyPr>
          <a:lstStyle/>
          <a:p>
            <a:r>
              <a:rPr lang="en-US" sz="1200" u="sng" dirty="0">
                <a:latin typeface="+mn-lt"/>
              </a:rPr>
              <a:t>The Model </a:t>
            </a:r>
            <a:r>
              <a:rPr lang="en-US" sz="1200" dirty="0">
                <a:latin typeface="+mn-lt"/>
              </a:rPr>
              <a:t>quantifies the complex spatial and temporal dynamics of biofilm consortia. The wound pathogens are represented using genome-scale, metabolic reconstructions; phenotypes are predicted using linear programming (LP) optimization methods. Pathogen metabolic models are imbedded in a discretized control volume where mass balances are enforced using partial differential equations which account for pathogen reaction and metabolite diffusion processes.   </a:t>
            </a:r>
            <a:endParaRPr lang="en-US" sz="1400" b="1" dirty="0">
              <a:latin typeface="+mn-lt"/>
            </a:endParaRPr>
          </a:p>
        </p:txBody>
      </p:sp>
      <p:sp>
        <p:nvSpPr>
          <p:cNvPr id="23" name="Rectangle 22">
            <a:extLst>
              <a:ext uri="{FF2B5EF4-FFF2-40B4-BE49-F238E27FC236}">
                <a16:creationId xmlns:a16="http://schemas.microsoft.com/office/drawing/2014/main" id="{A2A88BB0-86D7-4ECB-B2C3-F12E1639F49C}"/>
              </a:ext>
            </a:extLst>
          </p:cNvPr>
          <p:cNvSpPr>
            <a:spLocks noChangeArrowheads="1"/>
          </p:cNvSpPr>
          <p:nvPr/>
        </p:nvSpPr>
        <p:spPr bwMode="auto">
          <a:xfrm>
            <a:off x="57752" y="3630698"/>
            <a:ext cx="5755275" cy="1288051"/>
          </a:xfrm>
          <a:prstGeom prst="rect">
            <a:avLst/>
          </a:prstGeom>
          <a:solidFill>
            <a:srgbClr val="000000">
              <a:alpha val="60000"/>
            </a:srgbClr>
          </a:solidFill>
          <a:ln w="9525" algn="ctr">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sz="2800"/>
          </a:p>
        </p:txBody>
      </p:sp>
      <p:sp>
        <p:nvSpPr>
          <p:cNvPr id="27" name="Rectangle 26">
            <a:extLst>
              <a:ext uri="{FF2B5EF4-FFF2-40B4-BE49-F238E27FC236}">
                <a16:creationId xmlns:a16="http://schemas.microsoft.com/office/drawing/2014/main" id="{29632008-4DE9-4253-B667-44C0755F742A}"/>
              </a:ext>
            </a:extLst>
          </p:cNvPr>
          <p:cNvSpPr>
            <a:spLocks noChangeArrowheads="1"/>
          </p:cNvSpPr>
          <p:nvPr/>
        </p:nvSpPr>
        <p:spPr bwMode="auto">
          <a:xfrm>
            <a:off x="59914" y="5043498"/>
            <a:ext cx="5755275" cy="867112"/>
          </a:xfrm>
          <a:prstGeom prst="rect">
            <a:avLst/>
          </a:prstGeom>
          <a:solidFill>
            <a:srgbClr val="000000">
              <a:alpha val="60000"/>
            </a:srgbClr>
          </a:solidFill>
          <a:ln w="9525" algn="ctr">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sz="2800"/>
          </a:p>
        </p:txBody>
      </p:sp>
      <p:pic>
        <p:nvPicPr>
          <p:cNvPr id="30" name="Picture 29">
            <a:extLst>
              <a:ext uri="{FF2B5EF4-FFF2-40B4-BE49-F238E27FC236}">
                <a16:creationId xmlns:a16="http://schemas.microsoft.com/office/drawing/2014/main" id="{0EC738B8-445F-40BF-93B9-B298E80D1CA9}"/>
              </a:ext>
            </a:extLst>
          </p:cNvPr>
          <p:cNvPicPr>
            <a:picLocks noChangeAspect="1"/>
          </p:cNvPicPr>
          <p:nvPr/>
        </p:nvPicPr>
        <p:blipFill rotWithShape="1">
          <a:blip r:embed="rId6"/>
          <a:srcRect r="6824"/>
          <a:stretch/>
        </p:blipFill>
        <p:spPr>
          <a:xfrm>
            <a:off x="5741825" y="4198911"/>
            <a:ext cx="3335602" cy="2509179"/>
          </a:xfrm>
          <a:prstGeom prst="rect">
            <a:avLst/>
          </a:prstGeom>
        </p:spPr>
      </p:pic>
      <p:sp>
        <p:nvSpPr>
          <p:cNvPr id="32" name="Rectangle 31">
            <a:extLst>
              <a:ext uri="{FF2B5EF4-FFF2-40B4-BE49-F238E27FC236}">
                <a16:creationId xmlns:a16="http://schemas.microsoft.com/office/drawing/2014/main" id="{76D23CB4-5D63-4984-9DA8-908EF834BB7D}"/>
              </a:ext>
            </a:extLst>
          </p:cNvPr>
          <p:cNvSpPr>
            <a:spLocks noChangeArrowheads="1"/>
          </p:cNvSpPr>
          <p:nvPr/>
        </p:nvSpPr>
        <p:spPr bwMode="auto">
          <a:xfrm>
            <a:off x="57752" y="6053593"/>
            <a:ext cx="5755275" cy="575807"/>
          </a:xfrm>
          <a:prstGeom prst="rect">
            <a:avLst/>
          </a:prstGeom>
          <a:solidFill>
            <a:srgbClr val="000000">
              <a:alpha val="60000"/>
            </a:srgbClr>
          </a:solidFill>
          <a:ln w="9525" algn="ctr">
            <a:solidFill>
              <a:srgbClr val="000099"/>
            </a:solidFill>
            <a:miter lim="800000"/>
            <a:headEnd/>
            <a:tailEnd/>
          </a:ln>
          <a:effectLst>
            <a:outerShdw blurRad="50800" dist="38100" dir="2700000" algn="tl" rotWithShape="0">
              <a:prstClr val="black">
                <a:alpha val="40000"/>
              </a:prstClr>
            </a:outerShdw>
          </a:effectLst>
        </p:spPr>
        <p:txBody>
          <a:bodyPr wrap="none" anchor="ctr"/>
          <a:lstStyle/>
          <a:p>
            <a:pPr eaLnBrk="0" hangingPunct="0">
              <a:defRPr/>
            </a:pPr>
            <a:endParaRPr lang="en-US" sz="2800"/>
          </a:p>
        </p:txBody>
      </p:sp>
      <p:sp>
        <p:nvSpPr>
          <p:cNvPr id="33" name="Text Box 7">
            <a:extLst>
              <a:ext uri="{FF2B5EF4-FFF2-40B4-BE49-F238E27FC236}">
                <a16:creationId xmlns:a16="http://schemas.microsoft.com/office/drawing/2014/main" id="{B78BAFC7-2C78-4275-8932-3168016D172B}"/>
              </a:ext>
            </a:extLst>
          </p:cNvPr>
          <p:cNvSpPr txBox="1">
            <a:spLocks noChangeArrowheads="1"/>
          </p:cNvSpPr>
          <p:nvPr/>
        </p:nvSpPr>
        <p:spPr bwMode="auto">
          <a:xfrm>
            <a:off x="47363" y="6035646"/>
            <a:ext cx="5692300" cy="800219"/>
          </a:xfrm>
          <a:prstGeom prst="rect">
            <a:avLst/>
          </a:prstGeom>
          <a:noFill/>
          <a:ln w="9525">
            <a:noFill/>
            <a:miter lim="800000"/>
            <a:headEnd/>
            <a:tailEnd/>
          </a:ln>
        </p:spPr>
        <p:txBody>
          <a:bodyPr wrap="square">
            <a:spAutoFit/>
          </a:bodyPr>
          <a:lstStyle/>
          <a:p>
            <a:r>
              <a:rPr lang="en-US" sz="1200" u="sng" dirty="0">
                <a:latin typeface="+mn-lt"/>
              </a:rPr>
              <a:t>Key Publications</a:t>
            </a:r>
            <a:r>
              <a:rPr lang="en-US" sz="1200" dirty="0">
                <a:latin typeface="+mn-lt"/>
              </a:rPr>
              <a:t>: </a:t>
            </a:r>
            <a:r>
              <a:rPr lang="en-US" sz="1100" dirty="0" err="1">
                <a:latin typeface="+mn-lt"/>
              </a:rPr>
              <a:t>Phalak</a:t>
            </a:r>
            <a:r>
              <a:rPr lang="en-US" sz="1100" dirty="0">
                <a:latin typeface="+mn-lt"/>
              </a:rPr>
              <a:t> et al., 2016 doi.org/10.1186/s12918-016-0334-8</a:t>
            </a:r>
          </a:p>
          <a:p>
            <a:r>
              <a:rPr lang="en-US" sz="1100" dirty="0">
                <a:latin typeface="+mn-lt"/>
              </a:rPr>
              <a:t>	       Carlson et al., 2018 </a:t>
            </a:r>
            <a:r>
              <a:rPr lang="en-US" sz="1100" dirty="0" err="1">
                <a:latin typeface="+mn-lt"/>
              </a:rPr>
              <a:t>doi</a:t>
            </a:r>
            <a:r>
              <a:rPr lang="en-US" sz="1100" dirty="0">
                <a:latin typeface="+mn-lt"/>
              </a:rPr>
              <a:t>: 10.1042/BST20170242 </a:t>
            </a:r>
          </a:p>
          <a:p>
            <a:r>
              <a:rPr lang="en-US" sz="1100" dirty="0">
                <a:latin typeface="+mn-lt"/>
              </a:rPr>
              <a:t>	       Henson and </a:t>
            </a:r>
            <a:r>
              <a:rPr lang="en-US" sz="1100" dirty="0" err="1">
                <a:latin typeface="+mn-lt"/>
              </a:rPr>
              <a:t>Phalak</a:t>
            </a:r>
            <a:r>
              <a:rPr lang="en-US" sz="1100" dirty="0">
                <a:latin typeface="+mn-lt"/>
              </a:rPr>
              <a:t>,  2018  doi.org/10.1371/journal.pcbi.1006558</a:t>
            </a:r>
          </a:p>
          <a:p>
            <a:endParaRPr lang="en-US" sz="1200" dirty="0">
              <a:latin typeface="+mn-lt"/>
            </a:endParaRPr>
          </a:p>
        </p:txBody>
      </p:sp>
      <p:pic>
        <p:nvPicPr>
          <p:cNvPr id="2" name="Picture 2" descr="http://www.coe.montana.edu/biofilmbook/module_07/IMAGES/DiabeticFootUlcer350w.jpg"/>
          <p:cNvPicPr>
            <a:picLocks noChangeAspect="1" noChangeArrowheads="1"/>
          </p:cNvPicPr>
          <p:nvPr/>
        </p:nvPicPr>
        <p:blipFill rotWithShape="1">
          <a:blip r:embed="rId7">
            <a:extLst>
              <a:ext uri="{28A0092B-C50C-407E-A947-70E740481C1C}">
                <a14:useLocalDpi xmlns:a14="http://schemas.microsoft.com/office/drawing/2010/main" val="0"/>
              </a:ext>
            </a:extLst>
          </a:blip>
          <a:srcRect t="38422" b="-1"/>
          <a:stretch/>
        </p:blipFill>
        <p:spPr bwMode="auto">
          <a:xfrm>
            <a:off x="5811978" y="0"/>
            <a:ext cx="3189440" cy="1788542"/>
          </a:xfrm>
          <a:prstGeom prst="rect">
            <a:avLst/>
          </a:prstGeom>
          <a:noFill/>
          <a:ln w="57150">
            <a:solidFill>
              <a:schemeClr val="bg2"/>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AAD1F80-3FDE-4E03-8A00-F1CC5403877D}"/>
              </a:ext>
            </a:extLst>
          </p:cNvPr>
          <p:cNvPicPr>
            <a:picLocks noChangeAspect="1"/>
          </p:cNvPicPr>
          <p:nvPr/>
        </p:nvPicPr>
        <p:blipFill>
          <a:blip r:embed="rId8"/>
          <a:stretch>
            <a:fillRect/>
          </a:stretch>
        </p:blipFill>
        <p:spPr>
          <a:xfrm>
            <a:off x="8032738" y="868118"/>
            <a:ext cx="951588" cy="894777"/>
          </a:xfrm>
          <a:prstGeom prst="rect">
            <a:avLst/>
          </a:prstGeom>
        </p:spPr>
      </p:pic>
      <p:pic>
        <p:nvPicPr>
          <p:cNvPr id="12" name="Picture 1391" descr="NIH%20Logo">
            <a:extLst>
              <a:ext uri="{FF2B5EF4-FFF2-40B4-BE49-F238E27FC236}">
                <a16:creationId xmlns:a16="http://schemas.microsoft.com/office/drawing/2014/main" id="{F1F56A2A-D77D-4017-B9F0-893050229B33}"/>
              </a:ext>
            </a:extLst>
          </p:cNvPr>
          <p:cNvPicPr>
            <a:picLocks noChangeAspect="1" noChangeArrowheads="1"/>
          </p:cNvPicPr>
          <p:nvPr/>
        </p:nvPicPr>
        <p:blipFill>
          <a:blip r:embed="rId9" cstate="screen"/>
          <a:srcRect/>
          <a:stretch>
            <a:fillRect/>
          </a:stretch>
        </p:blipFill>
        <p:spPr bwMode="auto">
          <a:xfrm>
            <a:off x="5096392" y="75906"/>
            <a:ext cx="877468" cy="86828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 name="Text Box 7">
            <a:extLst>
              <a:ext uri="{FF2B5EF4-FFF2-40B4-BE49-F238E27FC236}">
                <a16:creationId xmlns:a16="http://schemas.microsoft.com/office/drawing/2014/main" id="{DF8ED12D-BC66-410A-9FB1-B1101F2CEC0E}"/>
              </a:ext>
            </a:extLst>
          </p:cNvPr>
          <p:cNvSpPr txBox="1">
            <a:spLocks noChangeArrowheads="1"/>
          </p:cNvSpPr>
          <p:nvPr/>
        </p:nvSpPr>
        <p:spPr bwMode="auto">
          <a:xfrm>
            <a:off x="47363" y="3580542"/>
            <a:ext cx="5645375" cy="1384995"/>
          </a:xfrm>
          <a:prstGeom prst="rect">
            <a:avLst/>
          </a:prstGeom>
          <a:noFill/>
          <a:ln w="9525">
            <a:noFill/>
            <a:miter lim="800000"/>
            <a:headEnd/>
            <a:tailEnd/>
          </a:ln>
        </p:spPr>
        <p:txBody>
          <a:bodyPr wrap="square">
            <a:spAutoFit/>
          </a:bodyPr>
          <a:lstStyle/>
          <a:p>
            <a:r>
              <a:rPr lang="en-US" sz="1200" u="sng" dirty="0">
                <a:latin typeface="+mn-lt"/>
              </a:rPr>
              <a:t>What is new and how will this change current practice?</a:t>
            </a:r>
            <a:r>
              <a:rPr lang="en-US" sz="1200" dirty="0">
                <a:latin typeface="+mn-lt"/>
              </a:rPr>
              <a:t>  The models enable multiscale, spatially and temporally resolved predictions of pathogen behavior in chronic wounds. The pathogen phenotype problem is solved using novel lexicographic  LP optimization algorithms to account for alternative and infeasible optima.  The methodology will eventually enable personalized medicine where metagenomic data from a patient’s wound will inform an </a:t>
            </a:r>
            <a:r>
              <a:rPr lang="en-US" sz="1200" i="1" dirty="0">
                <a:latin typeface="+mn-lt"/>
              </a:rPr>
              <a:t>in silico </a:t>
            </a:r>
            <a:r>
              <a:rPr lang="en-US" sz="1200" dirty="0">
                <a:latin typeface="+mn-lt"/>
              </a:rPr>
              <a:t>wound model for optimizing treatment.  </a:t>
            </a:r>
          </a:p>
        </p:txBody>
      </p:sp>
      <p:sp>
        <p:nvSpPr>
          <p:cNvPr id="28" name="Text Box 7">
            <a:extLst>
              <a:ext uri="{FF2B5EF4-FFF2-40B4-BE49-F238E27FC236}">
                <a16:creationId xmlns:a16="http://schemas.microsoft.com/office/drawing/2014/main" id="{3C44BE31-E11F-41EB-8972-5D92463C2B7F}"/>
              </a:ext>
            </a:extLst>
          </p:cNvPr>
          <p:cNvSpPr txBox="1">
            <a:spLocks noChangeArrowheads="1"/>
          </p:cNvSpPr>
          <p:nvPr/>
        </p:nvSpPr>
        <p:spPr bwMode="auto">
          <a:xfrm>
            <a:off x="49525" y="5059735"/>
            <a:ext cx="5692300" cy="830997"/>
          </a:xfrm>
          <a:prstGeom prst="rect">
            <a:avLst/>
          </a:prstGeom>
          <a:noFill/>
          <a:ln w="9525">
            <a:noFill/>
            <a:miter lim="800000"/>
            <a:headEnd/>
            <a:tailEnd/>
          </a:ln>
        </p:spPr>
        <p:txBody>
          <a:bodyPr wrap="square">
            <a:spAutoFit/>
          </a:bodyPr>
          <a:lstStyle/>
          <a:p>
            <a:r>
              <a:rPr lang="en-US" sz="1200" u="sng" dirty="0">
                <a:latin typeface="+mn-lt"/>
              </a:rPr>
              <a:t>End users</a:t>
            </a:r>
            <a:r>
              <a:rPr lang="en-US" sz="1200" dirty="0">
                <a:latin typeface="+mn-lt"/>
              </a:rPr>
              <a:t> of the model will be scientists informing clinicians on wound treatment strategies. Ultimately this technology will enable personalized medicine where models tailored to specific patient chronic wound composition can be fed into an </a:t>
            </a:r>
            <a:r>
              <a:rPr lang="en-US" sz="1200" i="1" dirty="0">
                <a:latin typeface="+mn-lt"/>
              </a:rPr>
              <a:t>in silico </a:t>
            </a:r>
            <a:r>
              <a:rPr lang="en-US" sz="1200" dirty="0">
                <a:latin typeface="+mn-lt"/>
              </a:rPr>
              <a:t>model and used to predict optimized treatment strategies.  </a:t>
            </a:r>
          </a:p>
        </p:txBody>
      </p:sp>
    </p:spTree>
    <p:extLst>
      <p:ext uri="{BB962C8B-B14F-4D97-AF65-F5344CB8AC3E}">
        <p14:creationId xmlns:p14="http://schemas.microsoft.com/office/powerpoint/2010/main" val="16639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Blank Presentation">
  <a:themeElements>
    <a:clrScheme name="">
      <a:dk1>
        <a:srgbClr val="000000"/>
      </a:dk1>
      <a:lt1>
        <a:srgbClr val="FFFFFF"/>
      </a:lt1>
      <a:dk2>
        <a:srgbClr val="000099"/>
      </a:dk2>
      <a:lt2>
        <a:srgbClr val="FFCC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21269</TotalTime>
  <Words>345</Words>
  <Application>Microsoft Office PowerPoint</Application>
  <PresentationFormat>On-screen Show (4:3)</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Blank Presentation</vt:lpstr>
      <vt:lpstr>PowerPoint Presentation</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key messages</dc:title>
  <dc:creator>Suzi Taylor</dc:creator>
  <cp:lastModifiedBy>Carlson, Ross</cp:lastModifiedBy>
  <cp:revision>1766</cp:revision>
  <cp:lastPrinted>2019-02-25T16:42:53Z</cp:lastPrinted>
  <dcterms:created xsi:type="dcterms:W3CDTF">2006-05-01T21:13:53Z</dcterms:created>
  <dcterms:modified xsi:type="dcterms:W3CDTF">2019-02-25T17:02:20Z</dcterms:modified>
</cp:coreProperties>
</file>