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tif" ContentType="image/t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309" r:id="rId2"/>
    <p:sldId id="277" r:id="rId3"/>
    <p:sldId id="278" r:id="rId4"/>
    <p:sldId id="279" r:id="rId5"/>
    <p:sldId id="314" r:id="rId6"/>
    <p:sldId id="283" r:id="rId7"/>
    <p:sldId id="270" r:id="rId8"/>
    <p:sldId id="291" r:id="rId9"/>
    <p:sldId id="315" r:id="rId10"/>
    <p:sldId id="307" r:id="rId11"/>
    <p:sldId id="311" r:id="rId12"/>
    <p:sldId id="273" r:id="rId13"/>
    <p:sldId id="298" r:id="rId14"/>
    <p:sldId id="302" r:id="rId15"/>
    <p:sldId id="306" r:id="rId16"/>
    <p:sldId id="312" r:id="rId17"/>
    <p:sldId id="308" r:id="rId18"/>
    <p:sldId id="310" r:id="rId19"/>
    <p:sldId id="299" r:id="rId20"/>
    <p:sldId id="300" r:id="rId21"/>
    <p:sldId id="301" r:id="rId22"/>
    <p:sldId id="288" r:id="rId23"/>
    <p:sldId id="284" r:id="rId24"/>
    <p:sldId id="289" r:id="rId25"/>
    <p:sldId id="287" r:id="rId26"/>
    <p:sldId id="290" r:id="rId27"/>
    <p:sldId id="256" r:id="rId28"/>
    <p:sldId id="281" r:id="rId29"/>
    <p:sldId id="303" r:id="rId30"/>
    <p:sldId id="286" r:id="rId31"/>
    <p:sldId id="292" r:id="rId32"/>
    <p:sldId id="27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50"/>
    <a:srgbClr val="7030A0"/>
    <a:srgbClr val="FF40FF"/>
    <a:srgbClr val="D88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875"/>
    <p:restoredTop sz="65807"/>
  </p:normalViewPr>
  <p:slideViewPr>
    <p:cSldViewPr snapToGrid="0" snapToObjects="1">
      <p:cViewPr>
        <p:scale>
          <a:sx n="100" d="100"/>
          <a:sy n="100" d="100"/>
        </p:scale>
        <p:origin x="-16" y="544"/>
      </p:cViewPr>
      <p:guideLst/>
    </p:cSldViewPr>
  </p:slideViewPr>
  <p:notesTextViewPr>
    <p:cViewPr>
      <p:scale>
        <a:sx n="1" d="1"/>
        <a:sy n="1" d="1"/>
      </p:scale>
      <p:origin x="0" y="0"/>
    </p:cViewPr>
  </p:notesTextViewPr>
  <p:sorterViewPr>
    <p:cViewPr>
      <p:scale>
        <a:sx n="140" d="100"/>
        <a:sy n="14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B201DB-671C-8248-B4CD-A1EADA495423}" type="datetimeFigureOut">
              <a:rPr lang="en-US" smtClean="0"/>
              <a:t>3/21/17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D54941-AC10-CF45-9F0E-0239BB973A87}" type="slidenum">
              <a:rPr lang="en-US" smtClean="0"/>
              <a:t>‹#›</a:t>
            </a:fld>
            <a:endParaRPr lang="en-US"/>
          </a:p>
        </p:txBody>
      </p:sp>
    </p:spTree>
    <p:extLst>
      <p:ext uri="{BB962C8B-B14F-4D97-AF65-F5344CB8AC3E}">
        <p14:creationId xmlns:p14="http://schemas.microsoft.com/office/powerpoint/2010/main" val="203588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imagwiki.nibib.nih.gov/imag-events/imag-celebrating-10th-anniversary-multiscale-modeling-consortium" TargetMode="External"/><Relationship Id="rId4" Type="http://schemas.openxmlformats.org/officeDocument/2006/relationships/hyperlink" Target="https://www.eventbrite.com/e/imag-10th-anniversary-multiscale-modeling-consortium-meeting-tickets-29818641359" TargetMode="External"/><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imagwiki.nibib.nih.gov/imag-events/imag-celebrating-10th-anniversary-multiscale-modeling-consortium" TargetMode="External"/><Relationship Id="rId4" Type="http://schemas.openxmlformats.org/officeDocument/2006/relationships/hyperlink" Target="https://www.eventbrite.com/e/imag-10th-anniversary-multiscale-modeling-consortium-meeting-tickets-29818641359" TargetMode="External"/><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Register today for the Interagency Modeling and Analysis Group (IMAG) 10th Anniversary Multiscale Modeling (MSM) Consortium Meeting. </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March 22-24, 2017</a:t>
            </a:r>
          </a:p>
          <a:p>
            <a:r>
              <a:rPr lang="en-US" sz="1200" b="0" i="0" kern="1200" dirty="0" smtClean="0">
                <a:solidFill>
                  <a:schemeClr val="tx1"/>
                </a:solidFill>
                <a:effectLst/>
                <a:latin typeface="+mn-lt"/>
                <a:ea typeface="+mn-ea"/>
                <a:cs typeface="+mn-cs"/>
              </a:rPr>
              <a:t>NIH </a:t>
            </a:r>
            <a:r>
              <a:rPr lang="en-US" sz="1200" b="0" i="0" kern="1200" dirty="0" err="1" smtClean="0">
                <a:solidFill>
                  <a:schemeClr val="tx1"/>
                </a:solidFill>
                <a:effectLst/>
                <a:latin typeface="+mn-lt"/>
                <a:ea typeface="+mn-ea"/>
                <a:cs typeface="+mn-cs"/>
              </a:rPr>
              <a:t>Natcher</a:t>
            </a:r>
            <a:r>
              <a:rPr lang="en-US" sz="1200" b="0" i="0" kern="1200" dirty="0" smtClean="0">
                <a:solidFill>
                  <a:schemeClr val="tx1"/>
                </a:solidFill>
                <a:effectLst/>
                <a:latin typeface="+mn-lt"/>
                <a:ea typeface="+mn-ea"/>
                <a:cs typeface="+mn-cs"/>
              </a:rPr>
              <a:t> Conference Center</a:t>
            </a:r>
          </a:p>
          <a:p>
            <a:r>
              <a:rPr lang="en-US" sz="1200" b="0" i="0" kern="1200" dirty="0" smtClean="0">
                <a:solidFill>
                  <a:schemeClr val="tx1"/>
                </a:solidFill>
                <a:effectLst/>
                <a:latin typeface="+mn-lt"/>
                <a:ea typeface="+mn-ea"/>
                <a:cs typeface="+mn-cs"/>
              </a:rPr>
              <a:t>NIH Main Campus</a:t>
            </a:r>
          </a:p>
          <a:p>
            <a:r>
              <a:rPr lang="en-US" sz="1200" b="0" i="0" kern="1200" dirty="0" smtClean="0">
                <a:solidFill>
                  <a:schemeClr val="tx1"/>
                </a:solidFill>
                <a:effectLst/>
                <a:latin typeface="+mn-lt"/>
                <a:ea typeface="+mn-ea"/>
                <a:cs typeface="+mn-cs"/>
              </a:rPr>
              <a:t>Bethesda, MD </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Keynote Address:  Dr. Subra Suresh, President, Carnegie Mellon</a:t>
            </a:r>
          </a:p>
          <a:p>
            <a:r>
              <a:rPr lang="en-US" sz="1200" b="0" i="0" kern="1200" dirty="0" smtClean="0">
                <a:solidFill>
                  <a:schemeClr val="tx1"/>
                </a:solidFill>
                <a:effectLst/>
                <a:latin typeface="+mn-lt"/>
                <a:ea typeface="+mn-ea"/>
                <a:cs typeface="+mn-cs"/>
              </a:rPr>
              <a:t>Welcome:  Dr. </a:t>
            </a:r>
            <a:r>
              <a:rPr lang="en-US" sz="1200" b="0" i="0" kern="1200" dirty="0" err="1" smtClean="0">
                <a:solidFill>
                  <a:schemeClr val="tx1"/>
                </a:solidFill>
                <a:effectLst/>
                <a:latin typeface="+mn-lt"/>
                <a:ea typeface="+mn-ea"/>
                <a:cs typeface="+mn-cs"/>
              </a:rPr>
              <a:t>Roderic</a:t>
            </a:r>
            <a:r>
              <a:rPr lang="en-US" sz="1200" b="0" i="0" kern="1200" dirty="0" smtClean="0">
                <a:solidFill>
                  <a:schemeClr val="tx1"/>
                </a:solidFill>
                <a:effectLst/>
                <a:latin typeface="+mn-lt"/>
                <a:ea typeface="+mn-ea"/>
                <a:cs typeface="+mn-cs"/>
              </a:rPr>
              <a:t> Pettigrew, NIBIB; Dr. Patti Brennan, NLM</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Themes</a:t>
            </a:r>
          </a:p>
          <a:p>
            <a:r>
              <a:rPr lang="en-US" sz="1200" b="0" i="0" kern="1200" dirty="0" smtClean="0">
                <a:solidFill>
                  <a:schemeClr val="tx1"/>
                </a:solidFill>
                <a:effectLst/>
                <a:latin typeface="+mn-lt"/>
                <a:ea typeface="+mn-ea"/>
                <a:cs typeface="+mn-cs"/>
              </a:rPr>
              <a:t>Theme 1: Where have we been and where are we going?</a:t>
            </a:r>
          </a:p>
          <a:p>
            <a:r>
              <a:rPr lang="en-US" sz="1200" b="0" i="0" kern="1200" dirty="0" smtClean="0">
                <a:solidFill>
                  <a:schemeClr val="tx1"/>
                </a:solidFill>
                <a:effectLst/>
                <a:latin typeface="+mn-lt"/>
                <a:ea typeface="+mn-ea"/>
                <a:cs typeface="+mn-cs"/>
              </a:rPr>
              <a:t>Theme 2: Translating models for policy change</a:t>
            </a:r>
          </a:p>
          <a:p>
            <a:r>
              <a:rPr lang="en-US" sz="1200" b="0" i="0" kern="1200" dirty="0" smtClean="0">
                <a:solidFill>
                  <a:schemeClr val="tx1"/>
                </a:solidFill>
                <a:effectLst/>
                <a:latin typeface="+mn-lt"/>
                <a:ea typeface="+mn-ea"/>
                <a:cs typeface="+mn-cs"/>
              </a:rPr>
              <a:t>Theme 3: MSM for medical devices</a:t>
            </a:r>
          </a:p>
          <a:p>
            <a:r>
              <a:rPr lang="en-US" sz="1200" b="0" i="0" kern="1200" dirty="0" smtClean="0">
                <a:solidFill>
                  <a:schemeClr val="tx1"/>
                </a:solidFill>
                <a:effectLst/>
                <a:latin typeface="+mn-lt"/>
                <a:ea typeface="+mn-ea"/>
                <a:cs typeface="+mn-cs"/>
              </a:rPr>
              <a:t>Theme 4: Stakeholder perspectives - scientists, clinicians, industry</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Highlights</a:t>
            </a:r>
          </a:p>
          <a:p>
            <a:r>
              <a:rPr lang="en-US" sz="1200" b="0" i="0" kern="1200" dirty="0" smtClean="0">
                <a:solidFill>
                  <a:schemeClr val="tx1"/>
                </a:solidFill>
                <a:effectLst/>
                <a:latin typeface="+mn-lt"/>
                <a:ea typeface="+mn-ea"/>
                <a:cs typeface="+mn-cs"/>
              </a:rPr>
              <a:t>100 multiscale modeling projects</a:t>
            </a:r>
          </a:p>
          <a:p>
            <a:r>
              <a:rPr lang="en-US" sz="1200" b="0" i="0" kern="1200" dirty="0" smtClean="0">
                <a:solidFill>
                  <a:schemeClr val="tx1"/>
                </a:solidFill>
                <a:effectLst/>
                <a:latin typeface="+mn-lt"/>
                <a:ea typeface="+mn-ea"/>
                <a:cs typeface="+mn-cs"/>
              </a:rPr>
              <a:t>Latest MSM methodologies from other IMAG communities</a:t>
            </a:r>
          </a:p>
          <a:p>
            <a:r>
              <a:rPr lang="en-US" sz="1200" b="0" i="0" kern="1200" dirty="0" smtClean="0">
                <a:solidFill>
                  <a:schemeClr val="tx1"/>
                </a:solidFill>
                <a:effectLst/>
                <a:latin typeface="+mn-lt"/>
                <a:ea typeface="+mn-ea"/>
                <a:cs typeface="+mn-cs"/>
              </a:rPr>
              <a:t>Review of model credibility plans</a:t>
            </a:r>
          </a:p>
          <a:p>
            <a:r>
              <a:rPr lang="en-US" sz="1200" b="0" i="0" kern="1200" dirty="0" smtClean="0">
                <a:solidFill>
                  <a:schemeClr val="tx1"/>
                </a:solidFill>
                <a:effectLst/>
                <a:latin typeface="+mn-lt"/>
                <a:ea typeface="+mn-ea"/>
                <a:cs typeface="+mn-cs"/>
              </a:rPr>
              <a:t>MSM Consortium working groups</a:t>
            </a:r>
          </a:p>
          <a:p>
            <a:r>
              <a:rPr lang="en-US" sz="1200" b="0" i="0" kern="1200" dirty="0" smtClean="0">
                <a:solidFill>
                  <a:schemeClr val="tx1"/>
                </a:solidFill>
                <a:effectLst/>
                <a:latin typeface="+mn-lt"/>
                <a:ea typeface="+mn-ea"/>
                <a:cs typeface="+mn-cs"/>
              </a:rPr>
              <a:t>Government initiatives and agency policies for modeling</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See agenda at </a:t>
            </a:r>
            <a:r>
              <a:rPr lang="en-US" sz="1200" b="0" i="0" kern="1200" dirty="0" smtClean="0">
                <a:solidFill>
                  <a:schemeClr val="tx1"/>
                </a:solidFill>
                <a:effectLst/>
                <a:latin typeface="+mn-lt"/>
                <a:ea typeface="+mn-ea"/>
                <a:cs typeface="+mn-cs"/>
                <a:hlinkClick r:id="rId3"/>
              </a:rPr>
              <a:t>https://www.imagwiki.nibib.nih.gov/imag-events/imag-celebrating-10th-anniversary-multiscale-modeling-consortium</a:t>
            </a:r>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Register at </a:t>
            </a:r>
            <a:r>
              <a:rPr lang="en-US" sz="1200" b="0" i="0" kern="1200" dirty="0" smtClean="0">
                <a:solidFill>
                  <a:schemeClr val="tx1"/>
                </a:solidFill>
                <a:effectLst/>
                <a:latin typeface="+mn-lt"/>
                <a:ea typeface="+mn-ea"/>
                <a:cs typeface="+mn-cs"/>
                <a:hlinkClick r:id="rId4"/>
              </a:rPr>
              <a:t>https://www.eventbrite.com/e/imag-10th-anniversary-multiscale-modeling-consortium-meeting-tickets-29818641359</a:t>
            </a:r>
            <a:r>
              <a:rPr lang="en-US" sz="1200" b="0" i="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BE1F8914-55CB-E74C-8820-3A3DA3AEA096}" type="slidenum">
              <a:rPr lang="en-US" smtClean="0"/>
              <a:t>1</a:t>
            </a:fld>
            <a:endParaRPr lang="en-US" dirty="0"/>
          </a:p>
        </p:txBody>
      </p:sp>
    </p:spTree>
    <p:extLst>
      <p:ext uri="{BB962C8B-B14F-4D97-AF65-F5344CB8AC3E}">
        <p14:creationId xmlns:p14="http://schemas.microsoft.com/office/powerpoint/2010/main" val="2071532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Either direction: </a:t>
            </a:r>
            <a:r>
              <a:rPr lang="en-US" sz="1200" dirty="0" smtClean="0">
                <a:latin typeface="Tahoma" charset="0"/>
                <a:ea typeface="Tahoma" charset="0"/>
                <a:cs typeface="Tahoma" charset="0"/>
              </a:rPr>
              <a:t>by specifying a neuromodulation pattern and receiving a predicted organ readout, or specifying a desired organ readout and an intervention point and receiving a neuromodulation pattern.</a:t>
            </a:r>
            <a:endParaRPr lang="en-US" dirty="0"/>
          </a:p>
        </p:txBody>
      </p:sp>
      <p:sp>
        <p:nvSpPr>
          <p:cNvPr id="4" name="Slide Number Placeholder 3"/>
          <p:cNvSpPr>
            <a:spLocks noGrp="1"/>
          </p:cNvSpPr>
          <p:nvPr>
            <p:ph type="sldNum" sz="quarter" idx="10"/>
          </p:nvPr>
        </p:nvSpPr>
        <p:spPr/>
        <p:txBody>
          <a:bodyPr/>
          <a:lstStyle/>
          <a:p>
            <a:fld id="{BDD54941-AC10-CF45-9F0E-0239BB973A87}" type="slidenum">
              <a:rPr lang="en-US" smtClean="0"/>
              <a:t>11</a:t>
            </a:fld>
            <a:endParaRPr lang="en-US"/>
          </a:p>
        </p:txBody>
      </p:sp>
    </p:spTree>
    <p:extLst>
      <p:ext uri="{BB962C8B-B14F-4D97-AF65-F5344CB8AC3E}">
        <p14:creationId xmlns:p14="http://schemas.microsoft.com/office/powerpoint/2010/main" val="446514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F99084A1-4273-4641-B775-E5D0A8D1C903}" type="slidenum">
              <a:rPr lang="en-US" smtClean="0"/>
              <a:t>12</a:t>
            </a:fld>
            <a:endParaRPr lang="en-US"/>
          </a:p>
        </p:txBody>
      </p:sp>
    </p:spTree>
    <p:extLst>
      <p:ext uri="{BB962C8B-B14F-4D97-AF65-F5344CB8AC3E}">
        <p14:creationId xmlns:p14="http://schemas.microsoft.com/office/powerpoint/2010/main" val="1589302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ahoma" charset="0"/>
                <a:ea typeface="Tahoma" charset="0"/>
                <a:cs typeface="Tahoma" charset="0"/>
              </a:rPr>
              <a:t>the CNS and PNS can run malware on perfectly functioning hardware</a:t>
            </a:r>
          </a:p>
        </p:txBody>
      </p:sp>
      <p:sp>
        <p:nvSpPr>
          <p:cNvPr id="4" name="Slide Number Placeholder 3"/>
          <p:cNvSpPr>
            <a:spLocks noGrp="1"/>
          </p:cNvSpPr>
          <p:nvPr>
            <p:ph type="sldNum" sz="quarter" idx="10"/>
          </p:nvPr>
        </p:nvSpPr>
        <p:spPr/>
        <p:txBody>
          <a:bodyPr/>
          <a:lstStyle/>
          <a:p>
            <a:fld id="{BDD54941-AC10-CF45-9F0E-0239BB973A87}" type="slidenum">
              <a:rPr lang="en-US" smtClean="0"/>
              <a:t>15</a:t>
            </a:fld>
            <a:endParaRPr lang="en-US"/>
          </a:p>
        </p:txBody>
      </p:sp>
    </p:spTree>
    <p:extLst>
      <p:ext uri="{BB962C8B-B14F-4D97-AF65-F5344CB8AC3E}">
        <p14:creationId xmlns:p14="http://schemas.microsoft.com/office/powerpoint/2010/main" val="673755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charset="0"/>
              <a:buChar char="•"/>
            </a:pPr>
            <a:r>
              <a:rPr lang="en-US" dirty="0" smtClean="0">
                <a:latin typeface="Tahoma" charset="0"/>
                <a:ea typeface="Tahoma" charset="0"/>
                <a:cs typeface="Tahoma" charset="0"/>
              </a:rPr>
              <a:t>OT3 Multi-component Research Project</a:t>
            </a:r>
          </a:p>
          <a:p>
            <a:pPr marL="285750" indent="-285750">
              <a:buFont typeface="Arial" charset="0"/>
              <a:buChar char="•"/>
            </a:pPr>
            <a:r>
              <a:rPr lang="en-US" dirty="0" smtClean="0">
                <a:latin typeface="Tahoma" charset="0"/>
                <a:ea typeface="Tahoma" charset="0"/>
                <a:cs typeface="Tahoma" charset="0"/>
              </a:rPr>
              <a:t>5 years, $10M, budget able to increase or decrease as needed</a:t>
            </a:r>
            <a:endParaRPr lang="en-US" dirty="0" smtClean="0">
              <a:latin typeface="Tahoma" charset="0"/>
              <a:ea typeface="Tahoma" charset="0"/>
              <a:cs typeface="Tahoma" charset="0"/>
            </a:endParaRPr>
          </a:p>
        </p:txBody>
      </p:sp>
      <p:sp>
        <p:nvSpPr>
          <p:cNvPr id="4" name="Slide Number Placeholder 3"/>
          <p:cNvSpPr>
            <a:spLocks noGrp="1"/>
          </p:cNvSpPr>
          <p:nvPr>
            <p:ph type="sldNum" sz="quarter" idx="10"/>
          </p:nvPr>
        </p:nvSpPr>
        <p:spPr/>
        <p:txBody>
          <a:bodyPr/>
          <a:lstStyle/>
          <a:p>
            <a:fld id="{BDD54941-AC10-CF45-9F0E-0239BB973A87}" type="slidenum">
              <a:rPr lang="en-US" smtClean="0"/>
              <a:t>16</a:t>
            </a:fld>
            <a:endParaRPr lang="en-US"/>
          </a:p>
        </p:txBody>
      </p:sp>
    </p:spTree>
    <p:extLst>
      <p:ext uri="{BB962C8B-B14F-4D97-AF65-F5344CB8AC3E}">
        <p14:creationId xmlns:p14="http://schemas.microsoft.com/office/powerpoint/2010/main" val="2075038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Guide the</a:t>
            </a:r>
            <a:r>
              <a:rPr lang="en-US" baseline="0" dirty="0" smtClean="0"/>
              <a:t> program – respond to our RFIs, come to our public workshops, talk to us, become a program consultant</a:t>
            </a:r>
          </a:p>
          <a:p>
            <a:r>
              <a:rPr lang="en-US" dirty="0" err="1" smtClean="0"/>
              <a:t>sdf</a:t>
            </a:r>
            <a:endParaRPr lang="en-US" dirty="0"/>
          </a:p>
        </p:txBody>
      </p:sp>
      <p:sp>
        <p:nvSpPr>
          <p:cNvPr id="4" name="Slide Number Placeholder 3"/>
          <p:cNvSpPr>
            <a:spLocks noGrp="1"/>
          </p:cNvSpPr>
          <p:nvPr>
            <p:ph type="sldNum" sz="quarter" idx="10"/>
          </p:nvPr>
        </p:nvSpPr>
        <p:spPr/>
        <p:txBody>
          <a:bodyPr/>
          <a:lstStyle/>
          <a:p>
            <a:fld id="{BDD54941-AC10-CF45-9F0E-0239BB973A87}" type="slidenum">
              <a:rPr lang="en-US" smtClean="0"/>
              <a:t>18</a:t>
            </a:fld>
            <a:endParaRPr lang="en-US"/>
          </a:p>
        </p:txBody>
      </p:sp>
    </p:spTree>
    <p:extLst>
      <p:ext uri="{BB962C8B-B14F-4D97-AF65-F5344CB8AC3E}">
        <p14:creationId xmlns:p14="http://schemas.microsoft.com/office/powerpoint/2010/main" val="1014947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noRot="1" noChangeAspect="1"/>
          </p:cNvSpPr>
          <p:nvPr>
            <p:ph type="sldImg"/>
          </p:nvPr>
        </p:nvSpPr>
        <p:spPr>
          <a:prstGeom prst="rect">
            <a:avLst/>
          </a:prstGeom>
        </p:spPr>
        <p:txBody>
          <a:bodyPr/>
          <a:lstStyle/>
          <a:p>
            <a:endParaRPr/>
          </a:p>
        </p:txBody>
      </p:sp>
      <p:sp>
        <p:nvSpPr>
          <p:cNvPr id="202" name="Shape 202"/>
          <p:cNvSpPr>
            <a:spLocks noGrp="1"/>
          </p:cNvSpPr>
          <p:nvPr>
            <p:ph type="body" sz="quarter" idx="1"/>
          </p:nvPr>
        </p:nvSpPr>
        <p:spPr>
          <a:prstGeom prst="rect">
            <a:avLst/>
          </a:prstGeom>
        </p:spPr>
        <p:txBody>
          <a:bodyPr/>
          <a:lstStyle>
            <a:lvl1pPr defTabSz="457200">
              <a:defRPr sz="1500">
                <a:solidFill>
                  <a:srgbClr val="212121"/>
                </a:solidFill>
                <a:latin typeface="Arial"/>
                <a:ea typeface="Arial"/>
                <a:cs typeface="Arial"/>
                <a:sym typeface="Arial"/>
              </a:defRPr>
            </a:lvl1pPr>
          </a:lstStyle>
          <a:p>
            <a:r>
              <a:t>A time sequence illustrating membrane diffusion of a molecular species (D=10μm2/s) on a 3-D cellular membrane after “bleaching” in a prototypical FRAP experiment. Each frame is labeled with time in seconds from beginning of experiment. Time 0.0 shows an evenly distributed concentration of a diffusible molecule (in red, high concentration) followed by a “bleach” event at time 2.0 creating a localized concentration deficit (in blue, low concentration) and subsequent diffusion at times 2.5–4.0 from un-bleached membrane to bleached area causing a concentration gradient (green, yellow) to form. In addition to illustrating the results of the VCell lateral diffusion algorithm, this also exemplifies the data display and export features.</a:t>
            </a:r>
          </a:p>
        </p:txBody>
      </p:sp>
    </p:spTree>
    <p:extLst>
      <p:ext uri="{BB962C8B-B14F-4D97-AF65-F5344CB8AC3E}">
        <p14:creationId xmlns:p14="http://schemas.microsoft.com/office/powerpoint/2010/main" val="466120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noRot="1" noChangeAspect="1"/>
          </p:cNvSpPr>
          <p:nvPr>
            <p:ph type="sldImg"/>
          </p:nvPr>
        </p:nvSpPr>
        <p:spPr>
          <a:prstGeom prst="rect">
            <a:avLst/>
          </a:prstGeom>
        </p:spPr>
        <p:txBody>
          <a:bodyPr/>
          <a:lstStyle/>
          <a:p>
            <a:endParaRPr/>
          </a:p>
        </p:txBody>
      </p:sp>
      <p:sp>
        <p:nvSpPr>
          <p:cNvPr id="214" name="Shape 214"/>
          <p:cNvSpPr>
            <a:spLocks noGrp="1"/>
          </p:cNvSpPr>
          <p:nvPr>
            <p:ph type="body" sz="quarter" idx="1"/>
          </p:nvPr>
        </p:nvSpPr>
        <p:spPr>
          <a:prstGeom prst="rect">
            <a:avLst/>
          </a:prstGeom>
        </p:spPr>
        <p:txBody>
          <a:bodyPr/>
          <a:lstStyle>
            <a:lvl1pPr defTabSz="457200">
              <a:defRPr sz="1500">
                <a:solidFill>
                  <a:srgbClr val="212121"/>
                </a:solidFill>
                <a:latin typeface="Arial"/>
                <a:ea typeface="Arial"/>
                <a:cs typeface="Arial"/>
                <a:sym typeface="Arial"/>
              </a:defRPr>
            </a:lvl1pPr>
          </a:lstStyle>
          <a:p>
            <a:r>
              <a:t>A time sequence illustrating membrane diffusion of a molecular species (D=10μm2/s) on a 3-D cellular membrane after “bleaching” in a prototypical FRAP experiment. Each frame is labeled with time in seconds from beginning of experiment. Time 0.0 shows an evenly distributed concentration of a diffusible molecule (in red, high concentration) followed by a “bleach” event at time 2.0 creating a localized concentration deficit (in blue, low concentration) and subsequent diffusion at times 2.5–4.0 from un-bleached membrane to bleached area causing a concentration gradient (green, yellow) to form. In addition to illustrating the results of the VCell lateral diffusion algorithm, this also exemplifies the data display and export features.</a:t>
            </a:r>
          </a:p>
        </p:txBody>
      </p:sp>
    </p:spTree>
    <p:extLst>
      <p:ext uri="{BB962C8B-B14F-4D97-AF65-F5344CB8AC3E}">
        <p14:creationId xmlns:p14="http://schemas.microsoft.com/office/powerpoint/2010/main" val="1076411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54941-AC10-CF45-9F0E-0239BB973A87}" type="slidenum">
              <a:rPr lang="en-US" smtClean="0"/>
              <a:t>23</a:t>
            </a:fld>
            <a:endParaRPr lang="en-US"/>
          </a:p>
        </p:txBody>
      </p:sp>
    </p:spTree>
    <p:extLst>
      <p:ext uri="{BB962C8B-B14F-4D97-AF65-F5344CB8AC3E}">
        <p14:creationId xmlns:p14="http://schemas.microsoft.com/office/powerpoint/2010/main" val="255679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the interesting</a:t>
            </a:r>
            <a:r>
              <a:rPr lang="en-US" baseline="0" dirty="0" smtClean="0"/>
              <a:t> kinds of questions that drive investigation here?</a:t>
            </a:r>
            <a:endParaRPr lang="en-US" dirty="0"/>
          </a:p>
        </p:txBody>
      </p:sp>
      <p:sp>
        <p:nvSpPr>
          <p:cNvPr id="4" name="Slide Number Placeholder 3"/>
          <p:cNvSpPr>
            <a:spLocks noGrp="1"/>
          </p:cNvSpPr>
          <p:nvPr>
            <p:ph type="sldNum" sz="quarter" idx="10"/>
          </p:nvPr>
        </p:nvSpPr>
        <p:spPr/>
        <p:txBody>
          <a:bodyPr/>
          <a:lstStyle/>
          <a:p>
            <a:fld id="{BDD54941-AC10-CF45-9F0E-0239BB973A87}" type="slidenum">
              <a:rPr lang="en-US" smtClean="0"/>
              <a:t>24</a:t>
            </a:fld>
            <a:endParaRPr lang="en-US"/>
          </a:p>
        </p:txBody>
      </p:sp>
    </p:spTree>
    <p:extLst>
      <p:ext uri="{BB962C8B-B14F-4D97-AF65-F5344CB8AC3E}">
        <p14:creationId xmlns:p14="http://schemas.microsoft.com/office/powerpoint/2010/main" val="12502293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Transverse section </a:t>
            </a:r>
            <a:r>
              <a:rPr lang="en-US" sz="1200" kern="1200" dirty="0" err="1" smtClean="0">
                <a:solidFill>
                  <a:schemeClr val="tx1"/>
                </a:solidFill>
                <a:latin typeface="+mn-lt"/>
                <a:ea typeface="+mn-ea"/>
                <a:cs typeface="+mn-cs"/>
              </a:rPr>
              <a:t>throung</a:t>
            </a:r>
            <a:r>
              <a:rPr lang="en-US" sz="1200" kern="1200" dirty="0" smtClean="0">
                <a:solidFill>
                  <a:schemeClr val="tx1"/>
                </a:solidFill>
                <a:latin typeface="+mn-lt"/>
                <a:ea typeface="+mn-ea"/>
                <a:cs typeface="+mn-cs"/>
              </a:rPr>
              <a:t> a canine </a:t>
            </a:r>
            <a:r>
              <a:rPr lang="en-US" sz="1200" kern="1200" dirty="0" err="1" smtClean="0">
                <a:solidFill>
                  <a:schemeClr val="tx1"/>
                </a:solidFill>
                <a:latin typeface="+mn-lt"/>
                <a:ea typeface="+mn-ea"/>
                <a:cs typeface="+mn-cs"/>
              </a:rPr>
              <a:t>vagus</a:t>
            </a:r>
            <a:r>
              <a:rPr lang="en-US" sz="1200" kern="1200" dirty="0" smtClean="0">
                <a:solidFill>
                  <a:schemeClr val="tx1"/>
                </a:solidFill>
                <a:latin typeface="+mn-lt"/>
                <a:ea typeface="+mn-ea"/>
                <a:cs typeface="+mn-cs"/>
              </a:rPr>
              <a:t> nerve. Only myelin sheaths (plus some lipid associated </a:t>
            </a:r>
            <a:r>
              <a:rPr lang="en-US" sz="1200" kern="1200" dirty="0" err="1" smtClean="0">
                <a:solidFill>
                  <a:schemeClr val="tx1"/>
                </a:solidFill>
                <a:latin typeface="+mn-lt"/>
                <a:ea typeface="+mn-ea"/>
                <a:cs typeface="+mn-cs"/>
              </a:rPr>
              <a:t>wth</a:t>
            </a:r>
            <a:r>
              <a:rPr lang="en-US" sz="1200" kern="1200" dirty="0" smtClean="0">
                <a:solidFill>
                  <a:schemeClr val="tx1"/>
                </a:solidFill>
                <a:latin typeface="+mn-lt"/>
                <a:ea typeface="+mn-ea"/>
                <a:cs typeface="+mn-cs"/>
              </a:rPr>
              <a:t> epineurium and </a:t>
            </a:r>
            <a:r>
              <a:rPr lang="en-US" sz="1200" kern="1200" dirty="0" err="1" smtClean="0">
                <a:solidFill>
                  <a:schemeClr val="tx1"/>
                </a:solidFill>
                <a:latin typeface="+mn-lt"/>
                <a:ea typeface="+mn-ea"/>
                <a:cs typeface="+mn-cs"/>
              </a:rPr>
              <a:t>perineurium</a:t>
            </a:r>
            <a:r>
              <a:rPr lang="en-US" sz="1200" kern="1200" dirty="0" smtClean="0">
                <a:solidFill>
                  <a:schemeClr val="tx1"/>
                </a:solidFill>
                <a:latin typeface="+mn-lt"/>
                <a:ea typeface="+mn-ea"/>
                <a:cs typeface="+mn-cs"/>
              </a:rPr>
              <a:t>) are stained. Notice the rage in size of myelinated fibers. Within a fascicle, the white gaps between myelinated fibers are occupied by non-myelinated fibers.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overview of the program, the new OT authority, the first round of R18 awards (which included many topics/systems that fall within the NIDDK mission), and your vision/plans for its future? </a:t>
            </a:r>
          </a:p>
          <a:p>
            <a:endParaRPr lang="en-US" dirty="0"/>
          </a:p>
        </p:txBody>
      </p:sp>
      <p:sp>
        <p:nvSpPr>
          <p:cNvPr id="4" name="Slide Number Placeholder 3"/>
          <p:cNvSpPr>
            <a:spLocks noGrp="1"/>
          </p:cNvSpPr>
          <p:nvPr>
            <p:ph type="sldNum" sz="quarter" idx="10"/>
          </p:nvPr>
        </p:nvSpPr>
        <p:spPr/>
        <p:txBody>
          <a:bodyPr/>
          <a:lstStyle/>
          <a:p>
            <a:fld id="{BE1F8914-55CB-E74C-8820-3A3DA3AEA096}" type="slidenum">
              <a:rPr lang="en-US" smtClean="0"/>
              <a:t>26</a:t>
            </a:fld>
            <a:endParaRPr lang="en-US" dirty="0"/>
          </a:p>
        </p:txBody>
      </p:sp>
    </p:spTree>
    <p:extLst>
      <p:ext uri="{BB962C8B-B14F-4D97-AF65-F5344CB8AC3E}">
        <p14:creationId xmlns:p14="http://schemas.microsoft.com/office/powerpoint/2010/main" val="417203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47500" lnSpcReduction="20000"/>
          </a:bodyPr>
          <a:lstStyle/>
          <a:p>
            <a:r>
              <a:rPr lang="en-US" dirty="0" smtClean="0"/>
              <a:t>Talking about PMAs</a:t>
            </a:r>
          </a:p>
          <a:p>
            <a:endParaRPr lang="en-US" dirty="0" smtClean="0"/>
          </a:p>
          <a:p>
            <a:r>
              <a:rPr lang="en-US" dirty="0" smtClean="0"/>
              <a:t>Inspire – great example of approval. Got</a:t>
            </a:r>
            <a:r>
              <a:rPr lang="en-US" baseline="0" dirty="0" smtClean="0"/>
              <a:t> CE mark – closed loop, stimulates hypoglossal nerve 4 muscles.  Clinical trials have failed because of targeting.</a:t>
            </a:r>
          </a:p>
          <a:p>
            <a:r>
              <a:rPr lang="en-US" baseline="0" dirty="0" smtClean="0"/>
              <a:t>DAGRID. Implant everybody, turn everybody on for 6 months – identify responders, then do blinded offs.  Better than going two-thirds on, blinded 1/3 off.</a:t>
            </a:r>
          </a:p>
          <a:p>
            <a:endParaRPr lang="en-US" baseline="0" dirty="0" smtClean="0"/>
          </a:p>
          <a:p>
            <a:r>
              <a:rPr lang="en-US" baseline="0" dirty="0" err="1" smtClean="0"/>
              <a:t>Enteromedics</a:t>
            </a:r>
            <a:r>
              <a:rPr lang="en-US" baseline="0" dirty="0" smtClean="0"/>
              <a:t> maestro.  Block.  Got CE mark, did trial in US.  24% weight loss in on arm, 16% in off arm.  Common theme – huge placebo effects that get you CE mark.</a:t>
            </a:r>
          </a:p>
          <a:p>
            <a:endParaRPr lang="en-US" baseline="0" dirty="0" smtClean="0"/>
          </a:p>
          <a:p>
            <a:r>
              <a:rPr lang="en-US" baseline="0" dirty="0" err="1" smtClean="0"/>
              <a:t>Neuropace</a:t>
            </a:r>
            <a:r>
              <a:rPr lang="en-US" baseline="0" dirty="0" smtClean="0"/>
              <a:t>. 37% reduction in monthly seizures, 17% sham </a:t>
            </a:r>
            <a:r>
              <a:rPr lang="en-US" baseline="0" dirty="0" err="1" smtClean="0"/>
              <a:t>moanthly</a:t>
            </a:r>
            <a:r>
              <a:rPr lang="en-US" baseline="0" dirty="0" smtClean="0"/>
              <a:t> reduction in seizures.  6-7% had serious event associated with the surgery</a:t>
            </a:r>
          </a:p>
          <a:p>
            <a:endParaRPr lang="en-US" baseline="0" dirty="0" smtClean="0"/>
          </a:p>
          <a:p>
            <a:r>
              <a:rPr lang="en-US" baseline="0" dirty="0" smtClean="0"/>
              <a:t>St Jude Brio PMA</a:t>
            </a:r>
          </a:p>
          <a:p>
            <a:r>
              <a:rPr lang="en-US" baseline="0" dirty="0" smtClean="0"/>
              <a:t>Constant current stim</a:t>
            </a:r>
          </a:p>
          <a:p>
            <a:endParaRPr lang="en-US" baseline="0" dirty="0" smtClean="0"/>
          </a:p>
          <a:p>
            <a:r>
              <a:rPr lang="en-US" baseline="0" dirty="0" smtClean="0"/>
              <a:t>Spinal cord stims aren’t being sham=controlled, because stim is perceptible so you can’t try.</a:t>
            </a:r>
          </a:p>
          <a:p>
            <a:r>
              <a:rPr lang="en-US" baseline="0" dirty="0" smtClean="0"/>
              <a:t>They’re allowed to evaluate them based on non-inferiority</a:t>
            </a:r>
          </a:p>
          <a:p>
            <a:endParaRPr lang="en-US" baseline="0" dirty="0" smtClean="0"/>
          </a:p>
          <a:p>
            <a:r>
              <a:rPr lang="en-US" baseline="0" dirty="0" err="1" smtClean="0"/>
              <a:t>Nevro</a:t>
            </a:r>
            <a:r>
              <a:rPr lang="en-US" baseline="0" dirty="0" smtClean="0"/>
              <a:t> </a:t>
            </a:r>
            <a:r>
              <a:rPr lang="en-US" baseline="0" dirty="0" err="1" smtClean="0"/>
              <a:t>Sensa</a:t>
            </a:r>
            <a:r>
              <a:rPr lang="en-US" baseline="0" dirty="0" smtClean="0"/>
              <a:t> 10 kHz stim for pain</a:t>
            </a:r>
          </a:p>
          <a:p>
            <a:r>
              <a:rPr lang="en-US" baseline="0" dirty="0" smtClean="0"/>
              <a:t>Reduction in paresthesia</a:t>
            </a:r>
          </a:p>
          <a:p>
            <a:endParaRPr lang="en-US" baseline="0" dirty="0" smtClean="0"/>
          </a:p>
          <a:p>
            <a:r>
              <a:rPr lang="en-US" dirty="0" smtClean="0"/>
              <a:t>St Jude </a:t>
            </a:r>
            <a:r>
              <a:rPr lang="en-US" dirty="0" err="1" smtClean="0"/>
              <a:t>Axium</a:t>
            </a:r>
            <a:endParaRPr lang="en-US" dirty="0" smtClean="0"/>
          </a:p>
          <a:p>
            <a:r>
              <a:rPr lang="en-US" dirty="0" smtClean="0"/>
              <a:t>Both showed about 80% reduction</a:t>
            </a:r>
            <a:r>
              <a:rPr lang="en-US" baseline="0" dirty="0" smtClean="0"/>
              <a:t> on pain scale (happy face)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All this stuff is same IPG as cardiac pacemaker with different interface, based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Except MDT </a:t>
            </a:r>
            <a:r>
              <a:rPr lang="en-US" baseline="0" dirty="0" err="1" smtClean="0"/>
              <a:t>Micra</a:t>
            </a:r>
            <a:r>
              <a:rPr lang="en-US" baseline="0" dirty="0" smtClean="0"/>
              <a:t> PMA which is wireless and snaked in with a catheter.  Starts to get to a profile that’s injectable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HDEs</a:t>
            </a:r>
          </a:p>
          <a:p>
            <a:endParaRPr lang="en-US" baseline="0" dirty="0" smtClean="0"/>
          </a:p>
          <a:p>
            <a:r>
              <a:rPr lang="en-US" baseline="0" dirty="0" smtClean="0"/>
              <a:t>Second sight Argus II HDE</a:t>
            </a:r>
          </a:p>
          <a:p>
            <a:r>
              <a:rPr lang="en-US" baseline="0" dirty="0" smtClean="0"/>
              <a:t>64 channels</a:t>
            </a:r>
          </a:p>
          <a:p>
            <a:endParaRPr lang="en-US" baseline="0" dirty="0" smtClean="0"/>
          </a:p>
          <a:p>
            <a:r>
              <a:rPr lang="en-US" baseline="0" dirty="0" err="1" smtClean="0"/>
              <a:t>CVRx</a:t>
            </a:r>
            <a:r>
              <a:rPr lang="en-US" baseline="0" dirty="0" smtClean="0"/>
              <a:t> </a:t>
            </a:r>
            <a:r>
              <a:rPr lang="en-US" baseline="0" dirty="0" err="1" smtClean="0"/>
              <a:t>Rheos</a:t>
            </a:r>
            <a:r>
              <a:rPr lang="en-US" baseline="0" dirty="0" smtClean="0"/>
              <a:t> Missed primary endpoint but controlled hypertensions (in 42% in on arm, 24% in off arm), so have to let people keep it.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HDE to do battery replacements and apply for reimbursement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MDT </a:t>
            </a:r>
            <a:r>
              <a:rPr lang="en-US" baseline="0" dirty="0" err="1" smtClean="0"/>
              <a:t>Enterra</a:t>
            </a:r>
            <a:r>
              <a:rPr lang="en-US" baseline="0" dirty="0" smtClean="0"/>
              <a:t> II HDE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Nausea and gastroparesis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510(k)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t>StimWave</a:t>
            </a:r>
            <a:r>
              <a:rPr lang="en-US" baseline="0" dirty="0" smtClean="0"/>
              <a:t> (what is name of product?)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Wireless transfer of power (is this because the power supply is on the outside?)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There’s a lot more things that got CE marks that were not approved.  Here come some of those</a:t>
            </a:r>
            <a:r>
              <a:rPr lang="is-IS" baseline="0" dirty="0" smtClean="0"/>
              <a:t>…</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30197C4-9DF2-40F3-836A-77506DEA84A6}" type="slidenum">
              <a:rPr lang="en-US" smtClean="0"/>
              <a:pPr/>
              <a:t>2</a:t>
            </a:fld>
            <a:endParaRPr lang="en-US" dirty="0"/>
          </a:p>
        </p:txBody>
      </p:sp>
    </p:spTree>
    <p:extLst>
      <p:ext uri="{BB962C8B-B14F-4D97-AF65-F5344CB8AC3E}">
        <p14:creationId xmlns:p14="http://schemas.microsoft.com/office/powerpoint/2010/main" val="2079616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Transverse section </a:t>
            </a:r>
            <a:r>
              <a:rPr lang="en-US" sz="1200" kern="1200" dirty="0" err="1" smtClean="0">
                <a:solidFill>
                  <a:schemeClr val="tx1"/>
                </a:solidFill>
                <a:latin typeface="+mn-lt"/>
                <a:ea typeface="+mn-ea"/>
                <a:cs typeface="+mn-cs"/>
              </a:rPr>
              <a:t>throung</a:t>
            </a:r>
            <a:r>
              <a:rPr lang="en-US" sz="1200" kern="1200" dirty="0" smtClean="0">
                <a:solidFill>
                  <a:schemeClr val="tx1"/>
                </a:solidFill>
                <a:latin typeface="+mn-lt"/>
                <a:ea typeface="+mn-ea"/>
                <a:cs typeface="+mn-cs"/>
              </a:rPr>
              <a:t> a canine </a:t>
            </a:r>
            <a:r>
              <a:rPr lang="en-US" sz="1200" kern="1200" dirty="0" err="1" smtClean="0">
                <a:solidFill>
                  <a:schemeClr val="tx1"/>
                </a:solidFill>
                <a:latin typeface="+mn-lt"/>
                <a:ea typeface="+mn-ea"/>
                <a:cs typeface="+mn-cs"/>
              </a:rPr>
              <a:t>vagus</a:t>
            </a:r>
            <a:r>
              <a:rPr lang="en-US" sz="1200" kern="1200" dirty="0" smtClean="0">
                <a:solidFill>
                  <a:schemeClr val="tx1"/>
                </a:solidFill>
                <a:latin typeface="+mn-lt"/>
                <a:ea typeface="+mn-ea"/>
                <a:cs typeface="+mn-cs"/>
              </a:rPr>
              <a:t> nerve. Only myelin sheaths (plus some lipid associated </a:t>
            </a:r>
            <a:r>
              <a:rPr lang="en-US" sz="1200" kern="1200" dirty="0" err="1" smtClean="0">
                <a:solidFill>
                  <a:schemeClr val="tx1"/>
                </a:solidFill>
                <a:latin typeface="+mn-lt"/>
                <a:ea typeface="+mn-ea"/>
                <a:cs typeface="+mn-cs"/>
              </a:rPr>
              <a:t>wth</a:t>
            </a:r>
            <a:r>
              <a:rPr lang="en-US" sz="1200" kern="1200" dirty="0" smtClean="0">
                <a:solidFill>
                  <a:schemeClr val="tx1"/>
                </a:solidFill>
                <a:latin typeface="+mn-lt"/>
                <a:ea typeface="+mn-ea"/>
                <a:cs typeface="+mn-cs"/>
              </a:rPr>
              <a:t> epineurium and </a:t>
            </a:r>
            <a:r>
              <a:rPr lang="en-US" sz="1200" kern="1200" dirty="0" err="1" smtClean="0">
                <a:solidFill>
                  <a:schemeClr val="tx1"/>
                </a:solidFill>
                <a:latin typeface="+mn-lt"/>
                <a:ea typeface="+mn-ea"/>
                <a:cs typeface="+mn-cs"/>
              </a:rPr>
              <a:t>perineurium</a:t>
            </a:r>
            <a:r>
              <a:rPr lang="en-US" sz="1200" kern="1200" dirty="0" smtClean="0">
                <a:solidFill>
                  <a:schemeClr val="tx1"/>
                </a:solidFill>
                <a:latin typeface="+mn-lt"/>
                <a:ea typeface="+mn-ea"/>
                <a:cs typeface="+mn-cs"/>
              </a:rPr>
              <a:t>) are stained. Notice the rage in size of myelinated fibers. Within a fascicle, the white gaps between myelinated fibers are occupied by non-myelinated fibers.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overview of the program, the new OT authority, the first round of R18 awards (which included many topics/systems that fall within the NIDDK mission), and your vision/plans for its future? </a:t>
            </a:r>
          </a:p>
          <a:p>
            <a:endParaRPr lang="en-US" dirty="0" smtClean="0"/>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Register today for the Interagency Modeling and Analysis Group (IMAG) 10th Anniversary Multiscale Modeling (MSM) Consortium Meeting. </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March 22-24, 2017</a:t>
            </a:r>
          </a:p>
          <a:p>
            <a:r>
              <a:rPr lang="en-US" sz="1200" b="0" i="0" kern="1200" dirty="0" smtClean="0">
                <a:solidFill>
                  <a:schemeClr val="tx1"/>
                </a:solidFill>
                <a:effectLst/>
                <a:latin typeface="+mn-lt"/>
                <a:ea typeface="+mn-ea"/>
                <a:cs typeface="+mn-cs"/>
              </a:rPr>
              <a:t>NIH </a:t>
            </a:r>
            <a:r>
              <a:rPr lang="en-US" sz="1200" b="0" i="0" kern="1200" dirty="0" err="1" smtClean="0">
                <a:solidFill>
                  <a:schemeClr val="tx1"/>
                </a:solidFill>
                <a:effectLst/>
                <a:latin typeface="+mn-lt"/>
                <a:ea typeface="+mn-ea"/>
                <a:cs typeface="+mn-cs"/>
              </a:rPr>
              <a:t>Natcher</a:t>
            </a:r>
            <a:r>
              <a:rPr lang="en-US" sz="1200" b="0" i="0" kern="1200" dirty="0" smtClean="0">
                <a:solidFill>
                  <a:schemeClr val="tx1"/>
                </a:solidFill>
                <a:effectLst/>
                <a:latin typeface="+mn-lt"/>
                <a:ea typeface="+mn-ea"/>
                <a:cs typeface="+mn-cs"/>
              </a:rPr>
              <a:t> Conference Center</a:t>
            </a:r>
          </a:p>
          <a:p>
            <a:r>
              <a:rPr lang="en-US" sz="1200" b="0" i="0" kern="1200" dirty="0" smtClean="0">
                <a:solidFill>
                  <a:schemeClr val="tx1"/>
                </a:solidFill>
                <a:effectLst/>
                <a:latin typeface="+mn-lt"/>
                <a:ea typeface="+mn-ea"/>
                <a:cs typeface="+mn-cs"/>
              </a:rPr>
              <a:t>NIH Main Campus</a:t>
            </a:r>
          </a:p>
          <a:p>
            <a:r>
              <a:rPr lang="en-US" sz="1200" b="0" i="0" kern="1200" dirty="0" smtClean="0">
                <a:solidFill>
                  <a:schemeClr val="tx1"/>
                </a:solidFill>
                <a:effectLst/>
                <a:latin typeface="+mn-lt"/>
                <a:ea typeface="+mn-ea"/>
                <a:cs typeface="+mn-cs"/>
              </a:rPr>
              <a:t>Bethesda, MD </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Keynote Address:  Dr. Subra Suresh, President, Carnegie Mellon</a:t>
            </a:r>
          </a:p>
          <a:p>
            <a:r>
              <a:rPr lang="en-US" sz="1200" b="0" i="0" kern="1200" dirty="0" smtClean="0">
                <a:solidFill>
                  <a:schemeClr val="tx1"/>
                </a:solidFill>
                <a:effectLst/>
                <a:latin typeface="+mn-lt"/>
                <a:ea typeface="+mn-ea"/>
                <a:cs typeface="+mn-cs"/>
              </a:rPr>
              <a:t>Welcome:  Dr. </a:t>
            </a:r>
            <a:r>
              <a:rPr lang="en-US" sz="1200" b="0" i="0" kern="1200" dirty="0" err="1" smtClean="0">
                <a:solidFill>
                  <a:schemeClr val="tx1"/>
                </a:solidFill>
                <a:effectLst/>
                <a:latin typeface="+mn-lt"/>
                <a:ea typeface="+mn-ea"/>
                <a:cs typeface="+mn-cs"/>
              </a:rPr>
              <a:t>Roderic</a:t>
            </a:r>
            <a:r>
              <a:rPr lang="en-US" sz="1200" b="0" i="0" kern="1200" dirty="0" smtClean="0">
                <a:solidFill>
                  <a:schemeClr val="tx1"/>
                </a:solidFill>
                <a:effectLst/>
                <a:latin typeface="+mn-lt"/>
                <a:ea typeface="+mn-ea"/>
                <a:cs typeface="+mn-cs"/>
              </a:rPr>
              <a:t> Pettigrew, NIBIB; Dr. Patti Brennan, NLM</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Themes</a:t>
            </a:r>
          </a:p>
          <a:p>
            <a:r>
              <a:rPr lang="en-US" sz="1200" b="0" i="0" kern="1200" dirty="0" smtClean="0">
                <a:solidFill>
                  <a:schemeClr val="tx1"/>
                </a:solidFill>
                <a:effectLst/>
                <a:latin typeface="+mn-lt"/>
                <a:ea typeface="+mn-ea"/>
                <a:cs typeface="+mn-cs"/>
              </a:rPr>
              <a:t>Theme 1: Where have we been and where are we going?</a:t>
            </a:r>
          </a:p>
          <a:p>
            <a:r>
              <a:rPr lang="en-US" sz="1200" b="0" i="0" kern="1200" dirty="0" smtClean="0">
                <a:solidFill>
                  <a:schemeClr val="tx1"/>
                </a:solidFill>
                <a:effectLst/>
                <a:latin typeface="+mn-lt"/>
                <a:ea typeface="+mn-ea"/>
                <a:cs typeface="+mn-cs"/>
              </a:rPr>
              <a:t>Theme 2: Translating models for policy change</a:t>
            </a:r>
          </a:p>
          <a:p>
            <a:r>
              <a:rPr lang="en-US" sz="1200" b="0" i="0" kern="1200" dirty="0" smtClean="0">
                <a:solidFill>
                  <a:schemeClr val="tx1"/>
                </a:solidFill>
                <a:effectLst/>
                <a:latin typeface="+mn-lt"/>
                <a:ea typeface="+mn-ea"/>
                <a:cs typeface="+mn-cs"/>
              </a:rPr>
              <a:t>Theme 3: MSM for medical devices</a:t>
            </a:r>
          </a:p>
          <a:p>
            <a:r>
              <a:rPr lang="en-US" sz="1200" b="0" i="0" kern="1200" dirty="0" smtClean="0">
                <a:solidFill>
                  <a:schemeClr val="tx1"/>
                </a:solidFill>
                <a:effectLst/>
                <a:latin typeface="+mn-lt"/>
                <a:ea typeface="+mn-ea"/>
                <a:cs typeface="+mn-cs"/>
              </a:rPr>
              <a:t>Theme 4: Stakeholder perspectives - scientists, clinicians, industry</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Highlights</a:t>
            </a:r>
          </a:p>
          <a:p>
            <a:r>
              <a:rPr lang="en-US" sz="1200" b="0" i="0" kern="1200" dirty="0" smtClean="0">
                <a:solidFill>
                  <a:schemeClr val="tx1"/>
                </a:solidFill>
                <a:effectLst/>
                <a:latin typeface="+mn-lt"/>
                <a:ea typeface="+mn-ea"/>
                <a:cs typeface="+mn-cs"/>
              </a:rPr>
              <a:t>100 multiscale modeling projects</a:t>
            </a:r>
          </a:p>
          <a:p>
            <a:r>
              <a:rPr lang="en-US" sz="1200" b="0" i="0" kern="1200" dirty="0" smtClean="0">
                <a:solidFill>
                  <a:schemeClr val="tx1"/>
                </a:solidFill>
                <a:effectLst/>
                <a:latin typeface="+mn-lt"/>
                <a:ea typeface="+mn-ea"/>
                <a:cs typeface="+mn-cs"/>
              </a:rPr>
              <a:t>Latest MSM methodologies from other IMAG communities</a:t>
            </a:r>
          </a:p>
          <a:p>
            <a:r>
              <a:rPr lang="en-US" sz="1200" b="0" i="0" kern="1200" dirty="0" smtClean="0">
                <a:solidFill>
                  <a:schemeClr val="tx1"/>
                </a:solidFill>
                <a:effectLst/>
                <a:latin typeface="+mn-lt"/>
                <a:ea typeface="+mn-ea"/>
                <a:cs typeface="+mn-cs"/>
              </a:rPr>
              <a:t>Review of model credibility plans</a:t>
            </a:r>
          </a:p>
          <a:p>
            <a:r>
              <a:rPr lang="en-US" sz="1200" b="0" i="0" kern="1200" dirty="0" smtClean="0">
                <a:solidFill>
                  <a:schemeClr val="tx1"/>
                </a:solidFill>
                <a:effectLst/>
                <a:latin typeface="+mn-lt"/>
                <a:ea typeface="+mn-ea"/>
                <a:cs typeface="+mn-cs"/>
              </a:rPr>
              <a:t>MSM Consortium working groups</a:t>
            </a:r>
          </a:p>
          <a:p>
            <a:r>
              <a:rPr lang="en-US" sz="1200" b="0" i="0" kern="1200" dirty="0" smtClean="0">
                <a:solidFill>
                  <a:schemeClr val="tx1"/>
                </a:solidFill>
                <a:effectLst/>
                <a:latin typeface="+mn-lt"/>
                <a:ea typeface="+mn-ea"/>
                <a:cs typeface="+mn-cs"/>
              </a:rPr>
              <a:t>Government initiatives and agency policies for modeling</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See agenda at </a:t>
            </a:r>
            <a:r>
              <a:rPr lang="en-US" sz="1200" b="0" i="0" kern="1200" dirty="0" smtClean="0">
                <a:solidFill>
                  <a:schemeClr val="tx1"/>
                </a:solidFill>
                <a:effectLst/>
                <a:latin typeface="+mn-lt"/>
                <a:ea typeface="+mn-ea"/>
                <a:cs typeface="+mn-cs"/>
                <a:hlinkClick r:id="rId3"/>
              </a:rPr>
              <a:t>https://www.imagwiki.nibib.nih.gov/imag-events/imag-celebrating-10th-anniversary-multiscale-modeling-consortium</a:t>
            </a:r>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Register at </a:t>
            </a:r>
            <a:r>
              <a:rPr lang="en-US" sz="1200" b="0" i="0" kern="1200" dirty="0" smtClean="0">
                <a:solidFill>
                  <a:schemeClr val="tx1"/>
                </a:solidFill>
                <a:effectLst/>
                <a:latin typeface="+mn-lt"/>
                <a:ea typeface="+mn-ea"/>
                <a:cs typeface="+mn-cs"/>
                <a:hlinkClick r:id="rId4"/>
              </a:rPr>
              <a:t>https://www.eventbrite.com/e/imag-10th-anniversary-multiscale-modeling-consortium-meeting-tickets-29818641359</a:t>
            </a:r>
            <a:r>
              <a:rPr lang="en-US" sz="1200" b="0" i="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BE1F8914-55CB-E74C-8820-3A3DA3AEA096}" type="slidenum">
              <a:rPr lang="en-US" smtClean="0"/>
              <a:t>28</a:t>
            </a:fld>
            <a:endParaRPr lang="en-US" dirty="0"/>
          </a:p>
        </p:txBody>
      </p:sp>
    </p:spTree>
    <p:extLst>
      <p:ext uri="{BB962C8B-B14F-4D97-AF65-F5344CB8AC3E}">
        <p14:creationId xmlns:p14="http://schemas.microsoft.com/office/powerpoint/2010/main" val="1989728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ahoma" charset="0"/>
                <a:ea typeface="Tahoma" charset="0"/>
                <a:cs typeface="Tahoma" charset="0"/>
              </a:rPr>
              <a:t>Different biophysical challenges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Tahoma" charset="0"/>
              <a:ea typeface="Tahoma" charset="0"/>
              <a:cs typeface="Tahoma"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ahoma" charset="0"/>
                <a:ea typeface="Tahoma" charset="0"/>
                <a:cs typeface="Tahoma" charset="0"/>
              </a:rPr>
              <a:t>Rapid innovation in device therapeutic approaches</a:t>
            </a:r>
            <a:endParaRPr lang="en-US" i="1" dirty="0" smtClean="0">
              <a:latin typeface="Tahoma" charset="0"/>
              <a:ea typeface="Tahoma" charset="0"/>
              <a:cs typeface="Tahoma" charset="0"/>
            </a:endParaRPr>
          </a:p>
          <a:p>
            <a:r>
              <a:rPr lang="en-US" dirty="0" smtClean="0"/>
              <a:t>Possibility of minimally surgical or even nonsurgical access to nerves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ahoma" charset="0"/>
                <a:ea typeface="Tahoma" charset="0"/>
                <a:cs typeface="Tahoma" charset="0"/>
              </a:rPr>
              <a:t>Postsynaptic cells are often not other neurons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 to measure</a:t>
            </a:r>
            <a:r>
              <a:rPr lang="en-US" baseline="0" dirty="0" smtClean="0"/>
              <a:t> functional strength of a nerve-organ connection</a:t>
            </a:r>
          </a:p>
          <a:p>
            <a:r>
              <a:rPr lang="en-US" dirty="0" smtClean="0">
                <a:latin typeface="Tahoma" charset="0"/>
                <a:ea typeface="Tahoma" charset="0"/>
                <a:cs typeface="Tahoma" charset="0"/>
              </a:rPr>
              <a:t>Diversity of therapeutic targets – means diversity of funding targets! </a:t>
            </a:r>
          </a:p>
          <a:p>
            <a:endParaRPr lang="en-US" dirty="0" smtClean="0">
              <a:latin typeface="Tahoma" charset="0"/>
              <a:ea typeface="Tahoma" charset="0"/>
              <a:cs typeface="Tahoma" charset="0"/>
            </a:endParaRPr>
          </a:p>
          <a:p>
            <a:r>
              <a:rPr lang="en-US" i="0" dirty="0" smtClean="0">
                <a:latin typeface="Tahoma" charset="0"/>
                <a:ea typeface="Tahoma" charset="0"/>
                <a:cs typeface="Tahoma" charset="0"/>
              </a:rPr>
              <a:t>New</a:t>
            </a:r>
            <a:r>
              <a:rPr lang="en-US" i="0" baseline="0" dirty="0" smtClean="0">
                <a:latin typeface="Tahoma" charset="0"/>
                <a:ea typeface="Tahoma" charset="0"/>
                <a:cs typeface="Tahoma" charset="0"/>
              </a:rPr>
              <a:t> methods challenging even very basic classifications</a:t>
            </a:r>
          </a:p>
          <a:p>
            <a:r>
              <a:rPr lang="en-US" i="0" baseline="0" dirty="0" smtClean="0">
                <a:latin typeface="Tahoma" charset="0"/>
                <a:ea typeface="Tahoma" charset="0"/>
                <a:cs typeface="Tahoma" charset="0"/>
              </a:rPr>
              <a:t>	transcriptomic and developmental analysis</a:t>
            </a:r>
            <a:endParaRPr lang="en-US" i="0" dirty="0">
              <a:latin typeface="Tahoma" charset="0"/>
              <a:ea typeface="Tahoma" charset="0"/>
              <a:cs typeface="Tahoma" charset="0"/>
            </a:endParaRPr>
          </a:p>
        </p:txBody>
      </p:sp>
      <p:sp>
        <p:nvSpPr>
          <p:cNvPr id="4" name="Slide Number Placeholder 3"/>
          <p:cNvSpPr>
            <a:spLocks noGrp="1"/>
          </p:cNvSpPr>
          <p:nvPr>
            <p:ph type="sldNum" sz="quarter" idx="10"/>
          </p:nvPr>
        </p:nvSpPr>
        <p:spPr/>
        <p:txBody>
          <a:bodyPr/>
          <a:lstStyle/>
          <a:p>
            <a:fld id="{BDD54941-AC10-CF45-9F0E-0239BB973A87}" type="slidenum">
              <a:rPr lang="en-US" smtClean="0"/>
              <a:t>30</a:t>
            </a:fld>
            <a:endParaRPr lang="en-US"/>
          </a:p>
        </p:txBody>
      </p:sp>
    </p:spTree>
    <p:extLst>
      <p:ext uri="{BB962C8B-B14F-4D97-AF65-F5344CB8AC3E}">
        <p14:creationId xmlns:p14="http://schemas.microsoft.com/office/powerpoint/2010/main" val="20443666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smtClean="0"/>
              <a:t>Currently, SPARC,</a:t>
            </a:r>
            <a:r>
              <a:rPr lang="en-US" baseline="0" dirty="0" smtClean="0"/>
              <a:t> PMI and NCATS are using NIH’s OT Authority – this enables respective program staff to build upon one another’s efforts to increase flexibility of how NIH funds and manages OT awards</a:t>
            </a:r>
          </a:p>
          <a:p>
            <a:endParaRPr lang="en-US" baseline="0" dirty="0" smtClean="0"/>
          </a:p>
          <a:p>
            <a:r>
              <a:rPr lang="en-US" baseline="0" dirty="0" smtClean="0"/>
              <a:t>1. Easier to include individuals in addition to large businesses, SBIR/startups and first time applicants</a:t>
            </a:r>
          </a:p>
          <a:p>
            <a:r>
              <a:rPr lang="en-US" baseline="0" dirty="0" smtClean="0"/>
              <a:t>2. SPARC uses a 2-stage process involving pre-applications (OT1s or LOIs) and a subsequent full application (OT2 or OT3), not required to use existing FOA templates or require DUNS/SAM for OT1 applicants, may publish FAs on the SPARC website and receive applications via email, or can use existing systems like Grants.gov</a:t>
            </a:r>
          </a:p>
          <a:p>
            <a:r>
              <a:rPr lang="en-US" baseline="0" dirty="0" smtClean="0"/>
              <a:t>3. This is not Peer Review! Allows for mixed Federal and non-Federal review panels that are instructed to avoid reaching a consensus and discuss “gems” (components or subcomponents) within proposed projects, Gene provides a customized review summary rather than releasing reviewer summary statements, and may guide applicants pre- and post-application to so proposed projects align with SPARC goals</a:t>
            </a:r>
          </a:p>
          <a:p>
            <a:r>
              <a:rPr lang="en-US" baseline="0" dirty="0" smtClean="0"/>
              <a:t>4. Adjustable funding periods, which Kate will discuss in more detail, that facilitate project modifications and terminations</a:t>
            </a:r>
          </a:p>
          <a:p>
            <a:r>
              <a:rPr lang="en-US" baseline="0" dirty="0" smtClean="0"/>
              <a:t>5. Enhanced oversight and direct involvement by SPARC staff (e.g., pair projects/project components, incorporate field experts, create partnerships/collaborations, and change scientific focus of funded projects)</a:t>
            </a:r>
          </a:p>
          <a:p>
            <a:endParaRPr lang="en-US" baseline="0" dirty="0" smtClean="0"/>
          </a:p>
          <a:p>
            <a:r>
              <a:rPr lang="en-US" baseline="0" dirty="0" smtClean="0"/>
              <a:t>SPARC is now being encouraged to fully leverage the benefits of OTA to develop a more creative and flexible management approach for our OT awards. Grants management wants to see us using OT awards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Some of this evolved from decisions made by the other OT programs regarding (e.g., individuals, DUNS/SAM, and funding periods)</a:t>
            </a:r>
          </a:p>
          <a:p>
            <a:pPr defTabSz="931774">
              <a:defRPr/>
            </a:pPr>
            <a:r>
              <a:rPr lang="en-US" dirty="0" smtClean="0"/>
              <a:t>Continue to work with OPERA, OER</a:t>
            </a:r>
            <a:r>
              <a:rPr lang="en-US" baseline="0" dirty="0" smtClean="0"/>
              <a:t> and NCATS regarding SPARC policy, IP and data sharing, and award management</a:t>
            </a:r>
          </a:p>
          <a:p>
            <a:endParaRPr lang="en-US" baseline="0" dirty="0" smtClean="0"/>
          </a:p>
          <a:p>
            <a:pPr lvl="0"/>
            <a:r>
              <a:rPr lang="en-US" sz="1200" kern="1200" dirty="0" smtClean="0">
                <a:solidFill>
                  <a:schemeClr val="tx1"/>
                </a:solidFill>
                <a:effectLst/>
                <a:latin typeface="+mn-lt"/>
                <a:ea typeface="+mn-ea"/>
                <a:cs typeface="+mn-cs"/>
              </a:rPr>
              <a:t>This potential award will be made under the Other Transactions Authority meaning it is not a grant, contract or cooperative agreement.</a:t>
            </a:r>
          </a:p>
          <a:p>
            <a:pPr lvl="0"/>
            <a:r>
              <a:rPr lang="en-US" sz="1200" kern="1200" dirty="0" smtClean="0">
                <a:solidFill>
                  <a:schemeClr val="tx1"/>
                </a:solidFill>
                <a:effectLst/>
                <a:latin typeface="+mn-lt"/>
                <a:ea typeface="+mn-ea"/>
                <a:cs typeface="+mn-cs"/>
              </a:rPr>
              <a:t>Per the email sent on August 19, the AOR and PIs for this potential award should read and be familiar with the Other Transactions Policy Guide relevant to this program.</a:t>
            </a:r>
          </a:p>
          <a:p>
            <a:pPr lvl="0"/>
            <a:r>
              <a:rPr lang="en-US" sz="1200" kern="1200" dirty="0" smtClean="0">
                <a:solidFill>
                  <a:schemeClr val="tx1"/>
                </a:solidFill>
                <a:effectLst/>
                <a:latin typeface="+mn-lt"/>
                <a:ea typeface="+mn-ea"/>
                <a:cs typeface="+mn-cs"/>
              </a:rPr>
              <a:t>There are similarities between Other Transactions awards and grants as in the fact that all federal regulations applicable for federal financial assistance apply to Other Transactions (for example – Fly America Act, Salary Cap, Human Subjects Regulations, etc.).  However it is important to note that there are some differences particularly in the areas such as intellectual property, data sharing, and appeal rights.  </a:t>
            </a:r>
          </a:p>
          <a:p>
            <a:pPr lvl="0"/>
            <a:r>
              <a:rPr lang="en-US" sz="1200" kern="1200" dirty="0" smtClean="0">
                <a:solidFill>
                  <a:schemeClr val="tx1"/>
                </a:solidFill>
                <a:effectLst/>
                <a:latin typeface="+mn-lt"/>
                <a:ea typeface="+mn-ea"/>
                <a:cs typeface="+mn-cs"/>
              </a:rPr>
              <a:t>Other Transactions allows SPARC the flexibility to alter the course of projects in real-time to meet the overarching programmatic goal.  This means that awarded activity could be expanded, modified, partnered, not supported, or later discontinued based on program needs, emerging methods, technologies, or approaches, and availability of funds.</a:t>
            </a:r>
          </a:p>
          <a:p>
            <a:pPr lvl="0"/>
            <a:r>
              <a:rPr lang="en-US" sz="1200" kern="1200" dirty="0" smtClean="0">
                <a:solidFill>
                  <a:schemeClr val="tx1"/>
                </a:solidFill>
                <a:effectLst/>
                <a:latin typeface="+mn-lt"/>
                <a:ea typeface="+mn-ea"/>
                <a:cs typeface="+mn-cs"/>
              </a:rPr>
              <a:t>This Other Transactions program focuses on collaborative team science with involvement of public, private, non-profit and government sectors.</a:t>
            </a:r>
          </a:p>
          <a:p>
            <a:pPr lvl="0"/>
            <a:r>
              <a:rPr lang="en-US" sz="1200" kern="1200" dirty="0" smtClean="0">
                <a:solidFill>
                  <a:schemeClr val="tx1"/>
                </a:solidFill>
                <a:effectLst/>
                <a:latin typeface="+mn-lt"/>
                <a:ea typeface="+mn-ea"/>
                <a:cs typeface="+mn-cs"/>
              </a:rPr>
              <a:t>This program will involve multiple awards made to various organizations that will be expected to cooperate and collaborate with one another as well as SPARC staff and other designated consultants.</a:t>
            </a:r>
          </a:p>
          <a:p>
            <a:pPr lvl="0"/>
            <a:r>
              <a:rPr lang="en-US" sz="1200" kern="1200" dirty="0" smtClean="0">
                <a:solidFill>
                  <a:schemeClr val="tx1"/>
                </a:solidFill>
                <a:effectLst/>
                <a:latin typeface="+mn-lt"/>
                <a:ea typeface="+mn-ea"/>
                <a:cs typeface="+mn-cs"/>
              </a:rPr>
              <a:t>There will be significant ongoing involvement from SPARC staff.</a:t>
            </a:r>
          </a:p>
          <a:p>
            <a:pPr lvl="0"/>
            <a:r>
              <a:rPr lang="en-US" sz="1200" kern="1200" dirty="0" smtClean="0">
                <a:solidFill>
                  <a:schemeClr val="tx1"/>
                </a:solidFill>
                <a:effectLst/>
                <a:latin typeface="+mn-lt"/>
                <a:ea typeface="+mn-ea"/>
                <a:cs typeface="+mn-cs"/>
              </a:rPr>
              <a:t>For each award, there will be an assigned an Agreement Officer (similar to a Grants Management Officer) and a Project Manager (similar to a Program Official). The AO will be responsible for the administrative and financial management of the award.  The Project Manager will be responsible for the scientific oversight and collaboration.</a:t>
            </a:r>
          </a:p>
          <a:p>
            <a:pPr lvl="0"/>
            <a:r>
              <a:rPr lang="en-US" sz="1200" kern="1200" dirty="0" smtClean="0">
                <a:solidFill>
                  <a:schemeClr val="tx1"/>
                </a:solidFill>
                <a:effectLst/>
                <a:latin typeface="+mn-lt"/>
                <a:ea typeface="+mn-ea"/>
                <a:cs typeface="+mn-cs"/>
              </a:rPr>
              <a:t>Award negotiations will be conducted via various forms of communication.  Written documentation should include AOR concurrence.  Written documentation submitted will be used to form the final milestones included in a Notice of Award.</a:t>
            </a:r>
          </a:p>
          <a:p>
            <a:pPr lvl="0"/>
            <a:r>
              <a:rPr lang="en-US" sz="1200" kern="1200" dirty="0" smtClean="0">
                <a:solidFill>
                  <a:schemeClr val="tx1"/>
                </a:solidFill>
                <a:effectLst/>
                <a:latin typeface="+mn-lt"/>
                <a:ea typeface="+mn-ea"/>
                <a:cs typeface="+mn-cs"/>
              </a:rPr>
              <a:t>All potential award milestones will be negotiated independently however once all awards are made, parties are revealed and collaboration begins, alterations may be required.</a:t>
            </a:r>
          </a:p>
          <a:p>
            <a:r>
              <a:rPr lang="en-US" sz="1200" kern="1200" dirty="0" smtClean="0">
                <a:solidFill>
                  <a:schemeClr val="tx1"/>
                </a:solidFill>
                <a:effectLst/>
                <a:latin typeface="+mn-lt"/>
                <a:ea typeface="+mn-ea"/>
                <a:cs typeface="+mn-cs"/>
              </a:rPr>
              <a:t> </a:t>
            </a:r>
          </a:p>
          <a:p>
            <a:endParaRPr lang="en-US" baseline="0" dirty="0" smtClean="0"/>
          </a:p>
          <a:p>
            <a:pPr marL="232943" indent="-232943">
              <a:buAutoNum type="arabicPeriod"/>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F34CB0D-E135-4658-AD17-F88A11C25F60}" type="slidenum">
              <a:rPr lang="en-US" smtClean="0"/>
              <a:t>31</a:t>
            </a:fld>
            <a:endParaRPr lang="en-US"/>
          </a:p>
        </p:txBody>
      </p:sp>
    </p:spTree>
    <p:extLst>
      <p:ext uri="{BB962C8B-B14F-4D97-AF65-F5344CB8AC3E}">
        <p14:creationId xmlns:p14="http://schemas.microsoft.com/office/powerpoint/2010/main" val="11591636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1F8914-55CB-E74C-8820-3A3DA3AEA096}" type="slidenum">
              <a:rPr lang="en-US" smtClean="0"/>
              <a:t>32</a:t>
            </a:fld>
            <a:endParaRPr lang="en-US"/>
          </a:p>
        </p:txBody>
      </p:sp>
    </p:spTree>
    <p:extLst>
      <p:ext uri="{BB962C8B-B14F-4D97-AF65-F5344CB8AC3E}">
        <p14:creationId xmlns:p14="http://schemas.microsoft.com/office/powerpoint/2010/main" val="563921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85000" lnSpcReduction="20000"/>
          </a:bodyPr>
          <a:lstStyle/>
          <a:p>
            <a:r>
              <a:rPr lang="en-US" dirty="0" err="1" smtClean="0"/>
              <a:t>Biocontrols</a:t>
            </a:r>
            <a:r>
              <a:rPr lang="en-US" dirty="0" smtClean="0"/>
              <a:t> – closed loop system,</a:t>
            </a:r>
            <a:r>
              <a:rPr lang="en-US" baseline="0" dirty="0" smtClean="0"/>
              <a:t> syncs with the heart rate</a:t>
            </a:r>
          </a:p>
          <a:p>
            <a:endParaRPr lang="en-US" baseline="0" dirty="0" smtClean="0"/>
          </a:p>
          <a:p>
            <a:r>
              <a:rPr lang="en-US" baseline="0" dirty="0" smtClean="0"/>
              <a:t>Renal denervation - ablate renal nerves with RF catheter</a:t>
            </a:r>
          </a:p>
          <a:p>
            <a:r>
              <a:rPr lang="en-US" baseline="0" dirty="0" smtClean="0"/>
              <a:t>All the above – sham arm had a large effect </a:t>
            </a:r>
          </a:p>
          <a:p>
            <a:r>
              <a:rPr lang="en-US" baseline="0" dirty="0" smtClean="0"/>
              <a:t>Endpoints of the above are ultrasound investigation of heart structure (cardiac </a:t>
            </a:r>
            <a:r>
              <a:rPr lang="en-US" baseline="0" dirty="0" err="1" smtClean="0"/>
              <a:t>remodelling</a:t>
            </a:r>
            <a:r>
              <a:rPr lang="en-US" baseline="0" dirty="0" smtClean="0"/>
              <a:t>, surrogate for pressure at the ventricle that would create backflow, creates pulmonary edema)</a:t>
            </a:r>
          </a:p>
          <a:p>
            <a:endParaRPr lang="en-US" baseline="0" dirty="0" smtClean="0"/>
          </a:p>
          <a:p>
            <a:r>
              <a:rPr lang="en-US" baseline="0" dirty="0" err="1" smtClean="0"/>
              <a:t>Rheos</a:t>
            </a:r>
            <a:endParaRPr lang="en-US" baseline="0" dirty="0" smtClean="0"/>
          </a:p>
          <a:p>
            <a:r>
              <a:rPr lang="en-US" baseline="0" dirty="0" smtClean="0"/>
              <a:t>Primary endpoint was 10 mm drop.  Half of patients in OFF arm had 10 mm drop.</a:t>
            </a:r>
          </a:p>
          <a:p>
            <a:endParaRPr lang="en-US" baseline="0" dirty="0" smtClean="0"/>
          </a:p>
          <a:p>
            <a:r>
              <a:rPr lang="en-US" baseline="0" dirty="0" err="1" smtClean="0"/>
              <a:t>Apnex</a:t>
            </a:r>
            <a:r>
              <a:rPr lang="en-US" baseline="0" dirty="0" smtClean="0"/>
              <a:t>, hypoglossal nerve stim, sleep apnea</a:t>
            </a:r>
          </a:p>
          <a:p>
            <a:r>
              <a:rPr lang="en-US" baseline="0" dirty="0" smtClean="0"/>
              <a:t>Tried to do same trial design as inspire and got shot down.  Note that inspire prescreened for suitable anatomy</a:t>
            </a:r>
          </a:p>
          <a:p>
            <a:endParaRPr lang="en-US" baseline="0" dirty="0" smtClean="0"/>
          </a:p>
          <a:p>
            <a:r>
              <a:rPr lang="en-US" baseline="0" dirty="0" smtClean="0"/>
              <a:t>Broaden, reclaim, CE mark, good open label, failed primary endpoint.  Very subjective metrics.</a:t>
            </a:r>
          </a:p>
          <a:p>
            <a:endParaRPr lang="en-US" baseline="0" dirty="0" smtClean="0"/>
          </a:p>
          <a:p>
            <a:r>
              <a:rPr lang="en-US" baseline="0" dirty="0" smtClean="0"/>
              <a:t>Biomarkers are subjective, not automated</a:t>
            </a:r>
          </a:p>
          <a:p>
            <a:endParaRPr lang="en-US" baseline="0" dirty="0" smtClean="0"/>
          </a:p>
          <a:p>
            <a:r>
              <a:rPr lang="en-US" baseline="0" dirty="0" smtClean="0"/>
              <a:t>SANTE – data looks like </a:t>
            </a:r>
            <a:r>
              <a:rPr lang="en-US" baseline="0" dirty="0" err="1" smtClean="0"/>
              <a:t>neuropace’s</a:t>
            </a:r>
            <a:r>
              <a:rPr lang="en-US" baseline="0" dirty="0" smtClean="0"/>
              <a:t>, got shot down. (7-5 panel decision)</a:t>
            </a:r>
          </a:p>
          <a:p>
            <a:endParaRPr lang="en-US" baseline="0" dirty="0" smtClean="0"/>
          </a:p>
          <a:p>
            <a:r>
              <a:rPr lang="en-US" baseline="0" dirty="0" err="1" smtClean="0"/>
              <a:t>Neuropace</a:t>
            </a:r>
            <a:r>
              <a:rPr lang="en-US" baseline="0" dirty="0" smtClean="0"/>
              <a:t> (12-0)</a:t>
            </a:r>
          </a:p>
          <a:p>
            <a:endParaRPr lang="en-US" baseline="0" dirty="0" smtClean="0"/>
          </a:p>
          <a:p>
            <a:r>
              <a:rPr lang="en-US" baseline="0" dirty="0" smtClean="0"/>
              <a:t>SCS/vagal – new products aren’t asked for sham-controlled study, only asked for 10% </a:t>
            </a:r>
            <a:r>
              <a:rPr lang="en-US" baseline="0" dirty="0" err="1" smtClean="0"/>
              <a:t>noninferiority</a:t>
            </a:r>
            <a:r>
              <a:rPr lang="en-US" baseline="0" dirty="0" smtClean="0"/>
              <a:t> to existing , because of earlier approval in a different environment</a:t>
            </a:r>
          </a:p>
          <a:p>
            <a:endParaRPr lang="en-US" baseline="0" dirty="0" smtClean="0"/>
          </a:p>
          <a:p>
            <a:endParaRPr lang="en-US" baseline="0" dirty="0" smtClean="0"/>
          </a:p>
          <a:p>
            <a:r>
              <a:rPr lang="en-US" baseline="0" dirty="0" smtClean="0"/>
              <a:t>YOU NEED THE MAP AND THE BIOMARKER </a:t>
            </a:r>
            <a:endParaRPr lang="en-US" dirty="0"/>
          </a:p>
        </p:txBody>
      </p:sp>
      <p:sp>
        <p:nvSpPr>
          <p:cNvPr id="4" name="Slide Number Placeholder 3"/>
          <p:cNvSpPr>
            <a:spLocks noGrp="1"/>
          </p:cNvSpPr>
          <p:nvPr>
            <p:ph type="sldNum" sz="quarter" idx="10"/>
          </p:nvPr>
        </p:nvSpPr>
        <p:spPr/>
        <p:txBody>
          <a:bodyPr/>
          <a:lstStyle/>
          <a:p>
            <a:fld id="{930197C4-9DF2-40F3-836A-77506DEA84A6}" type="slidenum">
              <a:rPr lang="en-US" smtClean="0"/>
              <a:pPr/>
              <a:t>3</a:t>
            </a:fld>
            <a:endParaRPr lang="en-US" dirty="0"/>
          </a:p>
        </p:txBody>
      </p:sp>
    </p:spTree>
    <p:extLst>
      <p:ext uri="{BB962C8B-B14F-4D97-AF65-F5344CB8AC3E}">
        <p14:creationId xmlns:p14="http://schemas.microsoft.com/office/powerpoint/2010/main" val="302693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The target</a:t>
            </a:r>
            <a:r>
              <a:rPr lang="en-US" baseline="0" dirty="0" smtClean="0"/>
              <a:t> model that unconsciously underlies an incredible amount of biomedical research is derived from drug orthodoxy.  And there are good reasons for this.  Potassium channels are the same size in mice and humans.  Vascular perfusion works essentially the same way in mice and humans.</a:t>
            </a:r>
            <a:endParaRPr lang="en-US" dirty="0" smtClean="0"/>
          </a:p>
          <a:p>
            <a:endParaRPr lang="en-US" dirty="0" smtClean="0"/>
          </a:p>
          <a:p>
            <a:r>
              <a:rPr lang="en-US" dirty="0" smtClean="0"/>
              <a:t>Patients</a:t>
            </a:r>
            <a:r>
              <a:rPr lang="en-US" baseline="0" dirty="0" smtClean="0"/>
              <a:t> are on lots of drugs that impact the pathways you’re looking at</a:t>
            </a:r>
          </a:p>
          <a:p>
            <a:endParaRPr lang="en-US" baseline="0" dirty="0" smtClean="0"/>
          </a:p>
          <a:p>
            <a:pPr lvl="1"/>
            <a:r>
              <a:rPr lang="en-US" b="0" dirty="0" smtClean="0">
                <a:solidFill>
                  <a:schemeClr val="tx1"/>
                </a:solidFill>
                <a:latin typeface="Tahoma" charset="0"/>
                <a:ea typeface="Tahoma" charset="0"/>
                <a:cs typeface="Tahoma" charset="0"/>
              </a:rPr>
              <a:t>Differences in orientation/size/degree of myelination of nerve fibers and distance to electrode matter</a:t>
            </a:r>
          </a:p>
          <a:p>
            <a:pPr lvl="1"/>
            <a:r>
              <a:rPr lang="en-US" b="0" dirty="0" smtClean="0">
                <a:solidFill>
                  <a:schemeClr val="tx1"/>
                </a:solidFill>
                <a:latin typeface="Tahoma" charset="0"/>
                <a:ea typeface="Tahoma" charset="0"/>
                <a:cs typeface="Tahoma" charset="0"/>
              </a:rPr>
              <a:t>Electrode size, cathode/anode spacing and insulation matter</a:t>
            </a:r>
          </a:p>
          <a:p>
            <a:endParaRPr lang="en-US" dirty="0" smtClean="0"/>
          </a:p>
          <a:p>
            <a:endParaRPr lang="en-US" dirty="0" smtClean="0"/>
          </a:p>
          <a:p>
            <a:r>
              <a:rPr lang="en-US" dirty="0" smtClean="0"/>
              <a:t>END OF</a:t>
            </a:r>
            <a:r>
              <a:rPr lang="en-US" baseline="0" dirty="0" smtClean="0"/>
              <a:t> THIS SLIDE: so – we need your help!</a:t>
            </a:r>
          </a:p>
          <a:p>
            <a:r>
              <a:rPr lang="en-US" baseline="0" dirty="0" smtClean="0"/>
              <a:t>We don’t know these things because the study of autonomic circuits has been neglected</a:t>
            </a:r>
            <a:r>
              <a:rPr lang="is-IS" baseline="0" dirty="0" smtClean="0"/>
              <a:t>…</a:t>
            </a:r>
            <a:endParaRPr lang="en-US" dirty="0"/>
          </a:p>
        </p:txBody>
      </p:sp>
      <p:sp>
        <p:nvSpPr>
          <p:cNvPr id="4" name="Slide Number Placeholder 3"/>
          <p:cNvSpPr>
            <a:spLocks noGrp="1"/>
          </p:cNvSpPr>
          <p:nvPr>
            <p:ph type="sldNum" sz="quarter" idx="10"/>
          </p:nvPr>
        </p:nvSpPr>
        <p:spPr/>
        <p:txBody>
          <a:bodyPr/>
          <a:lstStyle/>
          <a:p>
            <a:fld id="{930197C4-9DF2-40F3-836A-77506DEA84A6}" type="slidenum">
              <a:rPr lang="en-US" smtClean="0"/>
              <a:pPr/>
              <a:t>4</a:t>
            </a:fld>
            <a:endParaRPr lang="en-US" dirty="0"/>
          </a:p>
        </p:txBody>
      </p:sp>
    </p:spTree>
    <p:extLst>
      <p:ext uri="{BB962C8B-B14F-4D97-AF65-F5344CB8AC3E}">
        <p14:creationId xmlns:p14="http://schemas.microsoft.com/office/powerpoint/2010/main" val="1643517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new markets: real talk.</a:t>
            </a:r>
            <a:endParaRPr lang="en-US"/>
          </a:p>
        </p:txBody>
      </p:sp>
      <p:sp>
        <p:nvSpPr>
          <p:cNvPr id="4" name="Slide Number Placeholder 3"/>
          <p:cNvSpPr>
            <a:spLocks noGrp="1"/>
          </p:cNvSpPr>
          <p:nvPr>
            <p:ph type="sldNum" sz="quarter" idx="10"/>
          </p:nvPr>
        </p:nvSpPr>
        <p:spPr/>
        <p:txBody>
          <a:bodyPr/>
          <a:lstStyle/>
          <a:p>
            <a:fld id="{BE1F8914-55CB-E74C-8820-3A3DA3AEA096}" type="slidenum">
              <a:rPr lang="en-US" smtClean="0"/>
              <a:t>6</a:t>
            </a:fld>
            <a:endParaRPr lang="en-US"/>
          </a:p>
        </p:txBody>
      </p:sp>
    </p:spTree>
    <p:extLst>
      <p:ext uri="{BB962C8B-B14F-4D97-AF65-F5344CB8AC3E}">
        <p14:creationId xmlns:p14="http://schemas.microsoft.com/office/powerpoint/2010/main" val="629322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Tomorrow at 1:30</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Afferent Stimulation and Modulation of the Autonomic Nervous System </a:t>
            </a:r>
            <a:r>
              <a:rPr lang="en-US" sz="1200" b="1" i="1" kern="1200" dirty="0" smtClean="0">
                <a:solidFill>
                  <a:schemeClr val="tx1"/>
                </a:solidFill>
                <a:effectLst/>
                <a:latin typeface="+mn-lt"/>
                <a:ea typeface="+mn-ea"/>
                <a:cs typeface="+mn-cs"/>
              </a:rPr>
              <a:t>Forum 2, 3, and 4 </a:t>
            </a:r>
            <a:r>
              <a:rPr lang="en-US" sz="1200" b="0" i="1" kern="1200" dirty="0" smtClean="0">
                <a:solidFill>
                  <a:schemeClr val="tx1"/>
                </a:solidFill>
                <a:effectLst/>
                <a:latin typeface="+mn-lt"/>
                <a:ea typeface="+mn-ea"/>
                <a:cs typeface="+mn-cs"/>
              </a:rPr>
              <a:t>Moderators: Jeffrey L. </a:t>
            </a:r>
            <a:r>
              <a:rPr lang="en-US" sz="1200" b="0" i="1" kern="1200" dirty="0" err="1" smtClean="0">
                <a:solidFill>
                  <a:schemeClr val="tx1"/>
                </a:solidFill>
                <a:effectLst/>
                <a:latin typeface="+mn-lt"/>
                <a:ea typeface="+mn-ea"/>
                <a:cs typeface="+mn-cs"/>
              </a:rPr>
              <a:t>Ardell</a:t>
            </a:r>
            <a:r>
              <a:rPr lang="en-US" sz="1200" b="0" i="1" kern="1200" dirty="0" smtClean="0">
                <a:solidFill>
                  <a:schemeClr val="tx1"/>
                </a:solidFill>
                <a:effectLst/>
                <a:latin typeface="+mn-lt"/>
                <a:ea typeface="+mn-ea"/>
                <a:cs typeface="+mn-cs"/>
              </a:rPr>
              <a:t>, PhD; Robert Foreman, PhD </a:t>
            </a:r>
            <a:endParaRPr lang="en-US" dirty="0" smtClean="0">
              <a:effectLst/>
            </a:endParaRPr>
          </a:p>
          <a:p>
            <a:endParaRPr lang="en-US" dirty="0" smtClean="0"/>
          </a:p>
          <a:p>
            <a:r>
              <a:rPr lang="en-US" dirty="0" smtClean="0"/>
              <a:t>Tomorrow at 3:30</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Autonomic Efferent Targets for Therapeutic Control of Visceral Function </a:t>
            </a:r>
            <a:r>
              <a:rPr lang="en-US" sz="1200" b="1" i="1" kern="1200" dirty="0" smtClean="0">
                <a:solidFill>
                  <a:schemeClr val="tx1"/>
                </a:solidFill>
                <a:effectLst/>
                <a:latin typeface="+mn-lt"/>
                <a:ea typeface="+mn-ea"/>
                <a:cs typeface="+mn-cs"/>
              </a:rPr>
              <a:t>Forum 2, 3, and 4 </a:t>
            </a:r>
            <a:r>
              <a:rPr lang="en-US" sz="1200" b="0" i="1" kern="1200" dirty="0" smtClean="0">
                <a:solidFill>
                  <a:schemeClr val="tx1"/>
                </a:solidFill>
                <a:effectLst/>
                <a:latin typeface="+mn-lt"/>
                <a:ea typeface="+mn-ea"/>
                <a:cs typeface="+mn-cs"/>
              </a:rPr>
              <a:t>Moderators: Lawrence P. Schramm, PhD; </a:t>
            </a:r>
            <a:r>
              <a:rPr lang="en-US" sz="1200" b="0" i="1" kern="1200" dirty="0" err="1" smtClean="0">
                <a:solidFill>
                  <a:schemeClr val="tx1"/>
                </a:solidFill>
                <a:effectLst/>
                <a:latin typeface="+mn-lt"/>
                <a:ea typeface="+mn-ea"/>
                <a:cs typeface="+mn-cs"/>
              </a:rPr>
              <a:t>Jiande</a:t>
            </a:r>
            <a:r>
              <a:rPr lang="en-US" sz="1200" b="0" i="1" kern="1200" dirty="0" smtClean="0">
                <a:solidFill>
                  <a:schemeClr val="tx1"/>
                </a:solidFill>
                <a:effectLst/>
                <a:latin typeface="+mn-lt"/>
                <a:ea typeface="+mn-ea"/>
                <a:cs typeface="+mn-cs"/>
              </a:rPr>
              <a:t> Chen, PhD </a:t>
            </a:r>
            <a:endParaRPr lang="en-US" dirty="0" smtClean="0">
              <a:effectLst/>
            </a:endParaRPr>
          </a:p>
          <a:p>
            <a:r>
              <a:rPr lang="en-US" dirty="0" err="1" smtClean="0"/>
              <a:t>Jiande</a:t>
            </a:r>
            <a:r>
              <a:rPr lang="en-US" baseline="0" dirty="0" smtClean="0"/>
              <a:t> Chen</a:t>
            </a:r>
          </a:p>
          <a:p>
            <a:endParaRPr lang="en-US" baseline="0" dirty="0" smtClean="0"/>
          </a:p>
          <a:p>
            <a:r>
              <a:rPr lang="en-US" baseline="0" dirty="0" smtClean="0"/>
              <a:t>Saturday at 3:30</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Non-pain indications session</a:t>
            </a:r>
          </a:p>
          <a:p>
            <a:r>
              <a:rPr lang="en-US" baseline="0" dirty="0" smtClean="0"/>
              <a:t>Kingman </a:t>
            </a:r>
            <a:r>
              <a:rPr lang="en-US" baseline="0" dirty="0" err="1" smtClean="0"/>
              <a:t>Strohl</a:t>
            </a:r>
            <a:endParaRPr lang="en-US" baseline="0" dirty="0" smtClean="0"/>
          </a:p>
          <a:p>
            <a:endParaRPr lang="en-US" baseline="0" dirty="0" smtClean="0"/>
          </a:p>
          <a:p>
            <a:r>
              <a:rPr lang="en-US" baseline="0" dirty="0" smtClean="0"/>
              <a:t>NIC IV session</a:t>
            </a:r>
          </a:p>
          <a:p>
            <a:r>
              <a:rPr lang="en-US" baseline="0" dirty="0" smtClean="0"/>
              <a:t>Dominique Durand</a:t>
            </a:r>
          </a:p>
          <a:p>
            <a:endParaRPr lang="en-US" dirty="0"/>
          </a:p>
        </p:txBody>
      </p:sp>
      <p:sp>
        <p:nvSpPr>
          <p:cNvPr id="4" name="Slide Number Placeholder 3"/>
          <p:cNvSpPr>
            <a:spLocks noGrp="1"/>
          </p:cNvSpPr>
          <p:nvPr>
            <p:ph type="sldNum" sz="quarter" idx="10"/>
          </p:nvPr>
        </p:nvSpPr>
        <p:spPr/>
        <p:txBody>
          <a:bodyPr/>
          <a:lstStyle/>
          <a:p>
            <a:fld id="{BDD54941-AC10-CF45-9F0E-0239BB973A87}" type="slidenum">
              <a:rPr lang="en-US" smtClean="0"/>
              <a:t>7</a:t>
            </a:fld>
            <a:endParaRPr lang="en-US"/>
          </a:p>
        </p:txBody>
      </p:sp>
    </p:spTree>
    <p:extLst>
      <p:ext uri="{BB962C8B-B14F-4D97-AF65-F5344CB8AC3E}">
        <p14:creationId xmlns:p14="http://schemas.microsoft.com/office/powerpoint/2010/main" val="1498514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54941-AC10-CF45-9F0E-0239BB973A87}" type="slidenum">
              <a:rPr lang="en-US" smtClean="0"/>
              <a:t>8</a:t>
            </a:fld>
            <a:endParaRPr lang="en-US"/>
          </a:p>
        </p:txBody>
      </p:sp>
    </p:spTree>
    <p:extLst>
      <p:ext uri="{BB962C8B-B14F-4D97-AF65-F5344CB8AC3E}">
        <p14:creationId xmlns:p14="http://schemas.microsoft.com/office/powerpoint/2010/main" val="488167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Who builds the single-physics pieces?</a:t>
            </a:r>
          </a:p>
          <a:p>
            <a:r>
              <a:rPr lang="en-US" dirty="0" smtClean="0"/>
              <a:t>SPARC1 and 2?  Are they doing this already? If not we need to add to awards.</a:t>
            </a:r>
          </a:p>
          <a:p>
            <a:endParaRPr lang="en-US" dirty="0" smtClean="0"/>
          </a:p>
          <a:p>
            <a:r>
              <a:rPr lang="en-US" dirty="0" smtClean="0"/>
              <a:t>Where is the handoff between 1-2 and 4?  Who is responsible for bringing a piece “up to code”?</a:t>
            </a:r>
          </a:p>
          <a:p>
            <a:endParaRPr lang="en-US" dirty="0" smtClean="0"/>
          </a:p>
          <a:p>
            <a:r>
              <a:rPr lang="en-US" b="1" dirty="0" smtClean="0">
                <a:solidFill>
                  <a:srgbClr val="7030A0"/>
                </a:solidFill>
              </a:rPr>
              <a:t>Modeling core:</a:t>
            </a:r>
          </a:p>
          <a:p>
            <a:endParaRPr lang="en-US" dirty="0" smtClean="0"/>
          </a:p>
          <a:p>
            <a:r>
              <a:rPr lang="en-US" dirty="0" smtClean="0">
                <a:solidFill>
                  <a:srgbClr val="7030A0"/>
                </a:solidFill>
              </a:rPr>
              <a:t>Gets the pieces online</a:t>
            </a:r>
          </a:p>
          <a:p>
            <a:endParaRPr lang="en-US" dirty="0" smtClean="0">
              <a:solidFill>
                <a:srgbClr val="7030A0"/>
              </a:solidFill>
            </a:endParaRPr>
          </a:p>
          <a:p>
            <a:r>
              <a:rPr lang="en-US" dirty="0" smtClean="0">
                <a:solidFill>
                  <a:srgbClr val="7030A0"/>
                </a:solidFill>
              </a:rPr>
              <a:t>Builds the connections between them</a:t>
            </a:r>
          </a:p>
          <a:p>
            <a:endParaRPr lang="en-US" dirty="0" smtClean="0">
              <a:solidFill>
                <a:srgbClr val="7030A0"/>
              </a:solidFill>
            </a:endParaRPr>
          </a:p>
          <a:p>
            <a:r>
              <a:rPr lang="en-US" dirty="0" smtClean="0">
                <a:solidFill>
                  <a:srgbClr val="7030A0"/>
                </a:solidFill>
              </a:rPr>
              <a:t>Builds the container that lets you interact with the resulting multiscale model</a:t>
            </a:r>
          </a:p>
          <a:p>
            <a:endParaRPr lang="en-US" dirty="0" smtClean="0">
              <a:solidFill>
                <a:srgbClr val="7030A0"/>
              </a:solidFill>
            </a:endParaRPr>
          </a:p>
          <a:p>
            <a:r>
              <a:rPr lang="en-US" dirty="0" smtClean="0">
                <a:solidFill>
                  <a:srgbClr val="7030A0"/>
                </a:solidFill>
              </a:rPr>
              <a:t>Identifies model components that are driving variability in combined model output. Recommends experiments.</a:t>
            </a:r>
          </a:p>
          <a:p>
            <a:endParaRPr lang="en-US" dirty="0"/>
          </a:p>
        </p:txBody>
      </p:sp>
      <p:sp>
        <p:nvSpPr>
          <p:cNvPr id="4" name="Slide Number Placeholder 3"/>
          <p:cNvSpPr>
            <a:spLocks noGrp="1"/>
          </p:cNvSpPr>
          <p:nvPr>
            <p:ph type="sldNum" sz="quarter" idx="10"/>
          </p:nvPr>
        </p:nvSpPr>
        <p:spPr/>
        <p:txBody>
          <a:bodyPr/>
          <a:lstStyle/>
          <a:p>
            <a:fld id="{BDD54941-AC10-CF45-9F0E-0239BB973A87}" type="slidenum">
              <a:rPr lang="en-US" smtClean="0"/>
              <a:t>9</a:t>
            </a:fld>
            <a:endParaRPr lang="en-US"/>
          </a:p>
        </p:txBody>
      </p:sp>
    </p:spTree>
    <p:extLst>
      <p:ext uri="{BB962C8B-B14F-4D97-AF65-F5344CB8AC3E}">
        <p14:creationId xmlns:p14="http://schemas.microsoft.com/office/powerpoint/2010/main" val="1189544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charset="0"/>
              <a:buChar char="•"/>
            </a:pPr>
            <a:r>
              <a:rPr lang="en-US" dirty="0" smtClean="0">
                <a:latin typeface="Tahoma" charset="0"/>
                <a:ea typeface="Tahoma" charset="0"/>
                <a:cs typeface="Tahoma" charset="0"/>
              </a:rPr>
              <a:t>OT3 Multi-component Research Project</a:t>
            </a:r>
          </a:p>
          <a:p>
            <a:pPr marL="285750" indent="-285750">
              <a:buFont typeface="Arial" charset="0"/>
              <a:buChar char="•"/>
            </a:pPr>
            <a:r>
              <a:rPr lang="en-US" dirty="0" smtClean="0">
                <a:latin typeface="Tahoma" charset="0"/>
                <a:ea typeface="Tahoma" charset="0"/>
                <a:cs typeface="Tahoma" charset="0"/>
              </a:rPr>
              <a:t>5 years, $10M, budget able to increase or decrease as needed</a:t>
            </a:r>
            <a:endParaRPr lang="en-US" dirty="0" smtClean="0">
              <a:latin typeface="Tahoma" charset="0"/>
              <a:ea typeface="Tahoma" charset="0"/>
              <a:cs typeface="Tahoma" charset="0"/>
            </a:endParaRPr>
          </a:p>
        </p:txBody>
      </p:sp>
      <p:sp>
        <p:nvSpPr>
          <p:cNvPr id="4" name="Slide Number Placeholder 3"/>
          <p:cNvSpPr>
            <a:spLocks noGrp="1"/>
          </p:cNvSpPr>
          <p:nvPr>
            <p:ph type="sldNum" sz="quarter" idx="10"/>
          </p:nvPr>
        </p:nvSpPr>
        <p:spPr/>
        <p:txBody>
          <a:bodyPr/>
          <a:lstStyle/>
          <a:p>
            <a:fld id="{BDD54941-AC10-CF45-9F0E-0239BB973A87}" type="slidenum">
              <a:rPr lang="en-US" smtClean="0"/>
              <a:t>10</a:t>
            </a:fld>
            <a:endParaRPr lang="en-US"/>
          </a:p>
        </p:txBody>
      </p:sp>
    </p:spTree>
    <p:extLst>
      <p:ext uri="{BB962C8B-B14F-4D97-AF65-F5344CB8AC3E}">
        <p14:creationId xmlns:p14="http://schemas.microsoft.com/office/powerpoint/2010/main" val="1119392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33BF04A-B9A0-464A-89F6-5CFE6E3CDDA8}" type="datetimeFigureOut">
              <a:rPr lang="en-US" smtClean="0"/>
              <a:t>3/21/17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A4A376-1720-A847-9068-83F2D47610D8}" type="slidenum">
              <a:rPr lang="en-US" smtClean="0"/>
              <a:t>‹#›</a:t>
            </a:fld>
            <a:endParaRPr lang="en-US"/>
          </a:p>
        </p:txBody>
      </p:sp>
    </p:spTree>
    <p:extLst>
      <p:ext uri="{BB962C8B-B14F-4D97-AF65-F5344CB8AC3E}">
        <p14:creationId xmlns:p14="http://schemas.microsoft.com/office/powerpoint/2010/main" val="683155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3BF04A-B9A0-464A-89F6-5CFE6E3CDDA8}" type="datetimeFigureOut">
              <a:rPr lang="en-US" smtClean="0"/>
              <a:t>3/21/17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A4A376-1720-A847-9068-83F2D47610D8}" type="slidenum">
              <a:rPr lang="en-US" smtClean="0"/>
              <a:t>‹#›</a:t>
            </a:fld>
            <a:endParaRPr lang="en-US"/>
          </a:p>
        </p:txBody>
      </p:sp>
    </p:spTree>
    <p:extLst>
      <p:ext uri="{BB962C8B-B14F-4D97-AF65-F5344CB8AC3E}">
        <p14:creationId xmlns:p14="http://schemas.microsoft.com/office/powerpoint/2010/main" val="333016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3BF04A-B9A0-464A-89F6-5CFE6E3CDDA8}" type="datetimeFigureOut">
              <a:rPr lang="en-US" smtClean="0"/>
              <a:t>3/21/17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A4A376-1720-A847-9068-83F2D47610D8}" type="slidenum">
              <a:rPr lang="en-US" smtClean="0"/>
              <a:t>‹#›</a:t>
            </a:fld>
            <a:endParaRPr lang="en-US"/>
          </a:p>
        </p:txBody>
      </p:sp>
    </p:spTree>
    <p:extLst>
      <p:ext uri="{BB962C8B-B14F-4D97-AF65-F5344CB8AC3E}">
        <p14:creationId xmlns:p14="http://schemas.microsoft.com/office/powerpoint/2010/main" val="672923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5"/>
            <a:ext cx="9144000" cy="984023"/>
          </a:xfrm>
        </p:spPr>
        <p:txBody>
          <a:bodyPr anchor="b"/>
          <a:lstStyle>
            <a:lvl1pPr algn="ctr">
              <a:defRPr sz="600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2367643"/>
            <a:ext cx="9144000" cy="4122964"/>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smtClean="0"/>
              <a:t>Click to edit Master subtitle style</a:t>
            </a:r>
            <a:endParaRPr lang="en-US" dirty="0"/>
          </a:p>
        </p:txBody>
      </p:sp>
      <p:sp>
        <p:nvSpPr>
          <p:cNvPr id="8" name="Title Placeholder 1"/>
          <p:cNvSpPr txBox="1">
            <a:spLocks/>
          </p:cNvSpPr>
          <p:nvPr userDrawn="1"/>
        </p:nvSpPr>
        <p:spPr>
          <a:xfrm>
            <a:off x="765109" y="1162893"/>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bg1"/>
                </a:solidFill>
                <a:latin typeface="+mj-lt"/>
                <a:ea typeface="+mj-ea"/>
                <a:cs typeface="+mj-cs"/>
              </a:defRPr>
            </a:lvl1pPr>
          </a:lstStyle>
          <a:p>
            <a:endParaRPr lang="en-US" sz="4400"/>
          </a:p>
        </p:txBody>
      </p:sp>
      <p:sp>
        <p:nvSpPr>
          <p:cNvPr id="9" name="Text Placeholder 2"/>
          <p:cNvSpPr>
            <a:spLocks noGrp="1"/>
          </p:cNvSpPr>
          <p:nvPr>
            <p:ph idx="10" hasCustomPrompt="1"/>
          </p:nvPr>
        </p:nvSpPr>
        <p:spPr>
          <a:xfrm>
            <a:off x="139960" y="2749712"/>
            <a:ext cx="11896531" cy="1871275"/>
          </a:xfrm>
          <a:prstGeom prst="rect">
            <a:avLst/>
          </a:prstGeom>
        </p:spPr>
        <p:txBody>
          <a:bodyPr vert="horz" lIns="91440" tIns="45720" rIns="91440" bIns="45720" rtlCol="0">
            <a:normAutofit/>
          </a:bodyPr>
          <a:lstStyle>
            <a:lvl1pPr>
              <a:defRPr sz="4400">
                <a:solidFill>
                  <a:schemeClr val="bg1"/>
                </a:solidFill>
              </a:defRPr>
            </a:lvl1pPr>
            <a:lvl5pPr>
              <a:defRPr sz="2800">
                <a:solidFill>
                  <a:schemeClr val="bg1"/>
                </a:solidFill>
              </a:defRPr>
            </a:lvl5pPr>
          </a:lstStyle>
          <a:p>
            <a:pPr lvl="0"/>
            <a:r>
              <a:rPr lang="en-US" dirty="0" smtClean="0"/>
              <a:t>Title of Talk</a:t>
            </a:r>
          </a:p>
        </p:txBody>
      </p:sp>
    </p:spTree>
    <p:extLst>
      <p:ext uri="{BB962C8B-B14F-4D97-AF65-F5344CB8AC3E}">
        <p14:creationId xmlns:p14="http://schemas.microsoft.com/office/powerpoint/2010/main" val="19662108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3BF04A-B9A0-464A-89F6-5CFE6E3CDDA8}" type="datetimeFigureOut">
              <a:rPr lang="en-US" smtClean="0"/>
              <a:t>3/21/17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A4A376-1720-A847-9068-83F2D47610D8}" type="slidenum">
              <a:rPr lang="en-US" smtClean="0"/>
              <a:t>‹#›</a:t>
            </a:fld>
            <a:endParaRPr lang="en-US"/>
          </a:p>
        </p:txBody>
      </p:sp>
    </p:spTree>
    <p:extLst>
      <p:ext uri="{BB962C8B-B14F-4D97-AF65-F5344CB8AC3E}">
        <p14:creationId xmlns:p14="http://schemas.microsoft.com/office/powerpoint/2010/main" val="1353180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BF04A-B9A0-464A-89F6-5CFE6E3CDDA8}" type="datetimeFigureOut">
              <a:rPr lang="en-US" smtClean="0"/>
              <a:t>3/21/17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A4A376-1720-A847-9068-83F2D47610D8}" type="slidenum">
              <a:rPr lang="en-US" smtClean="0"/>
              <a:t>‹#›</a:t>
            </a:fld>
            <a:endParaRPr lang="en-US"/>
          </a:p>
        </p:txBody>
      </p:sp>
    </p:spTree>
    <p:extLst>
      <p:ext uri="{BB962C8B-B14F-4D97-AF65-F5344CB8AC3E}">
        <p14:creationId xmlns:p14="http://schemas.microsoft.com/office/powerpoint/2010/main" val="1055346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33BF04A-B9A0-464A-89F6-5CFE6E3CDDA8}" type="datetimeFigureOut">
              <a:rPr lang="en-US" smtClean="0"/>
              <a:t>3/21/17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A4A376-1720-A847-9068-83F2D47610D8}" type="slidenum">
              <a:rPr lang="en-US" smtClean="0"/>
              <a:t>‹#›</a:t>
            </a:fld>
            <a:endParaRPr lang="en-US"/>
          </a:p>
        </p:txBody>
      </p:sp>
    </p:spTree>
    <p:extLst>
      <p:ext uri="{BB962C8B-B14F-4D97-AF65-F5344CB8AC3E}">
        <p14:creationId xmlns:p14="http://schemas.microsoft.com/office/powerpoint/2010/main" val="1132999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33BF04A-B9A0-464A-89F6-5CFE6E3CDDA8}" type="datetimeFigureOut">
              <a:rPr lang="en-US" smtClean="0"/>
              <a:t>3/21/17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A4A376-1720-A847-9068-83F2D47610D8}" type="slidenum">
              <a:rPr lang="en-US" smtClean="0"/>
              <a:t>‹#›</a:t>
            </a:fld>
            <a:endParaRPr lang="en-US"/>
          </a:p>
        </p:txBody>
      </p:sp>
    </p:spTree>
    <p:extLst>
      <p:ext uri="{BB962C8B-B14F-4D97-AF65-F5344CB8AC3E}">
        <p14:creationId xmlns:p14="http://schemas.microsoft.com/office/powerpoint/2010/main" val="592123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3BF04A-B9A0-464A-89F6-5CFE6E3CDDA8}" type="datetimeFigureOut">
              <a:rPr lang="en-US" smtClean="0"/>
              <a:t>3/21/17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A4A376-1720-A847-9068-83F2D47610D8}" type="slidenum">
              <a:rPr lang="en-US" smtClean="0"/>
              <a:t>‹#›</a:t>
            </a:fld>
            <a:endParaRPr lang="en-US"/>
          </a:p>
        </p:txBody>
      </p:sp>
    </p:spTree>
    <p:extLst>
      <p:ext uri="{BB962C8B-B14F-4D97-AF65-F5344CB8AC3E}">
        <p14:creationId xmlns:p14="http://schemas.microsoft.com/office/powerpoint/2010/main" val="386780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BF04A-B9A0-464A-89F6-5CFE6E3CDDA8}" type="datetimeFigureOut">
              <a:rPr lang="en-US" smtClean="0"/>
              <a:t>3/21/17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A4A376-1720-A847-9068-83F2D47610D8}" type="slidenum">
              <a:rPr lang="en-US" smtClean="0"/>
              <a:t>‹#›</a:t>
            </a:fld>
            <a:endParaRPr lang="en-US"/>
          </a:p>
        </p:txBody>
      </p:sp>
    </p:spTree>
    <p:extLst>
      <p:ext uri="{BB962C8B-B14F-4D97-AF65-F5344CB8AC3E}">
        <p14:creationId xmlns:p14="http://schemas.microsoft.com/office/powerpoint/2010/main" val="187553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3BF04A-B9A0-464A-89F6-5CFE6E3CDDA8}" type="datetimeFigureOut">
              <a:rPr lang="en-US" smtClean="0"/>
              <a:t>3/21/17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A4A376-1720-A847-9068-83F2D47610D8}" type="slidenum">
              <a:rPr lang="en-US" smtClean="0"/>
              <a:t>‹#›</a:t>
            </a:fld>
            <a:endParaRPr lang="en-US"/>
          </a:p>
        </p:txBody>
      </p:sp>
    </p:spTree>
    <p:extLst>
      <p:ext uri="{BB962C8B-B14F-4D97-AF65-F5344CB8AC3E}">
        <p14:creationId xmlns:p14="http://schemas.microsoft.com/office/powerpoint/2010/main" val="1846744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3BF04A-B9A0-464A-89F6-5CFE6E3CDDA8}" type="datetimeFigureOut">
              <a:rPr lang="en-US" smtClean="0"/>
              <a:t>3/21/17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A4A376-1720-A847-9068-83F2D47610D8}" type="slidenum">
              <a:rPr lang="en-US" smtClean="0"/>
              <a:t>‹#›</a:t>
            </a:fld>
            <a:endParaRPr lang="en-US"/>
          </a:p>
        </p:txBody>
      </p:sp>
    </p:spTree>
    <p:extLst>
      <p:ext uri="{BB962C8B-B14F-4D97-AF65-F5344CB8AC3E}">
        <p14:creationId xmlns:p14="http://schemas.microsoft.com/office/powerpoint/2010/main" val="6465520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3BF04A-B9A0-464A-89F6-5CFE6E3CDDA8}" type="datetimeFigureOut">
              <a:rPr lang="en-US" smtClean="0"/>
              <a:t>3/21/17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A4A376-1720-A847-9068-83F2D47610D8}" type="slidenum">
              <a:rPr lang="en-US" smtClean="0"/>
              <a:t>‹#›</a:t>
            </a:fld>
            <a:endParaRPr lang="en-US"/>
          </a:p>
        </p:txBody>
      </p:sp>
    </p:spTree>
    <p:extLst>
      <p:ext uri="{BB962C8B-B14F-4D97-AF65-F5344CB8AC3E}">
        <p14:creationId xmlns:p14="http://schemas.microsoft.com/office/powerpoint/2010/main" val="4149201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tif"/><Relationship Id="rId5" Type="http://schemas.openxmlformats.org/officeDocument/2006/relationships/image" Target="../media/image3.jpeg"/><Relationship Id="rId6" Type="http://schemas.openxmlformats.org/officeDocument/2006/relationships/image" Target="../media/image4.png"/><Relationship Id="rId7" Type="http://schemas.openxmlformats.org/officeDocument/2006/relationships/image" Target="../media/image5.emf"/><Relationship Id="rId8" Type="http://schemas.openxmlformats.org/officeDocument/2006/relationships/image" Target="../media/image6.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hyperlink" Target="mailto:gene.civillico@nih.gov" TargetMode="External"/><Relationship Id="rId4" Type="http://schemas.openxmlformats.org/officeDocument/2006/relationships/hyperlink" Target="mailto:felicia.qashu@nih.gov" TargetMode="External"/><Relationship Id="rId5" Type="http://schemas.openxmlformats.org/officeDocument/2006/relationships/hyperlink" Target="mailto:kfaulk@mail.nih.gov" TargetMode="External"/><Relationship Id="rId6" Type="http://schemas.openxmlformats.org/officeDocument/2006/relationships/hyperlink" Target="mailto:carringj@niddk.nih.gov" TargetMode="External"/><Relationship Id="rId7" Type="http://schemas.openxmlformats.org/officeDocument/2006/relationships/hyperlink" Target="mailto:michael.wolfson@nih.gov" TargetMode="External"/><Relationship Id="rId8" Type="http://schemas.openxmlformats.org/officeDocument/2006/relationships/hyperlink" Target="mailto:danilo.tagle@nih.gov" TargetMode="External"/><Relationship Id="rId9" Type="http://schemas.openxmlformats.org/officeDocument/2006/relationships/hyperlink" Target="mailto:siavash.vaziri@nih.gov" TargetMode="External"/><Relationship Id="rId10" Type="http://schemas.openxmlformats.org/officeDocument/2006/relationships/hyperlink" Target="mailto:paiv@mail.nih.gov" TargetMode="External"/><Relationship Id="rId11"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tif"/><Relationship Id="rId4" Type="http://schemas.openxmlformats.org/officeDocument/2006/relationships/image" Target="../media/image42.tif"/><Relationship Id="rId5"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42.tif"/><Relationship Id="rId4" Type="http://schemas.openxmlformats.org/officeDocument/2006/relationships/image" Target="../media/image2.tif"/><Relationship Id="rId5"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image" Target="../media/image41.tif"/></Relationships>
</file>

<file path=ppt/slides/_rels/slide2.xml.rels><?xml version="1.0" encoding="UTF-8" standalone="yes"?>
<Relationships xmlns="http://schemas.openxmlformats.org/package/2006/relationships"><Relationship Id="rId11" Type="http://schemas.openxmlformats.org/officeDocument/2006/relationships/image" Target="../media/image15.png"/><Relationship Id="rId12" Type="http://schemas.openxmlformats.org/officeDocument/2006/relationships/image" Target="../media/image16.png"/><Relationship Id="rId13"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0"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 Id="rId3" Type="http://schemas.openxmlformats.org/officeDocument/2006/relationships/image" Target="../media/image46.emf"/></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jp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 Id="rId3" Type="http://schemas.openxmlformats.org/officeDocument/2006/relationships/image" Target="../media/image51.jp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2.png"/><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3" Type="http://schemas.openxmlformats.org/officeDocument/2006/relationships/hyperlink" Target="https://www.ncbi.nlm.nih.gov/pubmed/20585541" TargetMode="External"/><Relationship Id="rId4" Type="http://schemas.openxmlformats.org/officeDocument/2006/relationships/image" Target="../media/image54.png"/><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55.emf"/><Relationship Id="rId4" Type="http://schemas.openxmlformats.org/officeDocument/2006/relationships/image" Target="../media/image56.emf"/><Relationship Id="rId5" Type="http://schemas.openxmlformats.org/officeDocument/2006/relationships/image" Target="../media/image57.emf"/><Relationship Id="rId6" Type="http://schemas.openxmlformats.org/officeDocument/2006/relationships/image" Target="../media/image4.png"/><Relationship Id="rId7" Type="http://schemas.openxmlformats.org/officeDocument/2006/relationships/image" Target="../media/image52.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tiff"/><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1" Type="http://schemas.openxmlformats.org/officeDocument/2006/relationships/image" Target="../media/image29.tiff"/><Relationship Id="rId12" Type="http://schemas.openxmlformats.org/officeDocument/2006/relationships/image" Target="../media/image30.tiff"/><Relationship Id="rId13" Type="http://schemas.openxmlformats.org/officeDocument/2006/relationships/image" Target="../media/image31.tiff"/><Relationship Id="rId14" Type="http://schemas.openxmlformats.org/officeDocument/2006/relationships/image" Target="../media/image32.tiff"/><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5.emf"/><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emf"/><Relationship Id="rId9" Type="http://schemas.openxmlformats.org/officeDocument/2006/relationships/image" Target="../media/image27.emf"/><Relationship Id="rId10" Type="http://schemas.openxmlformats.org/officeDocument/2006/relationships/image" Target="../media/image28.tiff"/></Relationships>
</file>

<file path=ppt/slides/_rels/slide8.xml.rels><?xml version="1.0" encoding="UTF-8" standalone="yes"?>
<Relationships xmlns="http://schemas.openxmlformats.org/package/2006/relationships"><Relationship Id="rId3" Type="http://schemas.openxmlformats.org/officeDocument/2006/relationships/image" Target="../media/image33.tiff"/><Relationship Id="rId4" Type="http://schemas.openxmlformats.org/officeDocument/2006/relationships/image" Target="../media/image34.tiff"/><Relationship Id="rId5" Type="http://schemas.openxmlformats.org/officeDocument/2006/relationships/image" Target="../media/image35.tiff"/><Relationship Id="rId6" Type="http://schemas.openxmlformats.org/officeDocument/2006/relationships/image" Target="../media/image36.emf"/><Relationship Id="rId7"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401" y="5964931"/>
            <a:ext cx="5772935" cy="729035"/>
          </a:xfrm>
          <a:prstGeom prst="rect">
            <a:avLst/>
          </a:prstGeom>
        </p:spPr>
      </p:pic>
      <p:sp>
        <p:nvSpPr>
          <p:cNvPr id="8" name="Subtitle 2"/>
          <p:cNvSpPr txBox="1">
            <a:spLocks/>
          </p:cNvSpPr>
          <p:nvPr/>
        </p:nvSpPr>
        <p:spPr>
          <a:xfrm>
            <a:off x="329470" y="362468"/>
            <a:ext cx="7367432" cy="51005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3200" dirty="0" smtClean="0">
                <a:latin typeface="Tahoma" charset="0"/>
                <a:ea typeface="Tahoma" charset="0"/>
                <a:cs typeface="Tahoma" charset="0"/>
              </a:rPr>
              <a:t>MSM in SPARC: Plans and Stretch Goals</a:t>
            </a:r>
            <a:r>
              <a:rPr lang="en-US" sz="3200" dirty="0" smtClean="0">
                <a:latin typeface="Tahoma" charset="0"/>
                <a:ea typeface="Tahoma" charset="0"/>
                <a:cs typeface="Tahoma" charset="0"/>
              </a:rPr>
              <a:t/>
            </a:r>
            <a:br>
              <a:rPr lang="en-US" sz="3200" dirty="0" smtClean="0">
                <a:latin typeface="Tahoma" charset="0"/>
                <a:ea typeface="Tahoma" charset="0"/>
                <a:cs typeface="Tahoma" charset="0"/>
              </a:rPr>
            </a:br>
            <a:endParaRPr lang="en-US" sz="3200" dirty="0" smtClean="0">
              <a:latin typeface="Tahoma" charset="0"/>
              <a:ea typeface="Tahoma" charset="0"/>
              <a:cs typeface="Tahoma" charset="0"/>
            </a:endParaRPr>
          </a:p>
        </p:txBody>
      </p:sp>
      <p:sp>
        <p:nvSpPr>
          <p:cNvPr id="9" name="Title 1"/>
          <p:cNvSpPr txBox="1">
            <a:spLocks/>
          </p:cNvSpPr>
          <p:nvPr/>
        </p:nvSpPr>
        <p:spPr>
          <a:xfrm>
            <a:off x="8434606" y="5743301"/>
            <a:ext cx="3757394" cy="1114699"/>
          </a:xfrm>
          <a:prstGeom prst="rect">
            <a:avLst/>
          </a:prstGeom>
        </p:spPr>
        <p:txBody>
          <a:bodyPr vert="horz" lIns="121920" tIns="60960" rIns="121920" bIns="60960" rtlCol="0" anchor="t">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l"/>
            <a:r>
              <a:rPr lang="en-US" sz="2400" b="0" dirty="0">
                <a:latin typeface="Tahoma" charset="0"/>
                <a:ea typeface="Tahoma" charset="0"/>
                <a:cs typeface="Tahoma" charset="0"/>
              </a:rPr>
              <a:t>Gene Civillico, Ph.D.</a:t>
            </a:r>
          </a:p>
          <a:p>
            <a:pPr algn="l"/>
            <a:r>
              <a:rPr lang="en-US" sz="2400" b="0" dirty="0" smtClean="0">
                <a:latin typeface="Tahoma" charset="0"/>
                <a:ea typeface="Tahoma" charset="0"/>
                <a:cs typeface="Tahoma" charset="0"/>
              </a:rPr>
              <a:t>SPARC </a:t>
            </a:r>
            <a:r>
              <a:rPr lang="en-US" sz="2400" b="0" dirty="0">
                <a:latin typeface="Tahoma" charset="0"/>
                <a:ea typeface="Tahoma" charset="0"/>
                <a:cs typeface="Tahoma" charset="0"/>
              </a:rPr>
              <a:t>Program </a:t>
            </a:r>
            <a:r>
              <a:rPr lang="en-US" sz="2400" b="0" dirty="0" smtClean="0">
                <a:latin typeface="Tahoma" charset="0"/>
                <a:ea typeface="Tahoma" charset="0"/>
                <a:cs typeface="Tahoma" charset="0"/>
              </a:rPr>
              <a:t>Manager</a:t>
            </a:r>
          </a:p>
          <a:p>
            <a:pPr algn="l"/>
            <a:r>
              <a:rPr lang="en-US" sz="2400" b="0" dirty="0" smtClean="0">
                <a:latin typeface="Tahoma" charset="0"/>
                <a:ea typeface="Tahoma" charset="0"/>
                <a:cs typeface="Tahoma" charset="0"/>
              </a:rPr>
              <a:t>NIH/OD/DPCPSI/OSC</a:t>
            </a:r>
            <a:endParaRPr lang="en-US" sz="2400" b="0" dirty="0">
              <a:latin typeface="Tahoma" charset="0"/>
              <a:ea typeface="Tahoma" charset="0"/>
              <a:cs typeface="Tahoma" charset="0"/>
            </a:endParaRPr>
          </a:p>
        </p:txBody>
      </p:sp>
      <p:pic>
        <p:nvPicPr>
          <p:cNvPr id="11" name="droppedImage.tiff"/>
          <p:cNvPicPr>
            <a:picLocks noChangeAspect="1"/>
          </p:cNvPicPr>
          <p:nvPr/>
        </p:nvPicPr>
        <p:blipFill>
          <a:blip r:embed="rId4">
            <a:extLst/>
          </a:blip>
          <a:stretch>
            <a:fillRect/>
          </a:stretch>
        </p:blipFill>
        <p:spPr>
          <a:xfrm>
            <a:off x="9491904" y="1167982"/>
            <a:ext cx="2254818" cy="1803855"/>
          </a:xfrm>
          <a:prstGeom prst="rect">
            <a:avLst/>
          </a:prstGeom>
          <a:ln w="12700">
            <a:miter lim="400000"/>
          </a:ln>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470" y="1167982"/>
            <a:ext cx="2510001" cy="2320786"/>
          </a:xfrm>
          <a:prstGeom prst="rect">
            <a:avLst/>
          </a:prstGeom>
        </p:spPr>
      </p:pic>
      <p:grpSp>
        <p:nvGrpSpPr>
          <p:cNvPr id="5" name="Group 4"/>
          <p:cNvGrpSpPr/>
          <p:nvPr/>
        </p:nvGrpSpPr>
        <p:grpSpPr>
          <a:xfrm>
            <a:off x="3072883" y="872523"/>
            <a:ext cx="6368923" cy="4801271"/>
            <a:chOff x="948941" y="1563310"/>
            <a:chExt cx="5682832" cy="4284055"/>
          </a:xfrm>
        </p:grpSpPr>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10269" t="5508" r="10620" b="35641"/>
            <a:stretch/>
          </p:blipFill>
          <p:spPr>
            <a:xfrm>
              <a:off x="948941" y="1563310"/>
              <a:ext cx="5682832" cy="4143148"/>
            </a:xfrm>
            <a:prstGeom prst="rect">
              <a:avLst/>
            </a:prstGeom>
          </p:spPr>
        </p:pic>
        <p:sp>
          <p:nvSpPr>
            <p:cNvPr id="4" name="TextBox 3"/>
            <p:cNvSpPr txBox="1"/>
            <p:nvPr/>
          </p:nvSpPr>
          <p:spPr>
            <a:xfrm>
              <a:off x="4501194" y="5478033"/>
              <a:ext cx="1430200" cy="369332"/>
            </a:xfrm>
            <a:prstGeom prst="rect">
              <a:avLst/>
            </a:prstGeom>
            <a:noFill/>
          </p:spPr>
          <p:txBody>
            <a:bodyPr wrap="none" rtlCol="0">
              <a:spAutoFit/>
            </a:bodyPr>
            <a:lstStyle/>
            <a:p>
              <a:r>
                <a:rPr lang="en-US" smtClean="0"/>
                <a:t>Furness 2006</a:t>
              </a:r>
              <a:endParaRPr lang="en-US"/>
            </a:p>
          </p:txBody>
        </p:sp>
      </p:grpSp>
      <p:pic>
        <p:nvPicPr>
          <p:cNvPr id="14" name="Picture 13"/>
          <p:cNvPicPr>
            <a:picLocks noChangeAspect="1"/>
          </p:cNvPicPr>
          <p:nvPr/>
        </p:nvPicPr>
        <p:blipFill>
          <a:blip r:embed="rId7"/>
          <a:stretch>
            <a:fillRect/>
          </a:stretch>
        </p:blipFill>
        <p:spPr>
          <a:xfrm>
            <a:off x="9248788" y="3151347"/>
            <a:ext cx="2741050" cy="2376855"/>
          </a:xfrm>
          <a:prstGeom prst="rect">
            <a:avLst/>
          </a:prstGeom>
        </p:spPr>
      </p:pic>
      <p:pic>
        <p:nvPicPr>
          <p:cNvPr id="17" name="tileshop_pmc_inline.html?title=An%20external%20file%20that%20holds%20a%20picture%2C%20illustration%2C%20etc.%0AObject%20name%20is%20nihms121244f4.jpg%20%5BObject%20name%20is%20nihms121244f4.jpg%5D&amp;p=P.png"/>
          <p:cNvPicPr>
            <a:picLocks noChangeAspect="1"/>
          </p:cNvPicPr>
          <p:nvPr/>
        </p:nvPicPr>
        <p:blipFill>
          <a:blip r:embed="rId8">
            <a:extLst/>
          </a:blip>
          <a:stretch>
            <a:fillRect/>
          </a:stretch>
        </p:blipFill>
        <p:spPr>
          <a:xfrm>
            <a:off x="173791" y="3601122"/>
            <a:ext cx="3070467" cy="2050378"/>
          </a:xfrm>
          <a:prstGeom prst="rect">
            <a:avLst/>
          </a:prstGeom>
          <a:ln w="12700">
            <a:miter lim="400000"/>
          </a:ln>
        </p:spPr>
      </p:pic>
      <p:sp>
        <p:nvSpPr>
          <p:cNvPr id="6" name="TextBox 5"/>
          <p:cNvSpPr txBox="1"/>
          <p:nvPr/>
        </p:nvSpPr>
        <p:spPr>
          <a:xfrm>
            <a:off x="830463" y="3118540"/>
            <a:ext cx="1292533" cy="369332"/>
          </a:xfrm>
          <a:prstGeom prst="rect">
            <a:avLst/>
          </a:prstGeom>
          <a:noFill/>
        </p:spPr>
        <p:txBody>
          <a:bodyPr wrap="none" rtlCol="0">
            <a:spAutoFit/>
          </a:bodyPr>
          <a:lstStyle/>
          <a:p>
            <a:r>
              <a:rPr lang="en-US" dirty="0" err="1" smtClean="0">
                <a:solidFill>
                  <a:schemeClr val="bg1"/>
                </a:solidFill>
              </a:rPr>
              <a:t>Ardell</a:t>
            </a:r>
            <a:r>
              <a:rPr lang="en-US" dirty="0" smtClean="0">
                <a:solidFill>
                  <a:schemeClr val="bg1"/>
                </a:solidFill>
              </a:rPr>
              <a:t> UCLA</a:t>
            </a:r>
            <a:endParaRPr lang="en-US" dirty="0">
              <a:solidFill>
                <a:schemeClr val="bg1"/>
              </a:solidFill>
            </a:endParaRPr>
          </a:p>
        </p:txBody>
      </p:sp>
      <p:sp>
        <p:nvSpPr>
          <p:cNvPr id="18" name="TextBox 17"/>
          <p:cNvSpPr txBox="1"/>
          <p:nvPr/>
        </p:nvSpPr>
        <p:spPr>
          <a:xfrm>
            <a:off x="1951673" y="5282168"/>
            <a:ext cx="1208985" cy="369332"/>
          </a:xfrm>
          <a:prstGeom prst="rect">
            <a:avLst/>
          </a:prstGeom>
          <a:noFill/>
        </p:spPr>
        <p:txBody>
          <a:bodyPr wrap="none" rtlCol="0">
            <a:spAutoFit/>
          </a:bodyPr>
          <a:lstStyle/>
          <a:p>
            <a:r>
              <a:rPr lang="en-US" dirty="0" smtClean="0">
                <a:solidFill>
                  <a:schemeClr val="bg1"/>
                </a:solidFill>
              </a:rPr>
              <a:t>Virtual Cell</a:t>
            </a:r>
            <a:endParaRPr lang="en-US" dirty="0">
              <a:solidFill>
                <a:schemeClr val="bg1"/>
              </a:solidFill>
            </a:endParaRPr>
          </a:p>
        </p:txBody>
      </p:sp>
      <p:sp>
        <p:nvSpPr>
          <p:cNvPr id="19" name="TextBox 18"/>
          <p:cNvSpPr txBox="1"/>
          <p:nvPr/>
        </p:nvSpPr>
        <p:spPr>
          <a:xfrm>
            <a:off x="11007180" y="2602080"/>
            <a:ext cx="789640" cy="369332"/>
          </a:xfrm>
          <a:prstGeom prst="rect">
            <a:avLst/>
          </a:prstGeom>
          <a:noFill/>
        </p:spPr>
        <p:txBody>
          <a:bodyPr wrap="none" rtlCol="0">
            <a:spAutoFit/>
          </a:bodyPr>
          <a:lstStyle/>
          <a:p>
            <a:r>
              <a:rPr lang="en-US" smtClean="0">
                <a:solidFill>
                  <a:schemeClr val="bg1"/>
                </a:solidFill>
              </a:rPr>
              <a:t>Bower</a:t>
            </a:r>
            <a:endParaRPr lang="en-US" dirty="0">
              <a:solidFill>
                <a:schemeClr val="bg1"/>
              </a:solidFill>
            </a:endParaRPr>
          </a:p>
        </p:txBody>
      </p:sp>
      <p:sp>
        <p:nvSpPr>
          <p:cNvPr id="20" name="TextBox 19"/>
          <p:cNvSpPr txBox="1"/>
          <p:nvPr/>
        </p:nvSpPr>
        <p:spPr>
          <a:xfrm>
            <a:off x="9244714" y="5218050"/>
            <a:ext cx="1471108" cy="369332"/>
          </a:xfrm>
          <a:prstGeom prst="rect">
            <a:avLst/>
          </a:prstGeom>
          <a:noFill/>
        </p:spPr>
        <p:txBody>
          <a:bodyPr wrap="none" rtlCol="0">
            <a:spAutoFit/>
          </a:bodyPr>
          <a:lstStyle/>
          <a:p>
            <a:r>
              <a:rPr lang="en-US" dirty="0" smtClean="0">
                <a:solidFill>
                  <a:schemeClr val="bg1"/>
                </a:solidFill>
              </a:rPr>
              <a:t>Rogers Illinois</a:t>
            </a:r>
            <a:endParaRPr lang="en-US" dirty="0">
              <a:solidFill>
                <a:schemeClr val="bg1"/>
              </a:solidFill>
            </a:endParaRPr>
          </a:p>
        </p:txBody>
      </p:sp>
    </p:spTree>
    <p:extLst>
      <p:ext uri="{BB962C8B-B14F-4D97-AF65-F5344CB8AC3E}">
        <p14:creationId xmlns:p14="http://schemas.microsoft.com/office/powerpoint/2010/main" val="8329487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0193" y="148500"/>
            <a:ext cx="9131418" cy="613582"/>
          </a:xfrm>
        </p:spPr>
        <p:txBody>
          <a:bodyPr>
            <a:noAutofit/>
          </a:bodyPr>
          <a:lstStyle/>
          <a:p>
            <a:pPr algn="ctr"/>
            <a:r>
              <a:rPr lang="en-US" sz="3600" dirty="0" smtClean="0">
                <a:latin typeface="Tahoma" charset="0"/>
                <a:ea typeface="Tahoma" charset="0"/>
                <a:cs typeface="Tahoma" charset="0"/>
              </a:rPr>
              <a:t>SPARC4: Data and Resource Center Cores</a:t>
            </a:r>
            <a:endParaRPr lang="en-US" sz="3600" dirty="0">
              <a:latin typeface="Tahoma" charset="0"/>
              <a:ea typeface="Tahoma" charset="0"/>
              <a:cs typeface="Tahoma" charset="0"/>
            </a:endParaRPr>
          </a:p>
        </p:txBody>
      </p:sp>
      <p:sp>
        <p:nvSpPr>
          <p:cNvPr id="11" name="Rounded Rectangle 10"/>
          <p:cNvSpPr/>
          <p:nvPr/>
        </p:nvSpPr>
        <p:spPr>
          <a:xfrm>
            <a:off x="642938" y="3149914"/>
            <a:ext cx="3357562" cy="3296820"/>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4387171" y="3144452"/>
            <a:ext cx="3357562" cy="3302282"/>
          </a:xfrm>
          <a:prstGeom prst="roundRect">
            <a:avLst/>
          </a:prstGeom>
          <a:noFill/>
          <a:ln w="38100">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3FF"/>
              </a:solidFill>
            </a:endParaRPr>
          </a:p>
        </p:txBody>
      </p:sp>
      <p:sp>
        <p:nvSpPr>
          <p:cNvPr id="13" name="Rounded Rectangle 12"/>
          <p:cNvSpPr/>
          <p:nvPr/>
        </p:nvSpPr>
        <p:spPr>
          <a:xfrm>
            <a:off x="8131404" y="3100375"/>
            <a:ext cx="3357562" cy="3346359"/>
          </a:xfrm>
          <a:prstGeom prst="roundRect">
            <a:avLst/>
          </a:prstGeom>
          <a:noFill/>
          <a:ln w="38100">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520193" y="2630302"/>
            <a:ext cx="1596912" cy="461665"/>
          </a:xfrm>
          <a:prstGeom prst="rect">
            <a:avLst/>
          </a:prstGeom>
          <a:noFill/>
        </p:spPr>
        <p:txBody>
          <a:bodyPr wrap="none" rtlCol="0">
            <a:spAutoFit/>
          </a:bodyPr>
          <a:lstStyle/>
          <a:p>
            <a:r>
              <a:rPr lang="en-US" sz="2400" i="1" dirty="0" smtClean="0">
                <a:solidFill>
                  <a:srgbClr val="7030A0"/>
                </a:solidFill>
                <a:latin typeface="Tahoma" charset="0"/>
                <a:ea typeface="Tahoma" charset="0"/>
                <a:cs typeface="Tahoma" charset="0"/>
              </a:rPr>
              <a:t>DAT-CORE</a:t>
            </a:r>
            <a:endParaRPr lang="en-US" sz="2400" i="1" dirty="0">
              <a:solidFill>
                <a:srgbClr val="7030A0"/>
              </a:solidFill>
              <a:latin typeface="Tahoma" charset="0"/>
              <a:ea typeface="Tahoma" charset="0"/>
              <a:cs typeface="Tahoma" charset="0"/>
            </a:endParaRPr>
          </a:p>
        </p:txBody>
      </p:sp>
      <p:sp>
        <p:nvSpPr>
          <p:cNvPr id="15" name="TextBox 14"/>
          <p:cNvSpPr txBox="1"/>
          <p:nvPr/>
        </p:nvSpPr>
        <p:spPr>
          <a:xfrm>
            <a:off x="5230743" y="2638710"/>
            <a:ext cx="1654620" cy="461665"/>
          </a:xfrm>
          <a:prstGeom prst="rect">
            <a:avLst/>
          </a:prstGeom>
          <a:noFill/>
        </p:spPr>
        <p:txBody>
          <a:bodyPr wrap="none" rtlCol="0">
            <a:spAutoFit/>
          </a:bodyPr>
          <a:lstStyle/>
          <a:p>
            <a:r>
              <a:rPr lang="en-US" sz="2400" i="1" dirty="0" smtClean="0">
                <a:solidFill>
                  <a:srgbClr val="D883FF"/>
                </a:solidFill>
                <a:latin typeface="Tahoma" charset="0"/>
                <a:ea typeface="Tahoma" charset="0"/>
                <a:cs typeface="Tahoma" charset="0"/>
              </a:rPr>
              <a:t>MAP-CORE</a:t>
            </a:r>
            <a:endParaRPr lang="en-US" sz="2400" i="1" dirty="0">
              <a:solidFill>
                <a:srgbClr val="D883FF"/>
              </a:solidFill>
              <a:latin typeface="Tahoma" charset="0"/>
              <a:ea typeface="Tahoma" charset="0"/>
              <a:cs typeface="Tahoma" charset="0"/>
            </a:endParaRPr>
          </a:p>
        </p:txBody>
      </p:sp>
      <p:sp>
        <p:nvSpPr>
          <p:cNvPr id="16" name="TextBox 15"/>
          <p:cNvSpPr txBox="1"/>
          <p:nvPr/>
        </p:nvSpPr>
        <p:spPr>
          <a:xfrm>
            <a:off x="8999001" y="2630302"/>
            <a:ext cx="1587294" cy="461665"/>
          </a:xfrm>
          <a:prstGeom prst="rect">
            <a:avLst/>
          </a:prstGeom>
          <a:noFill/>
        </p:spPr>
        <p:txBody>
          <a:bodyPr wrap="none" rtlCol="0">
            <a:spAutoFit/>
          </a:bodyPr>
          <a:lstStyle/>
          <a:p>
            <a:r>
              <a:rPr lang="en-US" sz="2400" i="1" dirty="0" smtClean="0">
                <a:solidFill>
                  <a:srgbClr val="FF40FF"/>
                </a:solidFill>
                <a:latin typeface="Tahoma" charset="0"/>
                <a:ea typeface="Tahoma" charset="0"/>
                <a:cs typeface="Tahoma" charset="0"/>
              </a:rPr>
              <a:t>SIM-CORE</a:t>
            </a:r>
            <a:endParaRPr lang="en-US" sz="2400" i="1" dirty="0">
              <a:solidFill>
                <a:srgbClr val="FF40FF"/>
              </a:solidFill>
              <a:latin typeface="Tahoma" charset="0"/>
              <a:ea typeface="Tahoma" charset="0"/>
              <a:cs typeface="Tahoma" charset="0"/>
            </a:endParaRPr>
          </a:p>
        </p:txBody>
      </p:sp>
      <p:sp>
        <p:nvSpPr>
          <p:cNvPr id="17" name="TextBox 16"/>
          <p:cNvSpPr txBox="1"/>
          <p:nvPr/>
        </p:nvSpPr>
        <p:spPr>
          <a:xfrm>
            <a:off x="813922" y="3687664"/>
            <a:ext cx="2945277" cy="1938992"/>
          </a:xfrm>
          <a:prstGeom prst="rect">
            <a:avLst/>
          </a:prstGeom>
          <a:noFill/>
        </p:spPr>
        <p:txBody>
          <a:bodyPr wrap="square" rtlCol="0" anchor="t">
            <a:spAutoFit/>
          </a:bodyPr>
          <a:lstStyle/>
          <a:p>
            <a:r>
              <a:rPr lang="en-US" sz="2400" dirty="0">
                <a:latin typeface="Tahoma" charset="0"/>
                <a:ea typeface="Tahoma" charset="0"/>
                <a:cs typeface="Tahoma" charset="0"/>
              </a:rPr>
              <a:t>Store, organize, </a:t>
            </a:r>
            <a:r>
              <a:rPr lang="en-US" sz="2400" dirty="0" smtClean="0">
                <a:latin typeface="Tahoma" charset="0"/>
                <a:ea typeface="Tahoma" charset="0"/>
                <a:cs typeface="Tahoma" charset="0"/>
              </a:rPr>
              <a:t>manage </a:t>
            </a:r>
            <a:r>
              <a:rPr lang="en-US" sz="2400" dirty="0">
                <a:latin typeface="Tahoma" charset="0"/>
                <a:ea typeface="Tahoma" charset="0"/>
                <a:cs typeface="Tahoma" charset="0"/>
              </a:rPr>
              <a:t>and track access to data and resources generated by SPARC. </a:t>
            </a:r>
            <a:endParaRPr lang="en-US" sz="2400" dirty="0">
              <a:latin typeface="Tahoma" charset="0"/>
              <a:ea typeface="Tahoma" charset="0"/>
              <a:cs typeface="Tahoma" charset="0"/>
            </a:endParaRPr>
          </a:p>
        </p:txBody>
      </p:sp>
      <p:sp>
        <p:nvSpPr>
          <p:cNvPr id="18" name="TextBox 17"/>
          <p:cNvSpPr txBox="1"/>
          <p:nvPr/>
        </p:nvSpPr>
        <p:spPr>
          <a:xfrm>
            <a:off x="4502789" y="3687664"/>
            <a:ext cx="3260994" cy="1938992"/>
          </a:xfrm>
          <a:prstGeom prst="rect">
            <a:avLst/>
          </a:prstGeom>
          <a:noFill/>
        </p:spPr>
        <p:txBody>
          <a:bodyPr wrap="square" rtlCol="0" anchor="t">
            <a:spAutoFit/>
          </a:bodyPr>
          <a:lstStyle/>
          <a:p>
            <a:r>
              <a:rPr lang="en-US" sz="2400" dirty="0">
                <a:latin typeface="Tahoma" charset="0"/>
                <a:ea typeface="Tahoma" charset="0"/>
                <a:cs typeface="Tahoma" charset="0"/>
              </a:rPr>
              <a:t>Build interactive, modular, continually updated visualizations of nerve-organ anatomy and function </a:t>
            </a:r>
            <a:endParaRPr lang="en-US" sz="2400" dirty="0">
              <a:effectLst/>
              <a:latin typeface="Tahoma" charset="0"/>
              <a:ea typeface="Tahoma" charset="0"/>
              <a:cs typeface="Tahoma" charset="0"/>
            </a:endParaRPr>
          </a:p>
        </p:txBody>
      </p:sp>
      <p:sp>
        <p:nvSpPr>
          <p:cNvPr id="20" name="TextBox 19"/>
          <p:cNvSpPr txBox="1"/>
          <p:nvPr/>
        </p:nvSpPr>
        <p:spPr>
          <a:xfrm>
            <a:off x="8304870" y="3604524"/>
            <a:ext cx="3145996" cy="2308324"/>
          </a:xfrm>
          <a:prstGeom prst="rect">
            <a:avLst/>
          </a:prstGeom>
          <a:noFill/>
        </p:spPr>
        <p:txBody>
          <a:bodyPr wrap="square" rtlCol="0" anchor="t">
            <a:spAutoFit/>
          </a:bodyPr>
          <a:lstStyle/>
          <a:p>
            <a:r>
              <a:rPr lang="en-US" sz="2400" dirty="0" smtClean="0">
                <a:latin typeface="Tahoma" charset="0"/>
                <a:ea typeface="Tahoma" charset="0"/>
                <a:cs typeface="Tahoma" charset="0"/>
              </a:rPr>
              <a:t>Host and connect simulations </a:t>
            </a:r>
            <a:r>
              <a:rPr lang="en-US" sz="2400" dirty="0">
                <a:latin typeface="Tahoma" charset="0"/>
                <a:ea typeface="Tahoma" charset="0"/>
                <a:cs typeface="Tahoma" charset="0"/>
              </a:rPr>
              <a:t>to create </a:t>
            </a:r>
            <a:r>
              <a:rPr lang="en-US" sz="2400" dirty="0" smtClean="0">
                <a:latin typeface="Tahoma" charset="0"/>
                <a:ea typeface="Tahoma" charset="0"/>
                <a:cs typeface="Tahoma" charset="0"/>
              </a:rPr>
              <a:t>predictive </a:t>
            </a:r>
            <a:r>
              <a:rPr lang="en-US" sz="2400" dirty="0">
                <a:latin typeface="Tahoma" charset="0"/>
                <a:ea typeface="Tahoma" charset="0"/>
                <a:cs typeface="Tahoma" charset="0"/>
              </a:rPr>
              <a:t>multiscale</a:t>
            </a:r>
            <a:r>
              <a:rPr lang="en-US" sz="2400" dirty="0" smtClean="0">
                <a:latin typeface="Tahoma" charset="0"/>
                <a:ea typeface="Tahoma" charset="0"/>
                <a:cs typeface="Tahoma" charset="0"/>
              </a:rPr>
              <a:t>, </a:t>
            </a:r>
            <a:r>
              <a:rPr lang="en-US" sz="2400" dirty="0" err="1" smtClean="0">
                <a:latin typeface="Tahoma" charset="0"/>
                <a:ea typeface="Tahoma" charset="0"/>
                <a:cs typeface="Tahoma" charset="0"/>
              </a:rPr>
              <a:t>multiphysics</a:t>
            </a:r>
            <a:r>
              <a:rPr lang="en-US" sz="2400" dirty="0" smtClean="0">
                <a:latin typeface="Tahoma" charset="0"/>
                <a:ea typeface="Tahoma" charset="0"/>
                <a:cs typeface="Tahoma" charset="0"/>
              </a:rPr>
              <a:t> models of neuromodulation of organ function</a:t>
            </a:r>
            <a:endParaRPr lang="en-US" sz="2400" dirty="0">
              <a:latin typeface="Tahoma" charset="0"/>
              <a:ea typeface="Tahoma" charset="0"/>
              <a:cs typeface="Tahoma" charset="0"/>
            </a:endParaRPr>
          </a:p>
        </p:txBody>
      </p:sp>
      <p:sp>
        <p:nvSpPr>
          <p:cNvPr id="23" name="TextBox 22"/>
          <p:cNvSpPr txBox="1"/>
          <p:nvPr/>
        </p:nvSpPr>
        <p:spPr>
          <a:xfrm>
            <a:off x="2348319" y="821834"/>
            <a:ext cx="7598555" cy="830997"/>
          </a:xfrm>
          <a:prstGeom prst="rect">
            <a:avLst/>
          </a:prstGeom>
          <a:noFill/>
        </p:spPr>
        <p:txBody>
          <a:bodyPr wrap="none" rtlCol="0">
            <a:spAutoFit/>
          </a:bodyPr>
          <a:lstStyle/>
          <a:p>
            <a:r>
              <a:rPr lang="en-US" sz="2400" b="1" i="1" dirty="0" smtClean="0">
                <a:solidFill>
                  <a:srgbClr val="FF0000"/>
                </a:solidFill>
                <a:latin typeface="Tahoma" charset="0"/>
                <a:ea typeface="Tahoma" charset="0"/>
                <a:cs typeface="Tahoma" charset="0"/>
              </a:rPr>
              <a:t>Just released!</a:t>
            </a:r>
          </a:p>
          <a:p>
            <a:r>
              <a:rPr lang="en-US" sz="2400" b="1" i="1" dirty="0" smtClean="0">
                <a:solidFill>
                  <a:srgbClr val="FF0000"/>
                </a:solidFill>
                <a:latin typeface="Tahoma" charset="0"/>
                <a:ea typeface="Tahoma" charset="0"/>
                <a:cs typeface="Tahoma" charset="0"/>
              </a:rPr>
              <a:t>Mandatory (minimal!) LOI due April 7</a:t>
            </a:r>
            <a:r>
              <a:rPr lang="en-US" sz="2400" b="1" i="1" baseline="30000" dirty="0" smtClean="0">
                <a:solidFill>
                  <a:srgbClr val="FF0000"/>
                </a:solidFill>
                <a:latin typeface="Tahoma" charset="0"/>
                <a:ea typeface="Tahoma" charset="0"/>
                <a:cs typeface="Tahoma" charset="0"/>
              </a:rPr>
              <a:t>th</a:t>
            </a:r>
            <a:r>
              <a:rPr lang="en-US" sz="2400" b="1" i="1" dirty="0" smtClean="0">
                <a:solidFill>
                  <a:srgbClr val="FF0000"/>
                </a:solidFill>
                <a:latin typeface="Tahoma" charset="0"/>
                <a:ea typeface="Tahoma" charset="0"/>
                <a:cs typeface="Tahoma" charset="0"/>
              </a:rPr>
              <a:t> by email</a:t>
            </a:r>
            <a:endParaRPr lang="en-US" sz="2400" b="1" i="1" dirty="0">
              <a:solidFill>
                <a:srgbClr val="FF0000"/>
              </a:solidFill>
              <a:latin typeface="Tahoma" charset="0"/>
              <a:ea typeface="Tahoma" charset="0"/>
              <a:cs typeface="Tahoma" charset="0"/>
            </a:endParaRPr>
          </a:p>
        </p:txBody>
      </p:sp>
      <p:sp>
        <p:nvSpPr>
          <p:cNvPr id="24" name="Rectangle 23"/>
          <p:cNvSpPr/>
          <p:nvPr/>
        </p:nvSpPr>
        <p:spPr>
          <a:xfrm>
            <a:off x="2348319" y="1593789"/>
            <a:ext cx="5396414" cy="646331"/>
          </a:xfrm>
          <a:prstGeom prst="rect">
            <a:avLst/>
          </a:prstGeom>
        </p:spPr>
        <p:txBody>
          <a:bodyPr wrap="none">
            <a:spAutoFit/>
          </a:bodyPr>
          <a:lstStyle/>
          <a:p>
            <a:r>
              <a:rPr lang="en-US" sz="3600" dirty="0">
                <a:latin typeface="Tahoma" charset="0"/>
                <a:ea typeface="Tahoma" charset="0"/>
                <a:cs typeface="Tahoma" charset="0"/>
              </a:rPr>
              <a:t>https://</a:t>
            </a:r>
            <a:r>
              <a:rPr lang="en-US" sz="3600" dirty="0" err="1">
                <a:latin typeface="Tahoma" charset="0"/>
                <a:ea typeface="Tahoma" charset="0"/>
                <a:cs typeface="Tahoma" charset="0"/>
              </a:rPr>
              <a:t>go.usa.gov</a:t>
            </a:r>
            <a:r>
              <a:rPr lang="en-US" sz="3600" dirty="0">
                <a:latin typeface="Tahoma" charset="0"/>
                <a:ea typeface="Tahoma" charset="0"/>
                <a:cs typeface="Tahoma" charset="0"/>
              </a:rPr>
              <a:t>/</a:t>
            </a:r>
            <a:r>
              <a:rPr lang="en-US" sz="3600" dirty="0" err="1">
                <a:latin typeface="Tahoma" charset="0"/>
                <a:ea typeface="Tahoma" charset="0"/>
                <a:cs typeface="Tahoma" charset="0"/>
              </a:rPr>
              <a:t>xXBkA</a:t>
            </a:r>
            <a:endParaRPr lang="en-US" sz="3600" dirty="0">
              <a:latin typeface="Tahoma" charset="0"/>
              <a:ea typeface="Tahoma" charset="0"/>
              <a:cs typeface="Tahoma" charset="0"/>
            </a:endParaRPr>
          </a:p>
        </p:txBody>
      </p:sp>
    </p:spTree>
    <p:extLst>
      <p:ext uri="{BB962C8B-B14F-4D97-AF65-F5344CB8AC3E}">
        <p14:creationId xmlns:p14="http://schemas.microsoft.com/office/powerpoint/2010/main" val="2094777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15401" y="863600"/>
            <a:ext cx="11181299" cy="5714999"/>
          </a:xfrm>
          <a:prstGeom prst="roundRect">
            <a:avLst/>
          </a:prstGeom>
          <a:noFill/>
          <a:ln w="38100">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201201" y="303268"/>
            <a:ext cx="1587294" cy="461665"/>
          </a:xfrm>
          <a:prstGeom prst="rect">
            <a:avLst/>
          </a:prstGeom>
          <a:noFill/>
        </p:spPr>
        <p:txBody>
          <a:bodyPr wrap="none" rtlCol="0">
            <a:spAutoFit/>
          </a:bodyPr>
          <a:lstStyle/>
          <a:p>
            <a:r>
              <a:rPr lang="en-US" sz="2400" i="1" dirty="0" smtClean="0">
                <a:solidFill>
                  <a:srgbClr val="FF40FF"/>
                </a:solidFill>
                <a:latin typeface="Tahoma" charset="0"/>
                <a:ea typeface="Tahoma" charset="0"/>
                <a:cs typeface="Tahoma" charset="0"/>
              </a:rPr>
              <a:t>SIM-CORE</a:t>
            </a:r>
            <a:endParaRPr lang="en-US" sz="2400" i="1" dirty="0">
              <a:solidFill>
                <a:srgbClr val="FF40FF"/>
              </a:solidFill>
              <a:latin typeface="Tahoma" charset="0"/>
              <a:ea typeface="Tahoma" charset="0"/>
              <a:cs typeface="Tahoma" charset="0"/>
            </a:endParaRPr>
          </a:p>
        </p:txBody>
      </p:sp>
      <p:sp>
        <p:nvSpPr>
          <p:cNvPr id="5" name="Title 1"/>
          <p:cNvSpPr txBox="1">
            <a:spLocks/>
          </p:cNvSpPr>
          <p:nvPr/>
        </p:nvSpPr>
        <p:spPr>
          <a:xfrm>
            <a:off x="5473699" y="203396"/>
            <a:ext cx="6478753" cy="561537"/>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smtClean="0">
                <a:latin typeface="Tahoma" charset="0"/>
                <a:ea typeface="Tahoma" charset="0"/>
                <a:cs typeface="Tahoma" charset="0"/>
              </a:rPr>
              <a:t>Help us make something new!</a:t>
            </a:r>
            <a:endParaRPr lang="en-US" sz="3600" dirty="0">
              <a:latin typeface="Tahoma" charset="0"/>
              <a:ea typeface="Tahoma" charset="0"/>
              <a:cs typeface="Tahoma" charset="0"/>
            </a:endParaRPr>
          </a:p>
        </p:txBody>
      </p:sp>
      <p:sp>
        <p:nvSpPr>
          <p:cNvPr id="8" name="Rectangle 7"/>
          <p:cNvSpPr/>
          <p:nvPr/>
        </p:nvSpPr>
        <p:spPr>
          <a:xfrm>
            <a:off x="883700" y="1274275"/>
            <a:ext cx="10444700" cy="4893647"/>
          </a:xfrm>
          <a:prstGeom prst="rect">
            <a:avLst/>
          </a:prstGeom>
        </p:spPr>
        <p:txBody>
          <a:bodyPr wrap="square">
            <a:spAutoFit/>
          </a:bodyPr>
          <a:lstStyle/>
          <a:p>
            <a:r>
              <a:rPr lang="en-US" sz="2400" dirty="0">
                <a:latin typeface="Tahoma" charset="0"/>
                <a:ea typeface="Tahoma" charset="0"/>
                <a:cs typeface="Tahoma" charset="0"/>
              </a:rPr>
              <a:t>Host </a:t>
            </a:r>
            <a:r>
              <a:rPr lang="en-US" sz="2400" dirty="0" smtClean="0">
                <a:latin typeface="Tahoma" charset="0"/>
                <a:ea typeface="Tahoma" charset="0"/>
                <a:cs typeface="Tahoma" charset="0"/>
              </a:rPr>
              <a:t>component simulations</a:t>
            </a:r>
          </a:p>
          <a:p>
            <a:endParaRPr lang="en-US" sz="2400" dirty="0">
              <a:latin typeface="Tahoma" charset="0"/>
              <a:ea typeface="Tahoma" charset="0"/>
              <a:cs typeface="Tahoma" charset="0"/>
            </a:endParaRPr>
          </a:p>
          <a:p>
            <a:r>
              <a:rPr lang="en-US" sz="2400" dirty="0" smtClean="0">
                <a:latin typeface="Tahoma" charset="0"/>
                <a:ea typeface="Tahoma" charset="0"/>
                <a:cs typeface="Tahoma" charset="0"/>
              </a:rPr>
              <a:t>Build </a:t>
            </a:r>
            <a:r>
              <a:rPr lang="en-US" sz="2400" dirty="0">
                <a:latin typeface="Tahoma" charset="0"/>
                <a:ea typeface="Tahoma" charset="0"/>
                <a:cs typeface="Tahoma" charset="0"/>
              </a:rPr>
              <a:t>links between simulations </a:t>
            </a:r>
            <a:r>
              <a:rPr lang="en-US" sz="2400" dirty="0" smtClean="0">
                <a:latin typeface="Tahoma" charset="0"/>
                <a:ea typeface="Tahoma" charset="0"/>
                <a:cs typeface="Tahoma" charset="0"/>
              </a:rPr>
              <a:t>to </a:t>
            </a:r>
            <a:r>
              <a:rPr lang="en-US" sz="2400" dirty="0">
                <a:latin typeface="Tahoma" charset="0"/>
                <a:ea typeface="Tahoma" charset="0"/>
                <a:cs typeface="Tahoma" charset="0"/>
              </a:rPr>
              <a:t>create composite multiscale, </a:t>
            </a:r>
            <a:r>
              <a:rPr lang="en-US" sz="2400" dirty="0" err="1">
                <a:latin typeface="Tahoma" charset="0"/>
                <a:ea typeface="Tahoma" charset="0"/>
                <a:cs typeface="Tahoma" charset="0"/>
              </a:rPr>
              <a:t>multiphysics</a:t>
            </a:r>
            <a:r>
              <a:rPr lang="en-US" sz="2400" dirty="0">
                <a:latin typeface="Tahoma" charset="0"/>
                <a:ea typeface="Tahoma" charset="0"/>
                <a:cs typeface="Tahoma" charset="0"/>
              </a:rPr>
              <a:t> </a:t>
            </a:r>
            <a:r>
              <a:rPr lang="en-US" sz="2400" dirty="0" smtClean="0">
                <a:latin typeface="Tahoma" charset="0"/>
                <a:ea typeface="Tahoma" charset="0"/>
                <a:cs typeface="Tahoma" charset="0"/>
              </a:rPr>
              <a:t>models</a:t>
            </a:r>
          </a:p>
          <a:p>
            <a:endParaRPr lang="en-US" sz="2400" dirty="0">
              <a:latin typeface="Tahoma" charset="0"/>
              <a:ea typeface="Tahoma" charset="0"/>
              <a:cs typeface="Tahoma" charset="0"/>
            </a:endParaRPr>
          </a:p>
          <a:p>
            <a:r>
              <a:rPr lang="en-US" sz="2400" dirty="0">
                <a:latin typeface="Tahoma" charset="0"/>
                <a:ea typeface="Tahoma" charset="0"/>
                <a:cs typeface="Tahoma" charset="0"/>
              </a:rPr>
              <a:t>Build an interface to the composite model that does not require access to the underlying models. Users should be able to run composite </a:t>
            </a:r>
            <a:r>
              <a:rPr lang="en-US" sz="2400" dirty="0" smtClean="0">
                <a:latin typeface="Tahoma" charset="0"/>
                <a:ea typeface="Tahoma" charset="0"/>
                <a:cs typeface="Tahoma" charset="0"/>
              </a:rPr>
              <a:t>models in either direction.</a:t>
            </a:r>
            <a:endParaRPr lang="en-US" sz="2400" dirty="0">
              <a:latin typeface="Tahoma" charset="0"/>
              <a:ea typeface="Tahoma" charset="0"/>
              <a:cs typeface="Tahoma" charset="0"/>
            </a:endParaRPr>
          </a:p>
          <a:p>
            <a:endParaRPr lang="en-US" sz="2400" dirty="0">
              <a:latin typeface="Tahoma" charset="0"/>
              <a:ea typeface="Tahoma" charset="0"/>
              <a:cs typeface="Tahoma" charset="0"/>
            </a:endParaRPr>
          </a:p>
          <a:p>
            <a:r>
              <a:rPr lang="en-US" sz="2400" dirty="0">
                <a:latin typeface="Tahoma" charset="0"/>
                <a:ea typeface="Tahoma" charset="0"/>
                <a:cs typeface="Tahoma" charset="0"/>
              </a:rPr>
              <a:t>Build uncertainty quantification into composite model outputs by propagating uncertainties from all component model parameters. Quantify and make available to users the contributions to overall output uncertainty from component parameter and input uncertainties. </a:t>
            </a:r>
            <a:r>
              <a:rPr lang="en-US" sz="2400" dirty="0" smtClean="0">
                <a:latin typeface="Tahoma" charset="0"/>
                <a:ea typeface="Tahoma" charset="0"/>
                <a:cs typeface="Tahoma" charset="0"/>
              </a:rPr>
              <a:t>  </a:t>
            </a:r>
            <a:endParaRPr lang="en-US" sz="2400" dirty="0">
              <a:latin typeface="Tahoma" charset="0"/>
              <a:ea typeface="Tahoma" charset="0"/>
              <a:cs typeface="Tahoma" charset="0"/>
            </a:endParaRPr>
          </a:p>
        </p:txBody>
      </p:sp>
    </p:spTree>
    <p:extLst>
      <p:ext uri="{BB962C8B-B14F-4D97-AF65-F5344CB8AC3E}">
        <p14:creationId xmlns:p14="http://schemas.microsoft.com/office/powerpoint/2010/main" val="69513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03200" y="538210"/>
            <a:ext cx="11102472" cy="55331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SzPct val="125000"/>
              <a:buFont typeface="Wingdings" panose="05000000000000000000" pitchFamily="2" charset="2"/>
              <a:buChar char="§"/>
            </a:pPr>
            <a:r>
              <a:rPr lang="en-US" sz="2400" b="1" dirty="0" smtClean="0">
                <a:solidFill>
                  <a:srgbClr val="1C61B4"/>
                </a:solidFill>
                <a:latin typeface="Tahoma" charset="0"/>
                <a:ea typeface="Tahoma" charset="0"/>
                <a:cs typeface="Tahoma" charset="0"/>
              </a:rPr>
              <a:t>Office of the NIH Director </a:t>
            </a:r>
            <a:r>
              <a:rPr lang="en-US" sz="2400" b="1" dirty="0">
                <a:solidFill>
                  <a:srgbClr val="1C61B4"/>
                </a:solidFill>
                <a:latin typeface="Tahoma" charset="0"/>
                <a:ea typeface="Tahoma" charset="0"/>
                <a:cs typeface="Tahoma" charset="0"/>
              </a:rPr>
              <a:t>Team</a:t>
            </a:r>
          </a:p>
          <a:p>
            <a:pPr marL="0" indent="0">
              <a:buSzPct val="125000"/>
              <a:buNone/>
            </a:pPr>
            <a:r>
              <a:rPr lang="en-US" sz="1867" dirty="0">
                <a:latin typeface="Tahoma" charset="0"/>
                <a:ea typeface="Tahoma" charset="0"/>
                <a:cs typeface="Tahoma" charset="0"/>
              </a:rPr>
              <a:t>Dr. Gene Civillico, Program Manager </a:t>
            </a:r>
            <a:r>
              <a:rPr lang="en-US" sz="1867" dirty="0">
                <a:latin typeface="Tahoma" charset="0"/>
                <a:ea typeface="Tahoma" charset="0"/>
                <a:cs typeface="Tahoma" charset="0"/>
                <a:hlinkClick r:id="rId3"/>
              </a:rPr>
              <a:t>gene.civillico@nih.gov</a:t>
            </a:r>
            <a:r>
              <a:rPr lang="en-US" sz="1867" dirty="0">
                <a:latin typeface="Tahoma" charset="0"/>
                <a:ea typeface="Tahoma" charset="0"/>
                <a:cs typeface="Tahoma" charset="0"/>
              </a:rPr>
              <a:t> (301) 351 4180</a:t>
            </a:r>
          </a:p>
          <a:p>
            <a:pPr marL="0" indent="0">
              <a:buSzPct val="125000"/>
              <a:buNone/>
            </a:pPr>
            <a:r>
              <a:rPr lang="en-US" sz="1867" dirty="0">
                <a:latin typeface="Tahoma" charset="0"/>
                <a:ea typeface="Tahoma" charset="0"/>
                <a:cs typeface="Tahoma" charset="0"/>
              </a:rPr>
              <a:t>Dr. Felicia </a:t>
            </a:r>
            <a:r>
              <a:rPr lang="en-US" sz="1867" dirty="0" err="1">
                <a:latin typeface="Tahoma" charset="0"/>
                <a:ea typeface="Tahoma" charset="0"/>
                <a:cs typeface="Tahoma" charset="0"/>
              </a:rPr>
              <a:t>Qashu</a:t>
            </a:r>
            <a:r>
              <a:rPr lang="en-US" sz="1867" dirty="0">
                <a:latin typeface="Tahoma" charset="0"/>
                <a:ea typeface="Tahoma" charset="0"/>
                <a:cs typeface="Tahoma" charset="0"/>
              </a:rPr>
              <a:t>, Program Officer, OT Project Manager </a:t>
            </a:r>
            <a:r>
              <a:rPr lang="en-US" sz="1867" dirty="0">
                <a:latin typeface="Tahoma" charset="0"/>
                <a:ea typeface="Tahoma" charset="0"/>
                <a:cs typeface="Tahoma" charset="0"/>
                <a:hlinkClick r:id="rId4"/>
              </a:rPr>
              <a:t>felicia.qashu@nih.gov</a:t>
            </a:r>
            <a:r>
              <a:rPr lang="en-US" sz="1867" dirty="0">
                <a:latin typeface="Tahoma" charset="0"/>
                <a:ea typeface="Tahoma" charset="0"/>
                <a:cs typeface="Tahoma" charset="0"/>
              </a:rPr>
              <a:t> (301) 451 7222</a:t>
            </a:r>
          </a:p>
          <a:p>
            <a:pPr marL="0" indent="0">
              <a:buSzPct val="125000"/>
              <a:buNone/>
            </a:pPr>
            <a:r>
              <a:rPr lang="en-US" sz="1867" dirty="0">
                <a:latin typeface="Tahoma" charset="0"/>
                <a:ea typeface="Tahoma" charset="0"/>
                <a:cs typeface="Tahoma" charset="0"/>
              </a:rPr>
              <a:t>Kristina Faulk, Communications Lead, OT Policy/Program Analyst </a:t>
            </a:r>
            <a:r>
              <a:rPr lang="en-US" sz="1867" dirty="0">
                <a:latin typeface="Tahoma" charset="0"/>
                <a:ea typeface="Tahoma" charset="0"/>
                <a:cs typeface="Tahoma" charset="0"/>
                <a:hlinkClick r:id="rId5"/>
              </a:rPr>
              <a:t>kfaulk@mail.nih.gov</a:t>
            </a:r>
            <a:r>
              <a:rPr lang="en-US" sz="1867" dirty="0">
                <a:latin typeface="Tahoma" charset="0"/>
                <a:ea typeface="Tahoma" charset="0"/>
                <a:cs typeface="Tahoma" charset="0"/>
              </a:rPr>
              <a:t> (301) 402 </a:t>
            </a:r>
            <a:r>
              <a:rPr lang="en-US" sz="1867" dirty="0" smtClean="0">
                <a:latin typeface="Tahoma" charset="0"/>
                <a:ea typeface="Tahoma" charset="0"/>
                <a:cs typeface="Tahoma" charset="0"/>
              </a:rPr>
              <a:t>9185</a:t>
            </a:r>
          </a:p>
          <a:p>
            <a:pPr marL="0" indent="0">
              <a:buSzPct val="125000"/>
              <a:buNone/>
            </a:pPr>
            <a:r>
              <a:rPr lang="en-US" sz="1867" dirty="0" smtClean="0">
                <a:latin typeface="Tahoma" charset="0"/>
                <a:ea typeface="Tahoma" charset="0"/>
                <a:cs typeface="Tahoma" charset="0"/>
              </a:rPr>
              <a:t>Kate Nicholson, Budget Analyst, </a:t>
            </a:r>
            <a:r>
              <a:rPr lang="en-US" sz="1867" dirty="0" err="1" smtClean="0">
                <a:latin typeface="Tahoma" charset="0"/>
                <a:ea typeface="Tahoma" charset="0"/>
                <a:cs typeface="Tahoma" charset="0"/>
              </a:rPr>
              <a:t>kate.nicholson@nih.gov</a:t>
            </a:r>
            <a:endParaRPr lang="en-US" sz="1867" dirty="0">
              <a:latin typeface="Tahoma" charset="0"/>
              <a:ea typeface="Tahoma" charset="0"/>
              <a:cs typeface="Tahoma" charset="0"/>
            </a:endParaRPr>
          </a:p>
          <a:p>
            <a:pPr marL="0" indent="0">
              <a:buSzPct val="125000"/>
              <a:buNone/>
            </a:pPr>
            <a:endParaRPr lang="en-US" sz="1333" dirty="0">
              <a:latin typeface="Tahoma" charset="0"/>
              <a:ea typeface="Tahoma" charset="0"/>
              <a:cs typeface="Tahoma" charset="0"/>
            </a:endParaRPr>
          </a:p>
          <a:p>
            <a:pPr>
              <a:buSzPct val="125000"/>
              <a:buFont typeface="Wingdings" panose="05000000000000000000" pitchFamily="2" charset="2"/>
              <a:buChar char="§"/>
            </a:pPr>
            <a:r>
              <a:rPr lang="en-US" sz="2400" b="1" dirty="0" smtClean="0">
                <a:solidFill>
                  <a:srgbClr val="1C61B4"/>
                </a:solidFill>
                <a:latin typeface="Tahoma" charset="0"/>
                <a:ea typeface="Tahoma" charset="0"/>
                <a:cs typeface="Tahoma" charset="0"/>
              </a:rPr>
              <a:t>Institute/Center Project </a:t>
            </a:r>
            <a:r>
              <a:rPr lang="en-US" sz="2400" b="1" dirty="0">
                <a:solidFill>
                  <a:srgbClr val="1C61B4"/>
                </a:solidFill>
                <a:latin typeface="Tahoma" charset="0"/>
                <a:ea typeface="Tahoma" charset="0"/>
                <a:cs typeface="Tahoma" charset="0"/>
              </a:rPr>
              <a:t>Team Leaders</a:t>
            </a:r>
          </a:p>
          <a:p>
            <a:pPr marL="0" indent="0">
              <a:buSzPct val="125000"/>
              <a:buNone/>
            </a:pPr>
            <a:r>
              <a:rPr lang="en-US" sz="1867" dirty="0">
                <a:latin typeface="Tahoma" charset="0"/>
                <a:ea typeface="Tahoma" charset="0"/>
                <a:cs typeface="Tahoma" charset="0"/>
              </a:rPr>
              <a:t>Biology – Dr. Jill Carrington: </a:t>
            </a:r>
            <a:r>
              <a:rPr lang="en-US" sz="1867" dirty="0">
                <a:latin typeface="Tahoma" charset="0"/>
                <a:ea typeface="Tahoma" charset="0"/>
                <a:cs typeface="Tahoma" charset="0"/>
                <a:hlinkClick r:id="rId6"/>
              </a:rPr>
              <a:t>carringj@niddk.nih.gov</a:t>
            </a:r>
            <a:r>
              <a:rPr lang="en-US" sz="1867" dirty="0">
                <a:latin typeface="Tahoma" charset="0"/>
                <a:ea typeface="Tahoma" charset="0"/>
                <a:cs typeface="Tahoma" charset="0"/>
              </a:rPr>
              <a:t> (301) 402 0671</a:t>
            </a:r>
          </a:p>
          <a:p>
            <a:pPr marL="0" indent="0">
              <a:buSzPct val="125000"/>
              <a:buNone/>
            </a:pPr>
            <a:r>
              <a:rPr lang="en-US" sz="1867" dirty="0">
                <a:latin typeface="Tahoma" charset="0"/>
                <a:ea typeface="Tahoma" charset="0"/>
                <a:cs typeface="Tahoma" charset="0"/>
              </a:rPr>
              <a:t>Technology – Dr. Mike Wolfson: </a:t>
            </a:r>
            <a:r>
              <a:rPr lang="en-US" sz="1867" dirty="0">
                <a:latin typeface="Tahoma" charset="0"/>
                <a:ea typeface="Tahoma" charset="0"/>
                <a:cs typeface="Tahoma" charset="0"/>
                <a:hlinkClick r:id="rId7"/>
              </a:rPr>
              <a:t>michael.wolfson@nih.gov</a:t>
            </a:r>
            <a:r>
              <a:rPr lang="en-US" sz="1867" dirty="0">
                <a:latin typeface="Tahoma" charset="0"/>
                <a:ea typeface="Tahoma" charset="0"/>
                <a:cs typeface="Tahoma" charset="0"/>
              </a:rPr>
              <a:t> (301) 451 4778</a:t>
            </a:r>
          </a:p>
          <a:p>
            <a:pPr marL="0" indent="0">
              <a:buSzPct val="125000"/>
              <a:buNone/>
            </a:pPr>
            <a:r>
              <a:rPr lang="en-US" sz="1867" dirty="0" smtClean="0">
                <a:latin typeface="Tahoma" charset="0"/>
                <a:ea typeface="Tahoma" charset="0"/>
                <a:cs typeface="Tahoma" charset="0"/>
              </a:rPr>
              <a:t>Translation – </a:t>
            </a:r>
            <a:r>
              <a:rPr lang="en-US" sz="1867" dirty="0">
                <a:latin typeface="Tahoma" charset="0"/>
                <a:ea typeface="Tahoma" charset="0"/>
                <a:cs typeface="Tahoma" charset="0"/>
              </a:rPr>
              <a:t>Dr. Danilo </a:t>
            </a:r>
            <a:r>
              <a:rPr lang="en-US" sz="1867" dirty="0" err="1">
                <a:latin typeface="Tahoma" charset="0"/>
                <a:ea typeface="Tahoma" charset="0"/>
                <a:cs typeface="Tahoma" charset="0"/>
              </a:rPr>
              <a:t>Tagle</a:t>
            </a:r>
            <a:r>
              <a:rPr lang="en-US" sz="1867" dirty="0">
                <a:latin typeface="Tahoma" charset="0"/>
                <a:ea typeface="Tahoma" charset="0"/>
                <a:cs typeface="Tahoma" charset="0"/>
              </a:rPr>
              <a:t>: </a:t>
            </a:r>
            <a:r>
              <a:rPr lang="en-US" sz="1867" u="sng" dirty="0">
                <a:latin typeface="Tahoma" charset="0"/>
                <a:ea typeface="Tahoma" charset="0"/>
                <a:cs typeface="Tahoma" charset="0"/>
                <a:hlinkClick r:id="rId8"/>
              </a:rPr>
              <a:t>danilo.tagle@nih.gov</a:t>
            </a:r>
            <a:r>
              <a:rPr lang="en-US" sz="1867" dirty="0">
                <a:latin typeface="Tahoma" charset="0"/>
                <a:ea typeface="Tahoma" charset="0"/>
                <a:cs typeface="Tahoma" charset="0"/>
              </a:rPr>
              <a:t> (301) 594 </a:t>
            </a:r>
            <a:r>
              <a:rPr lang="en-US" sz="1867" dirty="0" smtClean="0">
                <a:latin typeface="Tahoma" charset="0"/>
                <a:ea typeface="Tahoma" charset="0"/>
                <a:cs typeface="Tahoma" charset="0"/>
              </a:rPr>
              <a:t>8064</a:t>
            </a:r>
            <a:endParaRPr lang="en-US" sz="1867" dirty="0">
              <a:latin typeface="Tahoma" charset="0"/>
              <a:ea typeface="Tahoma" charset="0"/>
              <a:cs typeface="Tahoma" charset="0"/>
            </a:endParaRPr>
          </a:p>
          <a:p>
            <a:pPr marL="0" indent="0">
              <a:buSzPct val="125000"/>
              <a:buNone/>
            </a:pPr>
            <a:r>
              <a:rPr lang="en-US" sz="1867" dirty="0">
                <a:latin typeface="Tahoma" charset="0"/>
                <a:ea typeface="Tahoma" charset="0"/>
                <a:cs typeface="Tahoma" charset="0"/>
              </a:rPr>
              <a:t> </a:t>
            </a:r>
            <a:r>
              <a:rPr lang="en-US" sz="1867" dirty="0" smtClean="0">
                <a:latin typeface="Tahoma" charset="0"/>
                <a:ea typeface="Tahoma" charset="0"/>
                <a:cs typeface="Tahoma" charset="0"/>
              </a:rPr>
              <a:t>                  Dr</a:t>
            </a:r>
            <a:r>
              <a:rPr lang="en-US" sz="1867" dirty="0">
                <a:latin typeface="Tahoma" charset="0"/>
                <a:ea typeface="Tahoma" charset="0"/>
                <a:cs typeface="Tahoma" charset="0"/>
              </a:rPr>
              <a:t>. </a:t>
            </a:r>
            <a:r>
              <a:rPr lang="en-US" sz="1867" dirty="0" err="1">
                <a:latin typeface="Tahoma" charset="0"/>
                <a:ea typeface="Tahoma" charset="0"/>
                <a:cs typeface="Tahoma" charset="0"/>
              </a:rPr>
              <a:t>Siavash</a:t>
            </a:r>
            <a:r>
              <a:rPr lang="en-US" sz="1867" dirty="0">
                <a:latin typeface="Tahoma" charset="0"/>
                <a:ea typeface="Tahoma" charset="0"/>
                <a:cs typeface="Tahoma" charset="0"/>
              </a:rPr>
              <a:t> </a:t>
            </a:r>
            <a:r>
              <a:rPr lang="en-US" sz="1867" dirty="0" err="1">
                <a:latin typeface="Tahoma" charset="0"/>
                <a:ea typeface="Tahoma" charset="0"/>
                <a:cs typeface="Tahoma" charset="0"/>
              </a:rPr>
              <a:t>Vaziri</a:t>
            </a:r>
            <a:r>
              <a:rPr lang="en-US" sz="1867" dirty="0">
                <a:latin typeface="Tahoma" charset="0"/>
                <a:ea typeface="Tahoma" charset="0"/>
                <a:cs typeface="Tahoma" charset="0"/>
              </a:rPr>
              <a:t>: </a:t>
            </a:r>
            <a:r>
              <a:rPr lang="en-US" sz="1867" dirty="0">
                <a:latin typeface="Tahoma" charset="0"/>
                <a:ea typeface="Tahoma" charset="0"/>
                <a:cs typeface="Tahoma" charset="0"/>
                <a:hlinkClick r:id="rId9"/>
              </a:rPr>
              <a:t>siavash.vaziri@nih.gov</a:t>
            </a:r>
            <a:r>
              <a:rPr lang="en-US" sz="1867" dirty="0">
                <a:latin typeface="Tahoma" charset="0"/>
                <a:ea typeface="Tahoma" charset="0"/>
                <a:cs typeface="Tahoma" charset="0"/>
              </a:rPr>
              <a:t> (301) 594 8921</a:t>
            </a:r>
          </a:p>
          <a:p>
            <a:pPr marL="0" indent="-133346">
              <a:buSzPct val="125000"/>
              <a:buNone/>
            </a:pPr>
            <a:r>
              <a:rPr lang="en-US" sz="1867" dirty="0" smtClean="0">
                <a:latin typeface="Tahoma" charset="0"/>
                <a:ea typeface="Tahoma" charset="0"/>
                <a:cs typeface="Tahoma" charset="0"/>
              </a:rPr>
              <a:t>Data – </a:t>
            </a:r>
            <a:r>
              <a:rPr lang="en-US" sz="1867" dirty="0">
                <a:latin typeface="Tahoma" charset="0"/>
                <a:ea typeface="Tahoma" charset="0"/>
                <a:cs typeface="Tahoma" charset="0"/>
              </a:rPr>
              <a:t>Dr. Vinay </a:t>
            </a:r>
            <a:r>
              <a:rPr lang="en-US" sz="1867" dirty="0" err="1">
                <a:latin typeface="Tahoma" charset="0"/>
                <a:ea typeface="Tahoma" charset="0"/>
                <a:cs typeface="Tahoma" charset="0"/>
              </a:rPr>
              <a:t>Pai</a:t>
            </a:r>
            <a:r>
              <a:rPr lang="en-US" sz="1867" dirty="0">
                <a:latin typeface="Tahoma" charset="0"/>
                <a:ea typeface="Tahoma" charset="0"/>
                <a:cs typeface="Tahoma" charset="0"/>
              </a:rPr>
              <a:t>: </a:t>
            </a:r>
            <a:r>
              <a:rPr lang="en-US" sz="1867" dirty="0">
                <a:latin typeface="Tahoma" charset="0"/>
                <a:ea typeface="Tahoma" charset="0"/>
                <a:cs typeface="Tahoma" charset="0"/>
                <a:hlinkClick r:id="rId10"/>
              </a:rPr>
              <a:t>paiv@mail.nih.gov</a:t>
            </a:r>
            <a:r>
              <a:rPr lang="en-US" sz="1867" dirty="0">
                <a:latin typeface="Tahoma" charset="0"/>
                <a:ea typeface="Tahoma" charset="0"/>
                <a:cs typeface="Tahoma" charset="0"/>
              </a:rPr>
              <a:t> (301) 451 4781</a:t>
            </a:r>
          </a:p>
          <a:p>
            <a:pPr marL="0" indent="-133346">
              <a:buSzPct val="125000"/>
              <a:buNone/>
            </a:pPr>
            <a:endParaRPr lang="en-US" sz="1333" dirty="0">
              <a:solidFill>
                <a:srgbClr val="1C61B4"/>
              </a:solidFill>
              <a:latin typeface="Tahoma" charset="0"/>
              <a:ea typeface="Tahoma" charset="0"/>
              <a:cs typeface="Tahoma" charset="0"/>
            </a:endParaRPr>
          </a:p>
          <a:p>
            <a:pPr marL="247644" indent="-380990">
              <a:buSzPct val="125000"/>
              <a:buFont typeface="Wingdings" charset="2"/>
              <a:buChar char="§"/>
            </a:pPr>
            <a:r>
              <a:rPr lang="en-US" sz="2400" b="1" dirty="0">
                <a:solidFill>
                  <a:srgbClr val="1C61B4"/>
                </a:solidFill>
                <a:latin typeface="Tahoma" charset="0"/>
                <a:ea typeface="Tahoma" charset="0"/>
                <a:cs typeface="Tahoma" charset="0"/>
              </a:rPr>
              <a:t>Other Contributing ICs</a:t>
            </a:r>
          </a:p>
          <a:p>
            <a:pPr marL="0" indent="-133346">
              <a:buSzPct val="125000"/>
              <a:buNone/>
            </a:pPr>
            <a:endParaRPr lang="en-US" sz="1867" b="1" dirty="0">
              <a:solidFill>
                <a:srgbClr val="1C61B4"/>
              </a:solidFill>
              <a:latin typeface="Tahoma" charset="0"/>
              <a:ea typeface="Tahoma" charset="0"/>
              <a:cs typeface="Tahoma" charset="0"/>
            </a:endParaRPr>
          </a:p>
          <a:p>
            <a:pPr marL="0" indent="-133346">
              <a:buSzPct val="125000"/>
              <a:buNone/>
            </a:pPr>
            <a:endParaRPr lang="en-US" sz="1867" dirty="0">
              <a:solidFill>
                <a:srgbClr val="1C61B4"/>
              </a:solidFill>
              <a:latin typeface="Tahoma" charset="0"/>
              <a:ea typeface="Tahoma" charset="0"/>
              <a:cs typeface="Tahoma" charset="0"/>
            </a:endParaRPr>
          </a:p>
          <a:p>
            <a:pPr marL="0" indent="-133346">
              <a:buSzPct val="125000"/>
              <a:buNone/>
            </a:pPr>
            <a:endParaRPr lang="en-US" sz="1867" dirty="0">
              <a:solidFill>
                <a:srgbClr val="1C61B4"/>
              </a:solidFill>
              <a:latin typeface="Tahoma" charset="0"/>
              <a:ea typeface="Tahoma" charset="0"/>
              <a:cs typeface="Tahoma" charset="0"/>
            </a:endParaRPr>
          </a:p>
        </p:txBody>
      </p:sp>
      <p:sp>
        <p:nvSpPr>
          <p:cNvPr id="5" name="Title 1"/>
          <p:cNvSpPr txBox="1">
            <a:spLocks/>
          </p:cNvSpPr>
          <p:nvPr/>
        </p:nvSpPr>
        <p:spPr>
          <a:xfrm>
            <a:off x="2846522" y="40423"/>
            <a:ext cx="6522659" cy="569655"/>
          </a:xfrm>
          <a:prstGeom prst="rect">
            <a:avLst/>
          </a:prstGeom>
        </p:spPr>
        <p:txBody>
          <a:bodyPr>
            <a:noAutofit/>
          </a:bodyPr>
          <a:lstStyle>
            <a:lvl1pPr algn="ctr" defTabSz="914400" rtl="0" eaLnBrk="1" latinLnBrk="0" hangingPunct="1">
              <a:lnSpc>
                <a:spcPct val="90000"/>
              </a:lnSpc>
              <a:spcBef>
                <a:spcPct val="0"/>
              </a:spcBef>
              <a:buNone/>
              <a:defRPr sz="7200" b="1" kern="1200">
                <a:solidFill>
                  <a:schemeClr val="bg1"/>
                </a:solidFill>
                <a:latin typeface="+mj-lt"/>
                <a:ea typeface="+mj-ea"/>
                <a:cs typeface="+mj-cs"/>
              </a:defRPr>
            </a:lvl1pPr>
          </a:lstStyle>
          <a:p>
            <a:r>
              <a:rPr lang="en-US" sz="3600" b="0" dirty="0">
                <a:solidFill>
                  <a:schemeClr val="tx1"/>
                </a:solidFill>
                <a:latin typeface="Tahoma" charset="0"/>
                <a:ea typeface="Tahoma" charset="0"/>
                <a:cs typeface="Tahoma" charset="0"/>
              </a:rPr>
              <a:t>SPARC Contacts &amp; Resources</a:t>
            </a:r>
          </a:p>
        </p:txBody>
      </p:sp>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5715" y="6015748"/>
            <a:ext cx="5772935" cy="729035"/>
          </a:xfrm>
          <a:prstGeom prst="rect">
            <a:avLst/>
          </a:prstGeom>
        </p:spPr>
      </p:pic>
      <p:sp>
        <p:nvSpPr>
          <p:cNvPr id="2" name="TextBox 1"/>
          <p:cNvSpPr txBox="1"/>
          <p:nvPr/>
        </p:nvSpPr>
        <p:spPr>
          <a:xfrm>
            <a:off x="4258272" y="4851740"/>
            <a:ext cx="4637392" cy="1260176"/>
          </a:xfrm>
          <a:prstGeom prst="rect">
            <a:avLst/>
          </a:prstGeom>
          <a:solidFill>
            <a:schemeClr val="bg2">
              <a:lumMod val="90000"/>
            </a:schemeClr>
          </a:solidFill>
        </p:spPr>
        <p:txBody>
          <a:bodyPr wrap="square" numCol="3" spcCol="91440" rtlCol="0" anchor="ctr" anchorCtr="0">
            <a:noAutofit/>
          </a:bodyPr>
          <a:lstStyle/>
          <a:p>
            <a:r>
              <a:rPr lang="en-US" sz="2400" dirty="0">
                <a:latin typeface="Tahoma" charset="0"/>
                <a:ea typeface="Tahoma" charset="0"/>
                <a:cs typeface="Tahoma" charset="0"/>
              </a:rPr>
              <a:t>NHLBI</a:t>
            </a:r>
          </a:p>
          <a:p>
            <a:r>
              <a:rPr lang="en-US" sz="2400" dirty="0">
                <a:latin typeface="Tahoma" charset="0"/>
                <a:ea typeface="Tahoma" charset="0"/>
                <a:cs typeface="Tahoma" charset="0"/>
              </a:rPr>
              <a:t>NIDCD</a:t>
            </a:r>
          </a:p>
          <a:p>
            <a:r>
              <a:rPr lang="en-US" sz="2400" dirty="0">
                <a:latin typeface="Tahoma" charset="0"/>
                <a:ea typeface="Tahoma" charset="0"/>
                <a:cs typeface="Tahoma" charset="0"/>
              </a:rPr>
              <a:t>NCCIH</a:t>
            </a:r>
          </a:p>
          <a:p>
            <a:r>
              <a:rPr lang="en-US" sz="2400" dirty="0">
                <a:latin typeface="Tahoma" charset="0"/>
                <a:ea typeface="Tahoma" charset="0"/>
                <a:cs typeface="Tahoma" charset="0"/>
              </a:rPr>
              <a:t>NICHD</a:t>
            </a:r>
          </a:p>
          <a:p>
            <a:r>
              <a:rPr lang="en-US" sz="2400" dirty="0">
                <a:latin typeface="Tahoma" charset="0"/>
                <a:ea typeface="Tahoma" charset="0"/>
                <a:cs typeface="Tahoma" charset="0"/>
              </a:rPr>
              <a:t>NIAID</a:t>
            </a:r>
          </a:p>
          <a:p>
            <a:r>
              <a:rPr lang="en-US" sz="2400" dirty="0">
                <a:latin typeface="Tahoma" charset="0"/>
                <a:ea typeface="Tahoma" charset="0"/>
                <a:cs typeface="Tahoma" charset="0"/>
              </a:rPr>
              <a:t>NIDA</a:t>
            </a:r>
          </a:p>
          <a:p>
            <a:r>
              <a:rPr lang="en-US" sz="2400" dirty="0">
                <a:latin typeface="Tahoma" charset="0"/>
                <a:ea typeface="Tahoma" charset="0"/>
                <a:cs typeface="Tahoma" charset="0"/>
              </a:rPr>
              <a:t>CSR</a:t>
            </a:r>
          </a:p>
          <a:p>
            <a:r>
              <a:rPr lang="en-US" sz="2400" dirty="0">
                <a:latin typeface="Tahoma" charset="0"/>
                <a:ea typeface="Tahoma" charset="0"/>
                <a:cs typeface="Tahoma" charset="0"/>
              </a:rPr>
              <a:t>NCI</a:t>
            </a:r>
          </a:p>
          <a:p>
            <a:r>
              <a:rPr lang="en-US" sz="2400" dirty="0">
                <a:latin typeface="Tahoma" charset="0"/>
                <a:ea typeface="Tahoma" charset="0"/>
                <a:cs typeface="Tahoma" charset="0"/>
              </a:rPr>
              <a:t>NIDCR</a:t>
            </a:r>
          </a:p>
        </p:txBody>
      </p:sp>
      <p:grpSp>
        <p:nvGrpSpPr>
          <p:cNvPr id="7" name="Group 6"/>
          <p:cNvGrpSpPr/>
          <p:nvPr/>
        </p:nvGrpSpPr>
        <p:grpSpPr>
          <a:xfrm>
            <a:off x="7887955" y="5345724"/>
            <a:ext cx="4250107" cy="1512278"/>
            <a:chOff x="6558456" y="4782206"/>
            <a:chExt cx="5549462" cy="2023474"/>
          </a:xfrm>
        </p:grpSpPr>
        <p:sp>
          <p:nvSpPr>
            <p:cNvPr id="8" name="Rectangle 7"/>
            <p:cNvSpPr/>
            <p:nvPr/>
          </p:nvSpPr>
          <p:spPr>
            <a:xfrm>
              <a:off x="6558456" y="4782206"/>
              <a:ext cx="5549462" cy="2023474"/>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836556" y="4875805"/>
              <a:ext cx="4165499" cy="1477327"/>
            </a:xfrm>
            <a:prstGeom prst="rect">
              <a:avLst/>
            </a:prstGeom>
            <a:noFill/>
          </p:spPr>
          <p:txBody>
            <a:bodyPr wrap="none" rtlCol="0">
              <a:spAutoFit/>
            </a:bodyPr>
            <a:lstStyle/>
            <a:p>
              <a:pPr algn="r"/>
              <a:r>
                <a:rPr lang="en-US" dirty="0" err="1" smtClean="0"/>
                <a:t>NIH-SPARC-Info@list.nih.gov</a:t>
              </a:r>
              <a:endParaRPr lang="en-US" dirty="0" smtClean="0"/>
            </a:p>
            <a:p>
              <a:pPr algn="r"/>
              <a:r>
                <a:rPr lang="en-US" dirty="0" smtClean="0"/>
                <a:t>https://</a:t>
              </a:r>
              <a:r>
                <a:rPr lang="en-US" dirty="0" err="1" smtClean="0"/>
                <a:t>commonfund.nih.gov</a:t>
              </a:r>
              <a:r>
                <a:rPr lang="en-US" dirty="0" smtClean="0"/>
                <a:t>/</a:t>
              </a:r>
              <a:r>
                <a:rPr lang="en-US" dirty="0" err="1" smtClean="0"/>
                <a:t>sparc</a:t>
              </a:r>
              <a:r>
                <a:rPr lang="en-US" dirty="0" smtClean="0"/>
                <a:t>/grants</a:t>
              </a:r>
            </a:p>
            <a:p>
              <a:pPr algn="r"/>
              <a:r>
                <a:rPr lang="en-US" dirty="0" smtClean="0"/>
                <a:t>@</a:t>
              </a:r>
              <a:r>
                <a:rPr lang="en-US" dirty="0" err="1" smtClean="0"/>
                <a:t>NIH_CommonFund</a:t>
              </a:r>
              <a:endParaRPr lang="en-US" dirty="0" smtClean="0"/>
            </a:p>
            <a:p>
              <a:pPr algn="r"/>
              <a:r>
                <a:rPr lang="en-US" dirty="0" smtClean="0"/>
                <a:t>@</a:t>
              </a:r>
              <a:r>
                <a:rPr lang="en-US" dirty="0" err="1" smtClean="0"/>
                <a:t>gcivillicoNIH</a:t>
              </a:r>
              <a:endParaRPr lang="en-US" dirty="0" smtClean="0"/>
            </a:p>
            <a:p>
              <a:pPr algn="r"/>
              <a:r>
                <a:rPr lang="en-US" dirty="0" smtClean="0"/>
                <a:t>#NIH_SPARC</a:t>
              </a:r>
              <a:endParaRPr lang="en-US" dirty="0"/>
            </a:p>
          </p:txBody>
        </p:sp>
      </p:grpSp>
    </p:spTree>
    <p:extLst>
      <p:ext uri="{BB962C8B-B14F-4D97-AF65-F5344CB8AC3E}">
        <p14:creationId xmlns:p14="http://schemas.microsoft.com/office/powerpoint/2010/main" val="187273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24400" y="1943100"/>
            <a:ext cx="2743200" cy="2971800"/>
          </a:xfrm>
          <a:prstGeom prst="rect">
            <a:avLst/>
          </a:prstGeom>
        </p:spPr>
      </p:pic>
    </p:spTree>
    <p:extLst>
      <p:ext uri="{BB962C8B-B14F-4D97-AF65-F5344CB8AC3E}">
        <p14:creationId xmlns:p14="http://schemas.microsoft.com/office/powerpoint/2010/main" val="13468773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p:nvPr/>
        </p:nvSpPr>
        <p:spPr>
          <a:xfrm>
            <a:off x="3279890" y="6034435"/>
            <a:ext cx="3403781" cy="441468"/>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a:defRPr sz="1800">
                <a:solidFill>
                  <a:srgbClr val="942192"/>
                </a:solidFill>
                <a:latin typeface="Lucida Grande"/>
                <a:ea typeface="Lucida Grande"/>
                <a:cs typeface="Lucida Grande"/>
                <a:sym typeface="Lucida Grande"/>
              </a:defRPr>
            </a:pPr>
            <a:r>
              <a:rPr lang="en-US" sz="2400" dirty="0" smtClean="0">
                <a:latin typeface="Tahoma" charset="0"/>
                <a:ea typeface="Tahoma" charset="0"/>
                <a:cs typeface="Tahoma" charset="0"/>
              </a:rPr>
              <a:t>CELLULAR PROPERTIES</a:t>
            </a:r>
            <a:endParaRPr sz="2400" dirty="0">
              <a:latin typeface="Tahoma" charset="0"/>
              <a:ea typeface="Tahoma" charset="0"/>
              <a:cs typeface="Tahoma" charset="0"/>
            </a:endParaRPr>
          </a:p>
        </p:txBody>
      </p:sp>
      <p:sp>
        <p:nvSpPr>
          <p:cNvPr id="232" name="Shape 232"/>
          <p:cNvSpPr/>
          <p:nvPr/>
        </p:nvSpPr>
        <p:spPr>
          <a:xfrm>
            <a:off x="3384860" y="385305"/>
            <a:ext cx="3193842" cy="441468"/>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a:defRPr sz="1800">
                <a:solidFill>
                  <a:srgbClr val="0433FF"/>
                </a:solidFill>
                <a:latin typeface="Lucida Grande"/>
                <a:ea typeface="Lucida Grande"/>
                <a:cs typeface="Lucida Grande"/>
                <a:sym typeface="Lucida Grande"/>
              </a:defRPr>
            </a:pPr>
            <a:r>
              <a:rPr lang="en-US" sz="2400" dirty="0" smtClean="0">
                <a:latin typeface="Tahoma" charset="0"/>
                <a:ea typeface="Tahoma" charset="0"/>
                <a:cs typeface="Tahoma" charset="0"/>
              </a:rPr>
              <a:t>DEVICE PROPERTIES</a:t>
            </a:r>
            <a:endParaRPr sz="2400" dirty="0">
              <a:latin typeface="Tahoma" charset="0"/>
              <a:ea typeface="Tahoma" charset="0"/>
              <a:cs typeface="Tahoma" charset="0"/>
            </a:endParaRPr>
          </a:p>
        </p:txBody>
      </p:sp>
      <p:grpSp>
        <p:nvGrpSpPr>
          <p:cNvPr id="2" name="Group 1"/>
          <p:cNvGrpSpPr/>
          <p:nvPr/>
        </p:nvGrpSpPr>
        <p:grpSpPr>
          <a:xfrm>
            <a:off x="5979914" y="2225973"/>
            <a:ext cx="4518422" cy="2049365"/>
            <a:chOff x="5979914" y="2225973"/>
            <a:chExt cx="4518422" cy="2049365"/>
          </a:xfrm>
        </p:grpSpPr>
        <p:sp>
          <p:nvSpPr>
            <p:cNvPr id="238" name="Shape 238"/>
            <p:cNvSpPr/>
            <p:nvPr/>
          </p:nvSpPr>
          <p:spPr>
            <a:xfrm>
              <a:off x="5979914" y="2828727"/>
              <a:ext cx="4518422" cy="892969"/>
            </a:xfrm>
            <a:prstGeom prst="rect">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solidFill>
                    <a:srgbClr val="FFFFFF"/>
                  </a:solidFill>
                  <a:effectLst>
                    <a:outerShdw blurRad="38100" dist="12700" dir="5400000" rotWithShape="0">
                      <a:srgbClr val="000000">
                        <a:alpha val="50000"/>
                      </a:srgbClr>
                    </a:outerShdw>
                  </a:effectLst>
                </a:defRPr>
              </a:pPr>
              <a:endParaRPr sz="2812">
                <a:latin typeface="Tahoma" charset="0"/>
                <a:ea typeface="Tahoma" charset="0"/>
                <a:cs typeface="Tahoma" charset="0"/>
              </a:endParaRPr>
            </a:p>
          </p:txBody>
        </p:sp>
        <p:sp>
          <p:nvSpPr>
            <p:cNvPr id="239" name="Shape 239"/>
            <p:cNvSpPr/>
            <p:nvPr/>
          </p:nvSpPr>
          <p:spPr>
            <a:xfrm rot="16201080">
              <a:off x="5502175" y="2806403"/>
              <a:ext cx="2044900" cy="892969"/>
            </a:xfrm>
            <a:prstGeom prst="rightArrow">
              <a:avLst>
                <a:gd name="adj1" fmla="val 32852"/>
                <a:gd name="adj2" fmla="val 90664"/>
              </a:avLst>
            </a:prstGeom>
            <a:gradFill flip="none" rotWithShape="1">
              <a:gsLst>
                <a:gs pos="0">
                  <a:srgbClr val="FFFFFF"/>
                </a:gs>
                <a:gs pos="100000">
                  <a:srgbClr val="58596B"/>
                </a:gs>
              </a:gsLst>
              <a:lin ang="0" scaled="0"/>
            </a:gradFill>
            <a:ln w="25400" cap="flat">
              <a:solidFill>
                <a:srgbClr val="000000"/>
              </a:solidFill>
              <a:prstDash val="solid"/>
              <a:miter lim="400000"/>
            </a:ln>
            <a:effectLst/>
          </p:spPr>
          <p:txBody>
            <a:bodyPr wrap="square" lIns="35719" tIns="35719" rIns="35719" bIns="35719" numCol="1" anchor="ctr">
              <a:noAutofit/>
            </a:bodyPr>
            <a:lstStyle/>
            <a:p>
              <a:pPr>
                <a:defRPr sz="4000">
                  <a:solidFill>
                    <a:srgbClr val="FFFFFF"/>
                  </a:solidFill>
                  <a:effectLst>
                    <a:outerShdw blurRad="38100" dist="12700" dir="5400000" rotWithShape="0">
                      <a:srgbClr val="000000">
                        <a:alpha val="50000"/>
                      </a:srgbClr>
                    </a:outerShdw>
                  </a:effectLst>
                </a:defRPr>
              </a:pPr>
              <a:endParaRPr sz="2812">
                <a:latin typeface="Tahoma" charset="0"/>
                <a:ea typeface="Tahoma" charset="0"/>
                <a:cs typeface="Tahoma" charset="0"/>
              </a:endParaRPr>
            </a:p>
          </p:txBody>
        </p:sp>
        <p:sp>
          <p:nvSpPr>
            <p:cNvPr id="240" name="Shape 240"/>
            <p:cNvSpPr/>
            <p:nvPr/>
          </p:nvSpPr>
          <p:spPr>
            <a:xfrm rot="5400000">
              <a:off x="8953500" y="2801938"/>
              <a:ext cx="2044900" cy="892969"/>
            </a:xfrm>
            <a:prstGeom prst="rightArrow">
              <a:avLst>
                <a:gd name="adj1" fmla="val 32852"/>
                <a:gd name="adj2" fmla="val 90664"/>
              </a:avLst>
            </a:prstGeom>
            <a:gradFill flip="none" rotWithShape="1">
              <a:gsLst>
                <a:gs pos="0">
                  <a:srgbClr val="58596B"/>
                </a:gs>
                <a:gs pos="100000">
                  <a:srgbClr val="FFFFFF"/>
                </a:gs>
              </a:gsLst>
              <a:lin ang="0" scaled="0"/>
            </a:gradFill>
            <a:ln w="25400" cap="flat">
              <a:solidFill>
                <a:srgbClr val="000000"/>
              </a:solidFill>
              <a:prstDash val="solid"/>
              <a:miter lim="400000"/>
            </a:ln>
            <a:effectLst/>
          </p:spPr>
          <p:txBody>
            <a:bodyPr wrap="square" lIns="35719" tIns="35719" rIns="35719" bIns="35719" numCol="1" anchor="ctr">
              <a:noAutofit/>
            </a:bodyPr>
            <a:lstStyle/>
            <a:p>
              <a:pPr>
                <a:defRPr sz="4000">
                  <a:solidFill>
                    <a:srgbClr val="FFFFFF"/>
                  </a:solidFill>
                  <a:effectLst>
                    <a:outerShdw blurRad="38100" dist="12700" dir="5400000" rotWithShape="0">
                      <a:srgbClr val="000000">
                        <a:alpha val="50000"/>
                      </a:srgbClr>
                    </a:outerShdw>
                  </a:effectLst>
                </a:defRPr>
              </a:pPr>
              <a:endParaRPr sz="2812">
                <a:latin typeface="Tahoma" charset="0"/>
                <a:ea typeface="Tahoma" charset="0"/>
                <a:cs typeface="Tahoma" charset="0"/>
              </a:endParaRPr>
            </a:p>
          </p:txBody>
        </p:sp>
      </p:grpSp>
      <p:grpSp>
        <p:nvGrpSpPr>
          <p:cNvPr id="245" name="Group 245"/>
          <p:cNvGrpSpPr/>
          <p:nvPr/>
        </p:nvGrpSpPr>
        <p:grpSpPr>
          <a:xfrm>
            <a:off x="584200" y="2908656"/>
            <a:ext cx="11099799" cy="401149"/>
            <a:chOff x="-1357489" y="-19672"/>
            <a:chExt cx="15786380" cy="570521"/>
          </a:xfrm>
        </p:grpSpPr>
        <p:sp>
          <p:nvSpPr>
            <p:cNvPr id="243" name="Shape 243"/>
            <p:cNvSpPr/>
            <p:nvPr/>
          </p:nvSpPr>
          <p:spPr>
            <a:xfrm>
              <a:off x="-1357489" y="550848"/>
              <a:ext cx="15786380" cy="1"/>
            </a:xfrm>
            <a:prstGeom prst="line">
              <a:avLst/>
            </a:prstGeom>
            <a:noFill/>
            <a:ln w="63500" cap="flat">
              <a:solidFill>
                <a:srgbClr val="FF2600"/>
              </a:solidFill>
              <a:custDash>
                <a:ds d="200000" sp="200000"/>
              </a:custDash>
              <a:miter lim="400000"/>
            </a:ln>
            <a:effectLst/>
          </p:spPr>
          <p:txBody>
            <a:bodyPr wrap="square" lIns="35719" tIns="35719" rIns="35719" bIns="35719" numCol="1" anchor="ctr">
              <a:noAutofit/>
            </a:bodyPr>
            <a:lstStyle/>
            <a:p>
              <a:pPr defTabSz="321457">
                <a:defRPr sz="1200">
                  <a:latin typeface="Helvetica"/>
                  <a:ea typeface="Helvetica"/>
                  <a:cs typeface="Helvetica"/>
                  <a:sym typeface="Helvetica"/>
                </a:defRPr>
              </a:pPr>
              <a:endParaRPr sz="844">
                <a:latin typeface="Tahoma" charset="0"/>
                <a:ea typeface="Tahoma" charset="0"/>
                <a:cs typeface="Tahoma" charset="0"/>
              </a:endParaRPr>
            </a:p>
          </p:txBody>
        </p:sp>
        <p:sp>
          <p:nvSpPr>
            <p:cNvPr id="244" name="Shape 244"/>
            <p:cNvSpPr/>
            <p:nvPr/>
          </p:nvSpPr>
          <p:spPr>
            <a:xfrm>
              <a:off x="-1153234" y="-19672"/>
              <a:ext cx="1440852" cy="4965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9" tIns="35719" rIns="35719" bIns="35719" numCol="1" anchor="ctr">
              <a:spAutoFit/>
            </a:bodyPr>
            <a:lstStyle>
              <a:lvl1pPr>
                <a:defRPr sz="2400">
                  <a:solidFill>
                    <a:srgbClr val="FF2600"/>
                  </a:solidFill>
                  <a:latin typeface="Lucida Grande"/>
                  <a:ea typeface="Lucida Grande"/>
                  <a:cs typeface="Lucida Grande"/>
                  <a:sym typeface="Lucida Grande"/>
                </a:defRPr>
              </a:lvl1pPr>
            </a:lstStyle>
            <a:p>
              <a:r>
                <a:rPr sz="1800">
                  <a:latin typeface="Tahoma" charset="0"/>
                  <a:ea typeface="Tahoma" charset="0"/>
                  <a:cs typeface="Tahoma" charset="0"/>
                </a:rPr>
                <a:t>“the line”</a:t>
              </a:r>
            </a:p>
          </p:txBody>
        </p:sp>
      </p:grpSp>
      <p:grpSp>
        <p:nvGrpSpPr>
          <p:cNvPr id="3" name="Group 2"/>
          <p:cNvGrpSpPr/>
          <p:nvPr/>
        </p:nvGrpSpPr>
        <p:grpSpPr>
          <a:xfrm>
            <a:off x="5563578" y="1201712"/>
            <a:ext cx="4083129" cy="1293943"/>
            <a:chOff x="5563578" y="1201712"/>
            <a:chExt cx="4083129" cy="1293943"/>
          </a:xfrm>
        </p:grpSpPr>
        <p:sp>
          <p:nvSpPr>
            <p:cNvPr id="226" name="Shape 226"/>
            <p:cNvSpPr/>
            <p:nvPr/>
          </p:nvSpPr>
          <p:spPr>
            <a:xfrm>
              <a:off x="7747020" y="2146520"/>
              <a:ext cx="592050" cy="3491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spAutoFit/>
            </a:bodyPr>
            <a:lstStyle>
              <a:lvl1pPr>
                <a:defRPr sz="1800">
                  <a:solidFill>
                    <a:srgbClr val="0433FF"/>
                  </a:solidFill>
                  <a:latin typeface="Lucida Grande"/>
                  <a:ea typeface="Lucida Grande"/>
                  <a:cs typeface="Lucida Grande"/>
                  <a:sym typeface="Lucida Grande"/>
                </a:defRPr>
              </a:lvl1pPr>
            </a:lstStyle>
            <a:p>
              <a:r>
                <a:rPr>
                  <a:latin typeface="Tahoma" charset="0"/>
                  <a:ea typeface="Tahoma" charset="0"/>
                  <a:cs typeface="Tahoma" charset="0"/>
                </a:rPr>
                <a:t>light</a:t>
              </a:r>
            </a:p>
          </p:txBody>
        </p:sp>
        <p:sp>
          <p:nvSpPr>
            <p:cNvPr id="227" name="Shape 227"/>
            <p:cNvSpPr/>
            <p:nvPr/>
          </p:nvSpPr>
          <p:spPr>
            <a:xfrm>
              <a:off x="8445413" y="1355146"/>
              <a:ext cx="544711" cy="3491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spAutoFit/>
            </a:bodyPr>
            <a:lstStyle>
              <a:lvl1pPr>
                <a:defRPr sz="1800">
                  <a:solidFill>
                    <a:srgbClr val="0433FF"/>
                  </a:solidFill>
                  <a:latin typeface="Lucida Grande"/>
                  <a:ea typeface="Lucida Grande"/>
                  <a:cs typeface="Lucida Grande"/>
                  <a:sym typeface="Lucida Grande"/>
                </a:defRPr>
              </a:lvl1pPr>
            </a:lstStyle>
            <a:p>
              <a:r>
                <a:rPr dirty="0">
                  <a:latin typeface="Tahoma" charset="0"/>
                  <a:ea typeface="Tahoma" charset="0"/>
                  <a:cs typeface="Tahoma" charset="0"/>
                </a:rPr>
                <a:t>heat</a:t>
              </a:r>
            </a:p>
          </p:txBody>
        </p:sp>
        <p:sp>
          <p:nvSpPr>
            <p:cNvPr id="230" name="Shape 230"/>
            <p:cNvSpPr/>
            <p:nvPr/>
          </p:nvSpPr>
          <p:spPr>
            <a:xfrm>
              <a:off x="5563578" y="1201712"/>
              <a:ext cx="2898791" cy="3491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spAutoFit/>
            </a:bodyPr>
            <a:lstStyle>
              <a:lvl1pPr>
                <a:defRPr sz="1800">
                  <a:solidFill>
                    <a:srgbClr val="0433FF"/>
                  </a:solidFill>
                  <a:latin typeface="Lucida Grande"/>
                  <a:ea typeface="Lucida Grande"/>
                  <a:cs typeface="Lucida Grande"/>
                  <a:sym typeface="Lucida Grande"/>
                </a:defRPr>
              </a:lvl1pPr>
            </a:lstStyle>
            <a:p>
              <a:r>
                <a:rPr dirty="0">
                  <a:latin typeface="Tahoma" charset="0"/>
                  <a:ea typeface="Tahoma" charset="0"/>
                  <a:cs typeface="Tahoma" charset="0"/>
                </a:rPr>
                <a:t>applied current/voltage</a:t>
              </a:r>
            </a:p>
          </p:txBody>
        </p:sp>
        <p:sp>
          <p:nvSpPr>
            <p:cNvPr id="24" name="Shape 230"/>
            <p:cNvSpPr/>
            <p:nvPr/>
          </p:nvSpPr>
          <p:spPr>
            <a:xfrm>
              <a:off x="6962531" y="1665441"/>
              <a:ext cx="1088136" cy="3491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spAutoFit/>
            </a:bodyPr>
            <a:lstStyle>
              <a:lvl1pPr>
                <a:defRPr sz="1800">
                  <a:solidFill>
                    <a:srgbClr val="0433FF"/>
                  </a:solidFill>
                  <a:latin typeface="Lucida Grande"/>
                  <a:ea typeface="Lucida Grande"/>
                  <a:cs typeface="Lucida Grande"/>
                  <a:sym typeface="Lucida Grande"/>
                </a:defRPr>
              </a:lvl1pPr>
            </a:lstStyle>
            <a:p>
              <a:r>
                <a:rPr lang="en-US" smtClean="0">
                  <a:latin typeface="Tahoma" charset="0"/>
                  <a:ea typeface="Tahoma" charset="0"/>
                  <a:cs typeface="Tahoma" charset="0"/>
                </a:rPr>
                <a:t>EM fields</a:t>
              </a:r>
              <a:endParaRPr dirty="0">
                <a:latin typeface="Tahoma" charset="0"/>
                <a:ea typeface="Tahoma" charset="0"/>
                <a:cs typeface="Tahoma" charset="0"/>
              </a:endParaRPr>
            </a:p>
          </p:txBody>
        </p:sp>
        <p:sp>
          <p:nvSpPr>
            <p:cNvPr id="25" name="Shape 226"/>
            <p:cNvSpPr/>
            <p:nvPr/>
          </p:nvSpPr>
          <p:spPr>
            <a:xfrm>
              <a:off x="8462369" y="1823809"/>
              <a:ext cx="1184338" cy="3491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spAutoFit/>
            </a:bodyPr>
            <a:lstStyle>
              <a:lvl1pPr>
                <a:defRPr sz="1800">
                  <a:solidFill>
                    <a:srgbClr val="0433FF"/>
                  </a:solidFill>
                  <a:latin typeface="Lucida Grande"/>
                  <a:ea typeface="Lucida Grande"/>
                  <a:cs typeface="Lucida Grande"/>
                  <a:sym typeface="Lucida Grande"/>
                </a:defRPr>
              </a:lvl1pPr>
            </a:lstStyle>
            <a:p>
              <a:r>
                <a:rPr lang="en-US" smtClean="0">
                  <a:latin typeface="Tahoma" charset="0"/>
                  <a:ea typeface="Tahoma" charset="0"/>
                  <a:cs typeface="Tahoma" charset="0"/>
                </a:rPr>
                <a:t>ultrasound</a:t>
              </a:r>
              <a:endParaRPr>
                <a:latin typeface="Tahoma" charset="0"/>
                <a:ea typeface="Tahoma" charset="0"/>
                <a:cs typeface="Tahoma" charset="0"/>
              </a:endParaRPr>
            </a:p>
          </p:txBody>
        </p:sp>
      </p:grpSp>
      <p:grpSp>
        <p:nvGrpSpPr>
          <p:cNvPr id="4" name="Group 3"/>
          <p:cNvGrpSpPr/>
          <p:nvPr/>
        </p:nvGrpSpPr>
        <p:grpSpPr>
          <a:xfrm>
            <a:off x="4936300" y="4190275"/>
            <a:ext cx="6997061" cy="1839555"/>
            <a:chOff x="4936300" y="4190275"/>
            <a:chExt cx="6997061" cy="1839555"/>
          </a:xfrm>
        </p:grpSpPr>
        <p:grpSp>
          <p:nvGrpSpPr>
            <p:cNvPr id="237" name="Group 237"/>
            <p:cNvGrpSpPr/>
            <p:nvPr/>
          </p:nvGrpSpPr>
          <p:grpSpPr>
            <a:xfrm>
              <a:off x="5839967" y="4212709"/>
              <a:ext cx="4401289" cy="1817121"/>
              <a:chOff x="-821337" y="-335558"/>
              <a:chExt cx="6259612" cy="2584351"/>
            </a:xfrm>
          </p:grpSpPr>
          <p:sp>
            <p:nvSpPr>
              <p:cNvPr id="233" name="Shape 233"/>
              <p:cNvSpPr/>
              <p:nvPr/>
            </p:nvSpPr>
            <p:spPr>
              <a:xfrm>
                <a:off x="-821337" y="801232"/>
                <a:ext cx="2399869" cy="890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spAutoFit/>
              </a:bodyPr>
              <a:lstStyle>
                <a:lvl1pPr>
                  <a:defRPr sz="1800">
                    <a:solidFill>
                      <a:srgbClr val="942192"/>
                    </a:solidFill>
                    <a:latin typeface="Lucida Grande"/>
                    <a:ea typeface="Lucida Grande"/>
                    <a:cs typeface="Lucida Grande"/>
                    <a:sym typeface="Lucida Grande"/>
                  </a:defRPr>
                </a:lvl1pPr>
              </a:lstStyle>
              <a:p>
                <a:r>
                  <a:rPr dirty="0">
                    <a:latin typeface="Tahoma" charset="0"/>
                    <a:ea typeface="Tahoma" charset="0"/>
                    <a:cs typeface="Tahoma" charset="0"/>
                  </a:rPr>
                  <a:t>transmembrane currents</a:t>
                </a:r>
              </a:p>
            </p:txBody>
          </p:sp>
          <p:sp>
            <p:nvSpPr>
              <p:cNvPr id="234" name="Shape 234"/>
              <p:cNvSpPr/>
              <p:nvPr/>
            </p:nvSpPr>
            <p:spPr>
              <a:xfrm>
                <a:off x="1901350" y="1358292"/>
                <a:ext cx="3326486" cy="890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spAutoFit/>
              </a:bodyPr>
              <a:lstStyle>
                <a:lvl1pPr>
                  <a:defRPr sz="1800">
                    <a:solidFill>
                      <a:srgbClr val="942192"/>
                    </a:solidFill>
                    <a:latin typeface="Lucida Grande"/>
                    <a:ea typeface="Lucida Grande"/>
                    <a:cs typeface="Lucida Grande"/>
                    <a:sym typeface="Lucida Grande"/>
                  </a:defRPr>
                </a:lvl1pPr>
              </a:lstStyle>
              <a:p>
                <a:r>
                  <a:rPr>
                    <a:latin typeface="Tahoma" charset="0"/>
                    <a:ea typeface="Tahoma" charset="0"/>
                    <a:cs typeface="Tahoma" charset="0"/>
                  </a:rPr>
                  <a:t>metabolite/byproduct concentrations</a:t>
                </a:r>
              </a:p>
            </p:txBody>
          </p:sp>
          <p:sp>
            <p:nvSpPr>
              <p:cNvPr id="235" name="Shape 235"/>
              <p:cNvSpPr/>
              <p:nvPr/>
            </p:nvSpPr>
            <p:spPr>
              <a:xfrm>
                <a:off x="3413623" y="97501"/>
                <a:ext cx="2024652" cy="8904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spAutoFit/>
              </a:bodyPr>
              <a:lstStyle>
                <a:lvl1pPr>
                  <a:defRPr sz="1800">
                    <a:solidFill>
                      <a:srgbClr val="942192"/>
                    </a:solidFill>
                    <a:latin typeface="Lucida Grande"/>
                    <a:ea typeface="Lucida Grande"/>
                    <a:cs typeface="Lucida Grande"/>
                    <a:sym typeface="Lucida Grande"/>
                  </a:defRPr>
                </a:lvl1pPr>
              </a:lstStyle>
              <a:p>
                <a:r>
                  <a:rPr>
                    <a:latin typeface="Tahoma" charset="0"/>
                    <a:ea typeface="Tahoma" charset="0"/>
                    <a:cs typeface="Tahoma" charset="0"/>
                  </a:rPr>
                  <a:t>extracellular potentials</a:t>
                </a:r>
              </a:p>
            </p:txBody>
          </p:sp>
          <p:sp>
            <p:nvSpPr>
              <p:cNvPr id="236" name="Shape 236"/>
              <p:cNvSpPr/>
              <p:nvPr/>
            </p:nvSpPr>
            <p:spPr>
              <a:xfrm>
                <a:off x="582718" y="-335558"/>
                <a:ext cx="2257771" cy="8904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spAutoFit/>
              </a:bodyPr>
              <a:lstStyle>
                <a:lvl1pPr>
                  <a:defRPr sz="1800">
                    <a:solidFill>
                      <a:srgbClr val="942192"/>
                    </a:solidFill>
                    <a:latin typeface="Lucida Grande"/>
                    <a:ea typeface="Lucida Grande"/>
                    <a:cs typeface="Lucida Grande"/>
                    <a:sym typeface="Lucida Grande"/>
                  </a:defRPr>
                </a:lvl1pPr>
              </a:lstStyle>
              <a:p>
                <a:r>
                  <a:rPr dirty="0">
                    <a:latin typeface="Tahoma" charset="0"/>
                    <a:ea typeface="Tahoma" charset="0"/>
                    <a:cs typeface="Tahoma" charset="0"/>
                  </a:rPr>
                  <a:t>cytosolic 2nd messengers</a:t>
                </a:r>
              </a:p>
            </p:txBody>
          </p:sp>
        </p:grpSp>
        <p:sp>
          <p:nvSpPr>
            <p:cNvPr id="28" name="Shape 233"/>
            <p:cNvSpPr/>
            <p:nvPr/>
          </p:nvSpPr>
          <p:spPr>
            <a:xfrm>
              <a:off x="4936300" y="4190275"/>
              <a:ext cx="1320221" cy="6261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spAutoFit/>
            </a:bodyPr>
            <a:lstStyle>
              <a:lvl1pPr>
                <a:defRPr sz="1800">
                  <a:solidFill>
                    <a:srgbClr val="942192"/>
                  </a:solidFill>
                  <a:latin typeface="Lucida Grande"/>
                  <a:ea typeface="Lucida Grande"/>
                  <a:cs typeface="Lucida Grande"/>
                  <a:sym typeface="Lucida Grande"/>
                </a:defRPr>
              </a:lvl1pPr>
            </a:lstStyle>
            <a:p>
              <a:r>
                <a:rPr lang="en-US">
                  <a:latin typeface="Tahoma" charset="0"/>
                  <a:ea typeface="Tahoma" charset="0"/>
                  <a:cs typeface="Tahoma" charset="0"/>
                </a:rPr>
                <a:t>g</a:t>
              </a:r>
              <a:r>
                <a:rPr lang="en-US" smtClean="0">
                  <a:latin typeface="Tahoma" charset="0"/>
                  <a:ea typeface="Tahoma" charset="0"/>
                  <a:cs typeface="Tahoma" charset="0"/>
                </a:rPr>
                <a:t>ene expression</a:t>
              </a:r>
              <a:endParaRPr dirty="0">
                <a:latin typeface="Tahoma" charset="0"/>
                <a:ea typeface="Tahoma" charset="0"/>
                <a:cs typeface="Tahoma" charset="0"/>
              </a:endParaRPr>
            </a:p>
          </p:txBody>
        </p:sp>
        <p:sp>
          <p:nvSpPr>
            <p:cNvPr id="29" name="Shape 233"/>
            <p:cNvSpPr/>
            <p:nvPr/>
          </p:nvSpPr>
          <p:spPr>
            <a:xfrm>
              <a:off x="10613140" y="4837915"/>
              <a:ext cx="1320221" cy="6261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spAutoFit/>
            </a:bodyPr>
            <a:lstStyle>
              <a:lvl1pPr>
                <a:defRPr sz="1800">
                  <a:solidFill>
                    <a:srgbClr val="942192"/>
                  </a:solidFill>
                  <a:latin typeface="Lucida Grande"/>
                  <a:ea typeface="Lucida Grande"/>
                  <a:cs typeface="Lucida Grande"/>
                  <a:sym typeface="Lucida Grande"/>
                </a:defRPr>
              </a:lvl1pPr>
            </a:lstStyle>
            <a:p>
              <a:r>
                <a:rPr lang="en-US" dirty="0">
                  <a:latin typeface="Tahoma" charset="0"/>
                  <a:ea typeface="Tahoma" charset="0"/>
                  <a:cs typeface="Tahoma" charset="0"/>
                </a:rPr>
                <a:t>c</a:t>
              </a:r>
              <a:r>
                <a:rPr lang="en-US" dirty="0" smtClean="0">
                  <a:latin typeface="Tahoma" charset="0"/>
                  <a:ea typeface="Tahoma" charset="0"/>
                  <a:cs typeface="Tahoma" charset="0"/>
                </a:rPr>
                <a:t>ell secretions</a:t>
              </a:r>
              <a:endParaRPr dirty="0">
                <a:latin typeface="Tahoma" charset="0"/>
                <a:ea typeface="Tahoma" charset="0"/>
                <a:cs typeface="Tahoma" charset="0"/>
              </a:endParaRPr>
            </a:p>
          </p:txBody>
        </p:sp>
      </p:grpSp>
    </p:spTree>
    <p:extLst>
      <p:ext uri="{BB962C8B-B14F-4D97-AF65-F5344CB8AC3E}">
        <p14:creationId xmlns:p14="http://schemas.microsoft.com/office/powerpoint/2010/main" val="851670201"/>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iterate>
                                    <p:tmAbs val="0"/>
                                  </p:iterate>
                                  <p:childTnLst>
                                    <p:set>
                                      <p:cBhvr>
                                        <p:cTn id="21" fill="hold"/>
                                        <p:tgtEl>
                                          <p:spTgt spid="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2938" y="2771706"/>
            <a:ext cx="11066462" cy="646331"/>
          </a:xfrm>
          <a:prstGeom prst="rect">
            <a:avLst/>
          </a:prstGeom>
        </p:spPr>
        <p:txBody>
          <a:bodyPr wrap="square">
            <a:spAutoFit/>
          </a:bodyPr>
          <a:lstStyle/>
          <a:p>
            <a:r>
              <a:rPr lang="en-US" sz="3600" dirty="0" smtClean="0">
                <a:latin typeface="Tahoma" charset="0"/>
                <a:ea typeface="Tahoma" charset="0"/>
                <a:cs typeface="Tahoma" charset="0"/>
              </a:rPr>
              <a:t>SAFETY IS NOT JUST THE ABSENCE OF CELL DEATH</a:t>
            </a:r>
          </a:p>
        </p:txBody>
      </p:sp>
      <p:sp>
        <p:nvSpPr>
          <p:cNvPr id="3" name="Rectangle 2"/>
          <p:cNvSpPr/>
          <p:nvPr/>
        </p:nvSpPr>
        <p:spPr>
          <a:xfrm>
            <a:off x="1328738" y="4587121"/>
            <a:ext cx="10287000" cy="461665"/>
          </a:xfrm>
          <a:prstGeom prst="rect">
            <a:avLst/>
          </a:prstGeom>
        </p:spPr>
        <p:txBody>
          <a:bodyPr wrap="square">
            <a:spAutoFit/>
          </a:bodyPr>
          <a:lstStyle/>
          <a:p>
            <a:r>
              <a:rPr lang="en-US" sz="2400" dirty="0" smtClean="0">
                <a:latin typeface="Tahoma" charset="0"/>
                <a:ea typeface="Tahoma" charset="0"/>
                <a:cs typeface="Tahoma" charset="0"/>
              </a:rPr>
              <a:t>“This stimulation pattern is safe because it doesn’t kill neurons.”</a:t>
            </a:r>
            <a:endParaRPr lang="en-US" sz="2400" dirty="0">
              <a:latin typeface="Tahoma" charset="0"/>
              <a:ea typeface="Tahoma" charset="0"/>
              <a:cs typeface="Tahoma" charset="0"/>
            </a:endParaRPr>
          </a:p>
        </p:txBody>
      </p:sp>
      <p:sp>
        <p:nvSpPr>
          <p:cNvPr id="4" name="Rectangle 3"/>
          <p:cNvSpPr/>
          <p:nvPr/>
        </p:nvSpPr>
        <p:spPr>
          <a:xfrm>
            <a:off x="1328738" y="5796648"/>
            <a:ext cx="7015162" cy="461665"/>
          </a:xfrm>
          <a:prstGeom prst="rect">
            <a:avLst/>
          </a:prstGeom>
        </p:spPr>
        <p:txBody>
          <a:bodyPr wrap="square">
            <a:spAutoFit/>
          </a:bodyPr>
          <a:lstStyle/>
          <a:p>
            <a:r>
              <a:rPr lang="en-US" sz="2400" dirty="0" smtClean="0">
                <a:latin typeface="Tahoma" charset="0"/>
                <a:ea typeface="Tahoma" charset="0"/>
                <a:cs typeface="Tahoma" charset="0"/>
              </a:rPr>
              <a:t>“This .exe is safe because it doesn’t fry my CPU.”</a:t>
            </a:r>
            <a:endParaRPr lang="en-US" sz="2400" dirty="0">
              <a:latin typeface="Tahoma" charset="0"/>
              <a:ea typeface="Tahoma" charset="0"/>
              <a:cs typeface="Tahoma" charset="0"/>
            </a:endParaRPr>
          </a:p>
        </p:txBody>
      </p:sp>
    </p:spTree>
    <p:extLst>
      <p:ext uri="{BB962C8B-B14F-4D97-AF65-F5344CB8AC3E}">
        <p14:creationId xmlns:p14="http://schemas.microsoft.com/office/powerpoint/2010/main" val="174946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1887" y="94254"/>
            <a:ext cx="9131418" cy="613582"/>
          </a:xfrm>
        </p:spPr>
        <p:txBody>
          <a:bodyPr>
            <a:noAutofit/>
          </a:bodyPr>
          <a:lstStyle/>
          <a:p>
            <a:pPr algn="ctr"/>
            <a:r>
              <a:rPr lang="en-US" sz="3600" dirty="0" smtClean="0">
                <a:latin typeface="Tahoma" charset="0"/>
                <a:ea typeface="Tahoma" charset="0"/>
                <a:cs typeface="Tahoma" charset="0"/>
              </a:rPr>
              <a:t>SPARC4: Data and </a:t>
            </a:r>
            <a:r>
              <a:rPr lang="en-US" sz="3600" smtClean="0">
                <a:latin typeface="Tahoma" charset="0"/>
                <a:ea typeface="Tahoma" charset="0"/>
                <a:cs typeface="Tahoma" charset="0"/>
              </a:rPr>
              <a:t>Resource Center Cores</a:t>
            </a:r>
            <a:endParaRPr lang="en-US" sz="3600" dirty="0">
              <a:latin typeface="Tahoma" charset="0"/>
              <a:ea typeface="Tahoma" charset="0"/>
              <a:cs typeface="Tahoma" charset="0"/>
            </a:endParaRPr>
          </a:p>
        </p:txBody>
      </p:sp>
      <p:sp>
        <p:nvSpPr>
          <p:cNvPr id="10" name="Title 1"/>
          <p:cNvSpPr txBox="1">
            <a:spLocks/>
          </p:cNvSpPr>
          <p:nvPr/>
        </p:nvSpPr>
        <p:spPr>
          <a:xfrm>
            <a:off x="-1271588" y="-1493847"/>
            <a:ext cx="6593562" cy="6299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smtClean="0">
                <a:latin typeface="Tahoma" charset="0"/>
                <a:ea typeface="Tahoma" charset="0"/>
                <a:cs typeface="Tahoma" charset="0"/>
              </a:rPr>
              <a:t>Help us make something new!</a:t>
            </a:r>
            <a:endParaRPr lang="en-US" sz="3600" dirty="0">
              <a:latin typeface="Tahoma" charset="0"/>
              <a:ea typeface="Tahoma" charset="0"/>
              <a:cs typeface="Tahoma" charset="0"/>
            </a:endParaRPr>
          </a:p>
        </p:txBody>
      </p:sp>
      <p:sp>
        <p:nvSpPr>
          <p:cNvPr id="11" name="Rounded Rectangle 10"/>
          <p:cNvSpPr/>
          <p:nvPr/>
        </p:nvSpPr>
        <p:spPr>
          <a:xfrm>
            <a:off x="642938" y="2921314"/>
            <a:ext cx="3357562" cy="3296820"/>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4387171" y="2915852"/>
            <a:ext cx="3357562" cy="3302282"/>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8131404" y="2871775"/>
            <a:ext cx="3357562" cy="3346359"/>
          </a:xfrm>
          <a:prstGeom prst="roundRect">
            <a:avLst/>
          </a:prstGeom>
          <a:noFill/>
          <a:ln w="38100">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555972" y="2401702"/>
            <a:ext cx="1596912" cy="461665"/>
          </a:xfrm>
          <a:prstGeom prst="rect">
            <a:avLst/>
          </a:prstGeom>
          <a:noFill/>
        </p:spPr>
        <p:txBody>
          <a:bodyPr wrap="none" rtlCol="0">
            <a:spAutoFit/>
          </a:bodyPr>
          <a:lstStyle/>
          <a:p>
            <a:r>
              <a:rPr lang="en-US" sz="2400" i="1" dirty="0" smtClean="0">
                <a:latin typeface="Tahoma" charset="0"/>
                <a:ea typeface="Tahoma" charset="0"/>
                <a:cs typeface="Tahoma" charset="0"/>
              </a:rPr>
              <a:t>DAT-CORE</a:t>
            </a:r>
            <a:endParaRPr lang="en-US" sz="2400" i="1" dirty="0">
              <a:latin typeface="Tahoma" charset="0"/>
              <a:ea typeface="Tahoma" charset="0"/>
              <a:cs typeface="Tahoma" charset="0"/>
            </a:endParaRPr>
          </a:p>
        </p:txBody>
      </p:sp>
      <p:sp>
        <p:nvSpPr>
          <p:cNvPr id="15" name="TextBox 14"/>
          <p:cNvSpPr txBox="1"/>
          <p:nvPr/>
        </p:nvSpPr>
        <p:spPr>
          <a:xfrm>
            <a:off x="5230743" y="2410110"/>
            <a:ext cx="1654620" cy="461665"/>
          </a:xfrm>
          <a:prstGeom prst="rect">
            <a:avLst/>
          </a:prstGeom>
          <a:noFill/>
        </p:spPr>
        <p:txBody>
          <a:bodyPr wrap="none" rtlCol="0">
            <a:spAutoFit/>
          </a:bodyPr>
          <a:lstStyle/>
          <a:p>
            <a:r>
              <a:rPr lang="en-US" sz="2400" i="1" smtClean="0">
                <a:latin typeface="Tahoma" charset="0"/>
                <a:ea typeface="Tahoma" charset="0"/>
                <a:cs typeface="Tahoma" charset="0"/>
              </a:rPr>
              <a:t>MAP-CORE</a:t>
            </a:r>
            <a:endParaRPr lang="en-US" sz="2400" i="1" dirty="0">
              <a:latin typeface="Tahoma" charset="0"/>
              <a:ea typeface="Tahoma" charset="0"/>
              <a:cs typeface="Tahoma" charset="0"/>
            </a:endParaRPr>
          </a:p>
        </p:txBody>
      </p:sp>
      <p:sp>
        <p:nvSpPr>
          <p:cNvPr id="16" name="TextBox 15"/>
          <p:cNvSpPr txBox="1"/>
          <p:nvPr/>
        </p:nvSpPr>
        <p:spPr>
          <a:xfrm>
            <a:off x="8999001" y="2401702"/>
            <a:ext cx="1587294" cy="461665"/>
          </a:xfrm>
          <a:prstGeom prst="rect">
            <a:avLst/>
          </a:prstGeom>
          <a:noFill/>
        </p:spPr>
        <p:txBody>
          <a:bodyPr wrap="none" rtlCol="0">
            <a:spAutoFit/>
          </a:bodyPr>
          <a:lstStyle/>
          <a:p>
            <a:r>
              <a:rPr lang="en-US" sz="2400" i="1" dirty="0" smtClean="0">
                <a:latin typeface="Tahoma" charset="0"/>
                <a:ea typeface="Tahoma" charset="0"/>
                <a:cs typeface="Tahoma" charset="0"/>
              </a:rPr>
              <a:t>SIM-CORE</a:t>
            </a:r>
            <a:endParaRPr lang="en-US" sz="2400" i="1" dirty="0">
              <a:latin typeface="Tahoma" charset="0"/>
              <a:ea typeface="Tahoma" charset="0"/>
              <a:cs typeface="Tahoma" charset="0"/>
            </a:endParaRPr>
          </a:p>
        </p:txBody>
      </p:sp>
      <p:sp>
        <p:nvSpPr>
          <p:cNvPr id="17" name="TextBox 16"/>
          <p:cNvSpPr txBox="1"/>
          <p:nvPr/>
        </p:nvSpPr>
        <p:spPr>
          <a:xfrm>
            <a:off x="902823" y="3210824"/>
            <a:ext cx="2837792" cy="2308324"/>
          </a:xfrm>
          <a:prstGeom prst="rect">
            <a:avLst/>
          </a:prstGeom>
          <a:noFill/>
        </p:spPr>
        <p:txBody>
          <a:bodyPr wrap="square" rtlCol="0" anchor="t">
            <a:spAutoFit/>
          </a:bodyPr>
          <a:lstStyle/>
          <a:p>
            <a:r>
              <a:rPr lang="en-US" sz="2400" dirty="0">
                <a:latin typeface="Tahoma" charset="0"/>
                <a:ea typeface="Tahoma" charset="0"/>
                <a:cs typeface="Tahoma" charset="0"/>
              </a:rPr>
              <a:t>Store, organize, </a:t>
            </a:r>
            <a:r>
              <a:rPr lang="en-US" sz="2400" dirty="0" smtClean="0">
                <a:latin typeface="Tahoma" charset="0"/>
                <a:ea typeface="Tahoma" charset="0"/>
                <a:cs typeface="Tahoma" charset="0"/>
              </a:rPr>
              <a:t>manage </a:t>
            </a:r>
            <a:r>
              <a:rPr lang="en-US" sz="2400" dirty="0">
                <a:latin typeface="Tahoma" charset="0"/>
                <a:ea typeface="Tahoma" charset="0"/>
                <a:cs typeface="Tahoma" charset="0"/>
              </a:rPr>
              <a:t>and track access to data and resources generated by SPARC. </a:t>
            </a:r>
            <a:endParaRPr lang="en-US" sz="2400" dirty="0">
              <a:latin typeface="Tahoma" charset="0"/>
              <a:ea typeface="Tahoma" charset="0"/>
              <a:cs typeface="Tahoma" charset="0"/>
            </a:endParaRPr>
          </a:p>
        </p:txBody>
      </p:sp>
      <p:sp>
        <p:nvSpPr>
          <p:cNvPr id="18" name="TextBox 17"/>
          <p:cNvSpPr txBox="1"/>
          <p:nvPr/>
        </p:nvSpPr>
        <p:spPr>
          <a:xfrm>
            <a:off x="4610525" y="3210824"/>
            <a:ext cx="3074141" cy="2677656"/>
          </a:xfrm>
          <a:prstGeom prst="rect">
            <a:avLst/>
          </a:prstGeom>
          <a:noFill/>
        </p:spPr>
        <p:txBody>
          <a:bodyPr wrap="square" rtlCol="0" anchor="t">
            <a:spAutoFit/>
          </a:bodyPr>
          <a:lstStyle/>
          <a:p>
            <a:r>
              <a:rPr lang="en-US" sz="2400" dirty="0">
                <a:latin typeface="Tahoma" charset="0"/>
                <a:ea typeface="Tahoma" charset="0"/>
                <a:cs typeface="Tahoma" charset="0"/>
              </a:rPr>
              <a:t>Build interactive, modular, continually updated visualizations of nerve-organ anatomy and function </a:t>
            </a:r>
            <a:endParaRPr lang="en-US" sz="2400" dirty="0">
              <a:effectLst/>
              <a:latin typeface="Tahoma" charset="0"/>
              <a:ea typeface="Tahoma" charset="0"/>
              <a:cs typeface="Tahoma" charset="0"/>
            </a:endParaRPr>
          </a:p>
        </p:txBody>
      </p:sp>
      <p:sp>
        <p:nvSpPr>
          <p:cNvPr id="20" name="TextBox 19"/>
          <p:cNvSpPr txBox="1"/>
          <p:nvPr/>
        </p:nvSpPr>
        <p:spPr>
          <a:xfrm>
            <a:off x="8342970" y="3210824"/>
            <a:ext cx="3145996" cy="2308324"/>
          </a:xfrm>
          <a:prstGeom prst="rect">
            <a:avLst/>
          </a:prstGeom>
          <a:noFill/>
        </p:spPr>
        <p:txBody>
          <a:bodyPr wrap="square" rtlCol="0" anchor="t">
            <a:spAutoFit/>
          </a:bodyPr>
          <a:lstStyle/>
          <a:p>
            <a:r>
              <a:rPr lang="en-US" sz="2400" dirty="0" smtClean="0">
                <a:latin typeface="Tahoma" charset="0"/>
                <a:ea typeface="Tahoma" charset="0"/>
                <a:cs typeface="Tahoma" charset="0"/>
              </a:rPr>
              <a:t>Host and connect simulations </a:t>
            </a:r>
            <a:r>
              <a:rPr lang="en-US" sz="2400" dirty="0">
                <a:latin typeface="Tahoma" charset="0"/>
                <a:ea typeface="Tahoma" charset="0"/>
                <a:cs typeface="Tahoma" charset="0"/>
              </a:rPr>
              <a:t>to create </a:t>
            </a:r>
            <a:r>
              <a:rPr lang="en-US" sz="2400" dirty="0" smtClean="0">
                <a:latin typeface="Tahoma" charset="0"/>
                <a:ea typeface="Tahoma" charset="0"/>
                <a:cs typeface="Tahoma" charset="0"/>
              </a:rPr>
              <a:t>predictive </a:t>
            </a:r>
            <a:r>
              <a:rPr lang="en-US" sz="2400" dirty="0">
                <a:latin typeface="Tahoma" charset="0"/>
                <a:ea typeface="Tahoma" charset="0"/>
                <a:cs typeface="Tahoma" charset="0"/>
              </a:rPr>
              <a:t>multiscale</a:t>
            </a:r>
            <a:r>
              <a:rPr lang="en-US" sz="2400" dirty="0" smtClean="0">
                <a:latin typeface="Tahoma" charset="0"/>
                <a:ea typeface="Tahoma" charset="0"/>
                <a:cs typeface="Tahoma" charset="0"/>
              </a:rPr>
              <a:t>, </a:t>
            </a:r>
            <a:r>
              <a:rPr lang="en-US" sz="2400" dirty="0" err="1" smtClean="0">
                <a:latin typeface="Tahoma" charset="0"/>
                <a:ea typeface="Tahoma" charset="0"/>
                <a:cs typeface="Tahoma" charset="0"/>
              </a:rPr>
              <a:t>multiphysics</a:t>
            </a:r>
            <a:r>
              <a:rPr lang="en-US" sz="2400" dirty="0" smtClean="0">
                <a:latin typeface="Tahoma" charset="0"/>
                <a:ea typeface="Tahoma" charset="0"/>
                <a:cs typeface="Tahoma" charset="0"/>
              </a:rPr>
              <a:t> models of neuromodulation of organ function</a:t>
            </a:r>
            <a:endParaRPr lang="en-US" sz="2400" dirty="0">
              <a:latin typeface="Tahoma" charset="0"/>
              <a:ea typeface="Tahoma" charset="0"/>
              <a:cs typeface="Tahoma" charset="0"/>
            </a:endParaRPr>
          </a:p>
        </p:txBody>
      </p:sp>
      <p:sp>
        <p:nvSpPr>
          <p:cNvPr id="23" name="TextBox 22"/>
          <p:cNvSpPr txBox="1"/>
          <p:nvPr/>
        </p:nvSpPr>
        <p:spPr>
          <a:xfrm>
            <a:off x="2025193" y="656991"/>
            <a:ext cx="7598555" cy="830997"/>
          </a:xfrm>
          <a:prstGeom prst="rect">
            <a:avLst/>
          </a:prstGeom>
          <a:noFill/>
        </p:spPr>
        <p:txBody>
          <a:bodyPr wrap="none" rtlCol="0">
            <a:spAutoFit/>
          </a:bodyPr>
          <a:lstStyle/>
          <a:p>
            <a:r>
              <a:rPr lang="en-US" sz="2400" b="1" i="1" dirty="0" smtClean="0">
                <a:solidFill>
                  <a:srgbClr val="FF0000"/>
                </a:solidFill>
                <a:latin typeface="Tahoma" charset="0"/>
                <a:ea typeface="Tahoma" charset="0"/>
                <a:cs typeface="Tahoma" charset="0"/>
              </a:rPr>
              <a:t>Just released!</a:t>
            </a:r>
          </a:p>
          <a:p>
            <a:r>
              <a:rPr lang="en-US" sz="2400" b="1" i="1" dirty="0" smtClean="0">
                <a:solidFill>
                  <a:srgbClr val="FF0000"/>
                </a:solidFill>
                <a:latin typeface="Tahoma" charset="0"/>
                <a:ea typeface="Tahoma" charset="0"/>
                <a:cs typeface="Tahoma" charset="0"/>
              </a:rPr>
              <a:t>Mandatory (minimal!) LOI due April 7</a:t>
            </a:r>
            <a:r>
              <a:rPr lang="en-US" sz="2400" b="1" i="1" baseline="30000" dirty="0" smtClean="0">
                <a:solidFill>
                  <a:srgbClr val="FF0000"/>
                </a:solidFill>
                <a:latin typeface="Tahoma" charset="0"/>
                <a:ea typeface="Tahoma" charset="0"/>
                <a:cs typeface="Tahoma" charset="0"/>
              </a:rPr>
              <a:t>th</a:t>
            </a:r>
            <a:r>
              <a:rPr lang="en-US" sz="2400" b="1" i="1" dirty="0" smtClean="0">
                <a:solidFill>
                  <a:srgbClr val="FF0000"/>
                </a:solidFill>
                <a:latin typeface="Tahoma" charset="0"/>
                <a:ea typeface="Tahoma" charset="0"/>
                <a:cs typeface="Tahoma" charset="0"/>
              </a:rPr>
              <a:t> by email</a:t>
            </a:r>
            <a:endParaRPr lang="en-US" sz="2400" b="1" i="1" dirty="0">
              <a:solidFill>
                <a:srgbClr val="FF0000"/>
              </a:solidFill>
              <a:latin typeface="Tahoma" charset="0"/>
              <a:ea typeface="Tahoma" charset="0"/>
              <a:cs typeface="Tahoma" charset="0"/>
            </a:endParaRPr>
          </a:p>
        </p:txBody>
      </p:sp>
      <p:sp>
        <p:nvSpPr>
          <p:cNvPr id="24" name="Rectangle 23"/>
          <p:cNvSpPr/>
          <p:nvPr/>
        </p:nvSpPr>
        <p:spPr>
          <a:xfrm>
            <a:off x="2348319" y="1529452"/>
            <a:ext cx="5396414" cy="646331"/>
          </a:xfrm>
          <a:prstGeom prst="rect">
            <a:avLst/>
          </a:prstGeom>
        </p:spPr>
        <p:txBody>
          <a:bodyPr wrap="none">
            <a:spAutoFit/>
          </a:bodyPr>
          <a:lstStyle/>
          <a:p>
            <a:r>
              <a:rPr lang="en-US" sz="3600" dirty="0">
                <a:latin typeface="Tahoma" charset="0"/>
                <a:ea typeface="Tahoma" charset="0"/>
                <a:cs typeface="Tahoma" charset="0"/>
              </a:rPr>
              <a:t>https://</a:t>
            </a:r>
            <a:r>
              <a:rPr lang="en-US" sz="3600" dirty="0" err="1">
                <a:latin typeface="Tahoma" charset="0"/>
                <a:ea typeface="Tahoma" charset="0"/>
                <a:cs typeface="Tahoma" charset="0"/>
              </a:rPr>
              <a:t>go.usa.gov</a:t>
            </a:r>
            <a:r>
              <a:rPr lang="en-US" sz="3600" dirty="0">
                <a:latin typeface="Tahoma" charset="0"/>
                <a:ea typeface="Tahoma" charset="0"/>
                <a:cs typeface="Tahoma" charset="0"/>
              </a:rPr>
              <a:t>/</a:t>
            </a:r>
            <a:r>
              <a:rPr lang="en-US" sz="3600" dirty="0" err="1">
                <a:latin typeface="Tahoma" charset="0"/>
                <a:ea typeface="Tahoma" charset="0"/>
                <a:cs typeface="Tahoma" charset="0"/>
              </a:rPr>
              <a:t>xXBkA</a:t>
            </a:r>
            <a:endParaRPr lang="en-US" sz="3600" dirty="0">
              <a:latin typeface="Tahoma" charset="0"/>
              <a:ea typeface="Tahoma" charset="0"/>
              <a:cs typeface="Tahoma" charset="0"/>
            </a:endParaRPr>
          </a:p>
        </p:txBody>
      </p:sp>
    </p:spTree>
    <p:extLst>
      <p:ext uri="{BB962C8B-B14F-4D97-AF65-F5344CB8AC3E}">
        <p14:creationId xmlns:p14="http://schemas.microsoft.com/office/powerpoint/2010/main" val="6840932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013" y="0"/>
            <a:ext cx="13401676" cy="7586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94286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153" y="175063"/>
            <a:ext cx="6395544" cy="574334"/>
          </a:xfrm>
        </p:spPr>
        <p:txBody>
          <a:bodyPr anchor="t">
            <a:normAutofit fontScale="90000"/>
          </a:bodyPr>
          <a:lstStyle/>
          <a:p>
            <a:r>
              <a:rPr lang="en-US" sz="3600" dirty="0" smtClean="0">
                <a:latin typeface="Tahoma" charset="0"/>
                <a:ea typeface="Tahoma" charset="0"/>
                <a:cs typeface="Tahoma" charset="0"/>
              </a:rPr>
              <a:t>Action at a distance </a:t>
            </a:r>
            <a:r>
              <a:rPr lang="en-US" sz="3600" smtClean="0">
                <a:latin typeface="Tahoma" charset="0"/>
                <a:ea typeface="Tahoma" charset="0"/>
                <a:cs typeface="Tahoma" charset="0"/>
              </a:rPr>
              <a:t>– PNS</a:t>
            </a:r>
            <a:endParaRPr lang="en-US" sz="3600" dirty="0">
              <a:latin typeface="Tahoma" charset="0"/>
              <a:ea typeface="Tahoma" charset="0"/>
              <a:cs typeface="Tahoma" charset="0"/>
            </a:endParaRPr>
          </a:p>
        </p:txBody>
      </p:sp>
      <p:grpSp>
        <p:nvGrpSpPr>
          <p:cNvPr id="5" name="Group 193"/>
          <p:cNvGrpSpPr/>
          <p:nvPr/>
        </p:nvGrpSpPr>
        <p:grpSpPr>
          <a:xfrm>
            <a:off x="3835401" y="1805202"/>
            <a:ext cx="3118672" cy="4617615"/>
            <a:chOff x="0" y="0"/>
            <a:chExt cx="5003800" cy="7408801"/>
          </a:xfrm>
        </p:grpSpPr>
        <p:pic>
          <p:nvPicPr>
            <p:cNvPr id="6" name="droppedImage.tiff"/>
            <p:cNvPicPr>
              <a:picLocks noChangeAspect="1"/>
            </p:cNvPicPr>
            <p:nvPr/>
          </p:nvPicPr>
          <p:blipFill>
            <a:blip r:embed="rId3">
              <a:extLst/>
            </a:blip>
            <a:stretch>
              <a:fillRect/>
            </a:stretch>
          </p:blipFill>
          <p:spPr>
            <a:xfrm>
              <a:off x="876300" y="0"/>
              <a:ext cx="3251200" cy="4243823"/>
            </a:xfrm>
            <a:prstGeom prst="rect">
              <a:avLst/>
            </a:prstGeom>
            <a:ln w="12700" cap="flat">
              <a:noFill/>
              <a:miter lim="400000"/>
            </a:ln>
            <a:effectLst/>
          </p:spPr>
        </p:pic>
        <p:pic>
          <p:nvPicPr>
            <p:cNvPr id="7" name="droppedImage.tiff"/>
            <p:cNvPicPr>
              <a:picLocks noChangeAspect="1"/>
            </p:cNvPicPr>
            <p:nvPr/>
          </p:nvPicPr>
          <p:blipFill>
            <a:blip r:embed="rId4">
              <a:extLst/>
            </a:blip>
            <a:stretch>
              <a:fillRect/>
            </a:stretch>
          </p:blipFill>
          <p:spPr>
            <a:xfrm>
              <a:off x="0" y="4470400"/>
              <a:ext cx="5003800" cy="2938402"/>
            </a:xfrm>
            <a:prstGeom prst="rect">
              <a:avLst/>
            </a:prstGeom>
            <a:ln w="12700" cap="flat">
              <a:noFill/>
              <a:miter lim="400000"/>
            </a:ln>
            <a:effectLst/>
          </p:spPr>
        </p:pic>
      </p:grpSp>
      <p:sp>
        <p:nvSpPr>
          <p:cNvPr id="8" name="Shape 198"/>
          <p:cNvSpPr/>
          <p:nvPr/>
        </p:nvSpPr>
        <p:spPr>
          <a:xfrm>
            <a:off x="6954073" y="3490433"/>
            <a:ext cx="3537545" cy="349135"/>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lvl1pPr algn="l">
              <a:defRPr sz="3600">
                <a:latin typeface="Helvetica"/>
                <a:ea typeface="Helvetica"/>
                <a:cs typeface="Helvetica"/>
                <a:sym typeface="Helvetica"/>
              </a:defRPr>
            </a:lvl1pPr>
          </a:lstStyle>
          <a:p>
            <a:r>
              <a:rPr sz="1800">
                <a:latin typeface="Tahoma" charset="0"/>
                <a:ea typeface="Tahoma" charset="0"/>
                <a:cs typeface="Tahoma" charset="0"/>
              </a:rPr>
              <a:t>membrane diffusion in Virtual Cell</a:t>
            </a:r>
          </a:p>
        </p:txBody>
      </p:sp>
      <p:pic>
        <p:nvPicPr>
          <p:cNvPr id="9" name="tileshop_pmc_inline.html?title=An%20external%20file%20that%20holds%20a%20picture%2C%20illustration%2C%20etc.%0AObject%20name%20is%20nihms121244f4.jpg%20%5BObject%20name%20is%20nihms121244f4.jpg%5D&amp;p=P.png"/>
          <p:cNvPicPr>
            <a:picLocks noChangeAspect="1"/>
          </p:cNvPicPr>
          <p:nvPr/>
        </p:nvPicPr>
        <p:blipFill>
          <a:blip r:embed="rId5">
            <a:extLst/>
          </a:blip>
          <a:stretch>
            <a:fillRect/>
          </a:stretch>
        </p:blipFill>
        <p:spPr>
          <a:xfrm>
            <a:off x="6954073" y="1501257"/>
            <a:ext cx="2978816" cy="1989176"/>
          </a:xfrm>
          <a:prstGeom prst="rect">
            <a:avLst/>
          </a:prstGeom>
          <a:ln w="12700">
            <a:miter lim="400000"/>
          </a:ln>
        </p:spPr>
      </p:pic>
    </p:spTree>
    <p:extLst>
      <p:ext uri="{BB962C8B-B14F-4D97-AF65-F5344CB8AC3E}">
        <p14:creationId xmlns:p14="http://schemas.microsoft.com/office/powerpoint/2010/main" val="109699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p:nvPr/>
        </p:nvSpPr>
        <p:spPr>
          <a:xfrm>
            <a:off x="1792681" y="513936"/>
            <a:ext cx="8608219" cy="266933"/>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algn="l">
              <a:defRPr>
                <a:latin typeface="Damascus Regular"/>
                <a:ea typeface="Damascus Regular"/>
                <a:cs typeface="Damascus Regular"/>
                <a:sym typeface="Damascus Regular"/>
              </a:defRPr>
            </a:lvl1pPr>
          </a:lstStyle>
          <a:p>
            <a:r>
              <a:rPr sz="1266"/>
              <a:t>Modern neuronal modeling: electrophysiology</a:t>
            </a:r>
          </a:p>
        </p:txBody>
      </p:sp>
      <p:grpSp>
        <p:nvGrpSpPr>
          <p:cNvPr id="193" name="Group 193"/>
          <p:cNvGrpSpPr/>
          <p:nvPr/>
        </p:nvGrpSpPr>
        <p:grpSpPr>
          <a:xfrm>
            <a:off x="4318992" y="1348382"/>
            <a:ext cx="3518298" cy="5209315"/>
            <a:chOff x="0" y="0"/>
            <a:chExt cx="5003800" cy="7408801"/>
          </a:xfrm>
        </p:grpSpPr>
        <p:pic>
          <p:nvPicPr>
            <p:cNvPr id="191" name="droppedImage.tiff"/>
            <p:cNvPicPr>
              <a:picLocks noChangeAspect="1"/>
            </p:cNvPicPr>
            <p:nvPr/>
          </p:nvPicPr>
          <p:blipFill>
            <a:blip r:embed="rId2">
              <a:extLst/>
            </a:blip>
            <a:stretch>
              <a:fillRect/>
            </a:stretch>
          </p:blipFill>
          <p:spPr>
            <a:xfrm>
              <a:off x="876300" y="0"/>
              <a:ext cx="3251200" cy="4243823"/>
            </a:xfrm>
            <a:prstGeom prst="rect">
              <a:avLst/>
            </a:prstGeom>
            <a:ln w="12700" cap="flat">
              <a:noFill/>
              <a:miter lim="400000"/>
            </a:ln>
            <a:effectLst/>
          </p:spPr>
        </p:pic>
        <p:pic>
          <p:nvPicPr>
            <p:cNvPr id="192" name="droppedImage.tiff"/>
            <p:cNvPicPr>
              <a:picLocks noChangeAspect="1"/>
            </p:cNvPicPr>
            <p:nvPr/>
          </p:nvPicPr>
          <p:blipFill>
            <a:blip r:embed="rId3">
              <a:extLst/>
            </a:blip>
            <a:stretch>
              <a:fillRect/>
            </a:stretch>
          </p:blipFill>
          <p:spPr>
            <a:xfrm>
              <a:off x="0" y="4470400"/>
              <a:ext cx="5003800" cy="2938402"/>
            </a:xfrm>
            <a:prstGeom prst="rect">
              <a:avLst/>
            </a:prstGeom>
            <a:ln w="12700" cap="flat">
              <a:noFill/>
              <a:miter lim="400000"/>
            </a:ln>
            <a:effectLst/>
          </p:spPr>
        </p:pic>
      </p:grpSp>
      <p:pic>
        <p:nvPicPr>
          <p:cNvPr id="194" name="droppedImage.tiff"/>
          <p:cNvPicPr>
            <a:picLocks noChangeAspect="1"/>
          </p:cNvPicPr>
          <p:nvPr/>
        </p:nvPicPr>
        <p:blipFill>
          <a:blip r:embed="rId4">
            <a:extLst/>
          </a:blip>
          <a:stretch>
            <a:fillRect/>
          </a:stretch>
        </p:blipFill>
        <p:spPr>
          <a:xfrm>
            <a:off x="7703344" y="1589484"/>
            <a:ext cx="2868662" cy="2294930"/>
          </a:xfrm>
          <a:prstGeom prst="rect">
            <a:avLst/>
          </a:prstGeom>
          <a:ln w="12700">
            <a:miter lim="400000"/>
          </a:ln>
        </p:spPr>
      </p:pic>
      <p:pic>
        <p:nvPicPr>
          <p:cNvPr id="195" name="droppedImage.pdf"/>
          <p:cNvPicPr>
            <a:picLocks noChangeAspect="1"/>
          </p:cNvPicPr>
          <p:nvPr/>
        </p:nvPicPr>
        <p:blipFill>
          <a:blip r:embed="rId5">
            <a:extLst/>
          </a:blip>
          <a:stretch>
            <a:fillRect/>
          </a:stretch>
        </p:blipFill>
        <p:spPr>
          <a:xfrm rot="15960546">
            <a:off x="1788456" y="1451582"/>
            <a:ext cx="2580680" cy="2580680"/>
          </a:xfrm>
          <a:prstGeom prst="rect">
            <a:avLst/>
          </a:prstGeom>
          <a:ln w="12700">
            <a:miter lim="400000"/>
          </a:ln>
        </p:spPr>
      </p:pic>
      <p:sp>
        <p:nvSpPr>
          <p:cNvPr id="196" name="Shape 196"/>
          <p:cNvSpPr/>
          <p:nvPr/>
        </p:nvSpPr>
        <p:spPr>
          <a:xfrm>
            <a:off x="8446212" y="5380616"/>
            <a:ext cx="1794868" cy="266933"/>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a:defRPr sz="1800" i="1"/>
            </a:lvl1pPr>
          </a:lstStyle>
          <a:p>
            <a:r>
              <a:rPr sz="1266"/>
              <a:t>(jump out to neuron)</a:t>
            </a:r>
          </a:p>
        </p:txBody>
      </p:sp>
    </p:spTree>
    <p:extLst>
      <p:ext uri="{BB962C8B-B14F-4D97-AF65-F5344CB8AC3E}">
        <p14:creationId xmlns:p14="http://schemas.microsoft.com/office/powerpoint/2010/main" val="342313546"/>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93"/>
                                        </p:tgtEl>
                                        <p:attrNameLst>
                                          <p:attrName>style.visibility</p:attrName>
                                        </p:attrNameLst>
                                      </p:cBhvr>
                                      <p:to>
                                        <p:strVal val="visible"/>
                                      </p:to>
                                    </p:set>
                                    <p:animEffect transition="in" filter="dissolve">
                                      <p:cBhvr>
                                        <p:cTn id="7" dur="1000"/>
                                        <p:tgtEl>
                                          <p:spTgt spid="19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194"/>
                                        </p:tgtEl>
                                        <p:attrNameLst>
                                          <p:attrName>style.visibility</p:attrName>
                                        </p:attrNameLst>
                                      </p:cBhvr>
                                      <p:to>
                                        <p:strVal val="visible"/>
                                      </p:to>
                                    </p:set>
                                    <p:animEffect transition="in" filter="dissolve">
                                      <p:cBhvr>
                                        <p:cTn id="12" dur="1000"/>
                                        <p:tgtEl>
                                          <p:spTgt spid="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animBg="1" advAuto="0"/>
      <p:bldP spid="194"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86968" y="75927"/>
            <a:ext cx="10972800" cy="578480"/>
          </a:xfrm>
        </p:spPr>
        <p:txBody>
          <a:bodyPr>
            <a:normAutofit/>
          </a:bodyPr>
          <a:lstStyle/>
          <a:p>
            <a:pPr algn="ctr"/>
            <a:r>
              <a:rPr lang="en-US" sz="3200" dirty="0">
                <a:latin typeface="Tahoma" charset="0"/>
                <a:ea typeface="Tahoma" charset="0"/>
                <a:cs typeface="Tahoma" charset="0"/>
              </a:rPr>
              <a:t>Neuromodulation: Recent FDA Market Approvals</a:t>
            </a:r>
          </a:p>
        </p:txBody>
      </p:sp>
      <p:grpSp>
        <p:nvGrpSpPr>
          <p:cNvPr id="19" name="Group 18"/>
          <p:cNvGrpSpPr/>
          <p:nvPr/>
        </p:nvGrpSpPr>
        <p:grpSpPr>
          <a:xfrm>
            <a:off x="83248" y="612141"/>
            <a:ext cx="3900445" cy="4190385"/>
            <a:chOff x="76200" y="1417320"/>
            <a:chExt cx="2925334" cy="3142789"/>
          </a:xfrm>
        </p:grpSpPr>
        <p:sp>
          <p:nvSpPr>
            <p:cNvPr id="3" name="TextBox 2"/>
            <p:cNvSpPr txBox="1"/>
            <p:nvPr/>
          </p:nvSpPr>
          <p:spPr>
            <a:xfrm>
              <a:off x="85725" y="4213860"/>
              <a:ext cx="2915809" cy="346249"/>
            </a:xfrm>
            <a:prstGeom prst="rect">
              <a:avLst/>
            </a:prstGeom>
            <a:solidFill>
              <a:schemeClr val="bg1"/>
            </a:solidFill>
          </p:spPr>
          <p:txBody>
            <a:bodyPr wrap="square" rtlCol="0">
              <a:spAutoFit/>
            </a:bodyPr>
            <a:lstStyle/>
            <a:p>
              <a:pPr algn="ctr"/>
              <a:r>
                <a:rPr lang="en-US" sz="2400" dirty="0"/>
                <a:t>Inspire, PMA</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417320"/>
              <a:ext cx="2915809" cy="2834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7" name="Group 26"/>
          <p:cNvGrpSpPr/>
          <p:nvPr/>
        </p:nvGrpSpPr>
        <p:grpSpPr>
          <a:xfrm>
            <a:off x="6400802" y="746760"/>
            <a:ext cx="5353199" cy="4241187"/>
            <a:chOff x="4800600" y="1417319"/>
            <a:chExt cx="4014899" cy="3180890"/>
          </a:xfrm>
        </p:grpSpPr>
        <p:sp>
          <p:nvSpPr>
            <p:cNvPr id="4" name="TextBox 3"/>
            <p:cNvSpPr txBox="1"/>
            <p:nvPr/>
          </p:nvSpPr>
          <p:spPr>
            <a:xfrm>
              <a:off x="4800600" y="4251960"/>
              <a:ext cx="4014899" cy="346249"/>
            </a:xfrm>
            <a:prstGeom prst="rect">
              <a:avLst/>
            </a:prstGeom>
            <a:solidFill>
              <a:schemeClr val="bg1"/>
            </a:solidFill>
          </p:spPr>
          <p:txBody>
            <a:bodyPr wrap="square" rtlCol="0">
              <a:spAutoFit/>
            </a:bodyPr>
            <a:lstStyle/>
            <a:p>
              <a:pPr algn="ctr"/>
              <a:r>
                <a:rPr lang="en-US" sz="2400" dirty="0" err="1"/>
                <a:t>Enteromedics</a:t>
              </a:r>
              <a:r>
                <a:rPr lang="en-US" sz="2400" dirty="0"/>
                <a:t> Maestro, PMA</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417319"/>
              <a:ext cx="4014899" cy="2834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5" name="Group 24"/>
          <p:cNvGrpSpPr/>
          <p:nvPr/>
        </p:nvGrpSpPr>
        <p:grpSpPr>
          <a:xfrm>
            <a:off x="1117600" y="1938521"/>
            <a:ext cx="7673571" cy="4732293"/>
            <a:chOff x="1534104" y="3505200"/>
            <a:chExt cx="5755178" cy="3226564"/>
          </a:xfrm>
        </p:grpSpPr>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4104" y="3505200"/>
              <a:ext cx="5755178" cy="2834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534104" y="6416992"/>
              <a:ext cx="5755178" cy="314772"/>
            </a:xfrm>
            <a:prstGeom prst="rect">
              <a:avLst/>
            </a:prstGeom>
            <a:solidFill>
              <a:schemeClr val="bg1"/>
            </a:solidFill>
          </p:spPr>
          <p:txBody>
            <a:bodyPr wrap="square" rtlCol="0">
              <a:spAutoFit/>
            </a:bodyPr>
            <a:lstStyle/>
            <a:p>
              <a:pPr algn="ctr"/>
              <a:r>
                <a:rPr lang="en-US" sz="2400" dirty="0" err="1"/>
                <a:t>NeuroPace</a:t>
              </a:r>
              <a:r>
                <a:rPr lang="en-US" sz="2400" dirty="0"/>
                <a:t>, PMA</a:t>
              </a:r>
            </a:p>
          </p:txBody>
        </p:sp>
      </p:grpSp>
      <p:grpSp>
        <p:nvGrpSpPr>
          <p:cNvPr id="18" name="Group 17"/>
          <p:cNvGrpSpPr/>
          <p:nvPr/>
        </p:nvGrpSpPr>
        <p:grpSpPr>
          <a:xfrm>
            <a:off x="406400" y="624843"/>
            <a:ext cx="6247141" cy="4363104"/>
            <a:chOff x="381000" y="2468880"/>
            <a:chExt cx="4685356" cy="3272328"/>
          </a:xfrm>
        </p:grpSpPr>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2468880"/>
              <a:ext cx="4685356" cy="2834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81000" y="5394959"/>
              <a:ext cx="4685356" cy="346249"/>
            </a:xfrm>
            <a:prstGeom prst="rect">
              <a:avLst/>
            </a:prstGeom>
            <a:solidFill>
              <a:schemeClr val="bg1"/>
            </a:solidFill>
          </p:spPr>
          <p:txBody>
            <a:bodyPr wrap="square" rtlCol="0">
              <a:spAutoFit/>
            </a:bodyPr>
            <a:lstStyle/>
            <a:p>
              <a:pPr algn="ctr"/>
              <a:r>
                <a:rPr lang="en-US" sz="2400" dirty="0"/>
                <a:t>St. Jude Brio PMA</a:t>
              </a:r>
            </a:p>
          </p:txBody>
        </p:sp>
      </p:grpSp>
      <p:grpSp>
        <p:nvGrpSpPr>
          <p:cNvPr id="26" name="Group 25"/>
          <p:cNvGrpSpPr/>
          <p:nvPr/>
        </p:nvGrpSpPr>
        <p:grpSpPr>
          <a:xfrm>
            <a:off x="7439541" y="686437"/>
            <a:ext cx="4267200" cy="5810587"/>
            <a:chOff x="5689082" y="1752600"/>
            <a:chExt cx="3200400" cy="4357940"/>
          </a:xfrm>
        </p:grpSpPr>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9082" y="1752600"/>
              <a:ext cx="3200400" cy="400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5689082" y="5764291"/>
              <a:ext cx="3200400" cy="346249"/>
            </a:xfrm>
            <a:prstGeom prst="rect">
              <a:avLst/>
            </a:prstGeom>
            <a:solidFill>
              <a:schemeClr val="bg1"/>
            </a:solidFill>
          </p:spPr>
          <p:txBody>
            <a:bodyPr wrap="square" rtlCol="0">
              <a:spAutoFit/>
            </a:bodyPr>
            <a:lstStyle/>
            <a:p>
              <a:pPr algn="ctr"/>
              <a:r>
                <a:rPr lang="en-US" sz="2400" dirty="0" err="1">
                  <a:latin typeface="Tahoma" charset="0"/>
                  <a:ea typeface="Tahoma" charset="0"/>
                  <a:cs typeface="Tahoma" charset="0"/>
                </a:rPr>
                <a:t>Nevro</a:t>
              </a:r>
              <a:r>
                <a:rPr lang="en-US" sz="2400" dirty="0">
                  <a:latin typeface="Tahoma" charset="0"/>
                  <a:ea typeface="Tahoma" charset="0"/>
                  <a:cs typeface="Tahoma" charset="0"/>
                </a:rPr>
                <a:t> </a:t>
              </a:r>
              <a:r>
                <a:rPr lang="en-US" sz="2400" dirty="0" err="1">
                  <a:latin typeface="Tahoma" charset="0"/>
                  <a:ea typeface="Tahoma" charset="0"/>
                  <a:cs typeface="Tahoma" charset="0"/>
                </a:rPr>
                <a:t>Sensa</a:t>
              </a:r>
              <a:r>
                <a:rPr lang="en-US" sz="2400" dirty="0">
                  <a:latin typeface="Tahoma" charset="0"/>
                  <a:ea typeface="Tahoma" charset="0"/>
                  <a:cs typeface="Tahoma" charset="0"/>
                </a:rPr>
                <a:t> PMA</a:t>
              </a:r>
            </a:p>
          </p:txBody>
        </p:sp>
      </p:grpSp>
      <p:grpSp>
        <p:nvGrpSpPr>
          <p:cNvPr id="21" name="Group 20"/>
          <p:cNvGrpSpPr/>
          <p:nvPr/>
        </p:nvGrpSpPr>
        <p:grpSpPr>
          <a:xfrm>
            <a:off x="2116393" y="-455914"/>
            <a:ext cx="6772643" cy="7259292"/>
            <a:chOff x="2286000" y="1219200"/>
            <a:chExt cx="5079482" cy="4949517"/>
          </a:xfrm>
        </p:grpSpPr>
        <p:pic>
          <p:nvPicPr>
            <p:cNvPr id="1036" name="Picture 12"/>
            <p:cNvPicPr>
              <a:picLocks noChangeAspect="1" noChangeArrowheads="1"/>
            </p:cNvPicPr>
            <p:nvPr/>
          </p:nvPicPr>
          <p:blipFill rotWithShape="1">
            <a:blip r:embed="rId8">
              <a:extLst>
                <a:ext uri="{28A0092B-C50C-407E-A947-70E740481C1C}">
                  <a14:useLocalDpi xmlns:a14="http://schemas.microsoft.com/office/drawing/2010/main" val="0"/>
                </a:ext>
              </a:extLst>
            </a:blip>
            <a:srcRect l="3728" t="-1684" r="10328" b="20053"/>
            <a:stretch/>
          </p:blipFill>
          <p:spPr bwMode="auto">
            <a:xfrm>
              <a:off x="2286000" y="1219200"/>
              <a:ext cx="5050907" cy="4665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2314575" y="5853945"/>
              <a:ext cx="5050907" cy="314772"/>
            </a:xfrm>
            <a:prstGeom prst="rect">
              <a:avLst/>
            </a:prstGeom>
            <a:solidFill>
              <a:schemeClr val="bg1"/>
            </a:solidFill>
          </p:spPr>
          <p:txBody>
            <a:bodyPr wrap="square" rtlCol="0">
              <a:spAutoFit/>
            </a:bodyPr>
            <a:lstStyle/>
            <a:p>
              <a:pPr algn="ctr"/>
              <a:r>
                <a:rPr lang="en-US" sz="2400" dirty="0"/>
                <a:t>St. Jude </a:t>
              </a:r>
              <a:r>
                <a:rPr lang="en-US" sz="2400" dirty="0" err="1"/>
                <a:t>Axium</a:t>
              </a:r>
              <a:r>
                <a:rPr lang="en-US" sz="2400" dirty="0"/>
                <a:t> PMA  </a:t>
              </a:r>
            </a:p>
          </p:txBody>
        </p:sp>
      </p:grpSp>
      <p:grpSp>
        <p:nvGrpSpPr>
          <p:cNvPr id="24" name="Group 23"/>
          <p:cNvGrpSpPr/>
          <p:nvPr/>
        </p:nvGrpSpPr>
        <p:grpSpPr>
          <a:xfrm>
            <a:off x="233784" y="1321596"/>
            <a:ext cx="6394357" cy="3247409"/>
            <a:chOff x="381000" y="3886200"/>
            <a:chExt cx="4795768" cy="2435557"/>
          </a:xfrm>
        </p:grpSpPr>
        <p:pic>
          <p:nvPicPr>
            <p:cNvPr id="103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3886200"/>
              <a:ext cx="4770838" cy="210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05930" y="5975508"/>
              <a:ext cx="4770838" cy="346249"/>
            </a:xfrm>
            <a:prstGeom prst="rect">
              <a:avLst/>
            </a:prstGeom>
            <a:solidFill>
              <a:schemeClr val="bg1"/>
            </a:solidFill>
          </p:spPr>
          <p:txBody>
            <a:bodyPr wrap="square" rtlCol="0">
              <a:spAutoFit/>
            </a:bodyPr>
            <a:lstStyle/>
            <a:p>
              <a:pPr algn="ctr"/>
              <a:r>
                <a:rPr lang="en-US" sz="2400" dirty="0"/>
                <a:t>Medtronic </a:t>
              </a:r>
              <a:r>
                <a:rPr lang="en-US" sz="2400" dirty="0" err="1"/>
                <a:t>Micra</a:t>
              </a:r>
              <a:r>
                <a:rPr lang="en-US" sz="2400" dirty="0"/>
                <a:t> PMA</a:t>
              </a:r>
            </a:p>
          </p:txBody>
        </p:sp>
      </p:grpSp>
      <p:grpSp>
        <p:nvGrpSpPr>
          <p:cNvPr id="23" name="Group 22"/>
          <p:cNvGrpSpPr/>
          <p:nvPr/>
        </p:nvGrpSpPr>
        <p:grpSpPr>
          <a:xfrm>
            <a:off x="3600499" y="3423505"/>
            <a:ext cx="4400967" cy="3302744"/>
            <a:chOff x="1197471" y="2132688"/>
            <a:chExt cx="3300725" cy="2477058"/>
          </a:xfrm>
        </p:grpSpPr>
        <p:pic>
          <p:nvPicPr>
            <p:cNvPr id="1033"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7471" y="2132688"/>
              <a:ext cx="3297837" cy="219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1200359" y="4263497"/>
              <a:ext cx="3297837" cy="346249"/>
            </a:xfrm>
            <a:prstGeom prst="rect">
              <a:avLst/>
            </a:prstGeom>
            <a:solidFill>
              <a:schemeClr val="bg1"/>
            </a:solidFill>
          </p:spPr>
          <p:txBody>
            <a:bodyPr wrap="square" rtlCol="0">
              <a:spAutoFit/>
            </a:bodyPr>
            <a:lstStyle/>
            <a:p>
              <a:pPr algn="ctr"/>
              <a:r>
                <a:rPr lang="en-US" sz="2400" dirty="0">
                  <a:latin typeface="Tahoma" charset="0"/>
                  <a:ea typeface="Tahoma" charset="0"/>
                  <a:cs typeface="Tahoma" charset="0"/>
                </a:rPr>
                <a:t>CVRx® </a:t>
              </a:r>
              <a:r>
                <a:rPr lang="en-US" sz="2400" dirty="0" err="1">
                  <a:latin typeface="Tahoma" charset="0"/>
                  <a:ea typeface="Tahoma" charset="0"/>
                  <a:cs typeface="Tahoma" charset="0"/>
                </a:rPr>
                <a:t>Rheos</a:t>
              </a:r>
              <a:r>
                <a:rPr lang="en-US" sz="2400" dirty="0">
                  <a:latin typeface="Tahoma" charset="0"/>
                  <a:ea typeface="Tahoma" charset="0"/>
                  <a:cs typeface="Tahoma" charset="0"/>
                </a:rPr>
                <a:t> HDE</a:t>
              </a:r>
            </a:p>
          </p:txBody>
        </p:sp>
      </p:grpSp>
      <p:grpSp>
        <p:nvGrpSpPr>
          <p:cNvPr id="22" name="Group 21"/>
          <p:cNvGrpSpPr/>
          <p:nvPr/>
        </p:nvGrpSpPr>
        <p:grpSpPr>
          <a:xfrm>
            <a:off x="7416301" y="703555"/>
            <a:ext cx="4180111" cy="3875425"/>
            <a:chOff x="5486400" y="2834639"/>
            <a:chExt cx="3135083" cy="2906569"/>
          </a:xfrm>
        </p:grpSpPr>
        <p:pic>
          <p:nvPicPr>
            <p:cNvPr id="1032"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0" y="2834639"/>
              <a:ext cx="3135083" cy="256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5486400" y="5394959"/>
              <a:ext cx="3135083" cy="346249"/>
            </a:xfrm>
            <a:prstGeom prst="rect">
              <a:avLst/>
            </a:prstGeom>
            <a:solidFill>
              <a:schemeClr val="bg1"/>
            </a:solidFill>
          </p:spPr>
          <p:txBody>
            <a:bodyPr wrap="square" rtlCol="0">
              <a:spAutoFit/>
            </a:bodyPr>
            <a:lstStyle/>
            <a:p>
              <a:pPr algn="ctr"/>
              <a:r>
                <a:rPr lang="en-US" sz="2400" dirty="0">
                  <a:latin typeface="Tahoma" charset="0"/>
                  <a:ea typeface="Tahoma" charset="0"/>
                  <a:cs typeface="Tahoma" charset="0"/>
                </a:rPr>
                <a:t>Second Sight Argus II HDE</a:t>
              </a:r>
            </a:p>
          </p:txBody>
        </p:sp>
      </p:grpSp>
      <p:grpSp>
        <p:nvGrpSpPr>
          <p:cNvPr id="20" name="Group 19"/>
          <p:cNvGrpSpPr/>
          <p:nvPr/>
        </p:nvGrpSpPr>
        <p:grpSpPr>
          <a:xfrm>
            <a:off x="406400" y="801161"/>
            <a:ext cx="4445000" cy="4893965"/>
            <a:chOff x="2181225" y="1417320"/>
            <a:chExt cx="3333750" cy="3670474"/>
          </a:xfrm>
        </p:grpSpPr>
        <p:pic>
          <p:nvPicPr>
            <p:cNvPr id="1034"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81225" y="1417320"/>
              <a:ext cx="3333750" cy="3324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2181225" y="4741545"/>
              <a:ext cx="3333750" cy="346249"/>
            </a:xfrm>
            <a:prstGeom prst="rect">
              <a:avLst/>
            </a:prstGeom>
            <a:solidFill>
              <a:schemeClr val="bg1"/>
            </a:solidFill>
          </p:spPr>
          <p:txBody>
            <a:bodyPr wrap="square" rtlCol="0">
              <a:spAutoFit/>
            </a:bodyPr>
            <a:lstStyle/>
            <a:p>
              <a:pPr algn="ctr"/>
              <a:r>
                <a:rPr lang="en-US" sz="2400" dirty="0">
                  <a:latin typeface="Tahoma" charset="0"/>
                  <a:ea typeface="Tahoma" charset="0"/>
                  <a:cs typeface="Tahoma" charset="0"/>
                </a:rPr>
                <a:t>Medtronic </a:t>
              </a:r>
              <a:r>
                <a:rPr lang="en-US" sz="2400" dirty="0" err="1">
                  <a:latin typeface="Tahoma" charset="0"/>
                  <a:ea typeface="Tahoma" charset="0"/>
                  <a:cs typeface="Tahoma" charset="0"/>
                </a:rPr>
                <a:t>Enterra</a:t>
              </a:r>
              <a:r>
                <a:rPr lang="en-US" sz="2400" dirty="0">
                  <a:latin typeface="Tahoma" charset="0"/>
                  <a:ea typeface="Tahoma" charset="0"/>
                  <a:cs typeface="Tahoma" charset="0"/>
                </a:rPr>
                <a:t> II HDE</a:t>
              </a:r>
            </a:p>
          </p:txBody>
        </p:sp>
      </p:grpSp>
      <p:grpSp>
        <p:nvGrpSpPr>
          <p:cNvPr id="17" name="Group 16"/>
          <p:cNvGrpSpPr/>
          <p:nvPr/>
        </p:nvGrpSpPr>
        <p:grpSpPr>
          <a:xfrm>
            <a:off x="5637401" y="1577483"/>
            <a:ext cx="3714697" cy="2551183"/>
            <a:chOff x="6532362" y="5120402"/>
            <a:chExt cx="4714240" cy="3237649"/>
          </a:xfrm>
        </p:grpSpPr>
        <p:pic>
          <p:nvPicPr>
            <p:cNvPr id="1035"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32362" y="5120402"/>
              <a:ext cx="4714240" cy="2651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6532362" y="7772162"/>
              <a:ext cx="4714240" cy="585889"/>
            </a:xfrm>
            <a:prstGeom prst="rect">
              <a:avLst/>
            </a:prstGeom>
            <a:solidFill>
              <a:schemeClr val="bg1"/>
            </a:solidFill>
          </p:spPr>
          <p:txBody>
            <a:bodyPr wrap="square" rtlCol="0">
              <a:spAutoFit/>
            </a:bodyPr>
            <a:lstStyle/>
            <a:p>
              <a:pPr algn="ctr"/>
              <a:r>
                <a:rPr lang="en-US" sz="2400" dirty="0" err="1">
                  <a:latin typeface="Tahoma" charset="0"/>
                  <a:ea typeface="Tahoma" charset="0"/>
                  <a:cs typeface="Tahoma" charset="0"/>
                </a:rPr>
                <a:t>StimWave</a:t>
              </a:r>
              <a:r>
                <a:rPr lang="en-US" sz="2400" dirty="0">
                  <a:latin typeface="Tahoma" charset="0"/>
                  <a:ea typeface="Tahoma" charset="0"/>
                  <a:cs typeface="Tahoma" charset="0"/>
                </a:rPr>
                <a:t> 510(k)</a:t>
              </a:r>
            </a:p>
          </p:txBody>
        </p:sp>
      </p:grpSp>
    </p:spTree>
    <p:extLst>
      <p:ext uri="{BB962C8B-B14F-4D97-AF65-F5344CB8AC3E}">
        <p14:creationId xmlns:p14="http://schemas.microsoft.com/office/powerpoint/2010/main" val="89734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p:nvPr/>
        </p:nvSpPr>
        <p:spPr>
          <a:xfrm>
            <a:off x="3104555" y="1698013"/>
            <a:ext cx="5518547" cy="461601"/>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algn="l">
              <a:defRPr sz="3600">
                <a:latin typeface="Helvetica"/>
                <a:ea typeface="Helvetica"/>
                <a:cs typeface="Helvetica"/>
                <a:sym typeface="Helvetica"/>
              </a:defRPr>
            </a:lvl1pPr>
          </a:lstStyle>
          <a:p>
            <a:r>
              <a:rPr sz="2531"/>
              <a:t>membrane diffusion in Virtual Cell</a:t>
            </a:r>
          </a:p>
        </p:txBody>
      </p:sp>
      <p:pic>
        <p:nvPicPr>
          <p:cNvPr id="199" name="tileshop_pmc_inline.html?title=An%20external%20file%20that%20holds%20a%20picture%2C%20illustration%2C%20etc.%0AObject%20name%20is%20nihms121244f4.jpg%20%5BObject%20name%20is%20nihms121244f4.jpg%5D&amp;p=P.png"/>
          <p:cNvPicPr>
            <a:picLocks noChangeAspect="1"/>
          </p:cNvPicPr>
          <p:nvPr/>
        </p:nvPicPr>
        <p:blipFill>
          <a:blip r:embed="rId3">
            <a:extLst/>
          </a:blip>
          <a:stretch>
            <a:fillRect/>
          </a:stretch>
        </p:blipFill>
        <p:spPr>
          <a:xfrm>
            <a:off x="3533180" y="2205633"/>
            <a:ext cx="4653567" cy="3107531"/>
          </a:xfrm>
          <a:prstGeom prst="rect">
            <a:avLst/>
          </a:prstGeom>
          <a:ln w="12700">
            <a:miter lim="400000"/>
          </a:ln>
        </p:spPr>
      </p:pic>
      <p:sp>
        <p:nvSpPr>
          <p:cNvPr id="200" name="Shape 200"/>
          <p:cNvSpPr/>
          <p:nvPr/>
        </p:nvSpPr>
        <p:spPr>
          <a:xfrm>
            <a:off x="1792680" y="513936"/>
            <a:ext cx="8831462" cy="266933"/>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algn="l">
              <a:defRPr>
                <a:latin typeface="Damascus Regular"/>
                <a:ea typeface="Damascus Regular"/>
                <a:cs typeface="Damascus Regular"/>
                <a:sym typeface="Damascus Regular"/>
              </a:defRPr>
            </a:lvl1pPr>
          </a:lstStyle>
          <a:p>
            <a:r>
              <a:rPr sz="1266"/>
              <a:t>Modern neuronal modeling: molecular dynamics</a:t>
            </a:r>
          </a:p>
        </p:txBody>
      </p:sp>
    </p:spTree>
    <p:extLst>
      <p:ext uri="{BB962C8B-B14F-4D97-AF65-F5344CB8AC3E}">
        <p14:creationId xmlns:p14="http://schemas.microsoft.com/office/powerpoint/2010/main" val="1486668552"/>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p:nvPr/>
        </p:nvSpPr>
        <p:spPr>
          <a:xfrm>
            <a:off x="1792680" y="513936"/>
            <a:ext cx="8831462" cy="266933"/>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algn="l">
              <a:defRPr>
                <a:latin typeface="Damascus Regular"/>
                <a:ea typeface="Damascus Regular"/>
                <a:cs typeface="Damascus Regular"/>
                <a:sym typeface="Damascus Regular"/>
              </a:defRPr>
            </a:lvl1pPr>
          </a:lstStyle>
          <a:p>
            <a:r>
              <a:rPr sz="1266"/>
              <a:t>Modern neuronal modeling: networks</a:t>
            </a:r>
          </a:p>
        </p:txBody>
      </p:sp>
      <p:pic>
        <p:nvPicPr>
          <p:cNvPr id="205" name="droppedImage.pdf"/>
          <p:cNvPicPr>
            <a:picLocks noChangeAspect="1"/>
          </p:cNvPicPr>
          <p:nvPr/>
        </p:nvPicPr>
        <p:blipFill>
          <a:blip r:embed="rId3">
            <a:extLst/>
          </a:blip>
          <a:stretch>
            <a:fillRect/>
          </a:stretch>
        </p:blipFill>
        <p:spPr>
          <a:xfrm>
            <a:off x="3845719" y="1598414"/>
            <a:ext cx="6938367" cy="1967142"/>
          </a:xfrm>
          <a:prstGeom prst="rect">
            <a:avLst/>
          </a:prstGeom>
          <a:ln w="12700">
            <a:miter lim="400000"/>
          </a:ln>
        </p:spPr>
      </p:pic>
      <p:grpSp>
        <p:nvGrpSpPr>
          <p:cNvPr id="212" name="Group 212"/>
          <p:cNvGrpSpPr/>
          <p:nvPr/>
        </p:nvGrpSpPr>
        <p:grpSpPr>
          <a:xfrm>
            <a:off x="2156765" y="2982516"/>
            <a:ext cx="6912821" cy="3750469"/>
            <a:chOff x="0" y="0"/>
            <a:chExt cx="9831567" cy="5333999"/>
          </a:xfrm>
        </p:grpSpPr>
        <p:pic>
          <p:nvPicPr>
            <p:cNvPr id="206" name="droppedImage.pdf"/>
            <p:cNvPicPr>
              <a:picLocks noChangeAspect="1"/>
            </p:cNvPicPr>
            <p:nvPr/>
          </p:nvPicPr>
          <p:blipFill>
            <a:blip r:embed="rId4">
              <a:extLst/>
            </a:blip>
            <a:stretch>
              <a:fillRect/>
            </a:stretch>
          </p:blipFill>
          <p:spPr>
            <a:xfrm>
              <a:off x="0" y="1104900"/>
              <a:ext cx="9831568" cy="4229100"/>
            </a:xfrm>
            <a:prstGeom prst="rect">
              <a:avLst/>
            </a:prstGeom>
            <a:ln w="12700" cap="flat">
              <a:noFill/>
              <a:miter lim="400000"/>
            </a:ln>
            <a:effectLst/>
          </p:spPr>
        </p:pic>
        <p:sp>
          <p:nvSpPr>
            <p:cNvPr id="207" name="Shape 207"/>
            <p:cNvSpPr/>
            <p:nvPr/>
          </p:nvSpPr>
          <p:spPr>
            <a:xfrm flipV="1">
              <a:off x="7278867" y="0"/>
              <a:ext cx="1" cy="1262182"/>
            </a:xfrm>
            <a:prstGeom prst="line">
              <a:avLst/>
            </a:prstGeom>
            <a:noFill/>
            <a:ln w="38100" cap="flat">
              <a:solidFill>
                <a:srgbClr val="000000"/>
              </a:solidFill>
              <a:prstDash val="solid"/>
              <a:miter lim="400000"/>
              <a:headEnd type="stealth" w="med" len="med"/>
            </a:ln>
            <a:effectLst/>
          </p:spPr>
          <p:txBody>
            <a:bodyPr wrap="square" lIns="35719" tIns="35719" rIns="35719" bIns="35719" numCol="1" anchor="ctr">
              <a:noAutofit/>
            </a:bodyPr>
            <a:lstStyle/>
            <a:p>
              <a:pPr defTabSz="321457">
                <a:defRPr sz="1200">
                  <a:latin typeface="Helvetica"/>
                  <a:ea typeface="Helvetica"/>
                  <a:cs typeface="Helvetica"/>
                  <a:sym typeface="Helvetica"/>
                </a:defRPr>
              </a:pPr>
              <a:endParaRPr sz="844"/>
            </a:p>
          </p:txBody>
        </p:sp>
        <p:sp>
          <p:nvSpPr>
            <p:cNvPr id="208" name="Shape 208"/>
            <p:cNvSpPr/>
            <p:nvPr/>
          </p:nvSpPr>
          <p:spPr>
            <a:xfrm flipV="1">
              <a:off x="7405867" y="127000"/>
              <a:ext cx="1" cy="1262182"/>
            </a:xfrm>
            <a:prstGeom prst="line">
              <a:avLst/>
            </a:prstGeom>
            <a:noFill/>
            <a:ln w="38100" cap="flat">
              <a:solidFill>
                <a:srgbClr val="000000"/>
              </a:solidFill>
              <a:prstDash val="solid"/>
              <a:miter lim="400000"/>
              <a:headEnd type="stealth" w="med" len="med"/>
            </a:ln>
            <a:effectLst/>
          </p:spPr>
          <p:txBody>
            <a:bodyPr wrap="square" lIns="35719" tIns="35719" rIns="35719" bIns="35719" numCol="1" anchor="ctr">
              <a:noAutofit/>
            </a:bodyPr>
            <a:lstStyle/>
            <a:p>
              <a:pPr defTabSz="321457">
                <a:defRPr sz="1200">
                  <a:latin typeface="Helvetica"/>
                  <a:ea typeface="Helvetica"/>
                  <a:cs typeface="Helvetica"/>
                  <a:sym typeface="Helvetica"/>
                </a:defRPr>
              </a:pPr>
              <a:endParaRPr sz="844"/>
            </a:p>
          </p:txBody>
        </p:sp>
        <p:sp>
          <p:nvSpPr>
            <p:cNvPr id="209" name="Shape 209"/>
            <p:cNvSpPr/>
            <p:nvPr/>
          </p:nvSpPr>
          <p:spPr>
            <a:xfrm flipV="1">
              <a:off x="7532867" y="254000"/>
              <a:ext cx="1" cy="1262182"/>
            </a:xfrm>
            <a:prstGeom prst="line">
              <a:avLst/>
            </a:prstGeom>
            <a:noFill/>
            <a:ln w="38100" cap="flat">
              <a:solidFill>
                <a:srgbClr val="000000"/>
              </a:solidFill>
              <a:prstDash val="solid"/>
              <a:miter lim="400000"/>
              <a:headEnd type="stealth" w="med" len="med"/>
            </a:ln>
            <a:effectLst/>
          </p:spPr>
          <p:txBody>
            <a:bodyPr wrap="square" lIns="35719" tIns="35719" rIns="35719" bIns="35719" numCol="1" anchor="ctr">
              <a:noAutofit/>
            </a:bodyPr>
            <a:lstStyle/>
            <a:p>
              <a:pPr defTabSz="321457">
                <a:defRPr sz="1200">
                  <a:latin typeface="Helvetica"/>
                  <a:ea typeface="Helvetica"/>
                  <a:cs typeface="Helvetica"/>
                  <a:sym typeface="Helvetica"/>
                </a:defRPr>
              </a:pPr>
              <a:endParaRPr sz="844"/>
            </a:p>
          </p:txBody>
        </p:sp>
        <p:sp>
          <p:nvSpPr>
            <p:cNvPr id="210" name="Shape 210"/>
            <p:cNvSpPr/>
            <p:nvPr/>
          </p:nvSpPr>
          <p:spPr>
            <a:xfrm flipV="1">
              <a:off x="7659867" y="381000"/>
              <a:ext cx="1" cy="1262182"/>
            </a:xfrm>
            <a:prstGeom prst="line">
              <a:avLst/>
            </a:prstGeom>
            <a:noFill/>
            <a:ln w="38100" cap="flat">
              <a:solidFill>
                <a:srgbClr val="000000"/>
              </a:solidFill>
              <a:prstDash val="solid"/>
              <a:miter lim="400000"/>
              <a:headEnd type="stealth" w="med" len="med"/>
            </a:ln>
            <a:effectLst/>
          </p:spPr>
          <p:txBody>
            <a:bodyPr wrap="square" lIns="35719" tIns="35719" rIns="35719" bIns="35719" numCol="1" anchor="ctr">
              <a:noAutofit/>
            </a:bodyPr>
            <a:lstStyle/>
            <a:p>
              <a:pPr defTabSz="321457">
                <a:defRPr sz="1200">
                  <a:latin typeface="Helvetica"/>
                  <a:ea typeface="Helvetica"/>
                  <a:cs typeface="Helvetica"/>
                  <a:sym typeface="Helvetica"/>
                </a:defRPr>
              </a:pPr>
              <a:endParaRPr sz="844"/>
            </a:p>
          </p:txBody>
        </p:sp>
        <p:sp>
          <p:nvSpPr>
            <p:cNvPr id="211" name="Shape 211"/>
            <p:cNvSpPr/>
            <p:nvPr/>
          </p:nvSpPr>
          <p:spPr>
            <a:xfrm flipV="1">
              <a:off x="7786867" y="508000"/>
              <a:ext cx="1" cy="1262182"/>
            </a:xfrm>
            <a:prstGeom prst="line">
              <a:avLst/>
            </a:prstGeom>
            <a:noFill/>
            <a:ln w="38100" cap="flat">
              <a:solidFill>
                <a:srgbClr val="000000"/>
              </a:solidFill>
              <a:prstDash val="solid"/>
              <a:miter lim="400000"/>
              <a:headEnd type="stealth" w="med" len="med"/>
            </a:ln>
            <a:effectLst/>
          </p:spPr>
          <p:txBody>
            <a:bodyPr wrap="square" lIns="35719" tIns="35719" rIns="35719" bIns="35719" numCol="1" anchor="ctr">
              <a:noAutofit/>
            </a:bodyPr>
            <a:lstStyle/>
            <a:p>
              <a:pPr defTabSz="321457">
                <a:defRPr sz="1200">
                  <a:latin typeface="Helvetica"/>
                  <a:ea typeface="Helvetica"/>
                  <a:cs typeface="Helvetica"/>
                  <a:sym typeface="Helvetica"/>
                </a:defRPr>
              </a:pPr>
              <a:endParaRPr sz="844"/>
            </a:p>
          </p:txBody>
        </p:sp>
      </p:grpSp>
    </p:spTree>
    <p:extLst>
      <p:ext uri="{BB962C8B-B14F-4D97-AF65-F5344CB8AC3E}">
        <p14:creationId xmlns:p14="http://schemas.microsoft.com/office/powerpoint/2010/main" val="496462806"/>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773" y="1009629"/>
            <a:ext cx="4177957" cy="5162571"/>
          </a:xfrm>
          <a:prstGeom prst="rect">
            <a:avLst/>
          </a:prstGeom>
        </p:spPr>
      </p:pic>
      <p:sp>
        <p:nvSpPr>
          <p:cNvPr id="4" name="Title 1"/>
          <p:cNvSpPr txBox="1">
            <a:spLocks/>
          </p:cNvSpPr>
          <p:nvPr/>
        </p:nvSpPr>
        <p:spPr>
          <a:xfrm>
            <a:off x="293247" y="6172200"/>
            <a:ext cx="3556000" cy="609600"/>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3600" kern="1200">
                <a:solidFill>
                  <a:schemeClr val="tx1"/>
                </a:solidFill>
                <a:latin typeface="Tahoma" charset="0"/>
                <a:ea typeface="Tahoma" charset="0"/>
                <a:cs typeface="Tahoma" charset="0"/>
              </a:defRPr>
            </a:lvl1pPr>
          </a:lstStyle>
          <a:p>
            <a:r>
              <a:rPr lang="en-US" sz="1800" dirty="0" err="1"/>
              <a:t>Shivkumar</a:t>
            </a:r>
            <a:r>
              <a:rPr lang="en-US" sz="1800" dirty="0"/>
              <a:t> group, UCLA</a:t>
            </a:r>
          </a:p>
        </p:txBody>
      </p:sp>
      <p:sp>
        <p:nvSpPr>
          <p:cNvPr id="6" name="Title 1"/>
          <p:cNvSpPr txBox="1">
            <a:spLocks/>
          </p:cNvSpPr>
          <p:nvPr/>
        </p:nvSpPr>
        <p:spPr>
          <a:xfrm>
            <a:off x="4753103" y="130835"/>
            <a:ext cx="4497288" cy="609600"/>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3600" kern="1200">
                <a:solidFill>
                  <a:schemeClr val="tx1"/>
                </a:solidFill>
                <a:latin typeface="Tahoma" charset="0"/>
                <a:ea typeface="Tahoma" charset="0"/>
                <a:cs typeface="Tahoma" charset="0"/>
              </a:defRPr>
            </a:lvl1pPr>
          </a:lstStyle>
          <a:p>
            <a:r>
              <a:rPr lang="en-US" sz="2400" dirty="0" err="1" smtClean="0"/>
              <a:t>Neurocardiac</a:t>
            </a:r>
            <a:r>
              <a:rPr lang="en-US" sz="2400" dirty="0" smtClean="0"/>
              <a:t> circuitry</a:t>
            </a:r>
            <a:endParaRPr lang="en-US" sz="2400" dirty="0"/>
          </a:p>
        </p:txBody>
      </p:sp>
      <p:grpSp>
        <p:nvGrpSpPr>
          <p:cNvPr id="10" name="Group 9"/>
          <p:cNvGrpSpPr/>
          <p:nvPr/>
        </p:nvGrpSpPr>
        <p:grpSpPr>
          <a:xfrm>
            <a:off x="4990500" y="1009629"/>
            <a:ext cx="7079077" cy="5602856"/>
            <a:chOff x="4990500" y="1009629"/>
            <a:chExt cx="7079077" cy="5602856"/>
          </a:xfrm>
        </p:grpSpPr>
        <p:pic>
          <p:nvPicPr>
            <p:cNvPr id="8" name="Picture 7"/>
            <p:cNvPicPr>
              <a:picLocks noChangeAspect="1"/>
            </p:cNvPicPr>
            <p:nvPr/>
          </p:nvPicPr>
          <p:blipFill rotWithShape="1">
            <a:blip r:embed="rId3"/>
            <a:srcRect b="27649"/>
            <a:stretch/>
          </p:blipFill>
          <p:spPr>
            <a:xfrm>
              <a:off x="4990500" y="1009629"/>
              <a:ext cx="7079077" cy="5162571"/>
            </a:xfrm>
            <a:prstGeom prst="rect">
              <a:avLst/>
            </a:prstGeom>
          </p:spPr>
        </p:pic>
        <p:sp>
          <p:nvSpPr>
            <p:cNvPr id="9" name="Title 1"/>
            <p:cNvSpPr txBox="1">
              <a:spLocks/>
            </p:cNvSpPr>
            <p:nvPr/>
          </p:nvSpPr>
          <p:spPr>
            <a:xfrm>
              <a:off x="8321564" y="6172200"/>
              <a:ext cx="3556000" cy="44028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3600" kern="1200">
                  <a:solidFill>
                    <a:schemeClr val="tx1"/>
                  </a:solidFill>
                  <a:latin typeface="Tahoma" charset="0"/>
                  <a:ea typeface="Tahoma" charset="0"/>
                  <a:cs typeface="Tahoma" charset="0"/>
                </a:defRPr>
              </a:lvl1pPr>
            </a:lstStyle>
            <a:p>
              <a:r>
                <a:rPr lang="en-US" sz="1800" dirty="0" err="1" smtClean="0"/>
                <a:t>Ardell</a:t>
              </a:r>
              <a:r>
                <a:rPr lang="en-US" sz="1800" dirty="0" smtClean="0"/>
                <a:t> et al 2016 </a:t>
              </a:r>
              <a:r>
                <a:rPr lang="en-US" sz="1800" i="1" dirty="0" smtClean="0"/>
                <a:t>J </a:t>
              </a:r>
              <a:r>
                <a:rPr lang="en-US" sz="1800" i="1" dirty="0" err="1" smtClean="0"/>
                <a:t>Physiol</a:t>
              </a:r>
              <a:endParaRPr lang="en-US" sz="1800" i="1" dirty="0"/>
            </a:p>
          </p:txBody>
        </p:sp>
      </p:grpSp>
    </p:spTree>
    <p:extLst>
      <p:ext uri="{BB962C8B-B14F-4D97-AF65-F5344CB8AC3E}">
        <p14:creationId xmlns:p14="http://schemas.microsoft.com/office/powerpoint/2010/main" val="142124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mmary of sensory inputs to the gut and the effector systems that they influ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464" y="1248650"/>
            <a:ext cx="5610434" cy="448360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6564651" y="181901"/>
            <a:ext cx="5481505" cy="6574020"/>
            <a:chOff x="6564651" y="181901"/>
            <a:chExt cx="5481505" cy="657402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1899" y="922587"/>
              <a:ext cx="5394257" cy="5332417"/>
            </a:xfrm>
            <a:prstGeom prst="rect">
              <a:avLst/>
            </a:prstGeom>
          </p:spPr>
        </p:pic>
        <p:sp>
          <p:nvSpPr>
            <p:cNvPr id="5" name="Title 1"/>
            <p:cNvSpPr txBox="1">
              <a:spLocks/>
            </p:cNvSpPr>
            <p:nvPr/>
          </p:nvSpPr>
          <p:spPr>
            <a:xfrm>
              <a:off x="6564651" y="6146321"/>
              <a:ext cx="3251200" cy="609600"/>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3600" kern="1200">
                  <a:solidFill>
                    <a:schemeClr val="tx1"/>
                  </a:solidFill>
                  <a:latin typeface="Tahoma" charset="0"/>
                  <a:ea typeface="Tahoma" charset="0"/>
                  <a:cs typeface="Tahoma" charset="0"/>
                </a:defRPr>
              </a:lvl1pPr>
            </a:lstStyle>
            <a:p>
              <a:r>
                <a:rPr lang="en-US" sz="1800" dirty="0"/>
                <a:t>Powley group, Purdue</a:t>
              </a:r>
            </a:p>
          </p:txBody>
        </p:sp>
        <p:sp>
          <p:nvSpPr>
            <p:cNvPr id="6" name="Title 1"/>
            <p:cNvSpPr txBox="1">
              <a:spLocks/>
            </p:cNvSpPr>
            <p:nvPr/>
          </p:nvSpPr>
          <p:spPr>
            <a:xfrm>
              <a:off x="7548868" y="181901"/>
              <a:ext cx="4497288" cy="609600"/>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3600" kern="1200">
                  <a:solidFill>
                    <a:schemeClr val="tx1"/>
                  </a:solidFill>
                  <a:latin typeface="Tahoma" charset="0"/>
                  <a:ea typeface="Tahoma" charset="0"/>
                  <a:cs typeface="Tahoma" charset="0"/>
                </a:defRPr>
              </a:lvl1pPr>
            </a:lstStyle>
            <a:p>
              <a:r>
                <a:rPr lang="en-US" sz="2400" dirty="0" smtClean="0"/>
                <a:t>Gastric neural circuitry</a:t>
              </a:r>
              <a:endParaRPr lang="en-US" sz="2400" dirty="0"/>
            </a:p>
          </p:txBody>
        </p:sp>
      </p:grpSp>
      <p:sp>
        <p:nvSpPr>
          <p:cNvPr id="7" name="Title 1"/>
          <p:cNvSpPr txBox="1">
            <a:spLocks/>
          </p:cNvSpPr>
          <p:nvPr/>
        </p:nvSpPr>
        <p:spPr>
          <a:xfrm>
            <a:off x="846226" y="181901"/>
            <a:ext cx="4497288" cy="609600"/>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3600" kern="1200">
                <a:solidFill>
                  <a:schemeClr val="tx1"/>
                </a:solidFill>
                <a:latin typeface="Tahoma" charset="0"/>
                <a:ea typeface="Tahoma" charset="0"/>
                <a:cs typeface="Tahoma" charset="0"/>
              </a:defRPr>
            </a:lvl1pPr>
          </a:lstStyle>
          <a:p>
            <a:pPr algn="ctr"/>
            <a:r>
              <a:rPr lang="en-US" sz="2400" dirty="0" smtClean="0"/>
              <a:t>Intestinal neural circuitry</a:t>
            </a:r>
            <a:endParaRPr lang="en-US" sz="2400" dirty="0"/>
          </a:p>
        </p:txBody>
      </p:sp>
      <p:sp>
        <p:nvSpPr>
          <p:cNvPr id="8" name="Title 1"/>
          <p:cNvSpPr txBox="1">
            <a:spLocks/>
          </p:cNvSpPr>
          <p:nvPr/>
        </p:nvSpPr>
        <p:spPr>
          <a:xfrm>
            <a:off x="488779" y="6184756"/>
            <a:ext cx="4393772" cy="609600"/>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3600" kern="1200">
                <a:solidFill>
                  <a:schemeClr val="tx1"/>
                </a:solidFill>
                <a:latin typeface="Tahoma" charset="0"/>
                <a:ea typeface="Tahoma" charset="0"/>
                <a:cs typeface="Tahoma" charset="0"/>
              </a:defRPr>
            </a:lvl1pPr>
          </a:lstStyle>
          <a:p>
            <a:r>
              <a:rPr lang="en-US" sz="1800" dirty="0" smtClean="0"/>
              <a:t>Furness et al. </a:t>
            </a:r>
            <a:r>
              <a:rPr lang="en-US" sz="1800" i="1" dirty="0" smtClean="0"/>
              <a:t>Nat Rev </a:t>
            </a:r>
            <a:r>
              <a:rPr lang="en-US" sz="1800" i="1" dirty="0"/>
              <a:t>Gastroenterology &amp; </a:t>
            </a:r>
            <a:r>
              <a:rPr lang="en-US" sz="1800" i="1" dirty="0" smtClean="0"/>
              <a:t>Hepatology</a:t>
            </a:r>
            <a:r>
              <a:rPr lang="en-US" sz="1800" dirty="0" smtClean="0"/>
              <a:t> 2013</a:t>
            </a:r>
            <a:endParaRPr lang="en-US" sz="1800" i="1" dirty="0"/>
          </a:p>
        </p:txBody>
      </p:sp>
    </p:spTree>
    <p:extLst>
      <p:ext uri="{BB962C8B-B14F-4D97-AF65-F5344CB8AC3E}">
        <p14:creationId xmlns:p14="http://schemas.microsoft.com/office/powerpoint/2010/main" val="93002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600193" y="923961"/>
            <a:ext cx="2823704" cy="5554478"/>
          </a:xfrm>
          <a:prstGeom prst="rect">
            <a:avLst/>
          </a:prstGeom>
          <a:noFill/>
          <a:ln w="9525">
            <a:noFill/>
            <a:round/>
            <a:headEnd/>
            <a:tailEnd/>
          </a:ln>
        </p:spPr>
      </p:pic>
      <p:sp>
        <p:nvSpPr>
          <p:cNvPr id="5" name="Title 1"/>
          <p:cNvSpPr txBox="1">
            <a:spLocks/>
          </p:cNvSpPr>
          <p:nvPr/>
        </p:nvSpPr>
        <p:spPr>
          <a:xfrm>
            <a:off x="1376570" y="6478439"/>
            <a:ext cx="2943792" cy="405441"/>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3600" kern="1200">
                <a:solidFill>
                  <a:schemeClr val="tx1"/>
                </a:solidFill>
                <a:latin typeface="Tahoma" charset="0"/>
                <a:ea typeface="Tahoma" charset="0"/>
                <a:cs typeface="Tahoma" charset="0"/>
              </a:defRPr>
            </a:lvl1pPr>
          </a:lstStyle>
          <a:p>
            <a:r>
              <a:rPr lang="en-US" sz="1800" dirty="0" err="1" smtClean="0"/>
              <a:t>Bonaz</a:t>
            </a:r>
            <a:r>
              <a:rPr lang="en-US" sz="1800" dirty="0" smtClean="0"/>
              <a:t> et al </a:t>
            </a:r>
            <a:r>
              <a:rPr lang="en-US" sz="1800" i="1" dirty="0" smtClean="0"/>
              <a:t>J </a:t>
            </a:r>
            <a:r>
              <a:rPr lang="en-US" sz="1800" i="1" dirty="0" err="1" smtClean="0"/>
              <a:t>Physiol</a:t>
            </a:r>
            <a:r>
              <a:rPr lang="en-US" sz="1800" i="1" dirty="0" smtClean="0"/>
              <a:t> </a:t>
            </a:r>
            <a:r>
              <a:rPr lang="en-US" sz="1800" dirty="0" smtClean="0"/>
              <a:t>2016</a:t>
            </a:r>
            <a:endParaRPr lang="en-US" sz="1800" dirty="0"/>
          </a:p>
        </p:txBody>
      </p:sp>
      <p:sp>
        <p:nvSpPr>
          <p:cNvPr id="8" name="Title 1"/>
          <p:cNvSpPr txBox="1">
            <a:spLocks/>
          </p:cNvSpPr>
          <p:nvPr/>
        </p:nvSpPr>
        <p:spPr>
          <a:xfrm>
            <a:off x="52297" y="14378"/>
            <a:ext cx="6065409" cy="609600"/>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3600" kern="1200">
                <a:solidFill>
                  <a:schemeClr val="tx1"/>
                </a:solidFill>
                <a:latin typeface="Tahoma" charset="0"/>
                <a:ea typeface="Tahoma" charset="0"/>
                <a:cs typeface="Tahoma" charset="0"/>
              </a:defRPr>
            </a:lvl1pPr>
          </a:lstStyle>
          <a:p>
            <a:r>
              <a:rPr lang="en-US" sz="2400" dirty="0" err="1" smtClean="0"/>
              <a:t>Neuroimmune</a:t>
            </a:r>
            <a:r>
              <a:rPr lang="en-US" sz="2400" dirty="0" smtClean="0"/>
              <a:t>/</a:t>
            </a:r>
            <a:r>
              <a:rPr lang="en-US" sz="2400" dirty="0" err="1" smtClean="0"/>
              <a:t>neuroinflammatory</a:t>
            </a:r>
            <a:r>
              <a:rPr lang="en-US" sz="2400" dirty="0" smtClean="0"/>
              <a:t> circuitry</a:t>
            </a:r>
            <a:endParaRPr lang="en-US" sz="2400" dirty="0"/>
          </a:p>
        </p:txBody>
      </p:sp>
      <p:grpSp>
        <p:nvGrpSpPr>
          <p:cNvPr id="10" name="Group 9"/>
          <p:cNvGrpSpPr/>
          <p:nvPr/>
        </p:nvGrpSpPr>
        <p:grpSpPr>
          <a:xfrm>
            <a:off x="4710022" y="14378"/>
            <a:ext cx="7263441" cy="6843622"/>
            <a:chOff x="4710022" y="14378"/>
            <a:chExt cx="7263441" cy="6843622"/>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0022" y="838667"/>
              <a:ext cx="7146702" cy="5554478"/>
            </a:xfrm>
            <a:prstGeom prst="rect">
              <a:avLst/>
            </a:prstGeom>
          </p:spPr>
        </p:pic>
        <p:sp>
          <p:nvSpPr>
            <p:cNvPr id="7" name="Title 1"/>
            <p:cNvSpPr txBox="1">
              <a:spLocks/>
            </p:cNvSpPr>
            <p:nvPr/>
          </p:nvSpPr>
          <p:spPr>
            <a:xfrm>
              <a:off x="7149365" y="14378"/>
              <a:ext cx="4497288" cy="609600"/>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3600" kern="1200">
                  <a:solidFill>
                    <a:schemeClr val="tx1"/>
                  </a:solidFill>
                  <a:latin typeface="Tahoma" charset="0"/>
                  <a:ea typeface="Tahoma" charset="0"/>
                  <a:cs typeface="Tahoma" charset="0"/>
                </a:defRPr>
              </a:lvl1pPr>
            </a:lstStyle>
            <a:p>
              <a:pPr algn="ctr"/>
              <a:r>
                <a:rPr lang="en-US" sz="2400" smtClean="0"/>
                <a:t>Respiratory neural </a:t>
              </a:r>
              <a:r>
                <a:rPr lang="en-US" sz="2400" dirty="0" smtClean="0"/>
                <a:t>circuitry</a:t>
              </a:r>
              <a:endParaRPr lang="en-US" sz="2400" dirty="0"/>
            </a:p>
          </p:txBody>
        </p:sp>
        <p:sp>
          <p:nvSpPr>
            <p:cNvPr id="9" name="Title 1"/>
            <p:cNvSpPr txBox="1">
              <a:spLocks/>
            </p:cNvSpPr>
            <p:nvPr/>
          </p:nvSpPr>
          <p:spPr>
            <a:xfrm>
              <a:off x="6985872" y="6452559"/>
              <a:ext cx="4987591" cy="405441"/>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3600" kern="1200">
                  <a:solidFill>
                    <a:schemeClr val="tx1"/>
                  </a:solidFill>
                  <a:latin typeface="Tahoma" charset="0"/>
                  <a:ea typeface="Tahoma" charset="0"/>
                  <a:cs typeface="Tahoma" charset="0"/>
                </a:defRPr>
              </a:lvl1pPr>
            </a:lstStyle>
            <a:p>
              <a:r>
                <a:rPr lang="en-US" sz="1800" dirty="0" err="1" smtClean="0"/>
                <a:t>Mazzone</a:t>
              </a:r>
              <a:r>
                <a:rPr lang="en-US" sz="1800" dirty="0" smtClean="0"/>
                <a:t> &amp; Canning </a:t>
              </a:r>
              <a:r>
                <a:rPr lang="en-US" sz="1800" i="1" dirty="0" err="1" smtClean="0"/>
                <a:t>Curr</a:t>
              </a:r>
              <a:r>
                <a:rPr lang="en-US" sz="1800" i="1" dirty="0" smtClean="0"/>
                <a:t> </a:t>
              </a:r>
              <a:r>
                <a:rPr lang="en-US" sz="1800" i="1" dirty="0" err="1" smtClean="0"/>
                <a:t>Opin</a:t>
              </a:r>
              <a:r>
                <a:rPr lang="en-US" sz="1800" i="1" dirty="0" smtClean="0"/>
                <a:t> </a:t>
              </a:r>
              <a:r>
                <a:rPr lang="en-US" sz="1800" i="1" dirty="0" err="1" smtClean="0"/>
                <a:t>Pharmacol</a:t>
              </a:r>
              <a:r>
                <a:rPr lang="en-US" sz="1800" i="1" dirty="0" smtClean="0"/>
                <a:t> </a:t>
              </a:r>
              <a:r>
                <a:rPr lang="en-US" sz="1800" dirty="0" smtClean="0"/>
                <a:t>2002</a:t>
              </a:r>
              <a:endParaRPr lang="en-US" sz="1800" dirty="0"/>
            </a:p>
          </p:txBody>
        </p:sp>
      </p:grpSp>
    </p:spTree>
    <p:extLst>
      <p:ext uri="{BB962C8B-B14F-4D97-AF65-F5344CB8AC3E}">
        <p14:creationId xmlns:p14="http://schemas.microsoft.com/office/powerpoint/2010/main" val="36704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bwMode="auto">
          <a:xfrm>
            <a:off x="560299" y="539925"/>
            <a:ext cx="5022533" cy="6273931"/>
          </a:xfrm>
          <a:prstGeom prst="rect">
            <a:avLst/>
          </a:prstGeom>
          <a:ln>
            <a:noFill/>
          </a:ln>
          <a:extLst>
            <a:ext uri="{53640926-AAD7-44D8-BBD7-CCE9431645EC}">
              <a14:shadowObscured xmlns:a14="http://schemas.microsoft.com/office/drawing/2010/main"/>
            </a:ext>
          </a:extLst>
        </p:spPr>
      </p:pic>
      <p:pic>
        <p:nvPicPr>
          <p:cNvPr id="3" name="Picture 2"/>
          <p:cNvPicPr/>
          <p:nvPr/>
        </p:nvPicPr>
        <p:blipFill>
          <a:blip r:embed="rId3">
            <a:extLst>
              <a:ext uri="{28A0092B-C50C-407E-A947-70E740481C1C}">
                <a14:useLocalDpi xmlns:a14="http://schemas.microsoft.com/office/drawing/2010/main" val="0"/>
              </a:ext>
            </a:extLst>
          </a:blip>
          <a:stretch>
            <a:fillRect/>
          </a:stretch>
        </p:blipFill>
        <p:spPr>
          <a:xfrm>
            <a:off x="6221248" y="615600"/>
            <a:ext cx="5050248" cy="5652770"/>
          </a:xfrm>
          <a:prstGeom prst="rect">
            <a:avLst/>
          </a:prstGeom>
        </p:spPr>
      </p:pic>
      <p:sp>
        <p:nvSpPr>
          <p:cNvPr id="4" name="TextBox 3"/>
          <p:cNvSpPr txBox="1"/>
          <p:nvPr/>
        </p:nvSpPr>
        <p:spPr>
          <a:xfrm>
            <a:off x="2434195" y="75674"/>
            <a:ext cx="1431802" cy="369332"/>
          </a:xfrm>
          <a:prstGeom prst="rect">
            <a:avLst/>
          </a:prstGeom>
          <a:noFill/>
        </p:spPr>
        <p:txBody>
          <a:bodyPr wrap="none" rtlCol="0">
            <a:spAutoFit/>
          </a:bodyPr>
          <a:lstStyle/>
          <a:p>
            <a:r>
              <a:rPr lang="en-US" dirty="0" smtClean="0">
                <a:latin typeface="Tahoma" charset="0"/>
                <a:ea typeface="Tahoma" charset="0"/>
                <a:cs typeface="Tahoma" charset="0"/>
              </a:rPr>
              <a:t>Sympathetic</a:t>
            </a:r>
            <a:endParaRPr lang="en-US" dirty="0">
              <a:latin typeface="Tahoma" charset="0"/>
              <a:ea typeface="Tahoma" charset="0"/>
              <a:cs typeface="Tahoma" charset="0"/>
            </a:endParaRPr>
          </a:p>
        </p:txBody>
      </p:sp>
      <p:sp>
        <p:nvSpPr>
          <p:cNvPr id="5" name="TextBox 4"/>
          <p:cNvSpPr txBox="1"/>
          <p:nvPr/>
        </p:nvSpPr>
        <p:spPr>
          <a:xfrm>
            <a:off x="7965789" y="75674"/>
            <a:ext cx="1854034" cy="369332"/>
          </a:xfrm>
          <a:prstGeom prst="rect">
            <a:avLst/>
          </a:prstGeom>
          <a:noFill/>
        </p:spPr>
        <p:txBody>
          <a:bodyPr wrap="none" rtlCol="0">
            <a:spAutoFit/>
          </a:bodyPr>
          <a:lstStyle/>
          <a:p>
            <a:r>
              <a:rPr lang="en-US" dirty="0" smtClean="0">
                <a:latin typeface="Tahoma" charset="0"/>
                <a:ea typeface="Tahoma" charset="0"/>
                <a:cs typeface="Tahoma" charset="0"/>
              </a:rPr>
              <a:t>Parasympathetic</a:t>
            </a:r>
            <a:endParaRPr lang="en-US" dirty="0">
              <a:latin typeface="Tahoma" charset="0"/>
              <a:ea typeface="Tahoma" charset="0"/>
              <a:cs typeface="Tahoma" charset="0"/>
            </a:endParaRPr>
          </a:p>
        </p:txBody>
      </p:sp>
    </p:spTree>
    <p:extLst>
      <p:ext uri="{BB962C8B-B14F-4D97-AF65-F5344CB8AC3E}">
        <p14:creationId xmlns:p14="http://schemas.microsoft.com/office/powerpoint/2010/main" val="18217804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07415" y="238905"/>
            <a:ext cx="11176000" cy="645761"/>
          </a:xfrm>
        </p:spPr>
        <p:txBody>
          <a:bodyPr>
            <a:noAutofit/>
          </a:bodyPr>
          <a:lstStyle/>
          <a:p>
            <a:r>
              <a:rPr lang="en-US" sz="3600" dirty="0" smtClean="0">
                <a:solidFill>
                  <a:srgbClr val="0070C0"/>
                </a:solidFill>
                <a:latin typeface="Tahoma" charset="0"/>
                <a:ea typeface="Tahoma" charset="0"/>
                <a:cs typeface="Tahoma" charset="0"/>
              </a:rPr>
              <a:t>NIH SPARC</a:t>
            </a:r>
            <a:r>
              <a:rPr lang="en-US" sz="3600" dirty="0" smtClean="0">
                <a:solidFill>
                  <a:schemeClr val="tx2">
                    <a:lumMod val="75000"/>
                  </a:schemeClr>
                </a:solidFill>
                <a:latin typeface="Tahoma" charset="0"/>
                <a:ea typeface="Tahoma" charset="0"/>
                <a:cs typeface="Tahoma" charset="0"/>
              </a:rPr>
              <a:t>: </a:t>
            </a:r>
            <a:r>
              <a:rPr lang="en-US" sz="3600" smtClean="0">
                <a:latin typeface="Tahoma" charset="0"/>
                <a:ea typeface="Tahoma" charset="0"/>
                <a:cs typeface="Tahoma" charset="0"/>
              </a:rPr>
              <a:t>Synergistic Opportunities in the PNS</a:t>
            </a:r>
            <a:endParaRPr lang="en-US" sz="3600" dirty="0">
              <a:latin typeface="Tahoma" charset="0"/>
              <a:ea typeface="Tahoma" charset="0"/>
              <a:cs typeface="Tahoma" charset="0"/>
            </a:endParaRPr>
          </a:p>
        </p:txBody>
      </p:sp>
      <p:sp>
        <p:nvSpPr>
          <p:cNvPr id="7" name="Title 1"/>
          <p:cNvSpPr txBox="1">
            <a:spLocks/>
          </p:cNvSpPr>
          <p:nvPr/>
        </p:nvSpPr>
        <p:spPr>
          <a:xfrm>
            <a:off x="7300506" y="2257955"/>
            <a:ext cx="4272692" cy="2647677"/>
          </a:xfrm>
          <a:prstGeom prst="rect">
            <a:avLst/>
          </a:prstGeom>
        </p:spPr>
        <p:txBody>
          <a:bodyPr vert="horz" lIns="121920" tIns="60960" rIns="121920" bIns="60960" rtlCol="0" anchor="t">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l"/>
            <a:r>
              <a:rPr lang="en-US" sz="2400" b="0" dirty="0">
                <a:latin typeface="Tahoma" charset="0"/>
                <a:ea typeface="Tahoma" charset="0"/>
                <a:cs typeface="Tahoma" charset="0"/>
              </a:rPr>
              <a:t>Gene Civillico, Ph.D.</a:t>
            </a:r>
          </a:p>
          <a:p>
            <a:pPr algn="l"/>
            <a:r>
              <a:rPr lang="en-US" sz="2400" b="0" dirty="0" smtClean="0">
                <a:latin typeface="Tahoma" charset="0"/>
                <a:ea typeface="Tahoma" charset="0"/>
                <a:cs typeface="Tahoma" charset="0"/>
              </a:rPr>
              <a:t>SPARC </a:t>
            </a:r>
            <a:r>
              <a:rPr lang="en-US" sz="2400" b="0" dirty="0">
                <a:latin typeface="Tahoma" charset="0"/>
                <a:ea typeface="Tahoma" charset="0"/>
                <a:cs typeface="Tahoma" charset="0"/>
              </a:rPr>
              <a:t>Program </a:t>
            </a:r>
            <a:r>
              <a:rPr lang="en-US" sz="2400" b="0" dirty="0" smtClean="0">
                <a:latin typeface="Tahoma" charset="0"/>
                <a:ea typeface="Tahoma" charset="0"/>
                <a:cs typeface="Tahoma" charset="0"/>
              </a:rPr>
              <a:t>Manager</a:t>
            </a:r>
          </a:p>
          <a:p>
            <a:pPr algn="l"/>
            <a:r>
              <a:rPr lang="en-US" sz="2400" b="0" dirty="0" smtClean="0">
                <a:latin typeface="Tahoma" charset="0"/>
                <a:ea typeface="Tahoma" charset="0"/>
                <a:cs typeface="Tahoma" charset="0"/>
              </a:rPr>
              <a:t>NIH/OD/DPCPSI/OSC</a:t>
            </a:r>
            <a:endParaRPr lang="en-US" sz="2400" b="0" dirty="0">
              <a:latin typeface="Tahoma" charset="0"/>
              <a:ea typeface="Tahoma" charset="0"/>
              <a:cs typeface="Tahoma" charset="0"/>
            </a:endParaRPr>
          </a:p>
          <a:p>
            <a:pPr algn="l"/>
            <a:endParaRPr lang="en-US" sz="2400" b="0" dirty="0">
              <a:latin typeface="Tahoma" charset="0"/>
              <a:ea typeface="Tahoma" charset="0"/>
              <a:cs typeface="Tahoma" charset="0"/>
            </a:endParaRPr>
          </a:p>
          <a:p>
            <a:pPr algn="l"/>
            <a:r>
              <a:rPr lang="en-US" sz="2400" b="0" dirty="0" smtClean="0">
                <a:latin typeface="Tahoma" charset="0"/>
                <a:ea typeface="Tahoma" charset="0"/>
                <a:cs typeface="Tahoma" charset="0"/>
              </a:rPr>
              <a:t>BRAIN Investigators Meeting</a:t>
            </a:r>
          </a:p>
          <a:p>
            <a:pPr algn="l"/>
            <a:r>
              <a:rPr lang="en-US" sz="2400" b="0" dirty="0" smtClean="0">
                <a:latin typeface="Tahoma" charset="0"/>
                <a:ea typeface="Tahoma" charset="0"/>
                <a:cs typeface="Tahoma" charset="0"/>
              </a:rPr>
              <a:t>Bethesda, MD</a:t>
            </a:r>
          </a:p>
          <a:p>
            <a:pPr algn="l"/>
            <a:r>
              <a:rPr lang="en-US" sz="2400" b="0" dirty="0" smtClean="0">
                <a:latin typeface="Tahoma" charset="0"/>
                <a:ea typeface="Tahoma" charset="0"/>
                <a:cs typeface="Tahoma" charset="0"/>
              </a:rPr>
              <a:t>14 December 2016</a:t>
            </a:r>
            <a:endParaRPr lang="en-US" sz="2400" b="0" dirty="0">
              <a:latin typeface="Tahoma" charset="0"/>
              <a:ea typeface="Tahoma" charset="0"/>
              <a:cs typeface="Tahoma"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401" y="5964931"/>
            <a:ext cx="5772935" cy="729035"/>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0269" t="5508" r="10620" b="35641"/>
          <a:stretch/>
        </p:blipFill>
        <p:spPr>
          <a:xfrm>
            <a:off x="591336" y="1049861"/>
            <a:ext cx="6515032" cy="4749875"/>
          </a:xfrm>
          <a:prstGeom prst="rect">
            <a:avLst/>
          </a:prstGeom>
        </p:spPr>
      </p:pic>
      <p:sp>
        <p:nvSpPr>
          <p:cNvPr id="4" name="TextBox 3"/>
          <p:cNvSpPr txBox="1"/>
          <p:nvPr/>
        </p:nvSpPr>
        <p:spPr>
          <a:xfrm>
            <a:off x="5152767" y="5600016"/>
            <a:ext cx="1242648" cy="307777"/>
          </a:xfrm>
          <a:prstGeom prst="rect">
            <a:avLst/>
          </a:prstGeom>
          <a:noFill/>
        </p:spPr>
        <p:txBody>
          <a:bodyPr wrap="none" rtlCol="0">
            <a:spAutoFit/>
          </a:bodyPr>
          <a:lstStyle/>
          <a:p>
            <a:r>
              <a:rPr lang="en-US" sz="1400" smtClean="0">
                <a:latin typeface="Tahoma" charset="0"/>
                <a:ea typeface="Tahoma" charset="0"/>
                <a:cs typeface="Tahoma" charset="0"/>
              </a:rPr>
              <a:t>Furness 2006</a:t>
            </a:r>
            <a:endParaRPr lang="en-US" sz="1400">
              <a:latin typeface="Tahoma" charset="0"/>
              <a:ea typeface="Tahoma" charset="0"/>
              <a:cs typeface="Tahoma" charset="0"/>
            </a:endParaRPr>
          </a:p>
        </p:txBody>
      </p:sp>
    </p:spTree>
    <p:extLst>
      <p:ext uri="{BB962C8B-B14F-4D97-AF65-F5344CB8AC3E}">
        <p14:creationId xmlns:p14="http://schemas.microsoft.com/office/powerpoint/2010/main" val="20208852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0329" y="146582"/>
            <a:ext cx="10684541" cy="591316"/>
          </a:xfrm>
        </p:spPr>
        <p:txBody>
          <a:bodyPr>
            <a:noAutofit/>
          </a:bodyPr>
          <a:lstStyle/>
          <a:p>
            <a:r>
              <a:rPr lang="en-US" sz="3600" dirty="0" smtClean="0">
                <a:latin typeface="Tahoma" charset="0"/>
                <a:ea typeface="Tahoma" charset="0"/>
                <a:cs typeface="Tahoma" charset="0"/>
              </a:rPr>
              <a:t>SPARC: Open and Upcoming Funding Opportunities</a:t>
            </a:r>
            <a:endParaRPr lang="en-US" sz="3600" dirty="0">
              <a:latin typeface="Tahoma" charset="0"/>
              <a:ea typeface="Tahoma" charset="0"/>
              <a:cs typeface="Tahoma" charset="0"/>
            </a:endParaRPr>
          </a:p>
        </p:txBody>
      </p:sp>
      <p:grpSp>
        <p:nvGrpSpPr>
          <p:cNvPr id="2" name="Group 1"/>
          <p:cNvGrpSpPr/>
          <p:nvPr/>
        </p:nvGrpSpPr>
        <p:grpSpPr>
          <a:xfrm>
            <a:off x="420414" y="873057"/>
            <a:ext cx="11687504" cy="1017847"/>
            <a:chOff x="420414" y="873057"/>
            <a:chExt cx="11687504" cy="1017847"/>
          </a:xfrm>
        </p:grpSpPr>
        <p:sp>
          <p:nvSpPr>
            <p:cNvPr id="22" name="Rounded Rectangle 21"/>
            <p:cNvSpPr/>
            <p:nvPr/>
          </p:nvSpPr>
          <p:spPr>
            <a:xfrm>
              <a:off x="420414" y="873057"/>
              <a:ext cx="11687504" cy="101784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solidFill>
                  <a:schemeClr val="bg1"/>
                </a:solidFill>
                <a:latin typeface="Tahoma" charset="0"/>
                <a:ea typeface="Tahoma" charset="0"/>
                <a:cs typeface="Tahoma" charset="0"/>
              </a:endParaRPr>
            </a:p>
          </p:txBody>
        </p:sp>
        <p:sp>
          <p:nvSpPr>
            <p:cNvPr id="8" name="TextBox 7"/>
            <p:cNvSpPr txBox="1"/>
            <p:nvPr/>
          </p:nvSpPr>
          <p:spPr>
            <a:xfrm>
              <a:off x="691055" y="887049"/>
              <a:ext cx="4829655" cy="369332"/>
            </a:xfrm>
            <a:prstGeom prst="rect">
              <a:avLst/>
            </a:prstGeom>
            <a:noFill/>
          </p:spPr>
          <p:txBody>
            <a:bodyPr wrap="none" rtlCol="0">
              <a:spAutoFit/>
            </a:bodyPr>
            <a:lstStyle/>
            <a:p>
              <a:r>
                <a:rPr lang="en-US" dirty="0" smtClean="0">
                  <a:solidFill>
                    <a:schemeClr val="bg1"/>
                  </a:solidFill>
                  <a:latin typeface="Tahoma" charset="0"/>
                  <a:ea typeface="Tahoma" charset="0"/>
                  <a:cs typeface="Tahoma" charset="0"/>
                </a:rPr>
                <a:t>SPARC-1: Anatomical and Functional Mapping</a:t>
              </a:r>
              <a:endParaRPr lang="en-US" dirty="0">
                <a:solidFill>
                  <a:schemeClr val="bg1"/>
                </a:solidFill>
                <a:latin typeface="Tahoma" charset="0"/>
                <a:ea typeface="Tahoma" charset="0"/>
                <a:cs typeface="Tahoma" charset="0"/>
              </a:endParaRPr>
            </a:p>
          </p:txBody>
        </p:sp>
        <p:sp>
          <p:nvSpPr>
            <p:cNvPr id="11" name="TextBox 10"/>
            <p:cNvSpPr txBox="1"/>
            <p:nvPr/>
          </p:nvSpPr>
          <p:spPr>
            <a:xfrm>
              <a:off x="924772" y="1213044"/>
              <a:ext cx="10047174" cy="646331"/>
            </a:xfrm>
            <a:prstGeom prst="rect">
              <a:avLst/>
            </a:prstGeom>
            <a:noFill/>
          </p:spPr>
          <p:txBody>
            <a:bodyPr wrap="none" rtlCol="0">
              <a:spAutoFit/>
            </a:bodyPr>
            <a:lstStyle/>
            <a:p>
              <a:r>
                <a:rPr lang="de-DE" dirty="0">
                  <a:solidFill>
                    <a:schemeClr val="bg1"/>
                  </a:solidFill>
                  <a:latin typeface="Tahoma" charset="0"/>
                  <a:ea typeface="Tahoma" charset="0"/>
                  <a:cs typeface="Tahoma" charset="0"/>
                </a:rPr>
                <a:t>RFA-RM-15-003</a:t>
              </a:r>
              <a:r>
                <a:rPr lang="en-US" dirty="0" smtClean="0">
                  <a:solidFill>
                    <a:schemeClr val="bg1"/>
                  </a:solidFill>
                  <a:latin typeface="Tahoma" charset="0"/>
                  <a:ea typeface="Tahoma" charset="0"/>
                  <a:cs typeface="Tahoma" charset="0"/>
                </a:rPr>
                <a:t>: Comprehensive Anatomical and Functional Mapping of Organ Neurobiology OT1</a:t>
              </a:r>
            </a:p>
            <a:p>
              <a:r>
                <a:rPr lang="en-US" dirty="0" smtClean="0">
                  <a:solidFill>
                    <a:schemeClr val="bg1"/>
                  </a:solidFill>
                  <a:latin typeface="Tahoma" charset="0"/>
                  <a:ea typeface="Tahoma" charset="0"/>
                  <a:cs typeface="Tahoma" charset="0"/>
                </a:rPr>
                <a:t>Bimonthly receipt dates throughout FY17</a:t>
              </a:r>
              <a:endParaRPr lang="en-US" dirty="0">
                <a:solidFill>
                  <a:schemeClr val="bg1"/>
                </a:solidFill>
                <a:latin typeface="Tahoma" charset="0"/>
                <a:ea typeface="Tahoma" charset="0"/>
                <a:cs typeface="Tahoma" charset="0"/>
              </a:endParaRPr>
            </a:p>
          </p:txBody>
        </p:sp>
      </p:grpSp>
      <p:grpSp>
        <p:nvGrpSpPr>
          <p:cNvPr id="26" name="Group 25"/>
          <p:cNvGrpSpPr/>
          <p:nvPr/>
        </p:nvGrpSpPr>
        <p:grpSpPr>
          <a:xfrm>
            <a:off x="420414" y="3227651"/>
            <a:ext cx="11687504" cy="1277123"/>
            <a:chOff x="420414" y="3994277"/>
            <a:chExt cx="11687504" cy="1017847"/>
          </a:xfrm>
          <a:solidFill>
            <a:srgbClr val="7030A0">
              <a:alpha val="50196"/>
            </a:srgbClr>
          </a:solidFill>
        </p:grpSpPr>
        <p:sp>
          <p:nvSpPr>
            <p:cNvPr id="24" name="Rounded Rectangle 23"/>
            <p:cNvSpPr/>
            <p:nvPr/>
          </p:nvSpPr>
          <p:spPr>
            <a:xfrm>
              <a:off x="420414" y="3994277"/>
              <a:ext cx="11687504" cy="101784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solidFill>
                  <a:schemeClr val="bg1"/>
                </a:solidFill>
                <a:latin typeface="Tahoma" charset="0"/>
                <a:ea typeface="Tahoma" charset="0"/>
                <a:cs typeface="Tahoma" charset="0"/>
              </a:endParaRPr>
            </a:p>
          </p:txBody>
        </p:sp>
        <p:sp>
          <p:nvSpPr>
            <p:cNvPr id="9" name="TextBox 8"/>
            <p:cNvSpPr txBox="1"/>
            <p:nvPr/>
          </p:nvSpPr>
          <p:spPr>
            <a:xfrm>
              <a:off x="691054" y="4045950"/>
              <a:ext cx="3983013" cy="294352"/>
            </a:xfrm>
            <a:prstGeom prst="rect">
              <a:avLst/>
            </a:prstGeom>
            <a:noFill/>
          </p:spPr>
          <p:txBody>
            <a:bodyPr wrap="none" rtlCol="0" anchor="ctr">
              <a:spAutoFit/>
            </a:bodyPr>
            <a:lstStyle/>
            <a:p>
              <a:r>
                <a:rPr lang="en-US" dirty="0" smtClean="0">
                  <a:solidFill>
                    <a:schemeClr val="bg1"/>
                  </a:solidFill>
                  <a:latin typeface="Tahoma" charset="0"/>
                  <a:ea typeface="Tahoma" charset="0"/>
                  <a:cs typeface="Tahoma" charset="0"/>
                </a:rPr>
                <a:t>SPARC-4: Data and Resource Center</a:t>
              </a:r>
              <a:endParaRPr lang="en-US" dirty="0">
                <a:solidFill>
                  <a:schemeClr val="bg1"/>
                </a:solidFill>
                <a:latin typeface="Tahoma" charset="0"/>
                <a:ea typeface="Tahoma" charset="0"/>
                <a:cs typeface="Tahoma" charset="0"/>
              </a:endParaRPr>
            </a:p>
          </p:txBody>
        </p:sp>
        <p:sp>
          <p:nvSpPr>
            <p:cNvPr id="10" name="TextBox 9"/>
            <p:cNvSpPr txBox="1"/>
            <p:nvPr/>
          </p:nvSpPr>
          <p:spPr>
            <a:xfrm>
              <a:off x="924772" y="4316954"/>
              <a:ext cx="10081734" cy="294352"/>
            </a:xfrm>
            <a:prstGeom prst="rect">
              <a:avLst/>
            </a:prstGeom>
            <a:noFill/>
          </p:spPr>
          <p:txBody>
            <a:bodyPr wrap="none" rtlCol="0">
              <a:spAutoFit/>
            </a:bodyPr>
            <a:lstStyle/>
            <a:p>
              <a:r>
                <a:rPr lang="en-US" dirty="0" smtClean="0">
                  <a:solidFill>
                    <a:schemeClr val="bg1"/>
                  </a:solidFill>
                  <a:latin typeface="Tahoma" charset="0"/>
                  <a:ea typeface="Tahoma" charset="0"/>
                  <a:cs typeface="Tahoma" charset="0"/>
                </a:rPr>
                <a:t>NOIP </a:t>
              </a:r>
              <a:r>
                <a:rPr lang="de-DE" dirty="0" smtClean="0">
                  <a:solidFill>
                    <a:schemeClr val="bg1"/>
                  </a:solidFill>
                  <a:latin typeface="Tahoma" charset="0"/>
                  <a:ea typeface="Tahoma" charset="0"/>
                  <a:cs typeface="Tahoma" charset="0"/>
                </a:rPr>
                <a:t>NOT-RM-16-032 – </a:t>
              </a:r>
              <a:r>
                <a:rPr lang="de-DE" dirty="0" err="1" smtClean="0">
                  <a:solidFill>
                    <a:schemeClr val="bg1"/>
                  </a:solidFill>
                  <a:latin typeface="Tahoma" charset="0"/>
                  <a:ea typeface="Tahoma" charset="0"/>
                  <a:cs typeface="Tahoma" charset="0"/>
                </a:rPr>
                <a:t>Announcement</a:t>
              </a:r>
              <a:r>
                <a:rPr lang="de-DE" dirty="0" smtClean="0">
                  <a:solidFill>
                    <a:schemeClr val="bg1"/>
                  </a:solidFill>
                  <a:latin typeface="Tahoma" charset="0"/>
                  <a:ea typeface="Tahoma" charset="0"/>
                  <a:cs typeface="Tahoma" charset="0"/>
                </a:rPr>
                <a:t> </a:t>
              </a:r>
              <a:r>
                <a:rPr lang="de-DE" dirty="0" err="1" smtClean="0">
                  <a:solidFill>
                    <a:schemeClr val="bg1"/>
                  </a:solidFill>
                  <a:latin typeface="Tahoma" charset="0"/>
                  <a:ea typeface="Tahoma" charset="0"/>
                  <a:cs typeface="Tahoma" charset="0"/>
                </a:rPr>
                <a:t>coming</a:t>
              </a:r>
              <a:r>
                <a:rPr lang="de-DE" dirty="0">
                  <a:solidFill>
                    <a:schemeClr val="bg1"/>
                  </a:solidFill>
                  <a:latin typeface="Tahoma" charset="0"/>
                  <a:ea typeface="Tahoma" charset="0"/>
                  <a:cs typeface="Tahoma" charset="0"/>
                </a:rPr>
                <a:t> </a:t>
              </a:r>
              <a:r>
                <a:rPr lang="de-DE" i="1" dirty="0" err="1" smtClean="0">
                  <a:solidFill>
                    <a:schemeClr val="bg1"/>
                  </a:solidFill>
                  <a:latin typeface="Tahoma" charset="0"/>
                  <a:ea typeface="Tahoma" charset="0"/>
                  <a:cs typeface="Tahoma" charset="0"/>
                </a:rPr>
                <a:t>very</a:t>
              </a:r>
              <a:r>
                <a:rPr lang="de-DE" i="1" dirty="0" smtClean="0">
                  <a:solidFill>
                    <a:schemeClr val="bg1"/>
                  </a:solidFill>
                  <a:latin typeface="Tahoma" charset="0"/>
                  <a:ea typeface="Tahoma" charset="0"/>
                  <a:cs typeface="Tahoma" charset="0"/>
                </a:rPr>
                <a:t> </a:t>
              </a:r>
              <a:r>
                <a:rPr lang="de-DE" dirty="0" err="1" smtClean="0">
                  <a:solidFill>
                    <a:schemeClr val="bg1"/>
                  </a:solidFill>
                  <a:latin typeface="Tahoma" charset="0"/>
                  <a:ea typeface="Tahoma" charset="0"/>
                  <a:cs typeface="Tahoma" charset="0"/>
                </a:rPr>
                <a:t>soon</a:t>
              </a:r>
              <a:r>
                <a:rPr lang="de-DE" dirty="0" smtClean="0">
                  <a:solidFill>
                    <a:schemeClr val="bg1"/>
                  </a:solidFill>
                  <a:latin typeface="Tahoma" charset="0"/>
                  <a:ea typeface="Tahoma" charset="0"/>
                  <a:cs typeface="Tahoma" charset="0"/>
                </a:rPr>
                <a:t> </a:t>
              </a:r>
              <a:r>
                <a:rPr lang="de-DE" dirty="0" err="1" smtClean="0">
                  <a:solidFill>
                    <a:schemeClr val="bg1"/>
                  </a:solidFill>
                  <a:latin typeface="Tahoma" charset="0"/>
                  <a:ea typeface="Tahoma" charset="0"/>
                  <a:cs typeface="Tahoma" charset="0"/>
                </a:rPr>
                <a:t>with</a:t>
              </a:r>
              <a:r>
                <a:rPr lang="de-DE" dirty="0" smtClean="0">
                  <a:solidFill>
                    <a:schemeClr val="bg1"/>
                  </a:solidFill>
                  <a:latin typeface="Tahoma" charset="0"/>
                  <a:ea typeface="Tahoma" charset="0"/>
                  <a:cs typeface="Tahoma" charset="0"/>
                </a:rPr>
                <a:t> </a:t>
              </a:r>
              <a:r>
                <a:rPr lang="de-DE" dirty="0" err="1" smtClean="0">
                  <a:solidFill>
                    <a:schemeClr val="bg1"/>
                  </a:solidFill>
                  <a:latin typeface="Tahoma" charset="0"/>
                  <a:ea typeface="Tahoma" charset="0"/>
                  <a:cs typeface="Tahoma" charset="0"/>
                </a:rPr>
                <a:t>estimated</a:t>
              </a:r>
              <a:r>
                <a:rPr lang="de-DE" dirty="0" smtClean="0">
                  <a:solidFill>
                    <a:schemeClr val="bg1"/>
                  </a:solidFill>
                  <a:latin typeface="Tahoma" charset="0"/>
                  <a:ea typeface="Tahoma" charset="0"/>
                  <a:cs typeface="Tahoma" charset="0"/>
                </a:rPr>
                <a:t> due </a:t>
              </a:r>
              <a:r>
                <a:rPr lang="de-DE" dirty="0" err="1" smtClean="0">
                  <a:solidFill>
                    <a:schemeClr val="bg1"/>
                  </a:solidFill>
                  <a:latin typeface="Tahoma" charset="0"/>
                  <a:ea typeface="Tahoma" charset="0"/>
                  <a:cs typeface="Tahoma" charset="0"/>
                </a:rPr>
                <a:t>date</a:t>
              </a:r>
              <a:r>
                <a:rPr lang="de-DE" dirty="0" smtClean="0">
                  <a:solidFill>
                    <a:schemeClr val="bg1"/>
                  </a:solidFill>
                  <a:latin typeface="Tahoma" charset="0"/>
                  <a:ea typeface="Tahoma" charset="0"/>
                  <a:cs typeface="Tahoma" charset="0"/>
                </a:rPr>
                <a:t> in spring 2017</a:t>
              </a:r>
              <a:endParaRPr lang="en-US" i="1" dirty="0">
                <a:solidFill>
                  <a:schemeClr val="bg1"/>
                </a:solidFill>
                <a:latin typeface="Tahoma" charset="0"/>
                <a:ea typeface="Tahoma" charset="0"/>
                <a:cs typeface="Tahoma" charset="0"/>
              </a:endParaRPr>
            </a:p>
          </p:txBody>
        </p:sp>
        <p:sp>
          <p:nvSpPr>
            <p:cNvPr id="21" name="TextBox 20"/>
            <p:cNvSpPr txBox="1"/>
            <p:nvPr/>
          </p:nvSpPr>
          <p:spPr>
            <a:xfrm>
              <a:off x="924772" y="4578045"/>
              <a:ext cx="5177828" cy="369332"/>
            </a:xfrm>
            <a:prstGeom prst="rect">
              <a:avLst/>
            </a:prstGeom>
            <a:noFill/>
          </p:spPr>
          <p:txBody>
            <a:bodyPr wrap="none" rtlCol="0">
              <a:spAutoFit/>
            </a:bodyPr>
            <a:lstStyle/>
            <a:p>
              <a:r>
                <a:rPr lang="en-US" dirty="0" smtClean="0">
                  <a:solidFill>
                    <a:schemeClr val="bg1"/>
                  </a:solidFill>
                  <a:latin typeface="Tahoma" charset="0"/>
                  <a:ea typeface="Tahoma" charset="0"/>
                  <a:cs typeface="Tahoma" charset="0"/>
                </a:rPr>
                <a:t>Modeling, Mapping, and Data Coordination Cores</a:t>
              </a:r>
              <a:endParaRPr lang="en-US" dirty="0">
                <a:solidFill>
                  <a:schemeClr val="bg1"/>
                </a:solidFill>
                <a:latin typeface="Tahoma" charset="0"/>
                <a:ea typeface="Tahoma" charset="0"/>
                <a:cs typeface="Tahoma" charset="0"/>
              </a:endParaRPr>
            </a:p>
          </p:txBody>
        </p:sp>
      </p:grpSp>
      <p:grpSp>
        <p:nvGrpSpPr>
          <p:cNvPr id="27" name="Group 26"/>
          <p:cNvGrpSpPr/>
          <p:nvPr/>
        </p:nvGrpSpPr>
        <p:grpSpPr>
          <a:xfrm>
            <a:off x="6526926" y="4677106"/>
            <a:ext cx="5707118" cy="2023474"/>
            <a:chOff x="6558456" y="4782206"/>
            <a:chExt cx="5707118" cy="2023474"/>
          </a:xfrm>
        </p:grpSpPr>
        <p:sp>
          <p:nvSpPr>
            <p:cNvPr id="7" name="Rectangle 6"/>
            <p:cNvSpPr/>
            <p:nvPr/>
          </p:nvSpPr>
          <p:spPr>
            <a:xfrm>
              <a:off x="6558456" y="4782206"/>
              <a:ext cx="5549462" cy="2023474"/>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746124" y="5328352"/>
              <a:ext cx="4165499" cy="1477328"/>
            </a:xfrm>
            <a:prstGeom prst="rect">
              <a:avLst/>
            </a:prstGeom>
            <a:noFill/>
          </p:spPr>
          <p:txBody>
            <a:bodyPr wrap="none" rtlCol="0">
              <a:spAutoFit/>
            </a:bodyPr>
            <a:lstStyle/>
            <a:p>
              <a:pPr algn="r"/>
              <a:r>
                <a:rPr lang="en-US" dirty="0" err="1" smtClean="0"/>
                <a:t>NIH-SPARC-Info@list.nih.gov</a:t>
              </a:r>
              <a:endParaRPr lang="en-US" dirty="0" smtClean="0"/>
            </a:p>
            <a:p>
              <a:pPr algn="r"/>
              <a:r>
                <a:rPr lang="en-US" dirty="0" smtClean="0"/>
                <a:t>https://</a:t>
              </a:r>
              <a:r>
                <a:rPr lang="en-US" dirty="0" err="1" smtClean="0"/>
                <a:t>commonfund.nih.gov</a:t>
              </a:r>
              <a:r>
                <a:rPr lang="en-US" dirty="0" smtClean="0"/>
                <a:t>/</a:t>
              </a:r>
              <a:r>
                <a:rPr lang="en-US" dirty="0" err="1" smtClean="0"/>
                <a:t>sparc</a:t>
              </a:r>
              <a:r>
                <a:rPr lang="en-US" dirty="0" smtClean="0"/>
                <a:t>/grants</a:t>
              </a:r>
            </a:p>
            <a:p>
              <a:pPr algn="r"/>
              <a:r>
                <a:rPr lang="en-US" dirty="0" smtClean="0"/>
                <a:t>@</a:t>
              </a:r>
              <a:r>
                <a:rPr lang="en-US" dirty="0" err="1" smtClean="0"/>
                <a:t>NIH_CommonFund</a:t>
              </a:r>
              <a:endParaRPr lang="en-US" dirty="0" smtClean="0"/>
            </a:p>
            <a:p>
              <a:pPr algn="r"/>
              <a:r>
                <a:rPr lang="en-US" dirty="0" smtClean="0"/>
                <a:t>@</a:t>
              </a:r>
              <a:r>
                <a:rPr lang="en-US" dirty="0" err="1" smtClean="0"/>
                <a:t>gcivillicoNIH</a:t>
              </a:r>
              <a:endParaRPr lang="en-US" dirty="0" smtClean="0"/>
            </a:p>
            <a:p>
              <a:pPr algn="r"/>
              <a:r>
                <a:rPr lang="en-US" dirty="0" smtClean="0"/>
                <a:t>#NIH_SPARC</a:t>
              </a:r>
              <a:endParaRPr lang="en-US" dirty="0"/>
            </a:p>
          </p:txBody>
        </p:sp>
        <p:sp>
          <p:nvSpPr>
            <p:cNvPr id="6" name="TextBox 5"/>
            <p:cNvSpPr txBox="1"/>
            <p:nvPr/>
          </p:nvSpPr>
          <p:spPr>
            <a:xfrm>
              <a:off x="6663560" y="4782206"/>
              <a:ext cx="5602014" cy="646331"/>
            </a:xfrm>
            <a:prstGeom prst="rect">
              <a:avLst/>
            </a:prstGeom>
            <a:noFill/>
          </p:spPr>
          <p:txBody>
            <a:bodyPr wrap="square" rtlCol="0">
              <a:spAutoFit/>
            </a:bodyPr>
            <a:lstStyle/>
            <a:p>
              <a:r>
                <a:rPr lang="en-US" i="1" dirty="0" smtClean="0">
                  <a:solidFill>
                    <a:srgbClr val="FF0000"/>
                  </a:solidFill>
                </a:rPr>
                <a:t>NOTE: Rapidly developing SPARC OT opportunities </a:t>
              </a:r>
              <a:r>
                <a:rPr lang="en-US" i="1" u="sng" dirty="0" smtClean="0">
                  <a:solidFill>
                    <a:srgbClr val="FF0000"/>
                  </a:solidFill>
                </a:rPr>
                <a:t>need not</a:t>
              </a:r>
              <a:r>
                <a:rPr lang="en-US" i="1" dirty="0" smtClean="0">
                  <a:solidFill>
                    <a:srgbClr val="FF0000"/>
                  </a:solidFill>
                </a:rPr>
                <a:t> appear in the NIH GUIDE, so watch these spaces:</a:t>
              </a:r>
              <a:endParaRPr lang="en-US" i="1" dirty="0">
                <a:solidFill>
                  <a:srgbClr val="FF0000"/>
                </a:solidFill>
              </a:endParaRPr>
            </a:p>
          </p:txBody>
        </p:sp>
      </p:grpSp>
      <p:grpSp>
        <p:nvGrpSpPr>
          <p:cNvPr id="3" name="Group 2"/>
          <p:cNvGrpSpPr/>
          <p:nvPr/>
        </p:nvGrpSpPr>
        <p:grpSpPr>
          <a:xfrm>
            <a:off x="420414" y="2199362"/>
            <a:ext cx="11687504" cy="712640"/>
            <a:chOff x="420414" y="2145243"/>
            <a:chExt cx="11687504" cy="712640"/>
          </a:xfrm>
        </p:grpSpPr>
        <p:sp>
          <p:nvSpPr>
            <p:cNvPr id="28" name="Rounded Rectangle 27"/>
            <p:cNvSpPr/>
            <p:nvPr/>
          </p:nvSpPr>
          <p:spPr>
            <a:xfrm>
              <a:off x="420414" y="2152836"/>
              <a:ext cx="11687504" cy="705047"/>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solidFill>
                  <a:schemeClr val="bg1"/>
                </a:solidFill>
                <a:latin typeface="Tahoma" charset="0"/>
                <a:ea typeface="Tahoma" charset="0"/>
                <a:cs typeface="Tahoma" charset="0"/>
              </a:endParaRPr>
            </a:p>
          </p:txBody>
        </p:sp>
        <p:sp>
          <p:nvSpPr>
            <p:cNvPr id="29" name="TextBox 28"/>
            <p:cNvSpPr txBox="1"/>
            <p:nvPr/>
          </p:nvSpPr>
          <p:spPr>
            <a:xfrm>
              <a:off x="680260" y="2145243"/>
              <a:ext cx="2247731" cy="369332"/>
            </a:xfrm>
            <a:prstGeom prst="rect">
              <a:avLst/>
            </a:prstGeom>
            <a:noFill/>
          </p:spPr>
          <p:txBody>
            <a:bodyPr wrap="none" rtlCol="0">
              <a:spAutoFit/>
            </a:bodyPr>
            <a:lstStyle/>
            <a:p>
              <a:r>
                <a:rPr lang="en-US" dirty="0" smtClean="0">
                  <a:solidFill>
                    <a:schemeClr val="bg1"/>
                  </a:solidFill>
                  <a:latin typeface="Tahoma" charset="0"/>
                  <a:ea typeface="Tahoma" charset="0"/>
                  <a:cs typeface="Tahoma" charset="0"/>
                </a:rPr>
                <a:t>SPARC-2: New Tools</a:t>
              </a:r>
              <a:endParaRPr lang="en-US" dirty="0">
                <a:solidFill>
                  <a:schemeClr val="bg1"/>
                </a:solidFill>
                <a:latin typeface="Tahoma" charset="0"/>
                <a:ea typeface="Tahoma" charset="0"/>
                <a:cs typeface="Tahoma" charset="0"/>
              </a:endParaRPr>
            </a:p>
          </p:txBody>
        </p:sp>
        <p:sp>
          <p:nvSpPr>
            <p:cNvPr id="30" name="TextBox 29"/>
            <p:cNvSpPr txBox="1"/>
            <p:nvPr/>
          </p:nvSpPr>
          <p:spPr>
            <a:xfrm>
              <a:off x="913977" y="2468485"/>
              <a:ext cx="6663747" cy="369332"/>
            </a:xfrm>
            <a:prstGeom prst="rect">
              <a:avLst/>
            </a:prstGeom>
            <a:noFill/>
          </p:spPr>
          <p:txBody>
            <a:bodyPr wrap="none" rtlCol="0">
              <a:spAutoFit/>
            </a:bodyPr>
            <a:lstStyle/>
            <a:p>
              <a:r>
                <a:rPr lang="en-US" dirty="0" smtClean="0">
                  <a:solidFill>
                    <a:schemeClr val="bg1"/>
                  </a:solidFill>
                  <a:latin typeface="Tahoma" charset="0"/>
                  <a:ea typeface="Tahoma" charset="0"/>
                  <a:cs typeface="Tahoma" charset="0"/>
                </a:rPr>
                <a:t>No </a:t>
              </a:r>
              <a:r>
                <a:rPr lang="en-US" i="1" dirty="0" smtClean="0">
                  <a:solidFill>
                    <a:schemeClr val="bg1"/>
                  </a:solidFill>
                  <a:latin typeface="Tahoma" charset="0"/>
                  <a:ea typeface="Tahoma" charset="0"/>
                  <a:cs typeface="Tahoma" charset="0"/>
                </a:rPr>
                <a:t>current</a:t>
              </a:r>
              <a:r>
                <a:rPr lang="en-US" dirty="0" smtClean="0">
                  <a:solidFill>
                    <a:schemeClr val="bg1"/>
                  </a:solidFill>
                  <a:latin typeface="Tahoma" charset="0"/>
                  <a:ea typeface="Tahoma" charset="0"/>
                  <a:cs typeface="Tahoma" charset="0"/>
                </a:rPr>
                <a:t> announcement but we will have needs in this space!</a:t>
              </a:r>
              <a:endParaRPr lang="en-US" dirty="0">
                <a:solidFill>
                  <a:schemeClr val="bg1"/>
                </a:solidFill>
                <a:latin typeface="Tahoma" charset="0"/>
                <a:ea typeface="Tahoma" charset="0"/>
                <a:cs typeface="Tahoma" charset="0"/>
              </a:endParaRPr>
            </a:p>
          </p:txBody>
        </p:sp>
      </p:grpSp>
    </p:spTree>
    <p:extLst>
      <p:ext uri="{BB962C8B-B14F-4D97-AF65-F5344CB8AC3E}">
        <p14:creationId xmlns:p14="http://schemas.microsoft.com/office/powerpoint/2010/main" val="117016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6502400" y="2214449"/>
            <a:ext cx="5283200" cy="2434815"/>
          </a:xfrm>
          <a:prstGeom prst="rect">
            <a:avLst/>
          </a:prstGeom>
        </p:spPr>
        <p:txBody>
          <a:bodyPr vert="horz" lIns="121920" tIns="60960" rIns="121920" bIns="60960" rtlCol="0" anchor="t">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l"/>
            <a:r>
              <a:rPr lang="en-US" sz="2400" b="0" dirty="0">
                <a:latin typeface="Tahoma" charset="0"/>
                <a:ea typeface="Tahoma" charset="0"/>
                <a:cs typeface="Tahoma" charset="0"/>
              </a:rPr>
              <a:t>Gene Civillico, Ph.D.</a:t>
            </a:r>
          </a:p>
          <a:p>
            <a:pPr algn="l"/>
            <a:r>
              <a:rPr lang="en-US" sz="2400" b="0" dirty="0" smtClean="0">
                <a:latin typeface="Tahoma" charset="0"/>
                <a:ea typeface="Tahoma" charset="0"/>
                <a:cs typeface="Tahoma" charset="0"/>
              </a:rPr>
              <a:t>SPARC </a:t>
            </a:r>
            <a:r>
              <a:rPr lang="en-US" sz="2400" b="0" dirty="0">
                <a:latin typeface="Tahoma" charset="0"/>
                <a:ea typeface="Tahoma" charset="0"/>
                <a:cs typeface="Tahoma" charset="0"/>
              </a:rPr>
              <a:t>Program </a:t>
            </a:r>
            <a:r>
              <a:rPr lang="en-US" sz="2400" b="0" dirty="0" smtClean="0">
                <a:latin typeface="Tahoma" charset="0"/>
                <a:ea typeface="Tahoma" charset="0"/>
                <a:cs typeface="Tahoma" charset="0"/>
              </a:rPr>
              <a:t>Manager</a:t>
            </a:r>
          </a:p>
          <a:p>
            <a:pPr algn="l"/>
            <a:r>
              <a:rPr lang="en-US" sz="2400" b="0" dirty="0" smtClean="0">
                <a:latin typeface="Tahoma" charset="0"/>
                <a:ea typeface="Tahoma" charset="0"/>
                <a:cs typeface="Tahoma" charset="0"/>
              </a:rPr>
              <a:t>NIH/OD/DPCPSI/OSC</a:t>
            </a:r>
            <a:endParaRPr lang="en-US" sz="2400" b="0" dirty="0">
              <a:latin typeface="Tahoma" charset="0"/>
              <a:ea typeface="Tahoma" charset="0"/>
              <a:cs typeface="Tahoma" charset="0"/>
            </a:endParaRPr>
          </a:p>
          <a:p>
            <a:pPr algn="l"/>
            <a:endParaRPr lang="en-US" sz="2400" b="0" dirty="0">
              <a:latin typeface="Tahoma" charset="0"/>
              <a:ea typeface="Tahoma" charset="0"/>
              <a:cs typeface="Tahoma" charset="0"/>
            </a:endParaRPr>
          </a:p>
          <a:p>
            <a:pPr algn="l"/>
            <a:r>
              <a:rPr lang="en-US" sz="2400" b="0" dirty="0" smtClean="0">
                <a:latin typeface="Tahoma" charset="0"/>
                <a:ea typeface="Tahoma" charset="0"/>
                <a:cs typeface="Tahoma" charset="0"/>
              </a:rPr>
              <a:t>IMAG/MSM Consortium Meeting</a:t>
            </a:r>
            <a:endParaRPr lang="en-US" sz="2400" b="0" dirty="0" smtClean="0">
              <a:latin typeface="Tahoma" charset="0"/>
              <a:ea typeface="Tahoma" charset="0"/>
              <a:cs typeface="Tahoma" charset="0"/>
            </a:endParaRPr>
          </a:p>
          <a:p>
            <a:pPr algn="l"/>
            <a:r>
              <a:rPr lang="en-US" sz="2400" b="0" dirty="0" smtClean="0">
                <a:latin typeface="Tahoma" charset="0"/>
                <a:ea typeface="Tahoma" charset="0"/>
                <a:cs typeface="Tahoma" charset="0"/>
              </a:rPr>
              <a:t>Bethesda, MD</a:t>
            </a:r>
            <a:endParaRPr lang="en-US" sz="2400" b="0" dirty="0" smtClean="0">
              <a:latin typeface="Tahoma" charset="0"/>
              <a:ea typeface="Tahoma" charset="0"/>
              <a:cs typeface="Tahoma" charset="0"/>
            </a:endParaRPr>
          </a:p>
          <a:p>
            <a:pPr algn="l"/>
            <a:r>
              <a:rPr lang="en-US" sz="2400" b="0" dirty="0" smtClean="0">
                <a:latin typeface="Tahoma" charset="0"/>
                <a:ea typeface="Tahoma" charset="0"/>
                <a:cs typeface="Tahoma" charset="0"/>
              </a:rPr>
              <a:t>23 March 2017</a:t>
            </a:r>
            <a:endParaRPr lang="en-US" sz="2400" b="0" dirty="0">
              <a:latin typeface="Tahoma" charset="0"/>
              <a:ea typeface="Tahoma" charset="0"/>
              <a:cs typeface="Tahoma"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401" y="5964931"/>
            <a:ext cx="5772935" cy="729035"/>
          </a:xfrm>
          <a:prstGeom prst="rect">
            <a:avLst/>
          </a:prstGeom>
        </p:spPr>
      </p:pic>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106" y="1501457"/>
            <a:ext cx="5068537" cy="386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1524001" y="5379877"/>
            <a:ext cx="4147335" cy="297454"/>
          </a:xfrm>
          <a:prstGeom prst="rect">
            <a:avLst/>
          </a:prstGeom>
        </p:spPr>
        <p:txBody>
          <a:bodyPr wrap="square">
            <a:spAutoFit/>
          </a:bodyPr>
          <a:lstStyle/>
          <a:p>
            <a:r>
              <a:rPr lang="en-US" sz="1333" dirty="0">
                <a:latin typeface="Tahoma" charset="0"/>
                <a:ea typeface="Tahoma" charset="0"/>
                <a:cs typeface="Tahoma" charset="0"/>
              </a:rPr>
              <a:t>http://</a:t>
            </a:r>
            <a:r>
              <a:rPr lang="en-US" sz="1333" dirty="0" err="1">
                <a:latin typeface="Tahoma" charset="0"/>
                <a:ea typeface="Tahoma" charset="0"/>
                <a:cs typeface="Tahoma" charset="0"/>
              </a:rPr>
              <a:t>vanat.cvm.umn.edu</a:t>
            </a:r>
            <a:r>
              <a:rPr lang="en-US" sz="1333" dirty="0">
                <a:latin typeface="Tahoma" charset="0"/>
                <a:ea typeface="Tahoma" charset="0"/>
                <a:cs typeface="Tahoma" charset="0"/>
              </a:rPr>
              <a:t>/neurLab1/</a:t>
            </a:r>
            <a:r>
              <a:rPr lang="en-US" sz="1333" dirty="0" err="1">
                <a:latin typeface="Tahoma" charset="0"/>
                <a:ea typeface="Tahoma" charset="0"/>
                <a:cs typeface="Tahoma" charset="0"/>
              </a:rPr>
              <a:t>nerves.html</a:t>
            </a:r>
            <a:endParaRPr lang="en-US" sz="1333" dirty="0">
              <a:latin typeface="Tahoma" charset="0"/>
              <a:ea typeface="Tahoma" charset="0"/>
              <a:cs typeface="Tahoma" charset="0"/>
            </a:endParaRPr>
          </a:p>
        </p:txBody>
      </p:sp>
      <p:sp>
        <p:nvSpPr>
          <p:cNvPr id="8" name="Subtitle 2"/>
          <p:cNvSpPr txBox="1">
            <a:spLocks/>
          </p:cNvSpPr>
          <p:nvPr/>
        </p:nvSpPr>
        <p:spPr>
          <a:xfrm>
            <a:off x="504816" y="288731"/>
            <a:ext cx="11519020" cy="91138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3200" dirty="0" smtClean="0">
                <a:solidFill>
                  <a:schemeClr val="accent1">
                    <a:lumMod val="75000"/>
                  </a:schemeClr>
                </a:solidFill>
                <a:latin typeface="Tahoma" charset="0"/>
                <a:ea typeface="Tahoma" charset="0"/>
                <a:cs typeface="Tahoma" charset="0"/>
              </a:rPr>
              <a:t>S</a:t>
            </a:r>
            <a:r>
              <a:rPr lang="en-US" sz="3200" dirty="0" smtClean="0">
                <a:solidFill>
                  <a:schemeClr val="tx2">
                    <a:lumMod val="75000"/>
                  </a:schemeClr>
                </a:solidFill>
                <a:latin typeface="Tahoma" charset="0"/>
                <a:ea typeface="Tahoma" charset="0"/>
                <a:cs typeface="Tahoma" charset="0"/>
              </a:rPr>
              <a:t>timulating </a:t>
            </a:r>
            <a:r>
              <a:rPr lang="en-US" sz="3200" dirty="0" smtClean="0">
                <a:solidFill>
                  <a:schemeClr val="accent1">
                    <a:lumMod val="75000"/>
                  </a:schemeClr>
                </a:solidFill>
                <a:latin typeface="Tahoma" charset="0"/>
                <a:ea typeface="Tahoma" charset="0"/>
                <a:cs typeface="Tahoma" charset="0"/>
              </a:rPr>
              <a:t>P</a:t>
            </a:r>
            <a:r>
              <a:rPr lang="en-US" sz="3200" dirty="0" smtClean="0">
                <a:solidFill>
                  <a:schemeClr val="tx2">
                    <a:lumMod val="75000"/>
                  </a:schemeClr>
                </a:solidFill>
                <a:latin typeface="Tahoma" charset="0"/>
                <a:ea typeface="Tahoma" charset="0"/>
                <a:cs typeface="Tahoma" charset="0"/>
              </a:rPr>
              <a:t>eripheral </a:t>
            </a:r>
            <a:r>
              <a:rPr lang="en-US" sz="3200" dirty="0" smtClean="0">
                <a:solidFill>
                  <a:schemeClr val="accent1">
                    <a:lumMod val="75000"/>
                  </a:schemeClr>
                </a:solidFill>
                <a:latin typeface="Tahoma" charset="0"/>
                <a:ea typeface="Tahoma" charset="0"/>
                <a:cs typeface="Tahoma" charset="0"/>
              </a:rPr>
              <a:t>A</a:t>
            </a:r>
            <a:r>
              <a:rPr lang="en-US" sz="3200" dirty="0" smtClean="0">
                <a:solidFill>
                  <a:schemeClr val="tx2">
                    <a:lumMod val="75000"/>
                  </a:schemeClr>
                </a:solidFill>
                <a:latin typeface="Tahoma" charset="0"/>
                <a:ea typeface="Tahoma" charset="0"/>
                <a:cs typeface="Tahoma" charset="0"/>
              </a:rPr>
              <a:t>ctivity to </a:t>
            </a:r>
            <a:r>
              <a:rPr lang="en-US" sz="3200" dirty="0" smtClean="0">
                <a:solidFill>
                  <a:schemeClr val="accent1">
                    <a:lumMod val="75000"/>
                  </a:schemeClr>
                </a:solidFill>
                <a:latin typeface="Tahoma" charset="0"/>
                <a:ea typeface="Tahoma" charset="0"/>
                <a:cs typeface="Tahoma" charset="0"/>
              </a:rPr>
              <a:t>R</a:t>
            </a:r>
            <a:r>
              <a:rPr lang="en-US" sz="3200" dirty="0" smtClean="0">
                <a:solidFill>
                  <a:schemeClr val="tx2">
                    <a:lumMod val="75000"/>
                  </a:schemeClr>
                </a:solidFill>
                <a:latin typeface="Tahoma" charset="0"/>
                <a:ea typeface="Tahoma" charset="0"/>
                <a:cs typeface="Tahoma" charset="0"/>
              </a:rPr>
              <a:t>elieve </a:t>
            </a:r>
            <a:r>
              <a:rPr lang="en-US" sz="3200" dirty="0" smtClean="0">
                <a:solidFill>
                  <a:schemeClr val="accent1">
                    <a:lumMod val="75000"/>
                  </a:schemeClr>
                </a:solidFill>
                <a:latin typeface="Tahoma" charset="0"/>
                <a:ea typeface="Tahoma" charset="0"/>
                <a:cs typeface="Tahoma" charset="0"/>
              </a:rPr>
              <a:t>C</a:t>
            </a:r>
            <a:r>
              <a:rPr lang="en-US" sz="3200" dirty="0" smtClean="0">
                <a:solidFill>
                  <a:schemeClr val="tx2">
                    <a:lumMod val="75000"/>
                  </a:schemeClr>
                </a:solidFill>
                <a:latin typeface="Tahoma" charset="0"/>
                <a:ea typeface="Tahoma" charset="0"/>
                <a:cs typeface="Tahoma" charset="0"/>
              </a:rPr>
              <a:t>onditions (</a:t>
            </a:r>
            <a:r>
              <a:rPr lang="en-US" sz="3200" dirty="0" smtClean="0">
                <a:solidFill>
                  <a:schemeClr val="accent1">
                    <a:lumMod val="75000"/>
                  </a:schemeClr>
                </a:solidFill>
                <a:latin typeface="Tahoma" charset="0"/>
                <a:ea typeface="Tahoma" charset="0"/>
                <a:cs typeface="Tahoma" charset="0"/>
              </a:rPr>
              <a:t>SPARC</a:t>
            </a:r>
            <a:r>
              <a:rPr lang="en-US" sz="3200" dirty="0" smtClean="0">
                <a:solidFill>
                  <a:schemeClr val="tx2">
                    <a:lumMod val="75000"/>
                  </a:schemeClr>
                </a:solidFill>
                <a:latin typeface="Tahoma" charset="0"/>
                <a:ea typeface="Tahoma" charset="0"/>
                <a:cs typeface="Tahoma" charset="0"/>
              </a:rPr>
              <a:t>): </a:t>
            </a:r>
            <a:r>
              <a:rPr lang="en-US" sz="3200" smtClean="0">
                <a:latin typeface="Tahoma" charset="0"/>
                <a:ea typeface="Tahoma" charset="0"/>
                <a:cs typeface="Tahoma" charset="0"/>
              </a:rPr>
              <a:t>An NIH Common </a:t>
            </a:r>
            <a:r>
              <a:rPr lang="en-US" sz="3200" dirty="0" smtClean="0">
                <a:latin typeface="Tahoma" charset="0"/>
                <a:ea typeface="Tahoma" charset="0"/>
                <a:cs typeface="Tahoma" charset="0"/>
              </a:rPr>
              <a:t>Fund Program</a:t>
            </a:r>
            <a:br>
              <a:rPr lang="en-US" sz="3200" dirty="0" smtClean="0">
                <a:latin typeface="Tahoma" charset="0"/>
                <a:ea typeface="Tahoma" charset="0"/>
                <a:cs typeface="Tahoma" charset="0"/>
              </a:rPr>
            </a:br>
            <a:endParaRPr lang="en-US" sz="3200" dirty="0" smtClean="0">
              <a:latin typeface="Tahoma" charset="0"/>
              <a:ea typeface="Tahoma" charset="0"/>
              <a:cs typeface="Tahoma" charset="0"/>
            </a:endParaRPr>
          </a:p>
        </p:txBody>
      </p:sp>
    </p:spTree>
    <p:extLst>
      <p:ext uri="{BB962C8B-B14F-4D97-AF65-F5344CB8AC3E}">
        <p14:creationId xmlns:p14="http://schemas.microsoft.com/office/powerpoint/2010/main" val="13321536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545" y="228599"/>
            <a:ext cx="59309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Rectangle 1"/>
          <p:cNvSpPr/>
          <p:nvPr/>
        </p:nvSpPr>
        <p:spPr>
          <a:xfrm>
            <a:off x="6632026" y="6153834"/>
            <a:ext cx="5559974" cy="646331"/>
          </a:xfrm>
          <a:prstGeom prst="rect">
            <a:avLst/>
          </a:prstGeom>
        </p:spPr>
        <p:txBody>
          <a:bodyPr wrap="square">
            <a:spAutoFit/>
          </a:bodyPr>
          <a:lstStyle/>
          <a:p>
            <a:r>
              <a:rPr lang="pt-BR" u="sng" dirty="0">
                <a:solidFill>
                  <a:srgbClr val="660066"/>
                </a:solidFill>
                <a:latin typeface="arial" charset="0"/>
                <a:hlinkClick r:id="rId3" tooltip="PLoS computational biology."/>
              </a:rPr>
              <a:t>PLoS Comput Biol.</a:t>
            </a:r>
            <a:r>
              <a:rPr lang="pt-BR" dirty="0">
                <a:solidFill>
                  <a:srgbClr val="000000"/>
                </a:solidFill>
                <a:latin typeface="arial" charset="0"/>
              </a:rPr>
              <a:t> 2010 </a:t>
            </a:r>
            <a:r>
              <a:rPr lang="pt-BR" dirty="0" err="1">
                <a:solidFill>
                  <a:srgbClr val="000000"/>
                </a:solidFill>
                <a:latin typeface="arial" charset="0"/>
              </a:rPr>
              <a:t>Jun</a:t>
            </a:r>
            <a:r>
              <a:rPr lang="pt-BR" dirty="0">
                <a:solidFill>
                  <a:srgbClr val="000000"/>
                </a:solidFill>
                <a:latin typeface="arial" charset="0"/>
              </a:rPr>
              <a:t> 17;6(6):e1000815. </a:t>
            </a:r>
            <a:r>
              <a:rPr lang="pt-BR" dirty="0" err="1">
                <a:solidFill>
                  <a:srgbClr val="000000"/>
                </a:solidFill>
                <a:latin typeface="arial" charset="0"/>
              </a:rPr>
              <a:t>doi</a:t>
            </a:r>
            <a:r>
              <a:rPr lang="pt-BR" dirty="0">
                <a:solidFill>
                  <a:srgbClr val="000000"/>
                </a:solidFill>
                <a:latin typeface="arial" charset="0"/>
              </a:rPr>
              <a:t>: 10.1371/journal.pcbi.1000815.</a:t>
            </a:r>
            <a:endParaRPr lang="en-US" dirty="0"/>
          </a:p>
        </p:txBody>
      </p:sp>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2158" y="228599"/>
            <a:ext cx="4541995" cy="5538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7463642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8000" y="65877"/>
            <a:ext cx="10972800" cy="1127923"/>
          </a:xfrm>
        </p:spPr>
        <p:txBody>
          <a:bodyPr>
            <a:noAutofit/>
          </a:bodyPr>
          <a:lstStyle/>
          <a:p>
            <a:pPr algn="l"/>
            <a:r>
              <a:rPr lang="en-US" sz="3600" dirty="0">
                <a:latin typeface="Tahoma" charset="0"/>
                <a:ea typeface="Tahoma" charset="0"/>
                <a:cs typeface="Tahoma" charset="0"/>
              </a:rPr>
              <a:t>Many randomized controlled trials miss their </a:t>
            </a:r>
            <a:r>
              <a:rPr lang="en-US" sz="3600" dirty="0" err="1">
                <a:latin typeface="Tahoma" charset="0"/>
                <a:ea typeface="Tahoma" charset="0"/>
                <a:cs typeface="Tahoma" charset="0"/>
              </a:rPr>
              <a:t>prespecified</a:t>
            </a:r>
            <a:r>
              <a:rPr lang="en-US" sz="3600" dirty="0">
                <a:latin typeface="Tahoma" charset="0"/>
                <a:ea typeface="Tahoma" charset="0"/>
                <a:cs typeface="Tahoma" charset="0"/>
              </a:rPr>
              <a:t> primary efficacy endpoints</a:t>
            </a:r>
          </a:p>
        </p:txBody>
      </p:sp>
      <p:sp>
        <p:nvSpPr>
          <p:cNvPr id="2" name="Content Placeholder 1"/>
          <p:cNvSpPr>
            <a:spLocks noGrp="1"/>
          </p:cNvSpPr>
          <p:nvPr>
            <p:ph idx="1"/>
          </p:nvPr>
        </p:nvSpPr>
        <p:spPr>
          <a:xfrm>
            <a:off x="508000" y="1245797"/>
            <a:ext cx="10972800" cy="3860800"/>
          </a:xfrm>
        </p:spPr>
        <p:txBody>
          <a:bodyPr>
            <a:normAutofit/>
          </a:bodyPr>
          <a:lstStyle/>
          <a:p>
            <a:r>
              <a:rPr lang="en-US" sz="2400" dirty="0">
                <a:latin typeface="Tahoma" charset="0"/>
                <a:ea typeface="Tahoma" charset="0"/>
                <a:cs typeface="Tahoma" charset="0"/>
              </a:rPr>
              <a:t>Boston Scientific NECTAR Trial </a:t>
            </a:r>
            <a:r>
              <a:rPr lang="en-US" sz="2400" dirty="0" smtClean="0">
                <a:latin typeface="Tahoma" charset="0"/>
                <a:ea typeface="Tahoma" charset="0"/>
                <a:cs typeface="Tahoma" charset="0"/>
              </a:rPr>
              <a:t>(Vagal Nerve Stimulation, </a:t>
            </a:r>
            <a:r>
              <a:rPr lang="en-US" sz="2400" dirty="0">
                <a:latin typeface="Tahoma" charset="0"/>
                <a:ea typeface="Tahoma" charset="0"/>
                <a:cs typeface="Tahoma" charset="0"/>
              </a:rPr>
              <a:t>Heart Failure)</a:t>
            </a:r>
          </a:p>
          <a:p>
            <a:r>
              <a:rPr lang="en-US" sz="2400" dirty="0">
                <a:latin typeface="Tahoma" charset="0"/>
                <a:ea typeface="Tahoma" charset="0"/>
                <a:cs typeface="Tahoma" charset="0"/>
              </a:rPr>
              <a:t>BioControls INOVATE Trial (Vagal Nerve Stimulation, Heart Failure)</a:t>
            </a:r>
          </a:p>
          <a:p>
            <a:r>
              <a:rPr lang="en-US" sz="2400" dirty="0">
                <a:latin typeface="Tahoma" charset="0"/>
                <a:ea typeface="Tahoma" charset="0"/>
                <a:cs typeface="Tahoma" charset="0"/>
              </a:rPr>
              <a:t>Medtronic SYMPLICITY (Renal Denervation, Hypertension) </a:t>
            </a:r>
          </a:p>
          <a:p>
            <a:r>
              <a:rPr lang="en-US" sz="2400" dirty="0">
                <a:latin typeface="Tahoma" charset="0"/>
                <a:ea typeface="Tahoma" charset="0"/>
                <a:cs typeface="Tahoma" charset="0"/>
              </a:rPr>
              <a:t>CVRx® </a:t>
            </a:r>
            <a:r>
              <a:rPr lang="en-US" sz="2400" dirty="0" err="1">
                <a:latin typeface="Tahoma" charset="0"/>
                <a:ea typeface="Tahoma" charset="0"/>
                <a:cs typeface="Tahoma" charset="0"/>
              </a:rPr>
              <a:t>Rheos</a:t>
            </a:r>
            <a:r>
              <a:rPr lang="en-US" sz="2400" dirty="0">
                <a:latin typeface="Tahoma" charset="0"/>
                <a:ea typeface="Tahoma" charset="0"/>
                <a:cs typeface="Tahoma" charset="0"/>
              </a:rPr>
              <a:t> (Baroreflex Activation Therapy)</a:t>
            </a:r>
          </a:p>
          <a:p>
            <a:r>
              <a:rPr lang="en-US" sz="2400" dirty="0" err="1">
                <a:latin typeface="Tahoma" charset="0"/>
                <a:ea typeface="Tahoma" charset="0"/>
                <a:cs typeface="Tahoma" charset="0"/>
              </a:rPr>
              <a:t>Apnex</a:t>
            </a:r>
            <a:r>
              <a:rPr lang="en-US" sz="2400" dirty="0">
                <a:latin typeface="Tahoma" charset="0"/>
                <a:ea typeface="Tahoma" charset="0"/>
                <a:cs typeface="Tahoma" charset="0"/>
              </a:rPr>
              <a:t> (Hypoglossal Nerve Stimulation, Sleep Apnea)</a:t>
            </a:r>
          </a:p>
          <a:p>
            <a:r>
              <a:rPr lang="en-US" sz="2400" dirty="0">
                <a:solidFill>
                  <a:schemeClr val="bg1">
                    <a:lumMod val="75000"/>
                  </a:schemeClr>
                </a:solidFill>
                <a:latin typeface="Tahoma" charset="0"/>
                <a:ea typeface="Tahoma" charset="0"/>
                <a:cs typeface="Tahoma" charset="0"/>
              </a:rPr>
              <a:t>St. Jude BROADEN Trial (DBS Area 25, Depression)</a:t>
            </a:r>
          </a:p>
          <a:p>
            <a:r>
              <a:rPr lang="en-US" sz="2400" dirty="0">
                <a:solidFill>
                  <a:schemeClr val="bg1">
                    <a:lumMod val="75000"/>
                  </a:schemeClr>
                </a:solidFill>
                <a:latin typeface="Tahoma" charset="0"/>
                <a:ea typeface="Tahoma" charset="0"/>
                <a:cs typeface="Tahoma" charset="0"/>
              </a:rPr>
              <a:t>Medtronic RECLAIM Trial (DBS Ventral Capsule/Ventral Striatum, Depression)</a:t>
            </a:r>
          </a:p>
          <a:p>
            <a:r>
              <a:rPr lang="en-US" sz="2400" dirty="0">
                <a:solidFill>
                  <a:schemeClr val="bg1">
                    <a:lumMod val="75000"/>
                  </a:schemeClr>
                </a:solidFill>
                <a:latin typeface="Tahoma" charset="0"/>
                <a:ea typeface="Tahoma" charset="0"/>
                <a:cs typeface="Tahoma" charset="0"/>
              </a:rPr>
              <a:t>Medtronic SANTE Trial (DBS ANT, Epilepsy)</a:t>
            </a:r>
          </a:p>
        </p:txBody>
      </p:sp>
      <p:sp>
        <p:nvSpPr>
          <p:cNvPr id="4" name="TextBox 3"/>
          <p:cNvSpPr txBox="1"/>
          <p:nvPr/>
        </p:nvSpPr>
        <p:spPr>
          <a:xfrm>
            <a:off x="4673600" y="6853954"/>
            <a:ext cx="7518400" cy="913199"/>
          </a:xfrm>
          <a:prstGeom prst="rect">
            <a:avLst/>
          </a:prstGeom>
          <a:noFill/>
        </p:spPr>
        <p:txBody>
          <a:bodyPr wrap="square" rtlCol="0">
            <a:spAutoFit/>
          </a:bodyPr>
          <a:lstStyle/>
          <a:p>
            <a:r>
              <a:rPr lang="en-US" sz="2667" dirty="0">
                <a:solidFill>
                  <a:srgbClr val="FF0000"/>
                </a:solidFill>
              </a:rPr>
              <a:t>SCS/Vagal Nerve = No RCT Trial (Approved by FDA in 1989 and1997)!</a:t>
            </a:r>
          </a:p>
        </p:txBody>
      </p:sp>
      <p:sp>
        <p:nvSpPr>
          <p:cNvPr id="5" name="Rectangle 4"/>
          <p:cNvSpPr/>
          <p:nvPr/>
        </p:nvSpPr>
        <p:spPr>
          <a:xfrm>
            <a:off x="2133600" y="5106598"/>
            <a:ext cx="7315200" cy="1569660"/>
          </a:xfrm>
          <a:prstGeom prst="rect">
            <a:avLst/>
          </a:prstGeom>
        </p:spPr>
        <p:txBody>
          <a:bodyPr wrap="square">
            <a:spAutoFit/>
          </a:bodyPr>
          <a:lstStyle/>
          <a:p>
            <a:r>
              <a:rPr lang="en-US" sz="2400" dirty="0">
                <a:solidFill>
                  <a:srgbClr val="002060"/>
                </a:solidFill>
                <a:latin typeface="Tahoma" charset="0"/>
                <a:ea typeface="Tahoma" charset="0"/>
                <a:cs typeface="Tahoma" charset="0"/>
              </a:rPr>
              <a:t>Common Themes:</a:t>
            </a:r>
          </a:p>
          <a:p>
            <a:pPr lvl="1"/>
            <a:r>
              <a:rPr lang="en-US" sz="2400" dirty="0">
                <a:solidFill>
                  <a:srgbClr val="002060"/>
                </a:solidFill>
                <a:latin typeface="Tahoma" charset="0"/>
                <a:ea typeface="Tahoma" charset="0"/>
                <a:cs typeface="Tahoma" charset="0"/>
              </a:rPr>
              <a:t>followed successful open label studies</a:t>
            </a:r>
          </a:p>
          <a:p>
            <a:pPr lvl="1"/>
            <a:r>
              <a:rPr lang="en-US" sz="2400" dirty="0">
                <a:solidFill>
                  <a:srgbClr val="002060"/>
                </a:solidFill>
                <a:latin typeface="Tahoma" charset="0"/>
                <a:ea typeface="Tahoma" charset="0"/>
                <a:cs typeface="Tahoma" charset="0"/>
              </a:rPr>
              <a:t>large sham arm effect</a:t>
            </a:r>
          </a:p>
          <a:p>
            <a:pPr lvl="1"/>
            <a:r>
              <a:rPr lang="en-US" sz="2400" b="1" dirty="0">
                <a:solidFill>
                  <a:srgbClr val="002060"/>
                </a:solidFill>
                <a:latin typeface="Tahoma" charset="0"/>
                <a:ea typeface="Tahoma" charset="0"/>
                <a:cs typeface="Tahoma" charset="0"/>
              </a:rPr>
              <a:t>remarkable response in some patients</a:t>
            </a:r>
          </a:p>
        </p:txBody>
      </p:sp>
    </p:spTree>
    <p:extLst>
      <p:ext uri="{BB962C8B-B14F-4D97-AF65-F5344CB8AC3E}">
        <p14:creationId xmlns:p14="http://schemas.microsoft.com/office/powerpoint/2010/main" val="181056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323" y="-70868"/>
            <a:ext cx="12949881" cy="676275"/>
          </a:xfrm>
        </p:spPr>
        <p:txBody>
          <a:bodyPr>
            <a:noAutofit/>
          </a:bodyPr>
          <a:lstStyle/>
          <a:p>
            <a:pPr algn="ctr"/>
            <a:r>
              <a:rPr lang="en-US" sz="3200" smtClean="0">
                <a:latin typeface="Tahoma" charset="0"/>
                <a:ea typeface="Tahoma" charset="0"/>
                <a:cs typeface="Tahoma" charset="0"/>
              </a:rPr>
              <a:t>Notable features </a:t>
            </a:r>
            <a:r>
              <a:rPr lang="en-US" sz="3200" dirty="0" smtClean="0">
                <a:latin typeface="Tahoma" charset="0"/>
                <a:ea typeface="Tahoma" charset="0"/>
                <a:cs typeface="Tahoma" charset="0"/>
              </a:rPr>
              <a:t>of PNS </a:t>
            </a:r>
            <a:r>
              <a:rPr lang="en-US" sz="3200" dirty="0" err="1" smtClean="0">
                <a:latin typeface="Tahoma" charset="0"/>
                <a:ea typeface="Tahoma" charset="0"/>
                <a:cs typeface="Tahoma" charset="0"/>
              </a:rPr>
              <a:t>neurostimulation</a:t>
            </a:r>
            <a:r>
              <a:rPr lang="en-US" sz="3200" dirty="0" smtClean="0">
                <a:latin typeface="Tahoma" charset="0"/>
                <a:ea typeface="Tahoma" charset="0"/>
                <a:cs typeface="Tahoma" charset="0"/>
              </a:rPr>
              <a:t> research</a:t>
            </a:r>
            <a:endParaRPr lang="en-US" sz="3200" dirty="0">
              <a:latin typeface="Tahoma" charset="0"/>
              <a:ea typeface="Tahoma" charset="0"/>
              <a:cs typeface="Tahoma" charset="0"/>
            </a:endParaRPr>
          </a:p>
        </p:txBody>
      </p:sp>
      <p:grpSp>
        <p:nvGrpSpPr>
          <p:cNvPr id="15" name="Group 14"/>
          <p:cNvGrpSpPr/>
          <p:nvPr/>
        </p:nvGrpSpPr>
        <p:grpSpPr>
          <a:xfrm>
            <a:off x="6901651" y="4469918"/>
            <a:ext cx="4529375" cy="2352283"/>
            <a:chOff x="555053" y="4058357"/>
            <a:chExt cx="5871635" cy="3049372"/>
          </a:xfrm>
        </p:grpSpPr>
        <p:pic>
          <p:nvPicPr>
            <p:cNvPr id="12" name="Picture 11"/>
            <p:cNvPicPr>
              <a:picLocks noChangeAspect="1"/>
            </p:cNvPicPr>
            <p:nvPr/>
          </p:nvPicPr>
          <p:blipFill rotWithShape="1">
            <a:blip r:embed="rId3"/>
            <a:srcRect l="73036"/>
            <a:stretch/>
          </p:blipFill>
          <p:spPr>
            <a:xfrm>
              <a:off x="784761" y="6579478"/>
              <a:ext cx="4075317" cy="528251"/>
            </a:xfrm>
            <a:prstGeom prst="rect">
              <a:avLst/>
            </a:prstGeom>
          </p:spPr>
        </p:pic>
        <p:grpSp>
          <p:nvGrpSpPr>
            <p:cNvPr id="14" name="Group 13"/>
            <p:cNvGrpSpPr/>
            <p:nvPr/>
          </p:nvGrpSpPr>
          <p:grpSpPr>
            <a:xfrm>
              <a:off x="555053" y="4058357"/>
              <a:ext cx="5871635" cy="2785247"/>
              <a:chOff x="555053" y="4058357"/>
              <a:chExt cx="5871635" cy="2785247"/>
            </a:xfrm>
          </p:grpSpPr>
          <p:pic>
            <p:nvPicPr>
              <p:cNvPr id="11" name="Picture 10"/>
              <p:cNvPicPr>
                <a:picLocks noChangeAspect="1"/>
              </p:cNvPicPr>
              <p:nvPr/>
            </p:nvPicPr>
            <p:blipFill>
              <a:blip r:embed="rId4"/>
              <a:stretch>
                <a:fillRect/>
              </a:stretch>
            </p:blipFill>
            <p:spPr>
              <a:xfrm>
                <a:off x="888513" y="4058357"/>
                <a:ext cx="5538175" cy="2256996"/>
              </a:xfrm>
              <a:prstGeom prst="rect">
                <a:avLst/>
              </a:prstGeom>
            </p:spPr>
          </p:pic>
          <p:pic>
            <p:nvPicPr>
              <p:cNvPr id="13" name="Picture 12"/>
              <p:cNvPicPr>
                <a:picLocks noChangeAspect="1"/>
              </p:cNvPicPr>
              <p:nvPr/>
            </p:nvPicPr>
            <p:blipFill rotWithShape="1">
              <a:blip r:embed="rId3"/>
              <a:srcRect r="78717"/>
              <a:stretch/>
            </p:blipFill>
            <p:spPr>
              <a:xfrm>
                <a:off x="555053" y="6315353"/>
                <a:ext cx="3216704" cy="528251"/>
              </a:xfrm>
              <a:prstGeom prst="rect">
                <a:avLst/>
              </a:prstGeom>
            </p:spPr>
          </p:pic>
        </p:grpSp>
      </p:grpSp>
      <p:pic>
        <p:nvPicPr>
          <p:cNvPr id="8" name="Picture 7"/>
          <p:cNvPicPr>
            <a:picLocks noChangeAspect="1"/>
          </p:cNvPicPr>
          <p:nvPr/>
        </p:nvPicPr>
        <p:blipFill rotWithShape="1">
          <a:blip r:embed="rId5"/>
          <a:srcRect l="34540"/>
          <a:stretch/>
        </p:blipFill>
        <p:spPr>
          <a:xfrm>
            <a:off x="1556633" y="3378084"/>
            <a:ext cx="3140460" cy="3637456"/>
          </a:xfrm>
          <a:prstGeom prst="rect">
            <a:avLst/>
          </a:prstGeom>
        </p:spPr>
      </p:pic>
      <p:grpSp>
        <p:nvGrpSpPr>
          <p:cNvPr id="21" name="Group 20"/>
          <p:cNvGrpSpPr/>
          <p:nvPr/>
        </p:nvGrpSpPr>
        <p:grpSpPr>
          <a:xfrm>
            <a:off x="4785691" y="770111"/>
            <a:ext cx="6058178" cy="3742153"/>
            <a:chOff x="4785691" y="770111"/>
            <a:chExt cx="6058178" cy="3742153"/>
          </a:xfrm>
        </p:grpSpPr>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10269" t="5508" r="10620" b="35641"/>
            <a:stretch/>
          </p:blipFill>
          <p:spPr>
            <a:xfrm>
              <a:off x="4785691" y="770111"/>
              <a:ext cx="5132818" cy="3742153"/>
            </a:xfrm>
            <a:prstGeom prst="rect">
              <a:avLst/>
            </a:prstGeom>
          </p:spPr>
        </p:pic>
        <p:sp>
          <p:nvSpPr>
            <p:cNvPr id="18" name="TextBox 17"/>
            <p:cNvSpPr txBox="1"/>
            <p:nvPr/>
          </p:nvSpPr>
          <p:spPr>
            <a:xfrm>
              <a:off x="9601221" y="3821092"/>
              <a:ext cx="1242648" cy="307777"/>
            </a:xfrm>
            <a:prstGeom prst="rect">
              <a:avLst/>
            </a:prstGeom>
            <a:noFill/>
          </p:spPr>
          <p:txBody>
            <a:bodyPr wrap="none" rtlCol="0">
              <a:spAutoFit/>
            </a:bodyPr>
            <a:lstStyle/>
            <a:p>
              <a:r>
                <a:rPr lang="en-US" sz="1400" smtClean="0">
                  <a:latin typeface="Tahoma" charset="0"/>
                  <a:ea typeface="Tahoma" charset="0"/>
                  <a:cs typeface="Tahoma" charset="0"/>
                </a:rPr>
                <a:t>Furness 2006</a:t>
              </a:r>
              <a:endParaRPr lang="en-US" sz="1400">
                <a:latin typeface="Tahoma" charset="0"/>
                <a:ea typeface="Tahoma" charset="0"/>
                <a:cs typeface="Tahoma" charset="0"/>
              </a:endParaRPr>
            </a:p>
          </p:txBody>
        </p:sp>
      </p:grpSp>
      <p:grpSp>
        <p:nvGrpSpPr>
          <p:cNvPr id="20" name="Group 19"/>
          <p:cNvGrpSpPr/>
          <p:nvPr/>
        </p:nvGrpSpPr>
        <p:grpSpPr>
          <a:xfrm>
            <a:off x="549758" y="555529"/>
            <a:ext cx="4147335" cy="2812282"/>
            <a:chOff x="549758" y="655285"/>
            <a:chExt cx="4147335" cy="2812282"/>
          </a:xfrm>
        </p:grpSpPr>
        <p:pic>
          <p:nvPicPr>
            <p:cNvPr id="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9039" y="655285"/>
              <a:ext cx="3407219" cy="2595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a:xfrm>
              <a:off x="549758" y="3190568"/>
              <a:ext cx="4147335" cy="276999"/>
            </a:xfrm>
            <a:prstGeom prst="rect">
              <a:avLst/>
            </a:prstGeom>
          </p:spPr>
          <p:txBody>
            <a:bodyPr wrap="square">
              <a:spAutoFit/>
            </a:bodyPr>
            <a:lstStyle/>
            <a:p>
              <a:r>
                <a:rPr lang="en-US" sz="1200" dirty="0">
                  <a:latin typeface="Tahoma" charset="0"/>
                  <a:ea typeface="Tahoma" charset="0"/>
                  <a:cs typeface="Tahoma" charset="0"/>
                </a:rPr>
                <a:t>http://</a:t>
              </a:r>
              <a:r>
                <a:rPr lang="en-US" sz="1200" dirty="0" err="1">
                  <a:latin typeface="Tahoma" charset="0"/>
                  <a:ea typeface="Tahoma" charset="0"/>
                  <a:cs typeface="Tahoma" charset="0"/>
                </a:rPr>
                <a:t>vanat.cvm.umn.edu</a:t>
              </a:r>
              <a:r>
                <a:rPr lang="en-US" sz="1200" dirty="0">
                  <a:latin typeface="Tahoma" charset="0"/>
                  <a:ea typeface="Tahoma" charset="0"/>
                  <a:cs typeface="Tahoma" charset="0"/>
                </a:rPr>
                <a:t>/neurLab1/</a:t>
              </a:r>
              <a:r>
                <a:rPr lang="en-US" sz="1200" dirty="0" err="1">
                  <a:latin typeface="Tahoma" charset="0"/>
                  <a:ea typeface="Tahoma" charset="0"/>
                  <a:cs typeface="Tahoma" charset="0"/>
                </a:rPr>
                <a:t>nerves.html</a:t>
              </a:r>
              <a:endParaRPr lang="en-US" sz="1200" dirty="0">
                <a:latin typeface="Tahoma" charset="0"/>
                <a:ea typeface="Tahoma" charset="0"/>
                <a:cs typeface="Tahoma" charset="0"/>
              </a:endParaRPr>
            </a:p>
          </p:txBody>
        </p:sp>
      </p:grpSp>
    </p:spTree>
    <p:extLst>
      <p:ext uri="{BB962C8B-B14F-4D97-AF65-F5344CB8AC3E}">
        <p14:creationId xmlns:p14="http://schemas.microsoft.com/office/powerpoint/2010/main" val="1570950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711200" y="178199"/>
            <a:ext cx="10668000" cy="1127298"/>
          </a:xfrm>
        </p:spPr>
        <p:txBody>
          <a:bodyPr anchor="t">
            <a:normAutofit/>
          </a:bodyPr>
          <a:lstStyle/>
          <a:p>
            <a:r>
              <a:rPr lang="en-US" sz="3600" dirty="0">
                <a:latin typeface="Tahoma" charset="0"/>
                <a:ea typeface="Tahoma" charset="0"/>
                <a:cs typeface="Tahoma" charset="0"/>
              </a:rPr>
              <a:t>SPARC Other Transactions: Dynamism and innovation at every </a:t>
            </a:r>
            <a:r>
              <a:rPr lang="en-US" sz="3600" dirty="0" smtClean="0">
                <a:latin typeface="Tahoma" charset="0"/>
                <a:ea typeface="Tahoma" charset="0"/>
                <a:cs typeface="Tahoma" charset="0"/>
              </a:rPr>
              <a:t>award stage</a:t>
            </a:r>
            <a:endParaRPr lang="en-US" sz="3600" dirty="0">
              <a:latin typeface="Tahoma" charset="0"/>
              <a:ea typeface="Tahoma" charset="0"/>
              <a:cs typeface="Tahoma" charset="0"/>
            </a:endParaRPr>
          </a:p>
        </p:txBody>
      </p:sp>
      <p:sp>
        <p:nvSpPr>
          <p:cNvPr id="6" name="Rounded Rectangle 5"/>
          <p:cNvSpPr/>
          <p:nvPr/>
        </p:nvSpPr>
        <p:spPr>
          <a:xfrm>
            <a:off x="834533" y="1481377"/>
            <a:ext cx="2619868" cy="1409473"/>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ahoma" charset="0"/>
                <a:ea typeface="Tahoma" charset="0"/>
                <a:cs typeface="Tahoma" charset="0"/>
              </a:rPr>
              <a:t>Funding </a:t>
            </a:r>
            <a:r>
              <a:rPr lang="en-US" sz="2400" dirty="0" smtClean="0">
                <a:latin typeface="Tahoma" charset="0"/>
                <a:ea typeface="Tahoma" charset="0"/>
                <a:cs typeface="Tahoma" charset="0"/>
              </a:rPr>
              <a:t>Announcements</a:t>
            </a:r>
            <a:endParaRPr lang="en-US" sz="2400" dirty="0">
              <a:latin typeface="Tahoma" charset="0"/>
              <a:ea typeface="Tahoma" charset="0"/>
              <a:cs typeface="Tahoma" charset="0"/>
            </a:endParaRPr>
          </a:p>
        </p:txBody>
      </p:sp>
      <p:grpSp>
        <p:nvGrpSpPr>
          <p:cNvPr id="3" name="Group 2"/>
          <p:cNvGrpSpPr/>
          <p:nvPr/>
        </p:nvGrpSpPr>
        <p:grpSpPr>
          <a:xfrm>
            <a:off x="831254" y="2963562"/>
            <a:ext cx="9262041" cy="1938992"/>
            <a:chOff x="831254" y="3148914"/>
            <a:chExt cx="9262041" cy="1938992"/>
          </a:xfrm>
        </p:grpSpPr>
        <p:sp>
          <p:nvSpPr>
            <p:cNvPr id="7" name="TextBox 6"/>
            <p:cNvSpPr txBox="1"/>
            <p:nvPr/>
          </p:nvSpPr>
          <p:spPr>
            <a:xfrm>
              <a:off x="3715267" y="3148914"/>
              <a:ext cx="6378028" cy="1938992"/>
            </a:xfrm>
            <a:prstGeom prst="rect">
              <a:avLst/>
            </a:prstGeom>
            <a:noFill/>
          </p:spPr>
          <p:txBody>
            <a:bodyPr wrap="none" rtlCol="0">
              <a:spAutoFit/>
            </a:bodyPr>
            <a:lstStyle/>
            <a:p>
              <a:r>
                <a:rPr lang="en-US" sz="2400" dirty="0">
                  <a:solidFill>
                    <a:schemeClr val="accent1"/>
                  </a:solidFill>
                  <a:latin typeface="Tahoma" charset="0"/>
                  <a:ea typeface="Tahoma" charset="0"/>
                  <a:cs typeface="Tahoma" charset="0"/>
                </a:rPr>
                <a:t>Custom review process:</a:t>
              </a:r>
            </a:p>
            <a:p>
              <a:r>
                <a:rPr lang="en-US" sz="2400" dirty="0">
                  <a:solidFill>
                    <a:schemeClr val="accent1"/>
                  </a:solidFill>
                  <a:latin typeface="Tahoma" charset="0"/>
                  <a:ea typeface="Tahoma" charset="0"/>
                  <a:cs typeface="Tahoma" charset="0"/>
                </a:rPr>
                <a:t>       New reviewer voices</a:t>
              </a:r>
            </a:p>
            <a:p>
              <a:r>
                <a:rPr lang="en-US" sz="2400" dirty="0">
                  <a:solidFill>
                    <a:schemeClr val="accent1"/>
                  </a:solidFill>
                  <a:latin typeface="Tahoma" charset="0"/>
                  <a:ea typeface="Tahoma" charset="0"/>
                  <a:cs typeface="Tahoma" charset="0"/>
                </a:rPr>
                <a:t>       Interactive discussion with Program </a:t>
              </a:r>
              <a:r>
                <a:rPr lang="en-US" sz="2400" dirty="0" smtClean="0">
                  <a:solidFill>
                    <a:schemeClr val="accent1"/>
                  </a:solidFill>
                  <a:latin typeface="Tahoma" charset="0"/>
                  <a:ea typeface="Tahoma" charset="0"/>
                  <a:cs typeface="Tahoma" charset="0"/>
                </a:rPr>
                <a:t>staff</a:t>
              </a:r>
            </a:p>
            <a:p>
              <a:r>
                <a:rPr lang="en-US" sz="2400" dirty="0" smtClean="0">
                  <a:solidFill>
                    <a:schemeClr val="accent1"/>
                  </a:solidFill>
                  <a:latin typeface="Tahoma" charset="0"/>
                  <a:ea typeface="Tahoma" charset="0"/>
                  <a:cs typeface="Tahoma" charset="0"/>
                </a:rPr>
                <a:t>       Outcome-driven selection criteria</a:t>
              </a:r>
              <a:endParaRPr lang="en-US" sz="2400" dirty="0">
                <a:solidFill>
                  <a:schemeClr val="accent1"/>
                </a:solidFill>
                <a:latin typeface="Tahoma" charset="0"/>
                <a:ea typeface="Tahoma" charset="0"/>
                <a:cs typeface="Tahoma" charset="0"/>
              </a:endParaRPr>
            </a:p>
            <a:p>
              <a:r>
                <a:rPr lang="en-US" sz="2400" dirty="0">
                  <a:solidFill>
                    <a:schemeClr val="accent1"/>
                  </a:solidFill>
                  <a:latin typeface="Tahoma" charset="0"/>
                  <a:ea typeface="Tahoma" charset="0"/>
                  <a:cs typeface="Tahoma" charset="0"/>
                </a:rPr>
                <a:t>       Selection of pieces of a </a:t>
              </a:r>
              <a:r>
                <a:rPr lang="en-US" sz="2400" dirty="0" smtClean="0">
                  <a:solidFill>
                    <a:schemeClr val="accent1"/>
                  </a:solidFill>
                  <a:latin typeface="Tahoma" charset="0"/>
                  <a:ea typeface="Tahoma" charset="0"/>
                  <a:cs typeface="Tahoma" charset="0"/>
                </a:rPr>
                <a:t>proposal</a:t>
              </a:r>
              <a:endParaRPr lang="en-US" sz="2400" dirty="0">
                <a:solidFill>
                  <a:schemeClr val="accent1"/>
                </a:solidFill>
                <a:latin typeface="Tahoma" charset="0"/>
                <a:ea typeface="Tahoma" charset="0"/>
                <a:cs typeface="Tahoma" charset="0"/>
              </a:endParaRPr>
            </a:p>
          </p:txBody>
        </p:sp>
        <p:sp>
          <p:nvSpPr>
            <p:cNvPr id="9" name="Rounded Rectangle 8"/>
            <p:cNvSpPr/>
            <p:nvPr/>
          </p:nvSpPr>
          <p:spPr>
            <a:xfrm>
              <a:off x="831254" y="3186111"/>
              <a:ext cx="2619867" cy="1901795"/>
            </a:xfrm>
            <a:prstGeom prst="roundRect">
              <a:avLst>
                <a:gd name="adj" fmla="val 1211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ahoma" charset="0"/>
                  <a:ea typeface="Tahoma" charset="0"/>
                  <a:cs typeface="Tahoma" charset="0"/>
                </a:rPr>
                <a:t>Review</a:t>
              </a:r>
            </a:p>
          </p:txBody>
        </p:sp>
      </p:grpSp>
      <p:grpSp>
        <p:nvGrpSpPr>
          <p:cNvPr id="4" name="Group 3"/>
          <p:cNvGrpSpPr/>
          <p:nvPr/>
        </p:nvGrpSpPr>
        <p:grpSpPr>
          <a:xfrm>
            <a:off x="831253" y="5031258"/>
            <a:ext cx="10344747" cy="1409473"/>
            <a:chOff x="831253" y="5216610"/>
            <a:chExt cx="10344747" cy="1409473"/>
          </a:xfrm>
        </p:grpSpPr>
        <p:sp>
          <p:nvSpPr>
            <p:cNvPr id="10" name="Rounded Rectangle 9"/>
            <p:cNvSpPr/>
            <p:nvPr/>
          </p:nvSpPr>
          <p:spPr>
            <a:xfrm>
              <a:off x="831253" y="5216610"/>
              <a:ext cx="2619868" cy="140947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ahoma" charset="0"/>
                  <a:ea typeface="Tahoma" charset="0"/>
                  <a:cs typeface="Tahoma" charset="0"/>
                </a:rPr>
                <a:t>Award Management</a:t>
              </a:r>
            </a:p>
          </p:txBody>
        </p:sp>
        <p:sp>
          <p:nvSpPr>
            <p:cNvPr id="12" name="TextBox 11"/>
            <p:cNvSpPr txBox="1"/>
            <p:nvPr/>
          </p:nvSpPr>
          <p:spPr>
            <a:xfrm>
              <a:off x="3715267" y="5257800"/>
              <a:ext cx="7460733" cy="1200329"/>
            </a:xfrm>
            <a:prstGeom prst="rect">
              <a:avLst/>
            </a:prstGeom>
            <a:noFill/>
          </p:spPr>
          <p:txBody>
            <a:bodyPr wrap="square" rtlCol="0">
              <a:spAutoFit/>
            </a:bodyPr>
            <a:lstStyle/>
            <a:p>
              <a:pPr lvl="0"/>
              <a:r>
                <a:rPr lang="en-US" sz="2400" dirty="0">
                  <a:solidFill>
                    <a:schemeClr val="accent6">
                      <a:lumMod val="75000"/>
                    </a:schemeClr>
                  </a:solidFill>
                  <a:latin typeface="Tahoma" charset="0"/>
                  <a:ea typeface="Tahoma" charset="0"/>
                  <a:cs typeface="Tahoma" charset="0"/>
                </a:rPr>
                <a:t>Awarded activity can </a:t>
              </a:r>
              <a:r>
                <a:rPr lang="en-US" sz="2400">
                  <a:solidFill>
                    <a:schemeClr val="accent6">
                      <a:lumMod val="75000"/>
                    </a:schemeClr>
                  </a:solidFill>
                  <a:latin typeface="Tahoma" charset="0"/>
                  <a:ea typeface="Tahoma" charset="0"/>
                  <a:cs typeface="Tahoma" charset="0"/>
                </a:rPr>
                <a:t>be rapidly </a:t>
              </a:r>
              <a:r>
                <a:rPr lang="en-US" sz="2400" dirty="0">
                  <a:solidFill>
                    <a:schemeClr val="accent6">
                      <a:lumMod val="75000"/>
                    </a:schemeClr>
                  </a:solidFill>
                  <a:latin typeface="Tahoma" charset="0"/>
                  <a:ea typeface="Tahoma" charset="0"/>
                  <a:cs typeface="Tahoma" charset="0"/>
                </a:rPr>
                <a:t>expanded, modified, partnered, </a:t>
              </a:r>
              <a:r>
                <a:rPr lang="en-US" sz="2400">
                  <a:solidFill>
                    <a:schemeClr val="accent6">
                      <a:lumMod val="75000"/>
                    </a:schemeClr>
                  </a:solidFill>
                  <a:latin typeface="Tahoma" charset="0"/>
                  <a:ea typeface="Tahoma" charset="0"/>
                  <a:cs typeface="Tahoma" charset="0"/>
                </a:rPr>
                <a:t>or discontinued </a:t>
              </a:r>
              <a:r>
                <a:rPr lang="en-US" sz="2400" dirty="0">
                  <a:solidFill>
                    <a:schemeClr val="accent6">
                      <a:lumMod val="75000"/>
                    </a:schemeClr>
                  </a:solidFill>
                  <a:latin typeface="Tahoma" charset="0"/>
                  <a:ea typeface="Tahoma" charset="0"/>
                  <a:cs typeface="Tahoma" charset="0"/>
                </a:rPr>
                <a:t>based on program needs, emerging methods, technologies, </a:t>
              </a:r>
              <a:r>
                <a:rPr lang="en-US" sz="2400">
                  <a:solidFill>
                    <a:schemeClr val="accent6">
                      <a:lumMod val="75000"/>
                    </a:schemeClr>
                  </a:solidFill>
                  <a:latin typeface="Tahoma" charset="0"/>
                  <a:ea typeface="Tahoma" charset="0"/>
                  <a:cs typeface="Tahoma" charset="0"/>
                </a:rPr>
                <a:t>or approaches</a:t>
              </a:r>
              <a:endParaRPr lang="en-US" sz="2400" dirty="0">
                <a:solidFill>
                  <a:schemeClr val="accent6">
                    <a:lumMod val="75000"/>
                  </a:schemeClr>
                </a:solidFill>
                <a:latin typeface="Tahoma" charset="0"/>
                <a:ea typeface="Tahoma" charset="0"/>
                <a:cs typeface="Tahoma" charset="0"/>
              </a:endParaRPr>
            </a:p>
          </p:txBody>
        </p:sp>
      </p:grpSp>
      <p:sp>
        <p:nvSpPr>
          <p:cNvPr id="14" name="TextBox 13"/>
          <p:cNvSpPr txBox="1"/>
          <p:nvPr/>
        </p:nvSpPr>
        <p:spPr>
          <a:xfrm>
            <a:off x="3715267" y="1585948"/>
            <a:ext cx="4423775" cy="1200329"/>
          </a:xfrm>
          <a:prstGeom prst="rect">
            <a:avLst/>
          </a:prstGeom>
          <a:noFill/>
        </p:spPr>
        <p:txBody>
          <a:bodyPr wrap="none" rtlCol="0">
            <a:spAutoFit/>
          </a:bodyPr>
          <a:lstStyle/>
          <a:p>
            <a:r>
              <a:rPr lang="en-US" sz="2400" dirty="0">
                <a:solidFill>
                  <a:schemeClr val="accent2"/>
                </a:solidFill>
                <a:latin typeface="Tahoma" charset="0"/>
                <a:ea typeface="Tahoma" charset="0"/>
                <a:cs typeface="Tahoma" charset="0"/>
              </a:rPr>
              <a:t>No </a:t>
            </a:r>
            <a:r>
              <a:rPr lang="en-US" sz="2400" dirty="0" smtClean="0">
                <a:solidFill>
                  <a:schemeClr val="accent2"/>
                </a:solidFill>
                <a:latin typeface="Tahoma" charset="0"/>
                <a:ea typeface="Tahoma" charset="0"/>
                <a:cs typeface="Tahoma" charset="0"/>
              </a:rPr>
              <a:t>template</a:t>
            </a:r>
          </a:p>
          <a:p>
            <a:r>
              <a:rPr lang="en-US" sz="2400" dirty="0" smtClean="0">
                <a:solidFill>
                  <a:schemeClr val="accent2"/>
                </a:solidFill>
                <a:latin typeface="Tahoma" charset="0"/>
                <a:ea typeface="Tahoma" charset="0"/>
                <a:cs typeface="Tahoma" charset="0"/>
              </a:rPr>
              <a:t>Rapid dissemination</a:t>
            </a:r>
            <a:endParaRPr lang="en-US" sz="2400" dirty="0">
              <a:solidFill>
                <a:schemeClr val="accent2"/>
              </a:solidFill>
              <a:latin typeface="Tahoma" charset="0"/>
              <a:ea typeface="Tahoma" charset="0"/>
              <a:cs typeface="Tahoma" charset="0"/>
            </a:endParaRPr>
          </a:p>
          <a:p>
            <a:r>
              <a:rPr lang="en-US" sz="2400" dirty="0">
                <a:solidFill>
                  <a:schemeClr val="accent2"/>
                </a:solidFill>
                <a:latin typeface="Tahoma" charset="0"/>
                <a:ea typeface="Tahoma" charset="0"/>
                <a:cs typeface="Tahoma" charset="0"/>
              </a:rPr>
              <a:t>Reach nontraditional applicants</a:t>
            </a:r>
          </a:p>
        </p:txBody>
      </p:sp>
    </p:spTree>
    <p:extLst>
      <p:ext uri="{BB962C8B-B14F-4D97-AF65-F5344CB8AC3E}">
        <p14:creationId xmlns:p14="http://schemas.microsoft.com/office/powerpoint/2010/main" val="199754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 name="Group 112"/>
          <p:cNvGrpSpPr/>
          <p:nvPr/>
        </p:nvGrpSpPr>
        <p:grpSpPr>
          <a:xfrm>
            <a:off x="4623390" y="1479082"/>
            <a:ext cx="3793796" cy="3957845"/>
            <a:chOff x="4623390" y="1479083"/>
            <a:chExt cx="3793796" cy="3761694"/>
          </a:xfrm>
        </p:grpSpPr>
        <p:cxnSp>
          <p:nvCxnSpPr>
            <p:cNvPr id="105" name="Straight Arrow Connector 104"/>
            <p:cNvCxnSpPr/>
            <p:nvPr/>
          </p:nvCxnSpPr>
          <p:spPr>
            <a:xfrm>
              <a:off x="7880133" y="1487807"/>
              <a:ext cx="0" cy="3752970"/>
            </a:xfrm>
            <a:prstGeom prst="straightConnector1">
              <a:avLst/>
            </a:prstGeom>
            <a:ln>
              <a:solidFill>
                <a:srgbClr val="7030A0">
                  <a:alpha val="50196"/>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a:off x="8136709" y="1487807"/>
              <a:ext cx="0" cy="3752970"/>
            </a:xfrm>
            <a:prstGeom prst="straightConnector1">
              <a:avLst/>
            </a:prstGeom>
            <a:ln>
              <a:solidFill>
                <a:srgbClr val="7030A0">
                  <a:alpha val="50196"/>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a:off x="8417186" y="1487807"/>
              <a:ext cx="0" cy="3752970"/>
            </a:xfrm>
            <a:prstGeom prst="straightConnector1">
              <a:avLst/>
            </a:prstGeom>
            <a:ln>
              <a:solidFill>
                <a:srgbClr val="7030A0">
                  <a:alpha val="50196"/>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a:off x="5989415" y="1479083"/>
              <a:ext cx="0" cy="3752970"/>
            </a:xfrm>
            <a:prstGeom prst="straightConnector1">
              <a:avLst/>
            </a:prstGeom>
            <a:ln>
              <a:solidFill>
                <a:srgbClr val="7030A0">
                  <a:alpha val="50196"/>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a:off x="5117986" y="1479083"/>
              <a:ext cx="0" cy="3752970"/>
            </a:xfrm>
            <a:prstGeom prst="straightConnector1">
              <a:avLst/>
            </a:prstGeom>
            <a:ln>
              <a:solidFill>
                <a:srgbClr val="7030A0">
                  <a:alpha val="50196"/>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4623390" y="2248017"/>
              <a:ext cx="0" cy="2984036"/>
            </a:xfrm>
            <a:prstGeom prst="straightConnector1">
              <a:avLst/>
            </a:prstGeom>
            <a:ln>
              <a:solidFill>
                <a:srgbClr val="7030A0">
                  <a:alpha val="50196"/>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a:off x="4867151" y="2768078"/>
              <a:ext cx="0" cy="2463975"/>
            </a:xfrm>
            <a:prstGeom prst="straightConnector1">
              <a:avLst/>
            </a:prstGeom>
            <a:ln>
              <a:solidFill>
                <a:srgbClr val="7030A0">
                  <a:alpha val="50196"/>
                </a:srgb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 name="Straight Connector 8"/>
          <p:cNvCxnSpPr/>
          <p:nvPr/>
        </p:nvCxnSpPr>
        <p:spPr>
          <a:xfrm flipH="1">
            <a:off x="3759012" y="644405"/>
            <a:ext cx="1" cy="5755833"/>
          </a:xfrm>
          <a:prstGeom prst="line">
            <a:avLst/>
          </a:prstGeom>
          <a:ln w="57150">
            <a:solidFill>
              <a:srgbClr val="FF0000">
                <a:alpha val="33333"/>
              </a:srgbClr>
            </a:solidFill>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211286" y="729909"/>
            <a:ext cx="8553815" cy="5670329"/>
            <a:chOff x="1574864" y="772772"/>
            <a:chExt cx="8553814" cy="5357324"/>
          </a:xfrm>
        </p:grpSpPr>
        <p:cxnSp>
          <p:nvCxnSpPr>
            <p:cNvPr id="7" name="Straight Connector 6"/>
            <p:cNvCxnSpPr/>
            <p:nvPr/>
          </p:nvCxnSpPr>
          <p:spPr>
            <a:xfrm>
              <a:off x="1574864" y="772772"/>
              <a:ext cx="0" cy="5357324"/>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286183" y="772772"/>
              <a:ext cx="0" cy="5357324"/>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997503" y="772772"/>
              <a:ext cx="0" cy="5357324"/>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708822" y="772772"/>
              <a:ext cx="0" cy="5357324"/>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417359" y="772772"/>
              <a:ext cx="0" cy="5357324"/>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0128678" y="772772"/>
              <a:ext cx="0" cy="5357324"/>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 name="Title 5"/>
          <p:cNvSpPr>
            <a:spLocks noGrp="1"/>
          </p:cNvSpPr>
          <p:nvPr>
            <p:ph type="title"/>
          </p:nvPr>
        </p:nvSpPr>
        <p:spPr>
          <a:xfrm>
            <a:off x="2372317" y="110355"/>
            <a:ext cx="7639683" cy="490497"/>
          </a:xfrm>
        </p:spPr>
        <p:txBody>
          <a:bodyPr>
            <a:normAutofit fontScale="90000"/>
          </a:bodyPr>
          <a:lstStyle/>
          <a:p>
            <a:pPr algn="ctr"/>
            <a:r>
              <a:rPr lang="en-US" sz="3600" dirty="0" smtClean="0">
                <a:latin typeface="Tahoma" charset="0"/>
                <a:ea typeface="Tahoma" charset="0"/>
                <a:cs typeface="Tahoma" charset="0"/>
              </a:rPr>
              <a:t>SPARC High-Level Plans</a:t>
            </a:r>
            <a:endParaRPr lang="en-US" sz="3600" dirty="0">
              <a:latin typeface="Tahoma" charset="0"/>
              <a:ea typeface="Tahoma" charset="0"/>
              <a:cs typeface="Tahoma" charset="0"/>
            </a:endParaRPr>
          </a:p>
        </p:txBody>
      </p:sp>
      <p:sp>
        <p:nvSpPr>
          <p:cNvPr id="4" name="TextBox 3"/>
          <p:cNvSpPr txBox="1"/>
          <p:nvPr/>
        </p:nvSpPr>
        <p:spPr>
          <a:xfrm>
            <a:off x="180963" y="6078805"/>
            <a:ext cx="691215" cy="369332"/>
          </a:xfrm>
          <a:prstGeom prst="rect">
            <a:avLst/>
          </a:prstGeom>
          <a:noFill/>
        </p:spPr>
        <p:txBody>
          <a:bodyPr wrap="none" rtlCol="0">
            <a:spAutoFit/>
          </a:bodyPr>
          <a:lstStyle/>
          <a:p>
            <a:r>
              <a:rPr lang="en-US">
                <a:solidFill>
                  <a:schemeClr val="bg1">
                    <a:lumMod val="75000"/>
                  </a:schemeClr>
                </a:solidFill>
                <a:latin typeface="Tahoma" charset="0"/>
                <a:ea typeface="Tahoma" charset="0"/>
                <a:cs typeface="Tahoma" charset="0"/>
              </a:rPr>
              <a:t>2015</a:t>
            </a:r>
          </a:p>
        </p:txBody>
      </p:sp>
      <p:sp>
        <p:nvSpPr>
          <p:cNvPr id="17" name="TextBox 16"/>
          <p:cNvSpPr txBox="1"/>
          <p:nvPr/>
        </p:nvSpPr>
        <p:spPr>
          <a:xfrm>
            <a:off x="1892282" y="6078805"/>
            <a:ext cx="691215" cy="369332"/>
          </a:xfrm>
          <a:prstGeom prst="rect">
            <a:avLst/>
          </a:prstGeom>
          <a:noFill/>
        </p:spPr>
        <p:txBody>
          <a:bodyPr wrap="none" rtlCol="0">
            <a:spAutoFit/>
          </a:bodyPr>
          <a:lstStyle/>
          <a:p>
            <a:r>
              <a:rPr lang="en-US">
                <a:solidFill>
                  <a:schemeClr val="bg1">
                    <a:lumMod val="75000"/>
                  </a:schemeClr>
                </a:solidFill>
                <a:latin typeface="Tahoma" charset="0"/>
                <a:ea typeface="Tahoma" charset="0"/>
                <a:cs typeface="Tahoma" charset="0"/>
              </a:rPr>
              <a:t>2016</a:t>
            </a:r>
          </a:p>
        </p:txBody>
      </p:sp>
      <p:sp>
        <p:nvSpPr>
          <p:cNvPr id="21" name="TextBox 20"/>
          <p:cNvSpPr txBox="1"/>
          <p:nvPr/>
        </p:nvSpPr>
        <p:spPr>
          <a:xfrm>
            <a:off x="3603602" y="6078805"/>
            <a:ext cx="691215" cy="369332"/>
          </a:xfrm>
          <a:prstGeom prst="rect">
            <a:avLst/>
          </a:prstGeom>
          <a:noFill/>
        </p:spPr>
        <p:txBody>
          <a:bodyPr wrap="none" rtlCol="0">
            <a:spAutoFit/>
          </a:bodyPr>
          <a:lstStyle/>
          <a:p>
            <a:r>
              <a:rPr lang="en-US">
                <a:solidFill>
                  <a:schemeClr val="bg1">
                    <a:lumMod val="75000"/>
                  </a:schemeClr>
                </a:solidFill>
                <a:latin typeface="Tahoma" charset="0"/>
                <a:ea typeface="Tahoma" charset="0"/>
                <a:cs typeface="Tahoma" charset="0"/>
              </a:rPr>
              <a:t>2017</a:t>
            </a:r>
          </a:p>
        </p:txBody>
      </p:sp>
      <p:sp>
        <p:nvSpPr>
          <p:cNvPr id="22" name="TextBox 21"/>
          <p:cNvSpPr txBox="1"/>
          <p:nvPr/>
        </p:nvSpPr>
        <p:spPr>
          <a:xfrm>
            <a:off x="5314922" y="6078805"/>
            <a:ext cx="691215" cy="369332"/>
          </a:xfrm>
          <a:prstGeom prst="rect">
            <a:avLst/>
          </a:prstGeom>
          <a:noFill/>
        </p:spPr>
        <p:txBody>
          <a:bodyPr wrap="none" rtlCol="0">
            <a:spAutoFit/>
          </a:bodyPr>
          <a:lstStyle/>
          <a:p>
            <a:r>
              <a:rPr lang="en-US">
                <a:solidFill>
                  <a:schemeClr val="bg1">
                    <a:lumMod val="75000"/>
                  </a:schemeClr>
                </a:solidFill>
                <a:latin typeface="Tahoma" charset="0"/>
                <a:ea typeface="Tahoma" charset="0"/>
                <a:cs typeface="Tahoma" charset="0"/>
              </a:rPr>
              <a:t>2018</a:t>
            </a:r>
          </a:p>
        </p:txBody>
      </p:sp>
      <p:sp>
        <p:nvSpPr>
          <p:cNvPr id="23" name="TextBox 22"/>
          <p:cNvSpPr txBox="1"/>
          <p:nvPr/>
        </p:nvSpPr>
        <p:spPr>
          <a:xfrm>
            <a:off x="7011446" y="6073769"/>
            <a:ext cx="691215" cy="369332"/>
          </a:xfrm>
          <a:prstGeom prst="rect">
            <a:avLst/>
          </a:prstGeom>
          <a:noFill/>
        </p:spPr>
        <p:txBody>
          <a:bodyPr wrap="none" rtlCol="0">
            <a:spAutoFit/>
          </a:bodyPr>
          <a:lstStyle/>
          <a:p>
            <a:r>
              <a:rPr lang="en-US">
                <a:solidFill>
                  <a:schemeClr val="bg1">
                    <a:lumMod val="75000"/>
                  </a:schemeClr>
                </a:solidFill>
                <a:latin typeface="Tahoma" charset="0"/>
                <a:ea typeface="Tahoma" charset="0"/>
                <a:cs typeface="Tahoma" charset="0"/>
              </a:rPr>
              <a:t>2019</a:t>
            </a:r>
          </a:p>
        </p:txBody>
      </p:sp>
      <p:cxnSp>
        <p:nvCxnSpPr>
          <p:cNvPr id="68" name="Straight Connector 67"/>
          <p:cNvCxnSpPr/>
          <p:nvPr/>
        </p:nvCxnSpPr>
        <p:spPr>
          <a:xfrm>
            <a:off x="10457543" y="729909"/>
            <a:ext cx="0" cy="5670329"/>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8761018" y="6072909"/>
            <a:ext cx="691215" cy="369332"/>
          </a:xfrm>
          <a:prstGeom prst="rect">
            <a:avLst/>
          </a:prstGeom>
          <a:noFill/>
        </p:spPr>
        <p:txBody>
          <a:bodyPr wrap="none" rtlCol="0">
            <a:spAutoFit/>
          </a:bodyPr>
          <a:lstStyle/>
          <a:p>
            <a:r>
              <a:rPr lang="en-US">
                <a:solidFill>
                  <a:schemeClr val="bg1">
                    <a:lumMod val="75000"/>
                  </a:schemeClr>
                </a:solidFill>
                <a:latin typeface="Tahoma" charset="0"/>
                <a:ea typeface="Tahoma" charset="0"/>
                <a:cs typeface="Tahoma" charset="0"/>
              </a:rPr>
              <a:t>2020</a:t>
            </a:r>
          </a:p>
        </p:txBody>
      </p:sp>
      <p:sp>
        <p:nvSpPr>
          <p:cNvPr id="70" name="TextBox 69"/>
          <p:cNvSpPr txBox="1"/>
          <p:nvPr/>
        </p:nvSpPr>
        <p:spPr>
          <a:xfrm>
            <a:off x="10457543" y="6067873"/>
            <a:ext cx="691215" cy="369332"/>
          </a:xfrm>
          <a:prstGeom prst="rect">
            <a:avLst/>
          </a:prstGeom>
          <a:noFill/>
        </p:spPr>
        <p:txBody>
          <a:bodyPr wrap="none" rtlCol="0">
            <a:spAutoFit/>
          </a:bodyPr>
          <a:lstStyle/>
          <a:p>
            <a:r>
              <a:rPr lang="en-US">
                <a:solidFill>
                  <a:schemeClr val="bg1">
                    <a:lumMod val="75000"/>
                  </a:schemeClr>
                </a:solidFill>
                <a:latin typeface="Tahoma" charset="0"/>
                <a:ea typeface="Tahoma" charset="0"/>
                <a:cs typeface="Tahoma" charset="0"/>
              </a:rPr>
              <a:t>2021</a:t>
            </a:r>
          </a:p>
        </p:txBody>
      </p:sp>
      <p:sp>
        <p:nvSpPr>
          <p:cNvPr id="12" name="TextBox 11"/>
          <p:cNvSpPr txBox="1"/>
          <p:nvPr/>
        </p:nvSpPr>
        <p:spPr>
          <a:xfrm rot="16200000">
            <a:off x="93185" y="868574"/>
            <a:ext cx="947695" cy="461665"/>
          </a:xfrm>
          <a:prstGeom prst="rect">
            <a:avLst/>
          </a:prstGeom>
          <a:noFill/>
        </p:spPr>
        <p:txBody>
          <a:bodyPr wrap="none" rtlCol="0">
            <a:spAutoFit/>
          </a:bodyPr>
          <a:lstStyle/>
          <a:p>
            <a:r>
              <a:rPr lang="en-US" sz="2400" dirty="0" smtClean="0">
                <a:solidFill>
                  <a:schemeClr val="accent1"/>
                </a:solidFill>
                <a:latin typeface="Tahoma" charset="0"/>
                <a:ea typeface="Tahoma" charset="0"/>
                <a:cs typeface="Tahoma" charset="0"/>
              </a:rPr>
              <a:t>MAPS</a:t>
            </a:r>
            <a:endParaRPr lang="en-US" sz="2400" dirty="0">
              <a:solidFill>
                <a:schemeClr val="accent1"/>
              </a:solidFill>
              <a:latin typeface="Tahoma" charset="0"/>
              <a:ea typeface="Tahoma" charset="0"/>
              <a:cs typeface="Tahoma" charset="0"/>
            </a:endParaRPr>
          </a:p>
        </p:txBody>
      </p:sp>
      <p:sp>
        <p:nvSpPr>
          <p:cNvPr id="72" name="TextBox 71"/>
          <p:cNvSpPr txBox="1"/>
          <p:nvPr/>
        </p:nvSpPr>
        <p:spPr>
          <a:xfrm rot="16200000">
            <a:off x="11363" y="2105767"/>
            <a:ext cx="1118832" cy="461665"/>
          </a:xfrm>
          <a:prstGeom prst="rect">
            <a:avLst/>
          </a:prstGeom>
          <a:noFill/>
        </p:spPr>
        <p:txBody>
          <a:bodyPr wrap="none" rtlCol="0">
            <a:spAutoFit/>
          </a:bodyPr>
          <a:lstStyle/>
          <a:p>
            <a:r>
              <a:rPr lang="en-US" sz="2400" dirty="0" smtClean="0">
                <a:solidFill>
                  <a:srgbClr val="00B050"/>
                </a:solidFill>
                <a:latin typeface="Tahoma" charset="0"/>
                <a:ea typeface="Tahoma" charset="0"/>
                <a:cs typeface="Tahoma" charset="0"/>
              </a:rPr>
              <a:t>TOOLS</a:t>
            </a:r>
            <a:endParaRPr lang="en-US" sz="2400" dirty="0">
              <a:solidFill>
                <a:srgbClr val="00B050"/>
              </a:solidFill>
              <a:latin typeface="Tahoma" charset="0"/>
              <a:ea typeface="Tahoma" charset="0"/>
              <a:cs typeface="Tahoma" charset="0"/>
            </a:endParaRPr>
          </a:p>
        </p:txBody>
      </p:sp>
      <p:sp>
        <p:nvSpPr>
          <p:cNvPr id="73" name="TextBox 72"/>
          <p:cNvSpPr txBox="1"/>
          <p:nvPr/>
        </p:nvSpPr>
        <p:spPr>
          <a:xfrm rot="16200000">
            <a:off x="-495281" y="3868734"/>
            <a:ext cx="2148986" cy="461665"/>
          </a:xfrm>
          <a:prstGeom prst="rect">
            <a:avLst/>
          </a:prstGeom>
          <a:noFill/>
        </p:spPr>
        <p:txBody>
          <a:bodyPr wrap="none" rtlCol="0">
            <a:spAutoFit/>
          </a:bodyPr>
          <a:lstStyle/>
          <a:p>
            <a:r>
              <a:rPr lang="en-US" sz="2400" dirty="0" smtClean="0">
                <a:solidFill>
                  <a:srgbClr val="FFC000"/>
                </a:solidFill>
                <a:latin typeface="Tahoma" charset="0"/>
                <a:ea typeface="Tahoma" charset="0"/>
                <a:cs typeface="Tahoma" charset="0"/>
              </a:rPr>
              <a:t>TRANSLATION</a:t>
            </a:r>
            <a:endParaRPr lang="en-US" sz="2400" dirty="0">
              <a:solidFill>
                <a:srgbClr val="FFC000"/>
              </a:solidFill>
              <a:latin typeface="Tahoma" charset="0"/>
              <a:ea typeface="Tahoma" charset="0"/>
              <a:cs typeface="Tahoma" charset="0"/>
            </a:endParaRPr>
          </a:p>
        </p:txBody>
      </p:sp>
      <p:sp>
        <p:nvSpPr>
          <p:cNvPr id="74" name="TextBox 73"/>
          <p:cNvSpPr txBox="1"/>
          <p:nvPr/>
        </p:nvSpPr>
        <p:spPr>
          <a:xfrm rot="16200000">
            <a:off x="125814" y="5454614"/>
            <a:ext cx="906787" cy="461665"/>
          </a:xfrm>
          <a:prstGeom prst="rect">
            <a:avLst/>
          </a:prstGeom>
          <a:noFill/>
        </p:spPr>
        <p:txBody>
          <a:bodyPr wrap="none" rtlCol="0">
            <a:spAutoFit/>
          </a:bodyPr>
          <a:lstStyle/>
          <a:p>
            <a:r>
              <a:rPr lang="en-US" sz="2400" dirty="0" smtClean="0">
                <a:solidFill>
                  <a:srgbClr val="7030A0"/>
                </a:solidFill>
                <a:latin typeface="Tahoma" charset="0"/>
                <a:ea typeface="Tahoma" charset="0"/>
                <a:cs typeface="Tahoma" charset="0"/>
              </a:rPr>
              <a:t>DATA</a:t>
            </a:r>
            <a:endParaRPr lang="en-US" sz="2400" dirty="0">
              <a:solidFill>
                <a:srgbClr val="7030A0"/>
              </a:solidFill>
              <a:latin typeface="Tahoma" charset="0"/>
              <a:ea typeface="Tahoma" charset="0"/>
              <a:cs typeface="Tahoma" charset="0"/>
            </a:endParaRPr>
          </a:p>
        </p:txBody>
      </p:sp>
      <p:sp>
        <p:nvSpPr>
          <p:cNvPr id="8" name="TextBox 7"/>
          <p:cNvSpPr txBox="1"/>
          <p:nvPr/>
        </p:nvSpPr>
        <p:spPr>
          <a:xfrm>
            <a:off x="919070" y="6459416"/>
            <a:ext cx="311304" cy="369332"/>
          </a:xfrm>
          <a:prstGeom prst="rect">
            <a:avLst/>
          </a:prstGeom>
          <a:noFill/>
        </p:spPr>
        <p:txBody>
          <a:bodyPr wrap="none" rtlCol="0">
            <a:spAutoFit/>
          </a:bodyPr>
          <a:lstStyle/>
          <a:p>
            <a:r>
              <a:rPr lang="en-US" smtClean="0">
                <a:latin typeface="Tahoma" charset="0"/>
                <a:ea typeface="Tahoma" charset="0"/>
                <a:cs typeface="Tahoma" charset="0"/>
              </a:rPr>
              <a:t>3</a:t>
            </a:r>
            <a:endParaRPr lang="en-US">
              <a:latin typeface="Tahoma" charset="0"/>
              <a:ea typeface="Tahoma" charset="0"/>
              <a:cs typeface="Tahoma" charset="0"/>
            </a:endParaRPr>
          </a:p>
        </p:txBody>
      </p:sp>
      <p:sp>
        <p:nvSpPr>
          <p:cNvPr id="76" name="TextBox 75"/>
          <p:cNvSpPr txBox="1"/>
          <p:nvPr/>
        </p:nvSpPr>
        <p:spPr>
          <a:xfrm>
            <a:off x="2590442" y="6459416"/>
            <a:ext cx="437940" cy="369332"/>
          </a:xfrm>
          <a:prstGeom prst="rect">
            <a:avLst/>
          </a:prstGeom>
          <a:noFill/>
        </p:spPr>
        <p:txBody>
          <a:bodyPr wrap="none" rtlCol="0">
            <a:spAutoFit/>
          </a:bodyPr>
          <a:lstStyle/>
          <a:p>
            <a:r>
              <a:rPr lang="en-US" dirty="0" smtClean="0">
                <a:latin typeface="Tahoma" charset="0"/>
                <a:ea typeface="Tahoma" charset="0"/>
                <a:cs typeface="Tahoma" charset="0"/>
              </a:rPr>
              <a:t>22</a:t>
            </a:r>
            <a:endParaRPr lang="en-US" dirty="0">
              <a:latin typeface="Tahoma" charset="0"/>
              <a:ea typeface="Tahoma" charset="0"/>
              <a:cs typeface="Tahoma" charset="0"/>
            </a:endParaRPr>
          </a:p>
        </p:txBody>
      </p:sp>
      <p:sp>
        <p:nvSpPr>
          <p:cNvPr id="77" name="TextBox 76"/>
          <p:cNvSpPr txBox="1"/>
          <p:nvPr/>
        </p:nvSpPr>
        <p:spPr>
          <a:xfrm>
            <a:off x="4367743" y="6459416"/>
            <a:ext cx="437940" cy="369332"/>
          </a:xfrm>
          <a:prstGeom prst="rect">
            <a:avLst/>
          </a:prstGeom>
          <a:noFill/>
        </p:spPr>
        <p:txBody>
          <a:bodyPr wrap="none" rtlCol="0">
            <a:spAutoFit/>
          </a:bodyPr>
          <a:lstStyle/>
          <a:p>
            <a:r>
              <a:rPr lang="en-US" dirty="0" smtClean="0">
                <a:latin typeface="Tahoma" charset="0"/>
                <a:ea typeface="Tahoma" charset="0"/>
                <a:cs typeface="Tahoma" charset="0"/>
              </a:rPr>
              <a:t>42</a:t>
            </a:r>
            <a:endParaRPr lang="en-US" dirty="0">
              <a:latin typeface="Tahoma" charset="0"/>
              <a:ea typeface="Tahoma" charset="0"/>
              <a:cs typeface="Tahoma" charset="0"/>
            </a:endParaRPr>
          </a:p>
        </p:txBody>
      </p:sp>
      <p:sp>
        <p:nvSpPr>
          <p:cNvPr id="78" name="TextBox 77"/>
          <p:cNvSpPr txBox="1"/>
          <p:nvPr/>
        </p:nvSpPr>
        <p:spPr>
          <a:xfrm>
            <a:off x="6039115" y="6459416"/>
            <a:ext cx="437940" cy="369332"/>
          </a:xfrm>
          <a:prstGeom prst="rect">
            <a:avLst/>
          </a:prstGeom>
          <a:noFill/>
        </p:spPr>
        <p:txBody>
          <a:bodyPr wrap="none" rtlCol="0">
            <a:spAutoFit/>
          </a:bodyPr>
          <a:lstStyle/>
          <a:p>
            <a:r>
              <a:rPr lang="en-US" dirty="0" smtClean="0">
                <a:latin typeface="Tahoma" charset="0"/>
                <a:ea typeface="Tahoma" charset="0"/>
                <a:cs typeface="Tahoma" charset="0"/>
              </a:rPr>
              <a:t>47</a:t>
            </a:r>
            <a:endParaRPr lang="en-US" dirty="0">
              <a:latin typeface="Tahoma" charset="0"/>
              <a:ea typeface="Tahoma" charset="0"/>
              <a:cs typeface="Tahoma" charset="0"/>
            </a:endParaRPr>
          </a:p>
        </p:txBody>
      </p:sp>
      <p:sp>
        <p:nvSpPr>
          <p:cNvPr id="79" name="TextBox 78"/>
          <p:cNvSpPr txBox="1"/>
          <p:nvPr/>
        </p:nvSpPr>
        <p:spPr>
          <a:xfrm>
            <a:off x="7770639" y="6459416"/>
            <a:ext cx="437940" cy="369332"/>
          </a:xfrm>
          <a:prstGeom prst="rect">
            <a:avLst/>
          </a:prstGeom>
          <a:noFill/>
        </p:spPr>
        <p:txBody>
          <a:bodyPr wrap="none" rtlCol="0">
            <a:spAutoFit/>
          </a:bodyPr>
          <a:lstStyle/>
          <a:p>
            <a:r>
              <a:rPr lang="en-US" dirty="0" smtClean="0">
                <a:latin typeface="Tahoma" charset="0"/>
                <a:ea typeface="Tahoma" charset="0"/>
                <a:cs typeface="Tahoma" charset="0"/>
              </a:rPr>
              <a:t>46</a:t>
            </a:r>
            <a:endParaRPr lang="en-US" dirty="0">
              <a:latin typeface="Tahoma" charset="0"/>
              <a:ea typeface="Tahoma" charset="0"/>
              <a:cs typeface="Tahoma" charset="0"/>
            </a:endParaRPr>
          </a:p>
        </p:txBody>
      </p:sp>
      <p:sp>
        <p:nvSpPr>
          <p:cNvPr id="80" name="TextBox 79"/>
          <p:cNvSpPr txBox="1"/>
          <p:nvPr/>
        </p:nvSpPr>
        <p:spPr>
          <a:xfrm>
            <a:off x="9493076" y="6459416"/>
            <a:ext cx="437940" cy="369332"/>
          </a:xfrm>
          <a:prstGeom prst="rect">
            <a:avLst/>
          </a:prstGeom>
          <a:noFill/>
        </p:spPr>
        <p:txBody>
          <a:bodyPr wrap="none" rtlCol="0">
            <a:spAutoFit/>
          </a:bodyPr>
          <a:lstStyle/>
          <a:p>
            <a:r>
              <a:rPr lang="en-US" dirty="0" smtClean="0">
                <a:latin typeface="Tahoma" charset="0"/>
                <a:ea typeface="Tahoma" charset="0"/>
                <a:cs typeface="Tahoma" charset="0"/>
              </a:rPr>
              <a:t>42</a:t>
            </a:r>
            <a:endParaRPr lang="en-US" dirty="0">
              <a:latin typeface="Tahoma" charset="0"/>
              <a:ea typeface="Tahoma" charset="0"/>
              <a:cs typeface="Tahoma" charset="0"/>
            </a:endParaRPr>
          </a:p>
        </p:txBody>
      </p:sp>
      <p:sp>
        <p:nvSpPr>
          <p:cNvPr id="81" name="TextBox 80"/>
          <p:cNvSpPr txBox="1"/>
          <p:nvPr/>
        </p:nvSpPr>
        <p:spPr>
          <a:xfrm>
            <a:off x="11197273" y="6459416"/>
            <a:ext cx="437940" cy="369332"/>
          </a:xfrm>
          <a:prstGeom prst="rect">
            <a:avLst/>
          </a:prstGeom>
          <a:noFill/>
        </p:spPr>
        <p:txBody>
          <a:bodyPr wrap="none" rtlCol="0">
            <a:spAutoFit/>
          </a:bodyPr>
          <a:lstStyle/>
          <a:p>
            <a:r>
              <a:rPr lang="en-US" dirty="0" smtClean="0">
                <a:latin typeface="Tahoma" charset="0"/>
                <a:ea typeface="Tahoma" charset="0"/>
                <a:cs typeface="Tahoma" charset="0"/>
              </a:rPr>
              <a:t>38</a:t>
            </a:r>
            <a:endParaRPr lang="en-US" dirty="0">
              <a:latin typeface="Tahoma" charset="0"/>
              <a:ea typeface="Tahoma" charset="0"/>
              <a:cs typeface="Tahoma" charset="0"/>
            </a:endParaRPr>
          </a:p>
        </p:txBody>
      </p:sp>
      <p:sp>
        <p:nvSpPr>
          <p:cNvPr id="10" name="Rounded Rectangle 9"/>
          <p:cNvSpPr/>
          <p:nvPr/>
        </p:nvSpPr>
        <p:spPr>
          <a:xfrm>
            <a:off x="903372" y="1862543"/>
            <a:ext cx="4007818" cy="38547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Tahoma" charset="0"/>
                <a:ea typeface="Tahoma" charset="0"/>
                <a:cs typeface="Tahoma" charset="0"/>
              </a:rPr>
              <a:t>New Tools (exploratory)</a:t>
            </a:r>
            <a:endParaRPr lang="en-US" dirty="0">
              <a:latin typeface="Tahoma" charset="0"/>
              <a:ea typeface="Tahoma" charset="0"/>
              <a:cs typeface="Tahoma" charset="0"/>
            </a:endParaRPr>
          </a:p>
        </p:txBody>
      </p:sp>
      <p:sp>
        <p:nvSpPr>
          <p:cNvPr id="82" name="Rounded Rectangle 81"/>
          <p:cNvSpPr/>
          <p:nvPr/>
        </p:nvSpPr>
        <p:spPr>
          <a:xfrm>
            <a:off x="3718625" y="2382604"/>
            <a:ext cx="4007818" cy="38547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Tahoma" charset="0"/>
                <a:ea typeface="Tahoma" charset="0"/>
                <a:cs typeface="Tahoma" charset="0"/>
              </a:rPr>
              <a:t>New tools (specific, need-driven)</a:t>
            </a:r>
            <a:endParaRPr lang="en-US" dirty="0">
              <a:latin typeface="Tahoma" charset="0"/>
              <a:ea typeface="Tahoma" charset="0"/>
              <a:cs typeface="Tahoma" charset="0"/>
            </a:endParaRPr>
          </a:p>
        </p:txBody>
      </p:sp>
      <p:sp>
        <p:nvSpPr>
          <p:cNvPr id="83" name="Rounded Rectangle 82"/>
          <p:cNvSpPr/>
          <p:nvPr/>
        </p:nvSpPr>
        <p:spPr>
          <a:xfrm>
            <a:off x="2426332" y="3329584"/>
            <a:ext cx="4007818" cy="38547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Tahoma" charset="0"/>
                <a:ea typeface="Tahoma" charset="0"/>
                <a:cs typeface="Tahoma" charset="0"/>
              </a:rPr>
              <a:t>Build public-private partnerships</a:t>
            </a:r>
            <a:endParaRPr lang="en-US" dirty="0">
              <a:latin typeface="Tahoma" charset="0"/>
              <a:ea typeface="Tahoma" charset="0"/>
              <a:cs typeface="Tahoma" charset="0"/>
            </a:endParaRPr>
          </a:p>
        </p:txBody>
      </p:sp>
      <p:sp>
        <p:nvSpPr>
          <p:cNvPr id="84" name="Rounded Rectangle 83"/>
          <p:cNvSpPr/>
          <p:nvPr/>
        </p:nvSpPr>
        <p:spPr>
          <a:xfrm>
            <a:off x="4586713" y="5484827"/>
            <a:ext cx="7921810" cy="385474"/>
          </a:xfrm>
          <a:prstGeom prst="roundRect">
            <a:avLst/>
          </a:pr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latin typeface="Tahoma" charset="0"/>
                <a:ea typeface="Tahoma" charset="0"/>
                <a:cs typeface="Tahoma" charset="0"/>
              </a:rPr>
              <a:t>“Next-gen sharing”</a:t>
            </a:r>
            <a:endParaRPr lang="en-US" dirty="0">
              <a:latin typeface="Tahoma" charset="0"/>
              <a:ea typeface="Tahoma" charset="0"/>
              <a:cs typeface="Tahoma" charset="0"/>
            </a:endParaRPr>
          </a:p>
        </p:txBody>
      </p:sp>
      <p:sp>
        <p:nvSpPr>
          <p:cNvPr id="85" name="Rounded Rectangle 84"/>
          <p:cNvSpPr/>
          <p:nvPr/>
        </p:nvSpPr>
        <p:spPr>
          <a:xfrm>
            <a:off x="3311013" y="913395"/>
            <a:ext cx="3523596" cy="38547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Tahoma" charset="0"/>
                <a:ea typeface="Tahoma" charset="0"/>
                <a:cs typeface="Tahoma" charset="0"/>
              </a:rPr>
              <a:t>Maps 1.0</a:t>
            </a:r>
            <a:endParaRPr lang="en-US" dirty="0">
              <a:latin typeface="Tahoma" charset="0"/>
              <a:ea typeface="Tahoma" charset="0"/>
              <a:cs typeface="Tahoma" charset="0"/>
            </a:endParaRPr>
          </a:p>
        </p:txBody>
      </p:sp>
      <p:sp>
        <p:nvSpPr>
          <p:cNvPr id="86" name="Rounded Rectangle 85"/>
          <p:cNvSpPr/>
          <p:nvPr/>
        </p:nvSpPr>
        <p:spPr>
          <a:xfrm>
            <a:off x="7121100" y="913395"/>
            <a:ext cx="4226838" cy="38547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Tahoma" charset="0"/>
                <a:ea typeface="Tahoma" charset="0"/>
                <a:cs typeface="Tahoma" charset="0"/>
              </a:rPr>
              <a:t>Maps 2.0</a:t>
            </a:r>
            <a:endParaRPr lang="en-US" dirty="0">
              <a:latin typeface="Tahoma" charset="0"/>
              <a:ea typeface="Tahoma" charset="0"/>
              <a:cs typeface="Tahoma" charset="0"/>
            </a:endParaRPr>
          </a:p>
        </p:txBody>
      </p:sp>
      <p:grpSp>
        <p:nvGrpSpPr>
          <p:cNvPr id="115" name="Group 114"/>
          <p:cNvGrpSpPr/>
          <p:nvPr/>
        </p:nvGrpSpPr>
        <p:grpSpPr>
          <a:xfrm>
            <a:off x="6494583" y="1453662"/>
            <a:ext cx="1350381" cy="817802"/>
            <a:chOff x="6494583" y="1453662"/>
            <a:chExt cx="1350381" cy="817802"/>
          </a:xfrm>
        </p:grpSpPr>
        <p:cxnSp>
          <p:nvCxnSpPr>
            <p:cNvPr id="15" name="Straight Arrow Connector 14"/>
            <p:cNvCxnSpPr/>
            <p:nvPr/>
          </p:nvCxnSpPr>
          <p:spPr>
            <a:xfrm flipV="1">
              <a:off x="6494583" y="1453662"/>
              <a:ext cx="492369" cy="817802"/>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flipV="1">
              <a:off x="6780587" y="1453662"/>
              <a:ext cx="492369" cy="817802"/>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V="1">
              <a:off x="7066591" y="1453662"/>
              <a:ext cx="492369" cy="817802"/>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V="1">
              <a:off x="7352595" y="1453662"/>
              <a:ext cx="492369" cy="817802"/>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4" name="Group 113"/>
          <p:cNvGrpSpPr/>
          <p:nvPr/>
        </p:nvGrpSpPr>
        <p:grpSpPr>
          <a:xfrm>
            <a:off x="4259974" y="1479083"/>
            <a:ext cx="1350381" cy="817802"/>
            <a:chOff x="4259974" y="1479083"/>
            <a:chExt cx="1350381" cy="817802"/>
          </a:xfrm>
        </p:grpSpPr>
        <p:cxnSp>
          <p:nvCxnSpPr>
            <p:cNvPr id="90" name="Straight Arrow Connector 89"/>
            <p:cNvCxnSpPr/>
            <p:nvPr/>
          </p:nvCxnSpPr>
          <p:spPr>
            <a:xfrm>
              <a:off x="4259974" y="1479083"/>
              <a:ext cx="492369" cy="8178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a:off x="4545978" y="1479083"/>
              <a:ext cx="492369" cy="8178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a:off x="4831982" y="1479083"/>
              <a:ext cx="492369" cy="8178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a:off x="5117986" y="1479083"/>
              <a:ext cx="492369" cy="8178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94" name="Rounded Rectangle 93"/>
          <p:cNvSpPr/>
          <p:nvPr/>
        </p:nvSpPr>
        <p:spPr>
          <a:xfrm>
            <a:off x="5704228" y="3822881"/>
            <a:ext cx="4007818" cy="71496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latin typeface="Tahoma" charset="0"/>
                <a:ea typeface="Tahoma" charset="0"/>
                <a:cs typeface="Tahoma" charset="0"/>
              </a:rPr>
              <a:t>Leverage public-private partnerships </a:t>
            </a:r>
            <a:r>
              <a:rPr lang="en-US" smtClean="0">
                <a:latin typeface="Tahoma" charset="0"/>
                <a:ea typeface="Tahoma" charset="0"/>
                <a:cs typeface="Tahoma" charset="0"/>
              </a:rPr>
              <a:t>for human functional mapping</a:t>
            </a:r>
            <a:endParaRPr lang="en-US" dirty="0">
              <a:latin typeface="Tahoma" charset="0"/>
              <a:ea typeface="Tahoma" charset="0"/>
              <a:cs typeface="Tahoma" charset="0"/>
            </a:endParaRPr>
          </a:p>
        </p:txBody>
      </p:sp>
      <p:grpSp>
        <p:nvGrpSpPr>
          <p:cNvPr id="116" name="Group 115"/>
          <p:cNvGrpSpPr/>
          <p:nvPr/>
        </p:nvGrpSpPr>
        <p:grpSpPr>
          <a:xfrm>
            <a:off x="6785842" y="1453662"/>
            <a:ext cx="2231335" cy="2306447"/>
            <a:chOff x="6785842" y="1453662"/>
            <a:chExt cx="2231335" cy="2306447"/>
          </a:xfrm>
        </p:grpSpPr>
        <p:cxnSp>
          <p:nvCxnSpPr>
            <p:cNvPr id="95" name="Straight Arrow Connector 94"/>
            <p:cNvCxnSpPr/>
            <p:nvPr/>
          </p:nvCxnSpPr>
          <p:spPr>
            <a:xfrm flipV="1">
              <a:off x="6785842" y="1453662"/>
              <a:ext cx="1350867" cy="2306447"/>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flipV="1">
              <a:off x="7071846" y="1453662"/>
              <a:ext cx="1350867" cy="2306447"/>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V="1">
              <a:off x="7357850" y="1479083"/>
              <a:ext cx="1349220" cy="2281026"/>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flipV="1">
              <a:off x="7643854" y="1479083"/>
              <a:ext cx="1373323" cy="2281026"/>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9017177" y="1887984"/>
            <a:ext cx="3138006" cy="3433700"/>
            <a:chOff x="9017177" y="1887984"/>
            <a:chExt cx="3138006" cy="3433700"/>
          </a:xfrm>
        </p:grpSpPr>
        <p:sp>
          <p:nvSpPr>
            <p:cNvPr id="2" name="Rounded Rectangle 1"/>
            <p:cNvSpPr/>
            <p:nvPr/>
          </p:nvSpPr>
          <p:spPr>
            <a:xfrm>
              <a:off x="9945627" y="2245849"/>
              <a:ext cx="2209556" cy="167392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ysClr val="windowText" lastClr="000000"/>
                  </a:solidFill>
                  <a:latin typeface="Tahoma" charset="0"/>
                  <a:ea typeface="Tahoma" charset="0"/>
                  <a:cs typeface="Tahoma" charset="0"/>
                </a:rPr>
                <a:t>Powered by “Other Transactions”</a:t>
              </a:r>
              <a:endParaRPr lang="en-US" b="1" dirty="0">
                <a:solidFill>
                  <a:sysClr val="windowText" lastClr="000000"/>
                </a:solidFill>
                <a:latin typeface="Tahoma" charset="0"/>
                <a:ea typeface="Tahoma" charset="0"/>
                <a:cs typeface="Tahoma" charset="0"/>
              </a:endParaRPr>
            </a:p>
          </p:txBody>
        </p:sp>
        <p:cxnSp>
          <p:nvCxnSpPr>
            <p:cNvPr id="5" name="Straight Arrow Connector 4"/>
            <p:cNvCxnSpPr/>
            <p:nvPr/>
          </p:nvCxnSpPr>
          <p:spPr>
            <a:xfrm flipH="1" flipV="1">
              <a:off x="9184354" y="1887984"/>
              <a:ext cx="734534" cy="4656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flipV="1">
              <a:off x="9017177" y="2713660"/>
              <a:ext cx="785458" cy="1322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H="1">
              <a:off x="9802278" y="3918721"/>
              <a:ext cx="194955" cy="2598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H="1">
              <a:off x="10126144" y="3976856"/>
              <a:ext cx="470869" cy="13448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5167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14"/>
                                        </p:tgtEl>
                                        <p:attrNameLst>
                                          <p:attrName>style.visibility</p:attrName>
                                        </p:attrNameLst>
                                      </p:cBhvr>
                                      <p:to>
                                        <p:strVal val="visible"/>
                                      </p:to>
                                    </p:set>
                                    <p:animEffect transition="in" filter="wipe(up)">
                                      <p:cBhvr>
                                        <p:cTn id="13" dur="500"/>
                                        <p:tgtEl>
                                          <p:spTgt spid="1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5"/>
                                        </p:tgtEl>
                                        <p:attrNameLst>
                                          <p:attrName>style.visibility</p:attrName>
                                        </p:attrNameLst>
                                      </p:cBhvr>
                                      <p:to>
                                        <p:strVal val="visible"/>
                                      </p:to>
                                    </p:set>
                                    <p:animEffect transition="in" filter="wipe(down)">
                                      <p:cBhvr>
                                        <p:cTn id="18" dur="500"/>
                                        <p:tgtEl>
                                          <p:spTgt spid="1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6"/>
                                        </p:tgtEl>
                                        <p:attrNameLst>
                                          <p:attrName>style.visibility</p:attrName>
                                        </p:attrNameLst>
                                      </p:cBhvr>
                                      <p:to>
                                        <p:strVal val="visible"/>
                                      </p:to>
                                    </p:set>
                                    <p:animEffect transition="in" filter="wipe(down)">
                                      <p:cBhvr>
                                        <p:cTn id="23" dur="500"/>
                                        <p:tgtEl>
                                          <p:spTgt spid="1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13"/>
                                        </p:tgtEl>
                                        <p:attrNameLst>
                                          <p:attrName>style.visibility</p:attrName>
                                        </p:attrNameLst>
                                      </p:cBhvr>
                                      <p:to>
                                        <p:strVal val="visible"/>
                                      </p:to>
                                    </p:set>
                                    <p:animEffect transition="in" filter="wipe(up)">
                                      <p:cBhvr>
                                        <p:cTn id="28" dur="500"/>
                                        <p:tgtEl>
                                          <p:spTgt spid="1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right)">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3296" y="270398"/>
            <a:ext cx="9340771" cy="701877"/>
          </a:xfrm>
        </p:spPr>
        <p:txBody>
          <a:bodyPr>
            <a:noAutofit/>
          </a:bodyPr>
          <a:lstStyle/>
          <a:p>
            <a:pPr algn="l"/>
            <a:r>
              <a:rPr lang="en-US" sz="3600" dirty="0">
                <a:latin typeface="Tahoma" charset="0"/>
                <a:ea typeface="Tahoma" charset="0"/>
                <a:cs typeface="Tahoma" charset="0"/>
              </a:rPr>
              <a:t>Why is treatment response so inconsistent?</a:t>
            </a:r>
          </a:p>
        </p:txBody>
      </p:sp>
      <p:sp>
        <p:nvSpPr>
          <p:cNvPr id="5" name="Content Placeholder 4"/>
          <p:cNvSpPr>
            <a:spLocks noGrp="1"/>
          </p:cNvSpPr>
          <p:nvPr>
            <p:ph idx="1"/>
          </p:nvPr>
        </p:nvSpPr>
        <p:spPr>
          <a:xfrm>
            <a:off x="1145895" y="1191229"/>
            <a:ext cx="9803756" cy="4647426"/>
          </a:xfrm>
        </p:spPr>
        <p:txBody>
          <a:bodyPr wrap="square">
            <a:spAutoFit/>
          </a:bodyPr>
          <a:lstStyle/>
          <a:p>
            <a:pPr marL="0" indent="0">
              <a:lnSpc>
                <a:spcPct val="100000"/>
              </a:lnSpc>
              <a:spcBef>
                <a:spcPts val="0"/>
              </a:spcBef>
              <a:buNone/>
            </a:pPr>
            <a:r>
              <a:rPr lang="en-US" b="0" dirty="0" smtClean="0">
                <a:solidFill>
                  <a:schemeClr val="tx1"/>
                </a:solidFill>
                <a:latin typeface="Tahoma" charset="0"/>
                <a:ea typeface="Tahoma" charset="0"/>
                <a:cs typeface="Tahoma" charset="0"/>
              </a:rPr>
              <a:t>In many (most? all?) cases, we don’t know:</a:t>
            </a:r>
          </a:p>
          <a:p>
            <a:pPr marL="0" indent="0">
              <a:lnSpc>
                <a:spcPct val="100000"/>
              </a:lnSpc>
              <a:spcBef>
                <a:spcPts val="0"/>
              </a:spcBef>
              <a:buNone/>
            </a:pPr>
            <a:endParaRPr lang="en-US" b="0" dirty="0">
              <a:solidFill>
                <a:schemeClr val="tx1"/>
              </a:solidFill>
              <a:latin typeface="Tahoma" charset="0"/>
              <a:ea typeface="Tahoma" charset="0"/>
              <a:cs typeface="Tahoma" charset="0"/>
            </a:endParaRPr>
          </a:p>
          <a:p>
            <a:pPr lvl="1">
              <a:lnSpc>
                <a:spcPct val="100000"/>
              </a:lnSpc>
              <a:spcBef>
                <a:spcPts val="0"/>
              </a:spcBef>
            </a:pPr>
            <a:r>
              <a:rPr lang="en-US" b="0" dirty="0" smtClean="0">
                <a:solidFill>
                  <a:schemeClr val="tx1"/>
                </a:solidFill>
                <a:latin typeface="Tahoma" charset="0"/>
                <a:ea typeface="Tahoma" charset="0"/>
                <a:cs typeface="Tahoma" charset="0"/>
              </a:rPr>
              <a:t>Desired </a:t>
            </a:r>
            <a:r>
              <a:rPr lang="en-US" b="0" dirty="0">
                <a:solidFill>
                  <a:schemeClr val="tx1"/>
                </a:solidFill>
                <a:latin typeface="Tahoma" charset="0"/>
                <a:ea typeface="Tahoma" charset="0"/>
                <a:cs typeface="Tahoma" charset="0"/>
              </a:rPr>
              <a:t>cellular </a:t>
            </a:r>
            <a:r>
              <a:rPr lang="en-US" b="0" dirty="0" smtClean="0">
                <a:solidFill>
                  <a:schemeClr val="tx1"/>
                </a:solidFill>
                <a:latin typeface="Tahoma" charset="0"/>
                <a:ea typeface="Tahoma" charset="0"/>
                <a:cs typeface="Tahoma" charset="0"/>
              </a:rPr>
              <a:t>target</a:t>
            </a:r>
          </a:p>
          <a:p>
            <a:pPr lvl="1">
              <a:lnSpc>
                <a:spcPct val="100000"/>
              </a:lnSpc>
              <a:spcBef>
                <a:spcPts val="0"/>
              </a:spcBef>
            </a:pPr>
            <a:r>
              <a:rPr lang="en-US" b="0" dirty="0" smtClean="0">
                <a:solidFill>
                  <a:schemeClr val="tx1"/>
                </a:solidFill>
                <a:latin typeface="Tahoma" charset="0"/>
                <a:ea typeface="Tahoma" charset="0"/>
                <a:cs typeface="Tahoma" charset="0"/>
              </a:rPr>
              <a:t>What the target is actually “seeing”</a:t>
            </a:r>
          </a:p>
          <a:p>
            <a:pPr lvl="1">
              <a:lnSpc>
                <a:spcPct val="100000"/>
              </a:lnSpc>
              <a:spcBef>
                <a:spcPts val="0"/>
              </a:spcBef>
            </a:pPr>
            <a:r>
              <a:rPr lang="en-US" b="0" dirty="0" smtClean="0">
                <a:solidFill>
                  <a:schemeClr val="tx1"/>
                </a:solidFill>
                <a:latin typeface="Tahoma" charset="0"/>
                <a:ea typeface="Tahoma" charset="0"/>
                <a:cs typeface="Tahoma" charset="0"/>
              </a:rPr>
              <a:t>Minimum activation volume to </a:t>
            </a:r>
            <a:r>
              <a:rPr lang="en-US" b="0" dirty="0">
                <a:solidFill>
                  <a:schemeClr val="tx1"/>
                </a:solidFill>
                <a:latin typeface="Tahoma" charset="0"/>
                <a:ea typeface="Tahoma" charset="0"/>
                <a:cs typeface="Tahoma" charset="0"/>
              </a:rPr>
              <a:t>create </a:t>
            </a:r>
            <a:r>
              <a:rPr lang="en-US" b="0" dirty="0" smtClean="0">
                <a:solidFill>
                  <a:schemeClr val="tx1"/>
                </a:solidFill>
                <a:latin typeface="Tahoma" charset="0"/>
                <a:ea typeface="Tahoma" charset="0"/>
                <a:cs typeface="Tahoma" charset="0"/>
              </a:rPr>
              <a:t>effect</a:t>
            </a:r>
          </a:p>
          <a:p>
            <a:pPr lvl="1">
              <a:lnSpc>
                <a:spcPct val="100000"/>
              </a:lnSpc>
              <a:spcBef>
                <a:spcPts val="0"/>
              </a:spcBef>
            </a:pPr>
            <a:r>
              <a:rPr lang="en-US" b="0" dirty="0" smtClean="0">
                <a:solidFill>
                  <a:schemeClr val="tx1"/>
                </a:solidFill>
                <a:latin typeface="Tahoma" charset="0"/>
                <a:ea typeface="Tahoma" charset="0"/>
                <a:cs typeface="Tahoma" charset="0"/>
              </a:rPr>
              <a:t>Optimal temporal pattern to create effect</a:t>
            </a:r>
          </a:p>
          <a:p>
            <a:pPr lvl="1">
              <a:lnSpc>
                <a:spcPct val="100000"/>
              </a:lnSpc>
              <a:spcBef>
                <a:spcPts val="0"/>
              </a:spcBef>
            </a:pPr>
            <a:r>
              <a:rPr lang="en-US" b="0" dirty="0" smtClean="0">
                <a:solidFill>
                  <a:schemeClr val="tx1"/>
                </a:solidFill>
                <a:latin typeface="Tahoma" charset="0"/>
                <a:ea typeface="Tahoma" charset="0"/>
                <a:cs typeface="Tahoma" charset="0"/>
              </a:rPr>
              <a:t>Variance </a:t>
            </a:r>
            <a:r>
              <a:rPr lang="en-US" b="0" dirty="0">
                <a:solidFill>
                  <a:schemeClr val="tx1"/>
                </a:solidFill>
                <a:latin typeface="Tahoma" charset="0"/>
                <a:ea typeface="Tahoma" charset="0"/>
                <a:cs typeface="Tahoma" charset="0"/>
              </a:rPr>
              <a:t>in anatomy from subject to subject</a:t>
            </a:r>
          </a:p>
          <a:p>
            <a:pPr lvl="1">
              <a:lnSpc>
                <a:spcPct val="100000"/>
              </a:lnSpc>
              <a:spcBef>
                <a:spcPts val="0"/>
              </a:spcBef>
            </a:pPr>
            <a:r>
              <a:rPr lang="en-US" b="0" dirty="0">
                <a:solidFill>
                  <a:schemeClr val="tx1"/>
                </a:solidFill>
                <a:latin typeface="Tahoma" charset="0"/>
                <a:ea typeface="Tahoma" charset="0"/>
                <a:cs typeface="Tahoma" charset="0"/>
              </a:rPr>
              <a:t>Variance in pathology from subject to subject</a:t>
            </a:r>
          </a:p>
          <a:p>
            <a:pPr lvl="1">
              <a:lnSpc>
                <a:spcPct val="100000"/>
              </a:lnSpc>
              <a:spcBef>
                <a:spcPts val="0"/>
              </a:spcBef>
            </a:pPr>
            <a:r>
              <a:rPr lang="en-US" b="0" dirty="0">
                <a:solidFill>
                  <a:schemeClr val="tx1"/>
                </a:solidFill>
                <a:latin typeface="Tahoma" charset="0"/>
                <a:ea typeface="Tahoma" charset="0"/>
                <a:cs typeface="Tahoma" charset="0"/>
              </a:rPr>
              <a:t>Effect of drug interactions</a:t>
            </a:r>
          </a:p>
          <a:p>
            <a:pPr lvl="1">
              <a:lnSpc>
                <a:spcPct val="100000"/>
              </a:lnSpc>
              <a:spcBef>
                <a:spcPts val="0"/>
              </a:spcBef>
            </a:pPr>
            <a:r>
              <a:rPr lang="en-US" b="0" dirty="0">
                <a:solidFill>
                  <a:schemeClr val="tx1"/>
                </a:solidFill>
                <a:latin typeface="Tahoma" charset="0"/>
                <a:ea typeface="Tahoma" charset="0"/>
                <a:cs typeface="Tahoma" charset="0"/>
              </a:rPr>
              <a:t>Long-term adaptation (systemic, neural interface</a:t>
            </a:r>
            <a:r>
              <a:rPr lang="en-US" b="0" dirty="0" smtClean="0">
                <a:solidFill>
                  <a:schemeClr val="tx1"/>
                </a:solidFill>
                <a:latin typeface="Tahoma" charset="0"/>
                <a:ea typeface="Tahoma" charset="0"/>
                <a:cs typeface="Tahoma" charset="0"/>
              </a:rPr>
              <a:t>)</a:t>
            </a:r>
          </a:p>
          <a:p>
            <a:pPr lvl="1">
              <a:lnSpc>
                <a:spcPct val="100000"/>
              </a:lnSpc>
              <a:spcBef>
                <a:spcPts val="0"/>
              </a:spcBef>
            </a:pPr>
            <a:endParaRPr lang="en-US" b="0" dirty="0">
              <a:solidFill>
                <a:schemeClr val="tx1"/>
              </a:solidFill>
              <a:latin typeface="Tahoma" charset="0"/>
              <a:ea typeface="Tahoma" charset="0"/>
              <a:cs typeface="Tahoma" charset="0"/>
            </a:endParaRPr>
          </a:p>
          <a:p>
            <a:pPr lvl="1">
              <a:lnSpc>
                <a:spcPct val="100000"/>
              </a:lnSpc>
              <a:spcBef>
                <a:spcPts val="0"/>
              </a:spcBef>
            </a:pPr>
            <a:r>
              <a:rPr lang="en-US" b="0" dirty="0" smtClean="0">
                <a:solidFill>
                  <a:schemeClr val="tx1"/>
                </a:solidFill>
                <a:latin typeface="Tahoma" charset="0"/>
                <a:ea typeface="Tahoma" charset="0"/>
                <a:cs typeface="Tahoma" charset="0"/>
              </a:rPr>
              <a:t>Translatability of </a:t>
            </a:r>
            <a:r>
              <a:rPr lang="en-US" b="0" dirty="0">
                <a:solidFill>
                  <a:schemeClr val="tx1"/>
                </a:solidFill>
                <a:latin typeface="Tahoma" charset="0"/>
                <a:ea typeface="Tahoma" charset="0"/>
                <a:cs typeface="Tahoma" charset="0"/>
              </a:rPr>
              <a:t>animal study </a:t>
            </a:r>
            <a:r>
              <a:rPr lang="en-US" b="0" dirty="0" smtClean="0">
                <a:solidFill>
                  <a:schemeClr val="tx1"/>
                </a:solidFill>
                <a:latin typeface="Tahoma" charset="0"/>
                <a:ea typeface="Tahoma" charset="0"/>
                <a:cs typeface="Tahoma" charset="0"/>
              </a:rPr>
              <a:t>results</a:t>
            </a:r>
            <a:r>
              <a:rPr lang="is-IS" b="0" dirty="0" smtClean="0">
                <a:solidFill>
                  <a:schemeClr val="tx1"/>
                </a:solidFill>
                <a:latin typeface="Tahoma" charset="0"/>
                <a:ea typeface="Tahoma" charset="0"/>
                <a:cs typeface="Tahoma" charset="0"/>
              </a:rPr>
              <a:t>…</a:t>
            </a:r>
            <a:endParaRPr lang="en-US" b="0" dirty="0">
              <a:solidFill>
                <a:schemeClr val="tx1"/>
              </a:solidFill>
              <a:latin typeface="Tahoma" charset="0"/>
              <a:ea typeface="Tahoma" charset="0"/>
              <a:cs typeface="Tahoma" charset="0"/>
            </a:endParaRPr>
          </a:p>
        </p:txBody>
      </p:sp>
      <p:sp>
        <p:nvSpPr>
          <p:cNvPr id="3" name="TextBox 2"/>
          <p:cNvSpPr txBox="1"/>
          <p:nvPr/>
        </p:nvSpPr>
        <p:spPr>
          <a:xfrm>
            <a:off x="7315201" y="5257801"/>
            <a:ext cx="3353803" cy="1384995"/>
          </a:xfrm>
          <a:prstGeom prst="rect">
            <a:avLst/>
          </a:prstGeom>
          <a:noFill/>
        </p:spPr>
        <p:txBody>
          <a:bodyPr wrap="none" rtlCol="0">
            <a:spAutoFit/>
          </a:bodyPr>
          <a:lstStyle/>
          <a:p>
            <a:r>
              <a:rPr lang="en-US" sz="2800" i="1" dirty="0">
                <a:solidFill>
                  <a:srgbClr val="00B0F0"/>
                </a:solidFill>
                <a:latin typeface="Tahoma" charset="0"/>
                <a:ea typeface="Tahoma" charset="0"/>
                <a:cs typeface="Tahoma" charset="0"/>
              </a:rPr>
              <a:t>Spatial scale</a:t>
            </a:r>
          </a:p>
          <a:p>
            <a:r>
              <a:rPr lang="en-US" sz="2800" i="1" dirty="0">
                <a:solidFill>
                  <a:srgbClr val="00B0F0"/>
                </a:solidFill>
                <a:latin typeface="Tahoma" charset="0"/>
                <a:ea typeface="Tahoma" charset="0"/>
                <a:cs typeface="Tahoma" charset="0"/>
              </a:rPr>
              <a:t>Orientation of fibers</a:t>
            </a:r>
          </a:p>
          <a:p>
            <a:r>
              <a:rPr lang="en-US" sz="2800" i="1" dirty="0">
                <a:solidFill>
                  <a:srgbClr val="00B0F0"/>
                </a:solidFill>
                <a:latin typeface="Tahoma" charset="0"/>
                <a:ea typeface="Tahoma" charset="0"/>
                <a:cs typeface="Tahoma" charset="0"/>
              </a:rPr>
              <a:t>Myelination</a:t>
            </a:r>
          </a:p>
        </p:txBody>
      </p:sp>
    </p:spTree>
    <p:extLst>
      <p:ext uri="{BB962C8B-B14F-4D97-AF65-F5344CB8AC3E}">
        <p14:creationId xmlns:p14="http://schemas.microsoft.com/office/powerpoint/2010/main" val="212815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500"/>
                                        <p:tgtEl>
                                          <p:spTgt spid="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fade">
                                      <p:cBhvr>
                                        <p:cTn id="42" dur="500"/>
                                        <p:tgtEl>
                                          <p:spTgt spid="5">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Effect transition="in" filter="fade">
                                      <p:cBhvr>
                                        <p:cTn id="47" dur="500"/>
                                        <p:tgtEl>
                                          <p:spTgt spid="5">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11" end="11"/>
                                            </p:txEl>
                                          </p:spTgt>
                                        </p:tgtEl>
                                        <p:attrNameLst>
                                          <p:attrName>style.visibility</p:attrName>
                                        </p:attrNameLst>
                                      </p:cBhvr>
                                      <p:to>
                                        <p:strVal val="visible"/>
                                      </p:to>
                                    </p:set>
                                    <p:animEffect transition="in" filter="fade">
                                      <p:cBhvr>
                                        <p:cTn id="52" dur="500"/>
                                        <p:tgtEl>
                                          <p:spTgt spid="5">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6313" y="3163669"/>
            <a:ext cx="10568587" cy="1200329"/>
          </a:xfrm>
          <a:prstGeom prst="rect">
            <a:avLst/>
          </a:prstGeom>
          <a:noFill/>
        </p:spPr>
        <p:txBody>
          <a:bodyPr wrap="square" rtlCol="0">
            <a:spAutoFit/>
          </a:bodyPr>
          <a:lstStyle/>
          <a:p>
            <a:r>
              <a:rPr lang="en-US" sz="3600" dirty="0" smtClean="0">
                <a:latin typeface="Tahoma" charset="0"/>
                <a:ea typeface="Tahoma" charset="0"/>
                <a:cs typeface="Tahoma" charset="0"/>
              </a:rPr>
              <a:t>Build predictive functional maps of the human PNS in relation to selected organ targets</a:t>
            </a:r>
            <a:endParaRPr lang="en-US" sz="3600" dirty="0">
              <a:latin typeface="Tahoma" charset="0"/>
              <a:ea typeface="Tahoma" charset="0"/>
              <a:cs typeface="Tahoma" charset="0"/>
            </a:endParaRPr>
          </a:p>
        </p:txBody>
      </p:sp>
      <p:sp>
        <p:nvSpPr>
          <p:cNvPr id="6" name="TextBox 5"/>
          <p:cNvSpPr txBox="1"/>
          <p:nvPr/>
        </p:nvSpPr>
        <p:spPr>
          <a:xfrm>
            <a:off x="696313" y="1804769"/>
            <a:ext cx="4904387" cy="646331"/>
          </a:xfrm>
          <a:prstGeom prst="rect">
            <a:avLst/>
          </a:prstGeom>
          <a:noFill/>
        </p:spPr>
        <p:txBody>
          <a:bodyPr wrap="square" rtlCol="0">
            <a:spAutoFit/>
          </a:bodyPr>
          <a:lstStyle/>
          <a:p>
            <a:r>
              <a:rPr lang="en-US" sz="3600" dirty="0" smtClean="0">
                <a:latin typeface="Tahoma" charset="0"/>
                <a:ea typeface="Tahoma" charset="0"/>
                <a:cs typeface="Tahoma" charset="0"/>
              </a:rPr>
              <a:t>SPARC Ultimate Goal:</a:t>
            </a:r>
            <a:endParaRPr lang="en-US" sz="3600" dirty="0">
              <a:latin typeface="Tahoma" charset="0"/>
              <a:ea typeface="Tahoma" charset="0"/>
              <a:cs typeface="Tahoma" charset="0"/>
            </a:endParaRPr>
          </a:p>
        </p:txBody>
      </p:sp>
    </p:spTree>
    <p:extLst>
      <p:ext uri="{BB962C8B-B14F-4D97-AF65-F5344CB8AC3E}">
        <p14:creationId xmlns:p14="http://schemas.microsoft.com/office/powerpoint/2010/main" val="18505261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6078520" y="1635592"/>
            <a:ext cx="1968032" cy="96390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TRANSLATIONAL PARTNERSHIPS</a:t>
            </a:r>
            <a:endParaRPr lang="en-US" dirty="0">
              <a:solidFill>
                <a:schemeClr val="bg1"/>
              </a:solidFill>
            </a:endParaRPr>
          </a:p>
        </p:txBody>
      </p:sp>
      <p:pic>
        <p:nvPicPr>
          <p:cNvPr id="39" name="Picture 38"/>
          <p:cNvPicPr>
            <a:picLocks noChangeAspect="1"/>
          </p:cNvPicPr>
          <p:nvPr/>
        </p:nvPicPr>
        <p:blipFill rotWithShape="1">
          <a:blip r:embed="rId3">
            <a:extLst>
              <a:ext uri="{28A0092B-C50C-407E-A947-70E740481C1C}">
                <a14:useLocalDpi xmlns:a14="http://schemas.microsoft.com/office/drawing/2010/main" val="0"/>
              </a:ext>
            </a:extLst>
          </a:blip>
          <a:srcRect l="28833" t="15097" r="28446" b="49583"/>
          <a:stretch/>
        </p:blipFill>
        <p:spPr>
          <a:xfrm rot="6001839">
            <a:off x="2273128" y="1634477"/>
            <a:ext cx="3489163" cy="3733035"/>
          </a:xfrm>
          <a:prstGeom prst="rect">
            <a:avLst/>
          </a:prstGeom>
        </p:spPr>
      </p:pic>
      <p:pic>
        <p:nvPicPr>
          <p:cNvPr id="38" name="Picture 37"/>
          <p:cNvPicPr>
            <a:picLocks noChangeAspect="1"/>
          </p:cNvPicPr>
          <p:nvPr/>
        </p:nvPicPr>
        <p:blipFill rotWithShape="1">
          <a:blip r:embed="rId4">
            <a:extLst>
              <a:ext uri="{28A0092B-C50C-407E-A947-70E740481C1C}">
                <a14:useLocalDpi xmlns:a14="http://schemas.microsoft.com/office/drawing/2010/main" val="0"/>
              </a:ext>
            </a:extLst>
          </a:blip>
          <a:srcRect l="28627" t="15038" r="28236" b="50438"/>
          <a:stretch/>
        </p:blipFill>
        <p:spPr>
          <a:xfrm rot="13401688">
            <a:off x="2473865" y="1069472"/>
            <a:ext cx="3414712" cy="3536687"/>
          </a:xfrm>
          <a:prstGeom prst="rect">
            <a:avLst/>
          </a:prstGeom>
        </p:spPr>
      </p:pic>
      <p:pic>
        <p:nvPicPr>
          <p:cNvPr id="37" name="Picture 36"/>
          <p:cNvPicPr>
            <a:picLocks noChangeAspect="1"/>
          </p:cNvPicPr>
          <p:nvPr/>
        </p:nvPicPr>
        <p:blipFill rotWithShape="1">
          <a:blip r:embed="rId5">
            <a:extLst>
              <a:ext uri="{28A0092B-C50C-407E-A947-70E740481C1C}">
                <a14:useLocalDpi xmlns:a14="http://schemas.microsoft.com/office/drawing/2010/main" val="0"/>
              </a:ext>
            </a:extLst>
          </a:blip>
          <a:srcRect l="29546" t="14166" r="28541" b="50417"/>
          <a:stretch/>
        </p:blipFill>
        <p:spPr>
          <a:xfrm rot="20585547">
            <a:off x="3012651" y="1377347"/>
            <a:ext cx="3391919" cy="3709135"/>
          </a:xfrm>
          <a:prstGeom prst="rect">
            <a:avLst/>
          </a:prstGeom>
        </p:spPr>
      </p:pic>
      <p:sp>
        <p:nvSpPr>
          <p:cNvPr id="2" name="Title 1"/>
          <p:cNvSpPr>
            <a:spLocks noGrp="1"/>
          </p:cNvSpPr>
          <p:nvPr>
            <p:ph type="title"/>
          </p:nvPr>
        </p:nvSpPr>
        <p:spPr>
          <a:xfrm>
            <a:off x="2391741" y="147818"/>
            <a:ext cx="7528127" cy="711239"/>
          </a:xfrm>
        </p:spPr>
        <p:txBody>
          <a:bodyPr>
            <a:normAutofit/>
          </a:bodyPr>
          <a:lstStyle/>
          <a:p>
            <a:pPr algn="ctr"/>
            <a:r>
              <a:rPr lang="en-US" sz="3600" dirty="0" smtClean="0">
                <a:latin typeface="Tahoma" charset="0"/>
                <a:ea typeface="Tahoma" charset="0"/>
                <a:cs typeface="Tahoma" charset="0"/>
              </a:rPr>
              <a:t>SPARC </a:t>
            </a:r>
            <a:r>
              <a:rPr lang="en-US" sz="3600" dirty="0" smtClean="0">
                <a:latin typeface="Tahoma" charset="0"/>
                <a:ea typeface="Tahoma" charset="0"/>
                <a:cs typeface="Tahoma" charset="0"/>
              </a:rPr>
              <a:t>Component Structure</a:t>
            </a:r>
            <a:endParaRPr lang="en-US" sz="3600" dirty="0">
              <a:latin typeface="Tahoma" charset="0"/>
              <a:ea typeface="Tahoma" charset="0"/>
              <a:cs typeface="Tahoma" charset="0"/>
            </a:endParaRPr>
          </a:p>
        </p:txBody>
      </p:sp>
      <p:sp>
        <p:nvSpPr>
          <p:cNvPr id="29" name="Rounded Rectangle 28"/>
          <p:cNvSpPr/>
          <p:nvPr/>
        </p:nvSpPr>
        <p:spPr>
          <a:xfrm>
            <a:off x="3342456" y="2679096"/>
            <a:ext cx="1968032" cy="1196947"/>
          </a:xfrm>
          <a:prstGeom prst="roundRect">
            <a:avLst/>
          </a:pr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DATA </a:t>
            </a:r>
            <a:r>
              <a:rPr lang="en-US" dirty="0" smtClean="0">
                <a:solidFill>
                  <a:schemeClr val="bg1"/>
                </a:solidFill>
              </a:rPr>
              <a:t>&amp; RESOURCE CENTER</a:t>
            </a:r>
            <a:endParaRPr lang="en-US" dirty="0">
              <a:solidFill>
                <a:schemeClr val="bg1"/>
              </a:solidFill>
            </a:endParaRPr>
          </a:p>
        </p:txBody>
      </p:sp>
      <p:sp>
        <p:nvSpPr>
          <p:cNvPr id="30" name="Rounded Rectangle 29"/>
          <p:cNvSpPr/>
          <p:nvPr/>
        </p:nvSpPr>
        <p:spPr>
          <a:xfrm>
            <a:off x="816798" y="1044892"/>
            <a:ext cx="1968032" cy="96390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ANATOMICAL &amp; FUNCTIONAL MAPPING</a:t>
            </a:r>
            <a:endParaRPr lang="en-US" dirty="0">
              <a:solidFill>
                <a:schemeClr val="bg1"/>
              </a:solidFill>
            </a:endParaRPr>
          </a:p>
        </p:txBody>
      </p:sp>
      <p:sp>
        <p:nvSpPr>
          <p:cNvPr id="31" name="Rounded Rectangle 30"/>
          <p:cNvSpPr/>
          <p:nvPr/>
        </p:nvSpPr>
        <p:spPr>
          <a:xfrm>
            <a:off x="2358440" y="5200639"/>
            <a:ext cx="1968032" cy="96390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TECHNOLOGY DEVELOPMENT</a:t>
            </a:r>
            <a:endParaRPr lang="en-US" dirty="0">
              <a:solidFill>
                <a:schemeClr val="bg1"/>
              </a:solidFill>
            </a:endParaRPr>
          </a:p>
        </p:txBody>
      </p:sp>
      <p:grpSp>
        <p:nvGrpSpPr>
          <p:cNvPr id="43" name="Group 42"/>
          <p:cNvGrpSpPr/>
          <p:nvPr/>
        </p:nvGrpSpPr>
        <p:grpSpPr>
          <a:xfrm>
            <a:off x="6870624" y="3343593"/>
            <a:ext cx="4648275" cy="2441507"/>
            <a:chOff x="7533679" y="3226480"/>
            <a:chExt cx="4648274" cy="2441506"/>
          </a:xfrm>
        </p:grpSpPr>
        <p:pic>
          <p:nvPicPr>
            <p:cNvPr id="41" name="Picture 40"/>
            <p:cNvPicPr>
              <a:picLocks noChangeAspect="1"/>
            </p:cNvPicPr>
            <p:nvPr/>
          </p:nvPicPr>
          <p:blipFill>
            <a:blip r:embed="rId6"/>
            <a:stretch>
              <a:fillRect/>
            </a:stretch>
          </p:blipFill>
          <p:spPr>
            <a:xfrm rot="2700000">
              <a:off x="6819539" y="3940620"/>
              <a:ext cx="2441506" cy="1013225"/>
            </a:xfrm>
            <a:prstGeom prst="rect">
              <a:avLst/>
            </a:prstGeom>
          </p:spPr>
        </p:pic>
        <p:sp>
          <p:nvSpPr>
            <p:cNvPr id="42" name="TextBox 41"/>
            <p:cNvSpPr txBox="1"/>
            <p:nvPr/>
          </p:nvSpPr>
          <p:spPr>
            <a:xfrm>
              <a:off x="8354507" y="3359250"/>
              <a:ext cx="3827446" cy="923330"/>
            </a:xfrm>
            <a:prstGeom prst="rect">
              <a:avLst/>
            </a:prstGeom>
            <a:noFill/>
          </p:spPr>
          <p:txBody>
            <a:bodyPr wrap="square" rtlCol="0">
              <a:spAutoFit/>
            </a:bodyPr>
            <a:lstStyle/>
            <a:p>
              <a:r>
                <a:rPr lang="en-US" dirty="0" smtClean="0">
                  <a:latin typeface="Tahoma" charset="0"/>
                  <a:ea typeface="Tahoma" charset="0"/>
                  <a:cs typeface="Tahoma" charset="0"/>
                </a:rPr>
                <a:t>Program </a:t>
              </a:r>
              <a:r>
                <a:rPr lang="en-US" dirty="0">
                  <a:latin typeface="Tahoma" charset="0"/>
                  <a:ea typeface="Tahoma" charset="0"/>
                  <a:cs typeface="Tahoma" charset="0"/>
                </a:rPr>
                <a:t>Manager and Staff </a:t>
              </a:r>
              <a:r>
                <a:rPr lang="en-US" dirty="0" smtClean="0">
                  <a:latin typeface="Tahoma" charset="0"/>
                  <a:ea typeface="Tahoma" charset="0"/>
                  <a:cs typeface="Tahoma" charset="0"/>
                </a:rPr>
                <a:t>in OSC </a:t>
              </a:r>
              <a:r>
                <a:rPr lang="en-US" smtClean="0">
                  <a:latin typeface="Tahoma" charset="0"/>
                  <a:ea typeface="Tahoma" charset="0"/>
                  <a:cs typeface="Tahoma" charset="0"/>
                </a:rPr>
                <a:t>(“Common Fund”) set </a:t>
              </a:r>
              <a:r>
                <a:rPr lang="en-US" dirty="0" smtClean="0">
                  <a:latin typeface="Tahoma" charset="0"/>
                  <a:ea typeface="Tahoma" charset="0"/>
                  <a:cs typeface="Tahoma" charset="0"/>
                </a:rPr>
                <a:t>overall vision and make adjustments</a:t>
              </a:r>
              <a:endParaRPr lang="en-US" dirty="0">
                <a:latin typeface="Tahoma" charset="0"/>
                <a:ea typeface="Tahoma" charset="0"/>
                <a:cs typeface="Tahoma" charset="0"/>
              </a:endParaRPr>
            </a:p>
          </p:txBody>
        </p:sp>
      </p:grpSp>
      <p:sp>
        <p:nvSpPr>
          <p:cNvPr id="17" name="TextBox 16"/>
          <p:cNvSpPr txBox="1"/>
          <p:nvPr/>
        </p:nvSpPr>
        <p:spPr>
          <a:xfrm>
            <a:off x="816798" y="2008801"/>
            <a:ext cx="1103187" cy="461665"/>
          </a:xfrm>
          <a:prstGeom prst="rect">
            <a:avLst/>
          </a:prstGeom>
          <a:noFill/>
        </p:spPr>
        <p:txBody>
          <a:bodyPr wrap="none" rtlCol="0">
            <a:spAutoFit/>
          </a:bodyPr>
          <a:lstStyle/>
          <a:p>
            <a:r>
              <a:rPr lang="en-US" sz="2400" dirty="0">
                <a:solidFill>
                  <a:schemeClr val="accent1"/>
                </a:solidFill>
                <a:latin typeface="Tahoma" charset="0"/>
                <a:ea typeface="Tahoma" charset="0"/>
                <a:cs typeface="Tahoma" charset="0"/>
              </a:rPr>
              <a:t>NIDDK</a:t>
            </a:r>
          </a:p>
        </p:txBody>
      </p:sp>
      <p:sp>
        <p:nvSpPr>
          <p:cNvPr id="18" name="TextBox 17"/>
          <p:cNvSpPr txBox="1"/>
          <p:nvPr/>
        </p:nvSpPr>
        <p:spPr>
          <a:xfrm>
            <a:off x="6955419" y="2587136"/>
            <a:ext cx="2113848" cy="461665"/>
          </a:xfrm>
          <a:prstGeom prst="rect">
            <a:avLst/>
          </a:prstGeom>
          <a:noFill/>
        </p:spPr>
        <p:txBody>
          <a:bodyPr wrap="none" rtlCol="0">
            <a:spAutoFit/>
          </a:bodyPr>
          <a:lstStyle/>
          <a:p>
            <a:r>
              <a:rPr lang="en-US" sz="2400" dirty="0" smtClean="0">
                <a:solidFill>
                  <a:srgbClr val="FFC000"/>
                </a:solidFill>
                <a:latin typeface="Tahoma" charset="0"/>
                <a:ea typeface="Tahoma" charset="0"/>
                <a:cs typeface="Tahoma" charset="0"/>
              </a:rPr>
              <a:t>NCATS/NINDS</a:t>
            </a:r>
            <a:endParaRPr lang="en-US" sz="2400" dirty="0">
              <a:solidFill>
                <a:srgbClr val="FFC000"/>
              </a:solidFill>
              <a:latin typeface="Tahoma" charset="0"/>
              <a:ea typeface="Tahoma" charset="0"/>
              <a:cs typeface="Tahoma" charset="0"/>
            </a:endParaRPr>
          </a:p>
        </p:txBody>
      </p:sp>
      <p:sp>
        <p:nvSpPr>
          <p:cNvPr id="19" name="TextBox 18"/>
          <p:cNvSpPr txBox="1"/>
          <p:nvPr/>
        </p:nvSpPr>
        <p:spPr>
          <a:xfrm>
            <a:off x="4345294" y="3830621"/>
            <a:ext cx="982961" cy="461665"/>
          </a:xfrm>
          <a:prstGeom prst="rect">
            <a:avLst/>
          </a:prstGeom>
          <a:noFill/>
        </p:spPr>
        <p:txBody>
          <a:bodyPr wrap="none" rtlCol="0">
            <a:spAutoFit/>
          </a:bodyPr>
          <a:lstStyle/>
          <a:p>
            <a:r>
              <a:rPr lang="en-US" sz="2400" dirty="0">
                <a:solidFill>
                  <a:srgbClr val="7030A0"/>
                </a:solidFill>
                <a:latin typeface="Tahoma" charset="0"/>
                <a:ea typeface="Tahoma" charset="0"/>
                <a:cs typeface="Tahoma" charset="0"/>
              </a:rPr>
              <a:t>NIBIB</a:t>
            </a:r>
          </a:p>
        </p:txBody>
      </p:sp>
      <p:sp>
        <p:nvSpPr>
          <p:cNvPr id="20" name="TextBox 19"/>
          <p:cNvSpPr txBox="1"/>
          <p:nvPr/>
        </p:nvSpPr>
        <p:spPr>
          <a:xfrm>
            <a:off x="2339617" y="6164548"/>
            <a:ext cx="2005677" cy="461665"/>
          </a:xfrm>
          <a:prstGeom prst="rect">
            <a:avLst/>
          </a:prstGeom>
          <a:noFill/>
        </p:spPr>
        <p:txBody>
          <a:bodyPr wrap="none" rtlCol="0">
            <a:spAutoFit/>
          </a:bodyPr>
          <a:lstStyle/>
          <a:p>
            <a:r>
              <a:rPr lang="en-US" sz="2400" dirty="0">
                <a:solidFill>
                  <a:srgbClr val="00B050"/>
                </a:solidFill>
                <a:latin typeface="Tahoma" charset="0"/>
                <a:ea typeface="Tahoma" charset="0"/>
                <a:cs typeface="Tahoma" charset="0"/>
              </a:rPr>
              <a:t>NIBIB/NINDS</a:t>
            </a:r>
          </a:p>
        </p:txBody>
      </p:sp>
    </p:spTree>
    <p:extLst>
      <p:ext uri="{BB962C8B-B14F-4D97-AF65-F5344CB8AC3E}">
        <p14:creationId xmlns:p14="http://schemas.microsoft.com/office/powerpoint/2010/main" val="184457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flipH="1">
            <a:off x="2577655" y="1241083"/>
            <a:ext cx="1" cy="1485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589943" y="1856145"/>
            <a:ext cx="1" cy="6585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3" name="Picture 5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9454" y="2355635"/>
            <a:ext cx="1862212" cy="1840864"/>
          </a:xfrm>
          <a:prstGeom prst="rect">
            <a:avLst/>
          </a:prstGeom>
        </p:spPr>
      </p:pic>
      <p:pic>
        <p:nvPicPr>
          <p:cNvPr id="52" name="Picture 5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880" y="1943776"/>
            <a:ext cx="1418275" cy="1752518"/>
          </a:xfrm>
          <a:prstGeom prst="rect">
            <a:avLst/>
          </a:prstGeom>
        </p:spPr>
      </p:pic>
      <p:sp>
        <p:nvSpPr>
          <p:cNvPr id="2" name="Title 1"/>
          <p:cNvSpPr>
            <a:spLocks noGrp="1"/>
          </p:cNvSpPr>
          <p:nvPr>
            <p:ph type="title"/>
          </p:nvPr>
        </p:nvSpPr>
        <p:spPr>
          <a:xfrm>
            <a:off x="771121" y="7185"/>
            <a:ext cx="10515600" cy="697193"/>
          </a:xfrm>
        </p:spPr>
        <p:txBody>
          <a:bodyPr>
            <a:normAutofit/>
          </a:bodyPr>
          <a:lstStyle/>
          <a:p>
            <a:pPr algn="ctr"/>
            <a:r>
              <a:rPr lang="en-US" sz="3600" dirty="0" smtClean="0">
                <a:latin typeface="Tahoma" charset="0"/>
                <a:ea typeface="Tahoma" charset="0"/>
                <a:cs typeface="Tahoma" charset="0"/>
              </a:rPr>
              <a:t>SPARC Consortium Snapshot, </a:t>
            </a:r>
            <a:r>
              <a:rPr lang="en-US" sz="3600" dirty="0" smtClean="0">
                <a:latin typeface="Tahoma" charset="0"/>
                <a:ea typeface="Tahoma" charset="0"/>
                <a:cs typeface="Tahoma" charset="0"/>
              </a:rPr>
              <a:t>March 2017</a:t>
            </a:r>
            <a:endParaRPr lang="en-US" sz="3600" dirty="0">
              <a:latin typeface="Tahoma" charset="0"/>
              <a:ea typeface="Tahoma" charset="0"/>
              <a:cs typeface="Tahoma" charset="0"/>
            </a:endParaRPr>
          </a:p>
        </p:txBody>
      </p:sp>
      <p:sp>
        <p:nvSpPr>
          <p:cNvPr id="4" name="TextBox 3"/>
          <p:cNvSpPr txBox="1"/>
          <p:nvPr/>
        </p:nvSpPr>
        <p:spPr>
          <a:xfrm rot="16200000">
            <a:off x="-114429" y="1799786"/>
            <a:ext cx="1335622" cy="461665"/>
          </a:xfrm>
          <a:prstGeom prst="rect">
            <a:avLst/>
          </a:prstGeom>
          <a:noFill/>
        </p:spPr>
        <p:txBody>
          <a:bodyPr wrap="none" rtlCol="0">
            <a:spAutoFit/>
          </a:bodyPr>
          <a:lstStyle/>
          <a:p>
            <a:pPr algn="r"/>
            <a:r>
              <a:rPr lang="en-US" sz="2400" dirty="0" smtClean="0">
                <a:solidFill>
                  <a:schemeClr val="accent1"/>
                </a:solidFill>
                <a:latin typeface="Tahoma" charset="0"/>
                <a:ea typeface="Tahoma" charset="0"/>
                <a:cs typeface="Tahoma" charset="0"/>
              </a:rPr>
              <a:t>Mapping</a:t>
            </a:r>
            <a:endParaRPr lang="en-US" sz="2400" dirty="0">
              <a:solidFill>
                <a:schemeClr val="accent1"/>
              </a:solidFill>
              <a:latin typeface="Tahoma" charset="0"/>
              <a:ea typeface="Tahoma" charset="0"/>
              <a:cs typeface="Tahoma" charset="0"/>
            </a:endParaRPr>
          </a:p>
        </p:txBody>
      </p:sp>
      <p:sp>
        <p:nvSpPr>
          <p:cNvPr id="6" name="TextBox 5"/>
          <p:cNvSpPr txBox="1"/>
          <p:nvPr/>
        </p:nvSpPr>
        <p:spPr>
          <a:xfrm rot="16200000">
            <a:off x="-274758" y="3454525"/>
            <a:ext cx="1656286" cy="461665"/>
          </a:xfrm>
          <a:prstGeom prst="rect">
            <a:avLst/>
          </a:prstGeom>
          <a:noFill/>
        </p:spPr>
        <p:txBody>
          <a:bodyPr wrap="none" rtlCol="0">
            <a:spAutoFit/>
          </a:bodyPr>
          <a:lstStyle/>
          <a:p>
            <a:pPr algn="r"/>
            <a:r>
              <a:rPr lang="en-US" sz="2400" dirty="0" smtClean="0">
                <a:solidFill>
                  <a:srgbClr val="FFC000"/>
                </a:solidFill>
                <a:latin typeface="Tahoma" charset="0"/>
                <a:ea typeface="Tahoma" charset="0"/>
                <a:cs typeface="Tahoma" charset="0"/>
              </a:rPr>
              <a:t>Translation</a:t>
            </a:r>
            <a:endParaRPr lang="en-US" sz="2400" dirty="0">
              <a:solidFill>
                <a:srgbClr val="FFC000"/>
              </a:solidFill>
              <a:latin typeface="Tahoma" charset="0"/>
              <a:ea typeface="Tahoma" charset="0"/>
              <a:cs typeface="Tahoma" charset="0"/>
            </a:endParaRPr>
          </a:p>
        </p:txBody>
      </p:sp>
      <p:sp>
        <p:nvSpPr>
          <p:cNvPr id="8" name="TextBox 7"/>
          <p:cNvSpPr txBox="1"/>
          <p:nvPr/>
        </p:nvSpPr>
        <p:spPr>
          <a:xfrm>
            <a:off x="1067183" y="1364269"/>
            <a:ext cx="3582263" cy="523220"/>
          </a:xfrm>
          <a:prstGeom prst="rect">
            <a:avLst/>
          </a:prstGeom>
          <a:noFill/>
        </p:spPr>
        <p:txBody>
          <a:bodyPr wrap="none" rtlCol="0">
            <a:spAutoFit/>
          </a:bodyPr>
          <a:lstStyle/>
          <a:p>
            <a:r>
              <a:rPr lang="en-US" sz="1400" b="1" dirty="0" smtClean="0">
                <a:solidFill>
                  <a:schemeClr val="accent1"/>
                </a:solidFill>
                <a:latin typeface="Tahoma" charset="0"/>
                <a:ea typeface="Tahoma" charset="0"/>
                <a:cs typeface="Tahoma" charset="0"/>
              </a:rPr>
              <a:t>Comprehensive (</a:t>
            </a:r>
            <a:r>
              <a:rPr lang="en-US" sz="1400" b="1" dirty="0" err="1" smtClean="0">
                <a:solidFill>
                  <a:schemeClr val="accent1"/>
                </a:solidFill>
                <a:latin typeface="Tahoma" charset="0"/>
                <a:ea typeface="Tahoma" charset="0"/>
                <a:cs typeface="Tahoma" charset="0"/>
              </a:rPr>
              <a:t>Shivkumar</a:t>
            </a:r>
            <a:r>
              <a:rPr lang="en-US" sz="1400" b="1" dirty="0" smtClean="0">
                <a:solidFill>
                  <a:schemeClr val="accent1"/>
                </a:solidFill>
                <a:latin typeface="Tahoma" charset="0"/>
                <a:ea typeface="Tahoma" charset="0"/>
                <a:cs typeface="Tahoma" charset="0"/>
              </a:rPr>
              <a:t>/UCLA)</a:t>
            </a:r>
          </a:p>
          <a:p>
            <a:r>
              <a:rPr lang="en-US" sz="1400" dirty="0" smtClean="0">
                <a:solidFill>
                  <a:schemeClr val="accent1"/>
                </a:solidFill>
                <a:latin typeface="Tahoma" charset="0"/>
                <a:ea typeface="Tahoma" charset="0"/>
                <a:cs typeface="Tahoma" charset="0"/>
              </a:rPr>
              <a:t>Auricular branch of </a:t>
            </a:r>
            <a:r>
              <a:rPr lang="en-US" sz="1400" dirty="0" err="1" smtClean="0">
                <a:solidFill>
                  <a:schemeClr val="accent1"/>
                </a:solidFill>
                <a:latin typeface="Tahoma" charset="0"/>
                <a:ea typeface="Tahoma" charset="0"/>
                <a:cs typeface="Tahoma" charset="0"/>
              </a:rPr>
              <a:t>vagus</a:t>
            </a:r>
            <a:r>
              <a:rPr lang="en-US" sz="1400" dirty="0" smtClean="0">
                <a:solidFill>
                  <a:schemeClr val="accent1"/>
                </a:solidFill>
                <a:latin typeface="Tahoma" charset="0"/>
                <a:ea typeface="Tahoma" charset="0"/>
                <a:cs typeface="Tahoma" charset="0"/>
              </a:rPr>
              <a:t> (</a:t>
            </a:r>
            <a:r>
              <a:rPr lang="en-US" sz="1400" dirty="0" err="1" smtClean="0">
                <a:solidFill>
                  <a:schemeClr val="accent1"/>
                </a:solidFill>
                <a:latin typeface="Tahoma" charset="0"/>
                <a:ea typeface="Tahoma" charset="0"/>
                <a:cs typeface="Tahoma" charset="0"/>
              </a:rPr>
              <a:t>Napadow</a:t>
            </a:r>
            <a:r>
              <a:rPr lang="en-US" sz="1400" dirty="0" smtClean="0">
                <a:solidFill>
                  <a:schemeClr val="accent1"/>
                </a:solidFill>
                <a:latin typeface="Tahoma" charset="0"/>
                <a:ea typeface="Tahoma" charset="0"/>
                <a:cs typeface="Tahoma" charset="0"/>
              </a:rPr>
              <a:t>/MGH)</a:t>
            </a:r>
            <a:endParaRPr lang="en-US" sz="1400" dirty="0">
              <a:solidFill>
                <a:schemeClr val="accent1"/>
              </a:solidFill>
              <a:latin typeface="Tahoma" charset="0"/>
              <a:ea typeface="Tahoma" charset="0"/>
              <a:cs typeface="Tahoma" charset="0"/>
            </a:endParaRPr>
          </a:p>
        </p:txBody>
      </p:sp>
      <p:sp>
        <p:nvSpPr>
          <p:cNvPr id="15" name="TextBox 14"/>
          <p:cNvSpPr txBox="1"/>
          <p:nvPr/>
        </p:nvSpPr>
        <p:spPr>
          <a:xfrm>
            <a:off x="3212161" y="1951358"/>
            <a:ext cx="3645422" cy="523220"/>
          </a:xfrm>
          <a:prstGeom prst="rect">
            <a:avLst/>
          </a:prstGeom>
          <a:noFill/>
        </p:spPr>
        <p:txBody>
          <a:bodyPr wrap="none" rtlCol="0">
            <a:spAutoFit/>
          </a:bodyPr>
          <a:lstStyle/>
          <a:p>
            <a:r>
              <a:rPr lang="en-US" sz="1400" b="1" dirty="0" smtClean="0">
                <a:solidFill>
                  <a:schemeClr val="accent1"/>
                </a:solidFill>
                <a:latin typeface="Tahoma" charset="0"/>
                <a:ea typeface="Tahoma" charset="0"/>
                <a:cs typeface="Tahoma" charset="0"/>
              </a:rPr>
              <a:t>Comprehensive (</a:t>
            </a:r>
            <a:r>
              <a:rPr lang="en-US" sz="1400" b="1" dirty="0" err="1" smtClean="0">
                <a:solidFill>
                  <a:schemeClr val="accent1"/>
                </a:solidFill>
                <a:latin typeface="Tahoma" charset="0"/>
                <a:ea typeface="Tahoma" charset="0"/>
                <a:cs typeface="Tahoma" charset="0"/>
              </a:rPr>
              <a:t>Bolser</a:t>
            </a:r>
            <a:r>
              <a:rPr lang="en-US" sz="1400" b="1" dirty="0" smtClean="0">
                <a:solidFill>
                  <a:schemeClr val="accent1"/>
                </a:solidFill>
                <a:latin typeface="Tahoma" charset="0"/>
                <a:ea typeface="Tahoma" charset="0"/>
                <a:cs typeface="Tahoma" charset="0"/>
              </a:rPr>
              <a:t>/U FL)</a:t>
            </a:r>
          </a:p>
          <a:p>
            <a:r>
              <a:rPr lang="en-US" sz="1400" dirty="0" smtClean="0">
                <a:solidFill>
                  <a:schemeClr val="accent1"/>
                </a:solidFill>
                <a:latin typeface="Tahoma" charset="0"/>
                <a:ea typeface="Tahoma" charset="0"/>
                <a:cs typeface="Tahoma" charset="0"/>
              </a:rPr>
              <a:t>Pulmonary </a:t>
            </a:r>
            <a:r>
              <a:rPr lang="en-US" sz="1400" dirty="0" err="1" smtClean="0">
                <a:solidFill>
                  <a:schemeClr val="accent1"/>
                </a:solidFill>
                <a:latin typeface="Tahoma" charset="0"/>
                <a:ea typeface="Tahoma" charset="0"/>
                <a:cs typeface="Tahoma" charset="0"/>
              </a:rPr>
              <a:t>neuroepithelial</a:t>
            </a:r>
            <a:r>
              <a:rPr lang="en-US" sz="1400" dirty="0" smtClean="0">
                <a:solidFill>
                  <a:schemeClr val="accent1"/>
                </a:solidFill>
                <a:latin typeface="Tahoma" charset="0"/>
                <a:ea typeface="Tahoma" charset="0"/>
                <a:cs typeface="Tahoma" charset="0"/>
              </a:rPr>
              <a:t> cells (Sun/UCSD)</a:t>
            </a:r>
            <a:endParaRPr lang="en-US" sz="1400" dirty="0">
              <a:solidFill>
                <a:schemeClr val="accent1"/>
              </a:solidFill>
              <a:latin typeface="Tahoma" charset="0"/>
              <a:ea typeface="Tahoma" charset="0"/>
              <a:cs typeface="Tahoma" charset="0"/>
            </a:endParaRPr>
          </a:p>
        </p:txBody>
      </p:sp>
      <p:sp>
        <p:nvSpPr>
          <p:cNvPr id="16" name="TextBox 15"/>
          <p:cNvSpPr txBox="1"/>
          <p:nvPr/>
        </p:nvSpPr>
        <p:spPr>
          <a:xfrm>
            <a:off x="1896919" y="2448430"/>
            <a:ext cx="3795078" cy="307777"/>
          </a:xfrm>
          <a:prstGeom prst="rect">
            <a:avLst/>
          </a:prstGeom>
          <a:noFill/>
        </p:spPr>
        <p:txBody>
          <a:bodyPr wrap="none" rtlCol="0">
            <a:spAutoFit/>
          </a:bodyPr>
          <a:lstStyle/>
          <a:p>
            <a:r>
              <a:rPr lang="en-US" sz="1400" dirty="0" smtClean="0">
                <a:solidFill>
                  <a:schemeClr val="accent1"/>
                </a:solidFill>
                <a:latin typeface="Tahoma" charset="0"/>
                <a:ea typeface="Tahoma" charset="0"/>
                <a:cs typeface="Tahoma" charset="0"/>
              </a:rPr>
              <a:t>SCG Physiological Atlas </a:t>
            </a:r>
            <a:r>
              <a:rPr lang="en-US" sz="1400" smtClean="0">
                <a:solidFill>
                  <a:schemeClr val="accent1"/>
                </a:solidFill>
                <a:latin typeface="Tahoma" charset="0"/>
                <a:ea typeface="Tahoma" charset="0"/>
                <a:cs typeface="Tahoma" charset="0"/>
              </a:rPr>
              <a:t>(Lewis/Case </a:t>
            </a:r>
            <a:r>
              <a:rPr lang="en-US" sz="1400" dirty="0" smtClean="0">
                <a:solidFill>
                  <a:schemeClr val="accent1"/>
                </a:solidFill>
                <a:latin typeface="Tahoma" charset="0"/>
                <a:ea typeface="Tahoma" charset="0"/>
                <a:cs typeface="Tahoma" charset="0"/>
              </a:rPr>
              <a:t>Western)</a:t>
            </a:r>
            <a:endParaRPr lang="en-US" sz="1400" dirty="0">
              <a:solidFill>
                <a:schemeClr val="accent1"/>
              </a:solidFill>
              <a:latin typeface="Tahoma" charset="0"/>
              <a:ea typeface="Tahoma" charset="0"/>
              <a:cs typeface="Tahoma" charset="0"/>
            </a:endParaRPr>
          </a:p>
        </p:txBody>
      </p:sp>
      <p:sp>
        <p:nvSpPr>
          <p:cNvPr id="17" name="TextBox 16"/>
          <p:cNvSpPr txBox="1"/>
          <p:nvPr/>
        </p:nvSpPr>
        <p:spPr>
          <a:xfrm>
            <a:off x="5314889" y="1389587"/>
            <a:ext cx="3204723" cy="307777"/>
          </a:xfrm>
          <a:prstGeom prst="rect">
            <a:avLst/>
          </a:prstGeom>
          <a:noFill/>
        </p:spPr>
        <p:txBody>
          <a:bodyPr wrap="none" rtlCol="0">
            <a:spAutoFit/>
          </a:bodyPr>
          <a:lstStyle/>
          <a:p>
            <a:r>
              <a:rPr lang="en-US" sz="1400" b="1" dirty="0" smtClean="0">
                <a:solidFill>
                  <a:schemeClr val="accent1"/>
                </a:solidFill>
                <a:latin typeface="Tahoma" charset="0"/>
                <a:ea typeface="Tahoma" charset="0"/>
                <a:cs typeface="Tahoma" charset="0"/>
              </a:rPr>
              <a:t>Comprehensive </a:t>
            </a:r>
            <a:r>
              <a:rPr lang="en-US" sz="1400" b="1" smtClean="0">
                <a:solidFill>
                  <a:schemeClr val="accent1"/>
                </a:solidFill>
                <a:latin typeface="Tahoma" charset="0"/>
                <a:ea typeface="Tahoma" charset="0"/>
                <a:cs typeface="Tahoma" charset="0"/>
              </a:rPr>
              <a:t>(Powley/Purdue</a:t>
            </a:r>
            <a:r>
              <a:rPr lang="en-US" sz="1400" b="1" dirty="0" smtClean="0">
                <a:solidFill>
                  <a:schemeClr val="accent1"/>
                </a:solidFill>
                <a:latin typeface="Tahoma" charset="0"/>
                <a:ea typeface="Tahoma" charset="0"/>
                <a:cs typeface="Tahoma" charset="0"/>
              </a:rPr>
              <a:t>)</a:t>
            </a:r>
          </a:p>
        </p:txBody>
      </p:sp>
      <p:sp>
        <p:nvSpPr>
          <p:cNvPr id="18" name="TextBox 17"/>
          <p:cNvSpPr txBox="1"/>
          <p:nvPr/>
        </p:nvSpPr>
        <p:spPr>
          <a:xfrm>
            <a:off x="7481313" y="1795332"/>
            <a:ext cx="3569823" cy="523220"/>
          </a:xfrm>
          <a:prstGeom prst="rect">
            <a:avLst/>
          </a:prstGeom>
          <a:noFill/>
        </p:spPr>
        <p:txBody>
          <a:bodyPr wrap="none" rtlCol="0">
            <a:spAutoFit/>
          </a:bodyPr>
          <a:lstStyle/>
          <a:p>
            <a:r>
              <a:rPr lang="en-US" sz="1400" b="1" dirty="0" smtClean="0">
                <a:solidFill>
                  <a:schemeClr val="accent1"/>
                </a:solidFill>
                <a:latin typeface="Tahoma" charset="0"/>
                <a:ea typeface="Tahoma" charset="0"/>
                <a:cs typeface="Tahoma" charset="0"/>
              </a:rPr>
              <a:t>Comprehensive (Howard/Toledo)</a:t>
            </a:r>
          </a:p>
          <a:p>
            <a:r>
              <a:rPr lang="en-US" sz="1400" dirty="0" smtClean="0">
                <a:solidFill>
                  <a:schemeClr val="accent1"/>
                </a:solidFill>
                <a:latin typeface="Tahoma" charset="0"/>
                <a:ea typeface="Tahoma" charset="0"/>
                <a:cs typeface="Tahoma" charset="0"/>
              </a:rPr>
              <a:t>Transcriptome (Southard-Smith/Vanderbilt)</a:t>
            </a:r>
            <a:endParaRPr lang="en-US" sz="1400" dirty="0">
              <a:solidFill>
                <a:schemeClr val="accent1"/>
              </a:solidFill>
              <a:latin typeface="Tahoma" charset="0"/>
              <a:ea typeface="Tahoma" charset="0"/>
              <a:cs typeface="Tahoma" charset="0"/>
            </a:endParaRPr>
          </a:p>
        </p:txBody>
      </p:sp>
      <p:sp>
        <p:nvSpPr>
          <p:cNvPr id="19" name="TextBox 18"/>
          <p:cNvSpPr txBox="1"/>
          <p:nvPr/>
        </p:nvSpPr>
        <p:spPr>
          <a:xfrm>
            <a:off x="9033086" y="2557734"/>
            <a:ext cx="3120726" cy="307777"/>
          </a:xfrm>
          <a:prstGeom prst="rect">
            <a:avLst/>
          </a:prstGeom>
          <a:noFill/>
        </p:spPr>
        <p:txBody>
          <a:bodyPr wrap="none" rtlCol="0">
            <a:spAutoFit/>
          </a:bodyPr>
          <a:lstStyle/>
          <a:p>
            <a:r>
              <a:rPr lang="en-US" sz="1400" dirty="0" smtClean="0">
                <a:solidFill>
                  <a:schemeClr val="accent1"/>
                </a:solidFill>
                <a:latin typeface="Tahoma" charset="0"/>
                <a:ea typeface="Tahoma" charset="0"/>
                <a:cs typeface="Tahoma" charset="0"/>
              </a:rPr>
              <a:t>Pancreas (Campbell-Thompson/U FL)</a:t>
            </a:r>
          </a:p>
        </p:txBody>
      </p:sp>
      <p:sp>
        <p:nvSpPr>
          <p:cNvPr id="20" name="TextBox 19"/>
          <p:cNvSpPr txBox="1"/>
          <p:nvPr/>
        </p:nvSpPr>
        <p:spPr>
          <a:xfrm>
            <a:off x="8858486" y="2343169"/>
            <a:ext cx="3295326" cy="307777"/>
          </a:xfrm>
          <a:prstGeom prst="rect">
            <a:avLst/>
          </a:prstGeom>
          <a:noFill/>
        </p:spPr>
        <p:txBody>
          <a:bodyPr wrap="none" rtlCol="0">
            <a:spAutoFit/>
          </a:bodyPr>
          <a:lstStyle/>
          <a:p>
            <a:r>
              <a:rPr lang="en-US" sz="1400" dirty="0" smtClean="0">
                <a:solidFill>
                  <a:schemeClr val="accent1"/>
                </a:solidFill>
                <a:latin typeface="Tahoma" charset="0"/>
                <a:ea typeface="Tahoma" charset="0"/>
                <a:cs typeface="Tahoma" charset="0"/>
              </a:rPr>
              <a:t>Adipose tissue (Columbia, Pennington )</a:t>
            </a:r>
          </a:p>
        </p:txBody>
      </p:sp>
      <p:sp>
        <p:nvSpPr>
          <p:cNvPr id="21" name="TextBox 20"/>
          <p:cNvSpPr txBox="1"/>
          <p:nvPr/>
        </p:nvSpPr>
        <p:spPr>
          <a:xfrm>
            <a:off x="9847540" y="2796916"/>
            <a:ext cx="2306272" cy="307777"/>
          </a:xfrm>
          <a:prstGeom prst="rect">
            <a:avLst/>
          </a:prstGeom>
          <a:noFill/>
        </p:spPr>
        <p:txBody>
          <a:bodyPr wrap="none" rtlCol="0">
            <a:spAutoFit/>
          </a:bodyPr>
          <a:lstStyle/>
          <a:p>
            <a:r>
              <a:rPr lang="en-US" sz="1400" dirty="0" smtClean="0">
                <a:solidFill>
                  <a:schemeClr val="accent1"/>
                </a:solidFill>
                <a:latin typeface="Tahoma" charset="0"/>
                <a:ea typeface="Tahoma" charset="0"/>
                <a:cs typeface="Tahoma" charset="0"/>
              </a:rPr>
              <a:t>Bladder (</a:t>
            </a:r>
            <a:r>
              <a:rPr lang="en-US" sz="1400" dirty="0" err="1" smtClean="0">
                <a:solidFill>
                  <a:schemeClr val="accent1"/>
                </a:solidFill>
                <a:latin typeface="Tahoma" charset="0"/>
                <a:ea typeface="Tahoma" charset="0"/>
                <a:cs typeface="Tahoma" charset="0"/>
              </a:rPr>
              <a:t>Keast</a:t>
            </a:r>
            <a:r>
              <a:rPr lang="en-US" sz="1400" dirty="0" smtClean="0">
                <a:solidFill>
                  <a:schemeClr val="accent1"/>
                </a:solidFill>
                <a:latin typeface="Tahoma" charset="0"/>
                <a:ea typeface="Tahoma" charset="0"/>
                <a:cs typeface="Tahoma" charset="0"/>
              </a:rPr>
              <a:t>/Melbourne)</a:t>
            </a:r>
          </a:p>
        </p:txBody>
      </p:sp>
      <p:sp>
        <p:nvSpPr>
          <p:cNvPr id="22" name="TextBox 21"/>
          <p:cNvSpPr txBox="1"/>
          <p:nvPr/>
        </p:nvSpPr>
        <p:spPr>
          <a:xfrm>
            <a:off x="5767287" y="3394763"/>
            <a:ext cx="2299925" cy="523220"/>
          </a:xfrm>
          <a:prstGeom prst="rect">
            <a:avLst/>
          </a:prstGeom>
          <a:noFill/>
        </p:spPr>
        <p:txBody>
          <a:bodyPr wrap="none" rtlCol="0">
            <a:spAutoFit/>
          </a:bodyPr>
          <a:lstStyle/>
          <a:p>
            <a:pPr algn="r"/>
            <a:r>
              <a:rPr lang="en-US" sz="1400" dirty="0" smtClean="0">
                <a:solidFill>
                  <a:srgbClr val="FFC000"/>
                </a:solidFill>
                <a:latin typeface="Tahoma" charset="0"/>
                <a:ea typeface="Tahoma" charset="0"/>
                <a:cs typeface="Tahoma" charset="0"/>
              </a:rPr>
              <a:t>Chen (Hopkins)/Boston </a:t>
            </a:r>
            <a:r>
              <a:rPr lang="en-US" sz="1400" dirty="0" err="1" smtClean="0">
                <a:solidFill>
                  <a:srgbClr val="FFC000"/>
                </a:solidFill>
                <a:latin typeface="Tahoma" charset="0"/>
                <a:ea typeface="Tahoma" charset="0"/>
                <a:cs typeface="Tahoma" charset="0"/>
              </a:rPr>
              <a:t>Sci</a:t>
            </a:r>
            <a:endParaRPr lang="en-US" sz="1400" dirty="0" smtClean="0">
              <a:solidFill>
                <a:srgbClr val="FFC000"/>
              </a:solidFill>
              <a:latin typeface="Tahoma" charset="0"/>
              <a:ea typeface="Tahoma" charset="0"/>
              <a:cs typeface="Tahoma" charset="0"/>
            </a:endParaRPr>
          </a:p>
          <a:p>
            <a:pPr algn="r"/>
            <a:r>
              <a:rPr lang="en-US" sz="1400" dirty="0" smtClean="0">
                <a:solidFill>
                  <a:srgbClr val="FFC000"/>
                </a:solidFill>
                <a:latin typeface="Tahoma" charset="0"/>
                <a:ea typeface="Tahoma" charset="0"/>
                <a:cs typeface="Tahoma" charset="0"/>
              </a:rPr>
              <a:t>SCS for gastric motility</a:t>
            </a:r>
            <a:endParaRPr lang="en-US" sz="1400" dirty="0">
              <a:solidFill>
                <a:srgbClr val="FFC000"/>
              </a:solidFill>
              <a:latin typeface="Tahoma" charset="0"/>
              <a:ea typeface="Tahoma" charset="0"/>
              <a:cs typeface="Tahoma" charset="0"/>
            </a:endParaRPr>
          </a:p>
        </p:txBody>
      </p:sp>
      <p:sp>
        <p:nvSpPr>
          <p:cNvPr id="23" name="TextBox 22"/>
          <p:cNvSpPr txBox="1"/>
          <p:nvPr/>
        </p:nvSpPr>
        <p:spPr>
          <a:xfrm>
            <a:off x="3444215" y="3394763"/>
            <a:ext cx="2323072" cy="523220"/>
          </a:xfrm>
          <a:prstGeom prst="rect">
            <a:avLst/>
          </a:prstGeom>
          <a:noFill/>
        </p:spPr>
        <p:txBody>
          <a:bodyPr wrap="none" rtlCol="0">
            <a:spAutoFit/>
          </a:bodyPr>
          <a:lstStyle/>
          <a:p>
            <a:pPr algn="r"/>
            <a:r>
              <a:rPr lang="en-US" sz="1400" dirty="0" smtClean="0">
                <a:solidFill>
                  <a:srgbClr val="FFC000"/>
                </a:solidFill>
                <a:latin typeface="Tahoma" charset="0"/>
                <a:ea typeface="Tahoma" charset="0"/>
                <a:cs typeface="Tahoma" charset="0"/>
              </a:rPr>
              <a:t>Canning (Hopkins)/</a:t>
            </a:r>
            <a:r>
              <a:rPr lang="en-US" sz="1400" dirty="0" err="1" smtClean="0">
                <a:solidFill>
                  <a:srgbClr val="FFC000"/>
                </a:solidFill>
                <a:latin typeface="Tahoma" charset="0"/>
                <a:ea typeface="Tahoma" charset="0"/>
                <a:cs typeface="Tahoma" charset="0"/>
              </a:rPr>
              <a:t>Nuviant</a:t>
            </a:r>
            <a:endParaRPr lang="en-US" sz="1400" dirty="0" smtClean="0">
              <a:solidFill>
                <a:srgbClr val="FFC000"/>
              </a:solidFill>
              <a:latin typeface="Tahoma" charset="0"/>
              <a:ea typeface="Tahoma" charset="0"/>
              <a:cs typeface="Tahoma" charset="0"/>
            </a:endParaRPr>
          </a:p>
          <a:p>
            <a:pPr algn="r"/>
            <a:r>
              <a:rPr lang="en-US" sz="1400" dirty="0" smtClean="0">
                <a:solidFill>
                  <a:srgbClr val="FFC000"/>
                </a:solidFill>
                <a:latin typeface="Tahoma" charset="0"/>
                <a:ea typeface="Tahoma" charset="0"/>
                <a:cs typeface="Tahoma" charset="0"/>
              </a:rPr>
              <a:t>Synapse VNS for asthma</a:t>
            </a:r>
            <a:endParaRPr lang="en-US" sz="1400" dirty="0">
              <a:solidFill>
                <a:srgbClr val="FFC000"/>
              </a:solidFill>
              <a:latin typeface="Tahoma" charset="0"/>
              <a:ea typeface="Tahoma" charset="0"/>
              <a:cs typeface="Tahoma" charset="0"/>
            </a:endParaRPr>
          </a:p>
        </p:txBody>
      </p:sp>
      <p:cxnSp>
        <p:nvCxnSpPr>
          <p:cNvPr id="27" name="Straight Connector 26"/>
          <p:cNvCxnSpPr/>
          <p:nvPr/>
        </p:nvCxnSpPr>
        <p:spPr>
          <a:xfrm>
            <a:off x="4815956" y="1241083"/>
            <a:ext cx="0" cy="7106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917252" y="1241083"/>
            <a:ext cx="0" cy="1669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9015486" y="1241083"/>
            <a:ext cx="0" cy="5542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0959030" y="1205479"/>
            <a:ext cx="0" cy="11970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815956" y="2756207"/>
            <a:ext cx="0" cy="654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endCxn id="22" idx="0"/>
          </p:cNvCxnSpPr>
          <p:nvPr/>
        </p:nvCxnSpPr>
        <p:spPr>
          <a:xfrm flipH="1">
            <a:off x="6917250" y="1697364"/>
            <a:ext cx="2" cy="16973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9471926" y="3394763"/>
            <a:ext cx="2309864" cy="523220"/>
          </a:xfrm>
          <a:prstGeom prst="rect">
            <a:avLst/>
          </a:prstGeom>
          <a:noFill/>
        </p:spPr>
        <p:txBody>
          <a:bodyPr wrap="none" rtlCol="0">
            <a:spAutoFit/>
          </a:bodyPr>
          <a:lstStyle/>
          <a:p>
            <a:pPr algn="r"/>
            <a:r>
              <a:rPr lang="en-US" sz="1400" dirty="0" smtClean="0">
                <a:solidFill>
                  <a:srgbClr val="FFC000"/>
                </a:solidFill>
                <a:latin typeface="Tahoma" charset="0"/>
                <a:ea typeface="Tahoma" charset="0"/>
                <a:cs typeface="Tahoma" charset="0"/>
              </a:rPr>
              <a:t>Yin (</a:t>
            </a:r>
            <a:r>
              <a:rPr lang="en-US" sz="1400" dirty="0" err="1" smtClean="0">
                <a:solidFill>
                  <a:srgbClr val="FFC000"/>
                </a:solidFill>
                <a:latin typeface="Tahoma" charset="0"/>
                <a:ea typeface="Tahoma" charset="0"/>
                <a:cs typeface="Tahoma" charset="0"/>
              </a:rPr>
              <a:t>Transtimulation</a:t>
            </a:r>
            <a:r>
              <a:rPr lang="en-US" sz="1400" dirty="0" smtClean="0">
                <a:solidFill>
                  <a:srgbClr val="FFC000"/>
                </a:solidFill>
                <a:latin typeface="Tahoma" charset="0"/>
                <a:ea typeface="Tahoma" charset="0"/>
                <a:cs typeface="Tahoma" charset="0"/>
              </a:rPr>
              <a:t>)/</a:t>
            </a:r>
            <a:r>
              <a:rPr lang="en-US" sz="1400" dirty="0" err="1" smtClean="0">
                <a:solidFill>
                  <a:srgbClr val="FFC000"/>
                </a:solidFill>
                <a:latin typeface="Tahoma" charset="0"/>
                <a:ea typeface="Tahoma" charset="0"/>
                <a:cs typeface="Tahoma" charset="0"/>
              </a:rPr>
              <a:t>CVRx</a:t>
            </a:r>
            <a:endParaRPr lang="en-US" sz="1400" dirty="0" smtClean="0">
              <a:solidFill>
                <a:srgbClr val="FFC000"/>
              </a:solidFill>
              <a:latin typeface="Tahoma" charset="0"/>
              <a:ea typeface="Tahoma" charset="0"/>
              <a:cs typeface="Tahoma" charset="0"/>
            </a:endParaRPr>
          </a:p>
          <a:p>
            <a:pPr algn="r"/>
            <a:r>
              <a:rPr lang="en-US" sz="1400" dirty="0" smtClean="0">
                <a:solidFill>
                  <a:srgbClr val="FFC000"/>
                </a:solidFill>
                <a:latin typeface="Tahoma" charset="0"/>
                <a:ea typeface="Tahoma" charset="0"/>
                <a:cs typeface="Tahoma" charset="0"/>
              </a:rPr>
              <a:t>VNS for diabetes</a:t>
            </a:r>
            <a:endParaRPr lang="en-US" sz="1400" dirty="0">
              <a:solidFill>
                <a:srgbClr val="FFC000"/>
              </a:solidFill>
              <a:latin typeface="Tahoma" charset="0"/>
              <a:ea typeface="Tahoma" charset="0"/>
              <a:cs typeface="Tahoma" charset="0"/>
            </a:endParaRPr>
          </a:p>
        </p:txBody>
      </p:sp>
      <p:cxnSp>
        <p:nvCxnSpPr>
          <p:cNvPr id="42" name="Straight Connector 41"/>
          <p:cNvCxnSpPr/>
          <p:nvPr/>
        </p:nvCxnSpPr>
        <p:spPr>
          <a:xfrm>
            <a:off x="10959030" y="3104693"/>
            <a:ext cx="0" cy="2900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5080364" y="5399580"/>
            <a:ext cx="2457660" cy="523220"/>
          </a:xfrm>
          <a:prstGeom prst="rect">
            <a:avLst/>
          </a:prstGeom>
          <a:noFill/>
        </p:spPr>
        <p:txBody>
          <a:bodyPr wrap="none" rtlCol="0">
            <a:spAutoFit/>
          </a:bodyPr>
          <a:lstStyle/>
          <a:p>
            <a:r>
              <a:rPr lang="en-US" sz="1400" dirty="0" smtClean="0">
                <a:solidFill>
                  <a:schemeClr val="bg1"/>
                </a:solidFill>
                <a:latin typeface="Tahoma" charset="0"/>
                <a:ea typeface="Tahoma" charset="0"/>
                <a:cs typeface="Tahoma" charset="0"/>
              </a:rPr>
              <a:t>(Horn/Pitt)</a:t>
            </a:r>
          </a:p>
          <a:p>
            <a:r>
              <a:rPr lang="en-US" sz="1400" dirty="0" smtClean="0">
                <a:solidFill>
                  <a:schemeClr val="bg1"/>
                </a:solidFill>
                <a:latin typeface="Tahoma" charset="0"/>
                <a:ea typeface="Tahoma" charset="0"/>
                <a:cs typeface="Tahoma" charset="0"/>
              </a:rPr>
              <a:t>Vagal-gastric communication</a:t>
            </a:r>
          </a:p>
        </p:txBody>
      </p:sp>
      <p:grpSp>
        <p:nvGrpSpPr>
          <p:cNvPr id="73" name="Group 72"/>
          <p:cNvGrpSpPr/>
          <p:nvPr/>
        </p:nvGrpSpPr>
        <p:grpSpPr>
          <a:xfrm>
            <a:off x="319886" y="5956281"/>
            <a:ext cx="11872114" cy="819456"/>
            <a:chOff x="319886" y="5956281"/>
            <a:chExt cx="11872114" cy="819456"/>
          </a:xfrm>
        </p:grpSpPr>
        <p:sp>
          <p:nvSpPr>
            <p:cNvPr id="51" name="TextBox 50"/>
            <p:cNvSpPr txBox="1"/>
            <p:nvPr/>
          </p:nvSpPr>
          <p:spPr>
            <a:xfrm rot="16200000">
              <a:off x="140991" y="6135176"/>
              <a:ext cx="819456" cy="461665"/>
            </a:xfrm>
            <a:prstGeom prst="rect">
              <a:avLst/>
            </a:prstGeom>
            <a:noFill/>
          </p:spPr>
          <p:txBody>
            <a:bodyPr wrap="none" rtlCol="0">
              <a:spAutoFit/>
            </a:bodyPr>
            <a:lstStyle/>
            <a:p>
              <a:pPr algn="r"/>
              <a:r>
                <a:rPr lang="en-US" sz="2400" smtClean="0">
                  <a:solidFill>
                    <a:srgbClr val="7030A0"/>
                  </a:solidFill>
                  <a:latin typeface="Tahoma" charset="0"/>
                  <a:ea typeface="Tahoma" charset="0"/>
                  <a:cs typeface="Tahoma" charset="0"/>
                </a:rPr>
                <a:t>Data</a:t>
              </a:r>
              <a:endParaRPr lang="en-US" sz="2400" dirty="0">
                <a:solidFill>
                  <a:srgbClr val="7030A0"/>
                </a:solidFill>
                <a:latin typeface="Tahoma" charset="0"/>
                <a:ea typeface="Tahoma" charset="0"/>
                <a:cs typeface="Tahoma" charset="0"/>
              </a:endParaRPr>
            </a:p>
          </p:txBody>
        </p:sp>
        <p:sp>
          <p:nvSpPr>
            <p:cNvPr id="54" name="Rounded Rectangle 53"/>
            <p:cNvSpPr/>
            <p:nvPr/>
          </p:nvSpPr>
          <p:spPr>
            <a:xfrm>
              <a:off x="881664" y="6023753"/>
              <a:ext cx="11310336" cy="707608"/>
            </a:xfrm>
            <a:prstGeom prst="roundRect">
              <a:avLst/>
            </a:pr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solidFill>
                  <a:schemeClr val="bg1"/>
                </a:solidFill>
                <a:latin typeface="Tahoma" charset="0"/>
                <a:ea typeface="Tahoma" charset="0"/>
                <a:cs typeface="Tahoma" charset="0"/>
              </a:endParaRPr>
            </a:p>
          </p:txBody>
        </p:sp>
        <p:sp>
          <p:nvSpPr>
            <p:cNvPr id="55" name="TextBox 54"/>
            <p:cNvSpPr txBox="1"/>
            <p:nvPr/>
          </p:nvSpPr>
          <p:spPr>
            <a:xfrm>
              <a:off x="3954357" y="6124380"/>
              <a:ext cx="4464685" cy="461665"/>
            </a:xfrm>
            <a:prstGeom prst="rect">
              <a:avLst/>
            </a:prstGeom>
            <a:noFill/>
          </p:spPr>
          <p:txBody>
            <a:bodyPr wrap="none" rtlCol="0">
              <a:spAutoFit/>
            </a:bodyPr>
            <a:lstStyle/>
            <a:p>
              <a:pPr algn="r"/>
              <a:r>
                <a:rPr lang="en-US" sz="2400" b="1" smtClean="0">
                  <a:solidFill>
                    <a:schemeClr val="bg1"/>
                  </a:solidFill>
                  <a:latin typeface="Tahoma" charset="0"/>
                  <a:ea typeface="Tahoma" charset="0"/>
                  <a:cs typeface="Tahoma" charset="0"/>
                </a:rPr>
                <a:t>TBD TBD TBD TBD – APPLY!</a:t>
              </a:r>
              <a:endParaRPr lang="en-US" sz="2400" b="1" dirty="0" smtClean="0">
                <a:solidFill>
                  <a:schemeClr val="bg1"/>
                </a:solidFill>
                <a:latin typeface="Tahoma" charset="0"/>
                <a:ea typeface="Tahoma" charset="0"/>
                <a:cs typeface="Tahoma" charset="0"/>
              </a:endParaRPr>
            </a:p>
          </p:txBody>
        </p:sp>
      </p:grpSp>
      <p:grpSp>
        <p:nvGrpSpPr>
          <p:cNvPr id="14" name="Group 13"/>
          <p:cNvGrpSpPr/>
          <p:nvPr/>
        </p:nvGrpSpPr>
        <p:grpSpPr>
          <a:xfrm>
            <a:off x="319887" y="4327462"/>
            <a:ext cx="11959648" cy="1653278"/>
            <a:chOff x="319887" y="4327462"/>
            <a:chExt cx="11959648" cy="1653278"/>
          </a:xfrm>
        </p:grpSpPr>
        <p:grpSp>
          <p:nvGrpSpPr>
            <p:cNvPr id="72" name="Group 71"/>
            <p:cNvGrpSpPr/>
            <p:nvPr/>
          </p:nvGrpSpPr>
          <p:grpSpPr>
            <a:xfrm>
              <a:off x="319887" y="4327462"/>
              <a:ext cx="11959648" cy="1653278"/>
              <a:chOff x="319887" y="4327462"/>
              <a:chExt cx="11959648" cy="1653278"/>
            </a:xfrm>
          </p:grpSpPr>
          <p:sp>
            <p:nvSpPr>
              <p:cNvPr id="70" name="Rounded Rectangle 69"/>
              <p:cNvSpPr/>
              <p:nvPr/>
            </p:nvSpPr>
            <p:spPr>
              <a:xfrm>
                <a:off x="881664" y="4366275"/>
                <a:ext cx="11310336" cy="1609918"/>
              </a:xfrm>
              <a:prstGeom prst="roundRect">
                <a:avLst>
                  <a:gd name="adj" fmla="val 10419"/>
                </a:avLst>
              </a:prstGeom>
              <a:solidFill>
                <a:srgbClr val="00B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solidFill>
                    <a:schemeClr val="bg1"/>
                  </a:solidFill>
                  <a:latin typeface="Tahoma" charset="0"/>
                  <a:ea typeface="Tahoma" charset="0"/>
                  <a:cs typeface="Tahoma" charset="0"/>
                </a:endParaRPr>
              </a:p>
            </p:txBody>
          </p:sp>
          <p:sp>
            <p:nvSpPr>
              <p:cNvPr id="5" name="TextBox 4"/>
              <p:cNvSpPr txBox="1"/>
              <p:nvPr/>
            </p:nvSpPr>
            <p:spPr>
              <a:xfrm rot="16200000">
                <a:off x="113421" y="4860433"/>
                <a:ext cx="874598" cy="461665"/>
              </a:xfrm>
              <a:prstGeom prst="rect">
                <a:avLst/>
              </a:prstGeom>
              <a:noFill/>
            </p:spPr>
            <p:txBody>
              <a:bodyPr wrap="none" rtlCol="0">
                <a:spAutoFit/>
              </a:bodyPr>
              <a:lstStyle/>
              <a:p>
                <a:pPr algn="r"/>
                <a:r>
                  <a:rPr lang="en-US" sz="2400" dirty="0" smtClean="0">
                    <a:solidFill>
                      <a:srgbClr val="00B050"/>
                    </a:solidFill>
                    <a:latin typeface="Tahoma" charset="0"/>
                    <a:ea typeface="Tahoma" charset="0"/>
                    <a:cs typeface="Tahoma" charset="0"/>
                  </a:rPr>
                  <a:t>Tools</a:t>
                </a:r>
                <a:endParaRPr lang="en-US" sz="2400" dirty="0">
                  <a:solidFill>
                    <a:srgbClr val="00B050"/>
                  </a:solidFill>
                  <a:latin typeface="Tahoma" charset="0"/>
                  <a:ea typeface="Tahoma" charset="0"/>
                  <a:cs typeface="Tahoma" charset="0"/>
                </a:endParaRPr>
              </a:p>
            </p:txBody>
          </p:sp>
          <p:sp>
            <p:nvSpPr>
              <p:cNvPr id="58" name="TextBox 57"/>
              <p:cNvSpPr txBox="1"/>
              <p:nvPr/>
            </p:nvSpPr>
            <p:spPr>
              <a:xfrm>
                <a:off x="825832" y="4364545"/>
                <a:ext cx="2785058" cy="523221"/>
              </a:xfrm>
              <a:prstGeom prst="rect">
                <a:avLst/>
              </a:prstGeom>
              <a:noFill/>
            </p:spPr>
            <p:txBody>
              <a:bodyPr wrap="none" rtlCol="0">
                <a:spAutoFit/>
              </a:bodyPr>
              <a:lstStyle/>
              <a:p>
                <a:r>
                  <a:rPr lang="en-US" sz="1400" dirty="0" smtClean="0">
                    <a:solidFill>
                      <a:schemeClr val="bg1"/>
                    </a:solidFill>
                    <a:latin typeface="Tahoma" charset="0"/>
                    <a:ea typeface="Tahoma" charset="0"/>
                    <a:cs typeface="Tahoma" charset="0"/>
                  </a:rPr>
                  <a:t>(</a:t>
                </a:r>
                <a:r>
                  <a:rPr lang="en-US" sz="1400" dirty="0" err="1" smtClean="0">
                    <a:solidFill>
                      <a:schemeClr val="bg1"/>
                    </a:solidFill>
                    <a:latin typeface="Tahoma" charset="0"/>
                    <a:ea typeface="Tahoma" charset="0"/>
                    <a:cs typeface="Tahoma" charset="0"/>
                  </a:rPr>
                  <a:t>Ardell</a:t>
                </a:r>
                <a:r>
                  <a:rPr lang="en-US" sz="1400" dirty="0" smtClean="0">
                    <a:solidFill>
                      <a:schemeClr val="bg1"/>
                    </a:solidFill>
                    <a:latin typeface="Tahoma" charset="0"/>
                    <a:ea typeface="Tahoma" charset="0"/>
                    <a:cs typeface="Tahoma" charset="0"/>
                  </a:rPr>
                  <a:t>/UCLA)</a:t>
                </a:r>
              </a:p>
              <a:p>
                <a:r>
                  <a:rPr lang="en-US" sz="1400" dirty="0" err="1" smtClean="0">
                    <a:solidFill>
                      <a:schemeClr val="bg1"/>
                    </a:solidFill>
                    <a:latin typeface="Tahoma" charset="0"/>
                    <a:ea typeface="Tahoma" charset="0"/>
                    <a:cs typeface="Tahoma" charset="0"/>
                  </a:rPr>
                  <a:t>Cardioneural</a:t>
                </a:r>
                <a:r>
                  <a:rPr lang="en-US" sz="1400" dirty="0" smtClean="0">
                    <a:solidFill>
                      <a:schemeClr val="bg1"/>
                    </a:solidFill>
                    <a:latin typeface="Tahoma" charset="0"/>
                    <a:ea typeface="Tahoma" charset="0"/>
                    <a:cs typeface="Tahoma" charset="0"/>
                  </a:rPr>
                  <a:t> mapping electrodes</a:t>
                </a:r>
              </a:p>
            </p:txBody>
          </p:sp>
          <p:sp>
            <p:nvSpPr>
              <p:cNvPr id="59" name="TextBox 58"/>
              <p:cNvSpPr txBox="1"/>
              <p:nvPr/>
            </p:nvSpPr>
            <p:spPr>
              <a:xfrm>
                <a:off x="967696" y="4850683"/>
                <a:ext cx="1778372" cy="523220"/>
              </a:xfrm>
              <a:prstGeom prst="rect">
                <a:avLst/>
              </a:prstGeom>
              <a:noFill/>
            </p:spPr>
            <p:txBody>
              <a:bodyPr wrap="none" rtlCol="0">
                <a:spAutoFit/>
              </a:bodyPr>
              <a:lstStyle/>
              <a:p>
                <a:r>
                  <a:rPr lang="en-US" sz="1400" dirty="0" smtClean="0">
                    <a:solidFill>
                      <a:schemeClr val="bg1"/>
                    </a:solidFill>
                    <a:latin typeface="Tahoma" charset="0"/>
                    <a:ea typeface="Tahoma" charset="0"/>
                    <a:cs typeface="Tahoma" charset="0"/>
                  </a:rPr>
                  <a:t>(</a:t>
                </a:r>
                <a:r>
                  <a:rPr lang="en-US" sz="1400" dirty="0" err="1" smtClean="0">
                    <a:solidFill>
                      <a:schemeClr val="bg1"/>
                    </a:solidFill>
                    <a:latin typeface="Tahoma" charset="0"/>
                    <a:ea typeface="Tahoma" charset="0"/>
                    <a:cs typeface="Tahoma" charset="0"/>
                  </a:rPr>
                  <a:t>Bruns</a:t>
                </a:r>
                <a:r>
                  <a:rPr lang="en-US" sz="1400" dirty="0" smtClean="0">
                    <a:solidFill>
                      <a:schemeClr val="bg1"/>
                    </a:solidFill>
                    <a:latin typeface="Tahoma" charset="0"/>
                    <a:ea typeface="Tahoma" charset="0"/>
                    <a:cs typeface="Tahoma" charset="0"/>
                  </a:rPr>
                  <a:t>/Pitt)</a:t>
                </a:r>
              </a:p>
              <a:p>
                <a:r>
                  <a:rPr lang="en-US" sz="1400" dirty="0" smtClean="0">
                    <a:solidFill>
                      <a:schemeClr val="bg1"/>
                    </a:solidFill>
                    <a:latin typeface="Tahoma" charset="0"/>
                    <a:ea typeface="Tahoma" charset="0"/>
                    <a:cs typeface="Tahoma" charset="0"/>
                  </a:rPr>
                  <a:t>Spinal root interface</a:t>
                </a:r>
              </a:p>
            </p:txBody>
          </p:sp>
          <p:sp>
            <p:nvSpPr>
              <p:cNvPr id="61" name="TextBox 60"/>
              <p:cNvSpPr txBox="1"/>
              <p:nvPr/>
            </p:nvSpPr>
            <p:spPr>
              <a:xfrm>
                <a:off x="936561" y="5457519"/>
                <a:ext cx="2083968" cy="523221"/>
              </a:xfrm>
              <a:prstGeom prst="rect">
                <a:avLst/>
              </a:prstGeom>
              <a:noFill/>
            </p:spPr>
            <p:txBody>
              <a:bodyPr wrap="none" rtlCol="0">
                <a:spAutoFit/>
              </a:bodyPr>
              <a:lstStyle/>
              <a:p>
                <a:r>
                  <a:rPr lang="en-US" sz="1400" dirty="0" smtClean="0">
                    <a:solidFill>
                      <a:schemeClr val="bg1"/>
                    </a:solidFill>
                    <a:latin typeface="Tahoma" charset="0"/>
                    <a:ea typeface="Tahoma" charset="0"/>
                    <a:cs typeface="Tahoma" charset="0"/>
                  </a:rPr>
                  <a:t>(Durand/Case)</a:t>
                </a:r>
              </a:p>
              <a:p>
                <a:r>
                  <a:rPr lang="en-US" sz="1400" dirty="0" err="1" smtClean="0">
                    <a:solidFill>
                      <a:schemeClr val="bg1"/>
                    </a:solidFill>
                    <a:latin typeface="Tahoma" charset="0"/>
                    <a:ea typeface="Tahoma" charset="0"/>
                    <a:cs typeface="Tahoma" charset="0"/>
                  </a:rPr>
                  <a:t>Intrafascicular</a:t>
                </a:r>
                <a:r>
                  <a:rPr lang="en-US" sz="1400" dirty="0" smtClean="0">
                    <a:solidFill>
                      <a:schemeClr val="bg1"/>
                    </a:solidFill>
                    <a:latin typeface="Tahoma" charset="0"/>
                    <a:ea typeface="Tahoma" charset="0"/>
                    <a:cs typeface="Tahoma" charset="0"/>
                  </a:rPr>
                  <a:t> nanowire</a:t>
                </a:r>
              </a:p>
            </p:txBody>
          </p:sp>
          <p:sp>
            <p:nvSpPr>
              <p:cNvPr id="62" name="TextBox 61"/>
              <p:cNvSpPr txBox="1"/>
              <p:nvPr/>
            </p:nvSpPr>
            <p:spPr>
              <a:xfrm>
                <a:off x="4432624" y="4804304"/>
                <a:ext cx="2424959" cy="523220"/>
              </a:xfrm>
              <a:prstGeom prst="rect">
                <a:avLst/>
              </a:prstGeom>
              <a:noFill/>
            </p:spPr>
            <p:txBody>
              <a:bodyPr wrap="none" rtlCol="0">
                <a:spAutoFit/>
              </a:bodyPr>
              <a:lstStyle/>
              <a:p>
                <a:r>
                  <a:rPr lang="en-US" sz="1400" dirty="0" smtClean="0">
                    <a:solidFill>
                      <a:schemeClr val="bg1"/>
                    </a:solidFill>
                    <a:latin typeface="Tahoma" charset="0"/>
                    <a:ea typeface="Tahoma" charset="0"/>
                    <a:cs typeface="Tahoma" charset="0"/>
                  </a:rPr>
                  <a:t>(</a:t>
                </a:r>
                <a:r>
                  <a:rPr lang="en-US" sz="1400" dirty="0" err="1" smtClean="0">
                    <a:solidFill>
                      <a:schemeClr val="bg1"/>
                    </a:solidFill>
                    <a:latin typeface="Tahoma" charset="0"/>
                    <a:ea typeface="Tahoma" charset="0"/>
                    <a:cs typeface="Tahoma" charset="0"/>
                  </a:rPr>
                  <a:t>Farajidavar</a:t>
                </a:r>
                <a:r>
                  <a:rPr lang="en-US" sz="1400" dirty="0" smtClean="0">
                    <a:solidFill>
                      <a:schemeClr val="bg1"/>
                    </a:solidFill>
                    <a:latin typeface="Tahoma" charset="0"/>
                    <a:ea typeface="Tahoma" charset="0"/>
                    <a:cs typeface="Tahoma" charset="0"/>
                  </a:rPr>
                  <a:t>/NYIT)</a:t>
                </a:r>
              </a:p>
              <a:p>
                <a:r>
                  <a:rPr lang="en-US" sz="1400" dirty="0" smtClean="0">
                    <a:solidFill>
                      <a:schemeClr val="bg1"/>
                    </a:solidFill>
                    <a:latin typeface="Tahoma" charset="0"/>
                    <a:ea typeface="Tahoma" charset="0"/>
                    <a:cs typeface="Tahoma" charset="0"/>
                  </a:rPr>
                  <a:t>Implantable gastric platform</a:t>
                </a:r>
              </a:p>
            </p:txBody>
          </p:sp>
          <p:sp>
            <p:nvSpPr>
              <p:cNvPr id="64" name="TextBox 63"/>
              <p:cNvSpPr txBox="1"/>
              <p:nvPr/>
            </p:nvSpPr>
            <p:spPr>
              <a:xfrm>
                <a:off x="8198542" y="5440460"/>
                <a:ext cx="2538772" cy="523220"/>
              </a:xfrm>
              <a:prstGeom prst="rect">
                <a:avLst/>
              </a:prstGeom>
              <a:noFill/>
            </p:spPr>
            <p:txBody>
              <a:bodyPr wrap="none" rtlCol="0">
                <a:spAutoFit/>
              </a:bodyPr>
              <a:lstStyle/>
              <a:p>
                <a:r>
                  <a:rPr lang="en-US" sz="1400" dirty="0" smtClean="0">
                    <a:solidFill>
                      <a:schemeClr val="bg1"/>
                    </a:solidFill>
                    <a:latin typeface="Tahoma" charset="0"/>
                    <a:ea typeface="Tahoma" charset="0"/>
                    <a:cs typeface="Tahoma" charset="0"/>
                  </a:rPr>
                  <a:t>(</a:t>
                </a:r>
                <a:r>
                  <a:rPr lang="en-US" sz="1400" dirty="0" err="1" smtClean="0">
                    <a:solidFill>
                      <a:schemeClr val="bg1"/>
                    </a:solidFill>
                    <a:latin typeface="Tahoma" charset="0"/>
                    <a:ea typeface="Tahoma" charset="0"/>
                    <a:cs typeface="Tahoma" charset="0"/>
                  </a:rPr>
                  <a:t>Gereau</a:t>
                </a:r>
                <a:r>
                  <a:rPr lang="en-US" sz="1400" dirty="0" smtClean="0">
                    <a:solidFill>
                      <a:schemeClr val="bg1"/>
                    </a:solidFill>
                    <a:latin typeface="Tahoma" charset="0"/>
                    <a:ea typeface="Tahoma" charset="0"/>
                    <a:cs typeface="Tahoma" charset="0"/>
                  </a:rPr>
                  <a:t>/</a:t>
                </a:r>
                <a:r>
                  <a:rPr lang="en-US" sz="1400" dirty="0" err="1" smtClean="0">
                    <a:solidFill>
                      <a:schemeClr val="bg1"/>
                    </a:solidFill>
                    <a:latin typeface="Tahoma" charset="0"/>
                    <a:ea typeface="Tahoma" charset="0"/>
                    <a:cs typeface="Tahoma" charset="0"/>
                  </a:rPr>
                  <a:t>WashU</a:t>
                </a:r>
                <a:r>
                  <a:rPr lang="en-US" sz="1400" dirty="0" smtClean="0">
                    <a:solidFill>
                      <a:schemeClr val="bg1"/>
                    </a:solidFill>
                    <a:latin typeface="Tahoma" charset="0"/>
                    <a:ea typeface="Tahoma" charset="0"/>
                    <a:cs typeface="Tahoma" charset="0"/>
                  </a:rPr>
                  <a:t>)</a:t>
                </a:r>
              </a:p>
              <a:p>
                <a:r>
                  <a:rPr lang="en-US" sz="1400" dirty="0" smtClean="0">
                    <a:solidFill>
                      <a:schemeClr val="bg1"/>
                    </a:solidFill>
                    <a:latin typeface="Tahoma" charset="0"/>
                    <a:ea typeface="Tahoma" charset="0"/>
                    <a:cs typeface="Tahoma" charset="0"/>
                  </a:rPr>
                  <a:t>Conformal bladder electronics</a:t>
                </a:r>
              </a:p>
            </p:txBody>
          </p:sp>
          <p:sp>
            <p:nvSpPr>
              <p:cNvPr id="65" name="TextBox 64"/>
              <p:cNvSpPr txBox="1"/>
              <p:nvPr/>
            </p:nvSpPr>
            <p:spPr>
              <a:xfrm>
                <a:off x="6536832" y="4387870"/>
                <a:ext cx="2242922" cy="523220"/>
              </a:xfrm>
              <a:prstGeom prst="rect">
                <a:avLst/>
              </a:prstGeom>
              <a:noFill/>
            </p:spPr>
            <p:txBody>
              <a:bodyPr wrap="none" rtlCol="0">
                <a:spAutoFit/>
              </a:bodyPr>
              <a:lstStyle/>
              <a:p>
                <a:r>
                  <a:rPr lang="en-US" sz="1400" dirty="0" smtClean="0">
                    <a:solidFill>
                      <a:schemeClr val="bg1"/>
                    </a:solidFill>
                    <a:latin typeface="Tahoma" charset="0"/>
                    <a:ea typeface="Tahoma" charset="0"/>
                    <a:cs typeface="Tahoma" charset="0"/>
                  </a:rPr>
                  <a:t>(Howard/Toledo)</a:t>
                </a:r>
              </a:p>
              <a:p>
                <a:r>
                  <a:rPr lang="en-US" sz="1400" dirty="0" smtClean="0">
                    <a:solidFill>
                      <a:schemeClr val="bg1"/>
                    </a:solidFill>
                    <a:latin typeface="Tahoma" charset="0"/>
                    <a:ea typeface="Tahoma" charset="0"/>
                    <a:cs typeface="Tahoma" charset="0"/>
                  </a:rPr>
                  <a:t>Mouse lines for ENS study</a:t>
                </a:r>
              </a:p>
            </p:txBody>
          </p:sp>
          <p:sp>
            <p:nvSpPr>
              <p:cNvPr id="66" name="TextBox 65"/>
              <p:cNvSpPr txBox="1"/>
              <p:nvPr/>
            </p:nvSpPr>
            <p:spPr>
              <a:xfrm>
                <a:off x="8719121" y="4419534"/>
                <a:ext cx="1972335" cy="523220"/>
              </a:xfrm>
              <a:prstGeom prst="rect">
                <a:avLst/>
              </a:prstGeom>
              <a:noFill/>
            </p:spPr>
            <p:txBody>
              <a:bodyPr wrap="none" rtlCol="0">
                <a:spAutoFit/>
              </a:bodyPr>
              <a:lstStyle/>
              <a:p>
                <a:r>
                  <a:rPr lang="en-US" sz="1400" dirty="0" smtClean="0">
                    <a:solidFill>
                      <a:schemeClr val="bg1"/>
                    </a:solidFill>
                    <a:latin typeface="Tahoma" charset="0"/>
                    <a:ea typeface="Tahoma" charset="0"/>
                    <a:cs typeface="Tahoma" charset="0"/>
                  </a:rPr>
                  <a:t>(</a:t>
                </a:r>
                <a:r>
                  <a:rPr lang="en-US" sz="1400" dirty="0" err="1" smtClean="0">
                    <a:solidFill>
                      <a:schemeClr val="bg1"/>
                    </a:solidFill>
                    <a:latin typeface="Tahoma" charset="0"/>
                    <a:ea typeface="Tahoma" charset="0"/>
                    <a:cs typeface="Tahoma" charset="0"/>
                  </a:rPr>
                  <a:t>Okusa</a:t>
                </a:r>
                <a:r>
                  <a:rPr lang="en-US" sz="1400" dirty="0" smtClean="0">
                    <a:solidFill>
                      <a:schemeClr val="bg1"/>
                    </a:solidFill>
                    <a:latin typeface="Tahoma" charset="0"/>
                    <a:ea typeface="Tahoma" charset="0"/>
                    <a:cs typeface="Tahoma" charset="0"/>
                  </a:rPr>
                  <a:t>/UVA)</a:t>
                </a:r>
              </a:p>
              <a:p>
                <a:r>
                  <a:rPr lang="en-US" sz="1400" dirty="0" smtClean="0">
                    <a:solidFill>
                      <a:schemeClr val="bg1"/>
                    </a:solidFill>
                    <a:latin typeface="Tahoma" charset="0"/>
                    <a:ea typeface="Tahoma" charset="0"/>
                    <a:cs typeface="Tahoma" charset="0"/>
                  </a:rPr>
                  <a:t>Ultrasound modulation</a:t>
                </a:r>
              </a:p>
            </p:txBody>
          </p:sp>
          <p:sp>
            <p:nvSpPr>
              <p:cNvPr id="67" name="TextBox 66"/>
              <p:cNvSpPr txBox="1"/>
              <p:nvPr/>
            </p:nvSpPr>
            <p:spPr>
              <a:xfrm>
                <a:off x="4690546" y="4327462"/>
                <a:ext cx="1618648" cy="523221"/>
              </a:xfrm>
              <a:prstGeom prst="rect">
                <a:avLst/>
              </a:prstGeom>
              <a:noFill/>
            </p:spPr>
            <p:txBody>
              <a:bodyPr wrap="none" rtlCol="0">
                <a:spAutoFit/>
              </a:bodyPr>
              <a:lstStyle/>
              <a:p>
                <a:r>
                  <a:rPr lang="en-US" sz="1400" dirty="0" smtClean="0">
                    <a:solidFill>
                      <a:schemeClr val="bg1"/>
                    </a:solidFill>
                    <a:latin typeface="Tahoma" charset="0"/>
                    <a:ea typeface="Tahoma" charset="0"/>
                    <a:cs typeface="Tahoma" charset="0"/>
                  </a:rPr>
                  <a:t>(</a:t>
                </a:r>
                <a:r>
                  <a:rPr lang="en-US" sz="1400" dirty="0" err="1" smtClean="0">
                    <a:solidFill>
                      <a:schemeClr val="bg1"/>
                    </a:solidFill>
                    <a:latin typeface="Tahoma" charset="0"/>
                    <a:ea typeface="Tahoma" charset="0"/>
                    <a:cs typeface="Tahoma" charset="0"/>
                  </a:rPr>
                  <a:t>Strohl</a:t>
                </a:r>
                <a:r>
                  <a:rPr lang="en-US" sz="1400" dirty="0" smtClean="0">
                    <a:solidFill>
                      <a:schemeClr val="bg1"/>
                    </a:solidFill>
                    <a:latin typeface="Tahoma" charset="0"/>
                    <a:ea typeface="Tahoma" charset="0"/>
                    <a:cs typeface="Tahoma" charset="0"/>
                  </a:rPr>
                  <a:t>/Case)</a:t>
                </a:r>
              </a:p>
              <a:p>
                <a:r>
                  <a:rPr lang="en-US" sz="1400" dirty="0" smtClean="0">
                    <a:solidFill>
                      <a:schemeClr val="bg1"/>
                    </a:solidFill>
                    <a:latin typeface="Tahoma" charset="0"/>
                    <a:ea typeface="Tahoma" charset="0"/>
                    <a:cs typeface="Tahoma" charset="0"/>
                  </a:rPr>
                  <a:t>Rabbit OSA model</a:t>
                </a:r>
              </a:p>
            </p:txBody>
          </p:sp>
          <p:sp>
            <p:nvSpPr>
              <p:cNvPr id="68" name="TextBox 67"/>
              <p:cNvSpPr txBox="1"/>
              <p:nvPr/>
            </p:nvSpPr>
            <p:spPr>
              <a:xfrm>
                <a:off x="8556995" y="4942895"/>
                <a:ext cx="1664879" cy="523220"/>
              </a:xfrm>
              <a:prstGeom prst="rect">
                <a:avLst/>
              </a:prstGeom>
              <a:noFill/>
            </p:spPr>
            <p:txBody>
              <a:bodyPr wrap="none" rtlCol="0">
                <a:spAutoFit/>
              </a:bodyPr>
              <a:lstStyle/>
              <a:p>
                <a:r>
                  <a:rPr lang="en-US" sz="1400" dirty="0" smtClean="0">
                    <a:solidFill>
                      <a:schemeClr val="bg1"/>
                    </a:solidFill>
                    <a:latin typeface="Tahoma" charset="0"/>
                    <a:ea typeface="Tahoma" charset="0"/>
                    <a:cs typeface="Tahoma" charset="0"/>
                  </a:rPr>
                  <a:t>(</a:t>
                </a:r>
                <a:r>
                  <a:rPr lang="en-US" sz="1400" dirty="0" err="1" smtClean="0">
                    <a:solidFill>
                      <a:schemeClr val="bg1"/>
                    </a:solidFill>
                    <a:latin typeface="Tahoma" charset="0"/>
                    <a:ea typeface="Tahoma" charset="0"/>
                    <a:cs typeface="Tahoma" charset="0"/>
                  </a:rPr>
                  <a:t>Vulchanova</a:t>
                </a:r>
                <a:r>
                  <a:rPr lang="en-US" sz="1400" dirty="0" smtClean="0">
                    <a:solidFill>
                      <a:schemeClr val="bg1"/>
                    </a:solidFill>
                    <a:latin typeface="Tahoma" charset="0"/>
                    <a:ea typeface="Tahoma" charset="0"/>
                    <a:cs typeface="Tahoma" charset="0"/>
                  </a:rPr>
                  <a:t>/UMN)</a:t>
                </a:r>
              </a:p>
              <a:p>
                <a:r>
                  <a:rPr lang="en-US" sz="1400" dirty="0" smtClean="0">
                    <a:solidFill>
                      <a:schemeClr val="bg1"/>
                    </a:solidFill>
                    <a:latin typeface="Tahoma" charset="0"/>
                    <a:ea typeface="Tahoma" charset="0"/>
                    <a:cs typeface="Tahoma" charset="0"/>
                  </a:rPr>
                  <a:t>Viral tools</a:t>
                </a:r>
              </a:p>
            </p:txBody>
          </p:sp>
          <p:sp>
            <p:nvSpPr>
              <p:cNvPr id="69" name="TextBox 68"/>
              <p:cNvSpPr txBox="1"/>
              <p:nvPr/>
            </p:nvSpPr>
            <p:spPr>
              <a:xfrm>
                <a:off x="6795373" y="4911957"/>
                <a:ext cx="1823833" cy="523220"/>
              </a:xfrm>
              <a:prstGeom prst="rect">
                <a:avLst/>
              </a:prstGeom>
              <a:noFill/>
            </p:spPr>
            <p:txBody>
              <a:bodyPr wrap="none" rtlCol="0">
                <a:spAutoFit/>
              </a:bodyPr>
              <a:lstStyle/>
              <a:p>
                <a:r>
                  <a:rPr lang="en-US" sz="1400" dirty="0" smtClean="0">
                    <a:solidFill>
                      <a:schemeClr val="bg1"/>
                    </a:solidFill>
                    <a:latin typeface="Tahoma" charset="0"/>
                    <a:ea typeface="Tahoma" charset="0"/>
                    <a:cs typeface="Tahoma" charset="0"/>
                  </a:rPr>
                  <a:t>(Wells/</a:t>
                </a:r>
                <a:r>
                  <a:rPr lang="en-US" sz="1400" dirty="0" err="1" smtClean="0">
                    <a:solidFill>
                      <a:schemeClr val="bg1"/>
                    </a:solidFill>
                    <a:latin typeface="Tahoma" charset="0"/>
                    <a:ea typeface="Tahoma" charset="0"/>
                    <a:cs typeface="Tahoma" charset="0"/>
                  </a:rPr>
                  <a:t>Cinncinnati</a:t>
                </a:r>
                <a:r>
                  <a:rPr lang="en-US" sz="1400" dirty="0" smtClean="0">
                    <a:solidFill>
                      <a:schemeClr val="bg1"/>
                    </a:solidFill>
                    <a:latin typeface="Tahoma" charset="0"/>
                    <a:ea typeface="Tahoma" charset="0"/>
                    <a:cs typeface="Tahoma" charset="0"/>
                  </a:rPr>
                  <a:t>)</a:t>
                </a:r>
              </a:p>
              <a:p>
                <a:r>
                  <a:rPr lang="en-US" sz="1400" dirty="0" smtClean="0">
                    <a:solidFill>
                      <a:schemeClr val="bg1"/>
                    </a:solidFill>
                    <a:latin typeface="Tahoma" charset="0"/>
                    <a:ea typeface="Tahoma" charset="0"/>
                    <a:cs typeface="Tahoma" charset="0"/>
                  </a:rPr>
                  <a:t>Human GI organoids</a:t>
                </a:r>
              </a:p>
            </p:txBody>
          </p:sp>
          <p:sp>
            <p:nvSpPr>
              <p:cNvPr id="60" name="TextBox 59"/>
              <p:cNvSpPr txBox="1"/>
              <p:nvPr/>
            </p:nvSpPr>
            <p:spPr>
              <a:xfrm>
                <a:off x="10666465" y="4517311"/>
                <a:ext cx="1613070" cy="523221"/>
              </a:xfrm>
              <a:prstGeom prst="rect">
                <a:avLst/>
              </a:prstGeom>
              <a:noFill/>
            </p:spPr>
            <p:txBody>
              <a:bodyPr wrap="none" rtlCol="0">
                <a:spAutoFit/>
              </a:bodyPr>
              <a:lstStyle/>
              <a:p>
                <a:r>
                  <a:rPr lang="en-US" sz="1400" dirty="0" smtClean="0">
                    <a:solidFill>
                      <a:schemeClr val="bg1"/>
                    </a:solidFill>
                    <a:latin typeface="Tahoma" charset="0"/>
                    <a:ea typeface="Tahoma" charset="0"/>
                    <a:cs typeface="Tahoma" charset="0"/>
                  </a:rPr>
                  <a:t>(Davis/Pitt)</a:t>
                </a:r>
              </a:p>
              <a:p>
                <a:r>
                  <a:rPr lang="en-US" sz="1400" dirty="0" smtClean="0">
                    <a:solidFill>
                      <a:schemeClr val="bg1"/>
                    </a:solidFill>
                    <a:latin typeface="Tahoma" charset="0"/>
                    <a:ea typeface="Tahoma" charset="0"/>
                    <a:cs typeface="Tahoma" charset="0"/>
                  </a:rPr>
                  <a:t>Viral bladder tools</a:t>
                </a:r>
              </a:p>
            </p:txBody>
          </p:sp>
        </p:grpSp>
        <p:grpSp>
          <p:nvGrpSpPr>
            <p:cNvPr id="7" name="Group 6"/>
            <p:cNvGrpSpPr/>
            <p:nvPr/>
          </p:nvGrpSpPr>
          <p:grpSpPr>
            <a:xfrm>
              <a:off x="2748079" y="4419965"/>
              <a:ext cx="8999482" cy="1526432"/>
              <a:chOff x="2748079" y="4419965"/>
              <a:chExt cx="8999482" cy="1526432"/>
            </a:xfrm>
          </p:grpSpPr>
          <p:pic>
            <p:nvPicPr>
              <p:cNvPr id="3" name="Picture 2"/>
              <p:cNvPicPr>
                <a:picLocks noChangeAspect="1"/>
              </p:cNvPicPr>
              <p:nvPr/>
            </p:nvPicPr>
            <p:blipFill>
              <a:blip r:embed="rId5"/>
              <a:stretch>
                <a:fillRect/>
              </a:stretch>
            </p:blipFill>
            <p:spPr>
              <a:xfrm>
                <a:off x="10783500" y="5070839"/>
                <a:ext cx="964061" cy="835969"/>
              </a:xfrm>
              <a:prstGeom prst="rect">
                <a:avLst/>
              </a:prstGeom>
            </p:spPr>
          </p:pic>
          <p:pic>
            <p:nvPicPr>
              <p:cNvPr id="57" name="Picture 5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8062" y="5266792"/>
                <a:ext cx="882908" cy="673140"/>
              </a:xfrm>
              <a:prstGeom prst="rect">
                <a:avLst/>
              </a:prstGeom>
            </p:spPr>
          </p:pic>
          <p:pic>
            <p:nvPicPr>
              <p:cNvPr id="71" name="Picture 70"/>
              <p:cNvPicPr>
                <a:picLocks noChangeAspect="1"/>
              </p:cNvPicPr>
              <p:nvPr/>
            </p:nvPicPr>
            <p:blipFill rotWithShape="1">
              <a:blip r:embed="rId7"/>
              <a:srcRect l="61628" t="22535" r="20541" b="15155"/>
              <a:stretch/>
            </p:blipFill>
            <p:spPr>
              <a:xfrm>
                <a:off x="7603445" y="5472260"/>
                <a:ext cx="584289" cy="474137"/>
              </a:xfrm>
              <a:prstGeom prst="rect">
                <a:avLst/>
              </a:prstGeom>
            </p:spPr>
          </p:pic>
          <p:pic>
            <p:nvPicPr>
              <p:cNvPr id="74" name="Picture 73"/>
              <p:cNvPicPr>
                <a:picLocks noChangeAspect="1"/>
              </p:cNvPicPr>
              <p:nvPr/>
            </p:nvPicPr>
            <p:blipFill rotWithShape="1">
              <a:blip r:embed="rId8"/>
              <a:srcRect l="1" r="78543"/>
              <a:stretch/>
            </p:blipFill>
            <p:spPr>
              <a:xfrm rot="16200000">
                <a:off x="3826315" y="4093563"/>
                <a:ext cx="448151" cy="1100955"/>
              </a:xfrm>
              <a:prstGeom prst="rect">
                <a:avLst/>
              </a:prstGeom>
            </p:spPr>
          </p:pic>
          <p:pic>
            <p:nvPicPr>
              <p:cNvPr id="75" name="Picture 74"/>
              <p:cNvPicPr>
                <a:picLocks noChangeAspect="1"/>
              </p:cNvPicPr>
              <p:nvPr/>
            </p:nvPicPr>
            <p:blipFill rotWithShape="1">
              <a:blip r:embed="rId9"/>
              <a:srcRect l="8843" t="27794" r="4798" b="24407"/>
              <a:stretch/>
            </p:blipFill>
            <p:spPr>
              <a:xfrm>
                <a:off x="2748079" y="4945422"/>
                <a:ext cx="1018176" cy="730797"/>
              </a:xfrm>
              <a:prstGeom prst="rect">
                <a:avLst/>
              </a:prstGeom>
            </p:spPr>
          </p:pic>
        </p:grpSp>
      </p:grpSp>
      <p:pic>
        <p:nvPicPr>
          <p:cNvPr id="26" name="Picture 25"/>
          <p:cNvPicPr>
            <a:picLocks noChangeAspect="1"/>
          </p:cNvPicPr>
          <p:nvPr/>
        </p:nvPicPr>
        <p:blipFill>
          <a:blip r:embed="rId10"/>
          <a:stretch>
            <a:fillRect/>
          </a:stretch>
        </p:blipFill>
        <p:spPr>
          <a:xfrm>
            <a:off x="4438773" y="675333"/>
            <a:ext cx="732676" cy="732676"/>
          </a:xfrm>
          <a:prstGeom prst="rect">
            <a:avLst/>
          </a:prstGeom>
        </p:spPr>
      </p:pic>
      <p:pic>
        <p:nvPicPr>
          <p:cNvPr id="32" name="Picture 31"/>
          <p:cNvPicPr>
            <a:picLocks noChangeAspect="1"/>
          </p:cNvPicPr>
          <p:nvPr/>
        </p:nvPicPr>
        <p:blipFill>
          <a:blip r:embed="rId11"/>
          <a:stretch>
            <a:fillRect/>
          </a:stretch>
        </p:blipFill>
        <p:spPr>
          <a:xfrm>
            <a:off x="2206954" y="675333"/>
            <a:ext cx="741401" cy="741401"/>
          </a:xfrm>
          <a:prstGeom prst="rect">
            <a:avLst/>
          </a:prstGeom>
        </p:spPr>
      </p:pic>
      <p:pic>
        <p:nvPicPr>
          <p:cNvPr id="34" name="Picture 33"/>
          <p:cNvPicPr>
            <a:picLocks noChangeAspect="1"/>
          </p:cNvPicPr>
          <p:nvPr/>
        </p:nvPicPr>
        <p:blipFill>
          <a:blip r:embed="rId12"/>
          <a:stretch>
            <a:fillRect/>
          </a:stretch>
        </p:blipFill>
        <p:spPr>
          <a:xfrm>
            <a:off x="8645416" y="668202"/>
            <a:ext cx="780878" cy="780878"/>
          </a:xfrm>
          <a:prstGeom prst="rect">
            <a:avLst/>
          </a:prstGeom>
        </p:spPr>
      </p:pic>
      <p:pic>
        <p:nvPicPr>
          <p:cNvPr id="28" name="Picture 27"/>
          <p:cNvPicPr>
            <a:picLocks noChangeAspect="1"/>
          </p:cNvPicPr>
          <p:nvPr/>
        </p:nvPicPr>
        <p:blipFill>
          <a:blip r:embed="rId13"/>
          <a:stretch>
            <a:fillRect/>
          </a:stretch>
        </p:blipFill>
        <p:spPr>
          <a:xfrm>
            <a:off x="6481034" y="547791"/>
            <a:ext cx="851047" cy="851047"/>
          </a:xfrm>
          <a:prstGeom prst="rect">
            <a:avLst/>
          </a:prstGeom>
        </p:spPr>
      </p:pic>
      <p:pic>
        <p:nvPicPr>
          <p:cNvPr id="37" name="Picture 36"/>
          <p:cNvPicPr>
            <a:picLocks noChangeAspect="1"/>
          </p:cNvPicPr>
          <p:nvPr/>
        </p:nvPicPr>
        <p:blipFill>
          <a:blip r:embed="rId14"/>
          <a:stretch>
            <a:fillRect/>
          </a:stretch>
        </p:blipFill>
        <p:spPr>
          <a:xfrm>
            <a:off x="10426007" y="382386"/>
            <a:ext cx="1066046" cy="1066046"/>
          </a:xfrm>
          <a:prstGeom prst="rect">
            <a:avLst/>
          </a:prstGeom>
        </p:spPr>
      </p:pic>
    </p:spTree>
    <p:extLst>
      <p:ext uri="{BB962C8B-B14F-4D97-AF65-F5344CB8AC3E}">
        <p14:creationId xmlns:p14="http://schemas.microsoft.com/office/powerpoint/2010/main" val="172530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wipe(left)">
                                      <p:cBhvr>
                                        <p:cTn id="1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t="15997"/>
          <a:stretch/>
        </p:blipFill>
        <p:spPr>
          <a:xfrm>
            <a:off x="714013" y="2963664"/>
            <a:ext cx="2872152" cy="1820737"/>
          </a:xfrm>
          <a:prstGeom prst="rect">
            <a:avLst/>
          </a:prstGeom>
        </p:spPr>
      </p:pic>
      <p:pic>
        <p:nvPicPr>
          <p:cNvPr id="3" name="Picture 2"/>
          <p:cNvPicPr>
            <a:picLocks noChangeAspect="1"/>
          </p:cNvPicPr>
          <p:nvPr/>
        </p:nvPicPr>
        <p:blipFill>
          <a:blip r:embed="rId4"/>
          <a:stretch>
            <a:fillRect/>
          </a:stretch>
        </p:blipFill>
        <p:spPr>
          <a:xfrm>
            <a:off x="714013" y="20223"/>
            <a:ext cx="8343900" cy="3502027"/>
          </a:xfrm>
          <a:prstGeom prst="rect">
            <a:avLst/>
          </a:prstGeom>
        </p:spPr>
      </p:pic>
      <p:sp>
        <p:nvSpPr>
          <p:cNvPr id="4" name="Rounded Rectangle 3"/>
          <p:cNvSpPr/>
          <p:nvPr/>
        </p:nvSpPr>
        <p:spPr>
          <a:xfrm>
            <a:off x="1231901" y="4826000"/>
            <a:ext cx="3654063" cy="45620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solidFill>
                  <a:sysClr val="windowText" lastClr="000000"/>
                </a:solidFill>
                <a:latin typeface="Tahoma" charset="0"/>
                <a:ea typeface="Tahoma" charset="0"/>
                <a:cs typeface="Tahoma" charset="0"/>
              </a:rPr>
              <a:t>What is there?</a:t>
            </a:r>
          </a:p>
        </p:txBody>
      </p:sp>
      <p:sp>
        <p:nvSpPr>
          <p:cNvPr id="5" name="Rounded Rectangle 4"/>
          <p:cNvSpPr/>
          <p:nvPr/>
        </p:nvSpPr>
        <p:spPr>
          <a:xfrm>
            <a:off x="1231901" y="5397501"/>
            <a:ext cx="3654063" cy="48895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solidFill>
                  <a:sysClr val="windowText" lastClr="000000"/>
                </a:solidFill>
                <a:latin typeface="Tahoma" charset="0"/>
                <a:ea typeface="Tahoma" charset="0"/>
                <a:cs typeface="Tahoma" charset="0"/>
              </a:rPr>
              <a:t>How can we access it reliably?</a:t>
            </a:r>
          </a:p>
        </p:txBody>
      </p:sp>
      <p:sp>
        <p:nvSpPr>
          <p:cNvPr id="6" name="Rounded Rectangle 5"/>
          <p:cNvSpPr/>
          <p:nvPr/>
        </p:nvSpPr>
        <p:spPr>
          <a:xfrm>
            <a:off x="1231901" y="6019801"/>
            <a:ext cx="3654063" cy="52230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smtClean="0">
                <a:solidFill>
                  <a:sysClr val="windowText" lastClr="000000"/>
                </a:solidFill>
                <a:latin typeface="Tahoma" charset="0"/>
                <a:ea typeface="Tahoma" charset="0"/>
                <a:cs typeface="Tahoma" charset="0"/>
              </a:rPr>
              <a:t>How should we modulate it?</a:t>
            </a:r>
            <a:endParaRPr lang="en-US" dirty="0">
              <a:solidFill>
                <a:sysClr val="windowText" lastClr="000000"/>
              </a:solidFill>
              <a:latin typeface="Tahoma" charset="0"/>
              <a:ea typeface="Tahoma" charset="0"/>
              <a:cs typeface="Tahoma" charset="0"/>
            </a:endParaRPr>
          </a:p>
        </p:txBody>
      </p:sp>
      <p:sp>
        <p:nvSpPr>
          <p:cNvPr id="10" name="Rounded Rectangle 9"/>
          <p:cNvSpPr/>
          <p:nvPr/>
        </p:nvSpPr>
        <p:spPr>
          <a:xfrm>
            <a:off x="8447447" y="5688851"/>
            <a:ext cx="3626021" cy="445248"/>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ysClr val="windowText" lastClr="000000"/>
                </a:solidFill>
                <a:latin typeface="Tahoma" charset="0"/>
                <a:ea typeface="Tahoma" charset="0"/>
                <a:cs typeface="Tahoma" charset="0"/>
              </a:rPr>
              <a:t>How can we measure the result?</a:t>
            </a:r>
            <a:endParaRPr lang="en-US" dirty="0">
              <a:solidFill>
                <a:sysClr val="windowText" lastClr="000000"/>
              </a:solidFill>
              <a:latin typeface="Tahoma" charset="0"/>
              <a:ea typeface="Tahoma" charset="0"/>
              <a:cs typeface="Tahoma" charset="0"/>
            </a:endParaRPr>
          </a:p>
        </p:txBody>
      </p:sp>
      <p:grpSp>
        <p:nvGrpSpPr>
          <p:cNvPr id="33" name="Group 32"/>
          <p:cNvGrpSpPr/>
          <p:nvPr/>
        </p:nvGrpSpPr>
        <p:grpSpPr>
          <a:xfrm>
            <a:off x="9283537" y="3332998"/>
            <a:ext cx="1853456" cy="2106467"/>
            <a:chOff x="9283539" y="2719533"/>
            <a:chExt cx="1853456" cy="2106466"/>
          </a:xfrm>
        </p:grpSpPr>
        <p:pic>
          <p:nvPicPr>
            <p:cNvPr id="13" name="Picture 12"/>
            <p:cNvPicPr>
              <a:picLocks noChangeAspect="1"/>
            </p:cNvPicPr>
            <p:nvPr/>
          </p:nvPicPr>
          <p:blipFill>
            <a:blip r:embed="rId5"/>
            <a:stretch>
              <a:fillRect/>
            </a:stretch>
          </p:blipFill>
          <p:spPr>
            <a:xfrm>
              <a:off x="9341700" y="2719533"/>
              <a:ext cx="1737135" cy="1737135"/>
            </a:xfrm>
            <a:prstGeom prst="rect">
              <a:avLst/>
            </a:prstGeom>
          </p:spPr>
        </p:pic>
        <p:sp>
          <p:nvSpPr>
            <p:cNvPr id="14" name="TextBox 13"/>
            <p:cNvSpPr txBox="1"/>
            <p:nvPr/>
          </p:nvSpPr>
          <p:spPr>
            <a:xfrm>
              <a:off x="9283539" y="4456667"/>
              <a:ext cx="1853456" cy="369332"/>
            </a:xfrm>
            <a:prstGeom prst="rect">
              <a:avLst/>
            </a:prstGeom>
            <a:noFill/>
          </p:spPr>
          <p:txBody>
            <a:bodyPr wrap="none" rtlCol="0">
              <a:spAutoFit/>
            </a:bodyPr>
            <a:lstStyle/>
            <a:p>
              <a:r>
                <a:rPr lang="en-US" dirty="0">
                  <a:latin typeface="Tahoma" charset="0"/>
                  <a:ea typeface="Tahoma" charset="0"/>
                  <a:cs typeface="Tahoma" charset="0"/>
                </a:rPr>
                <a:t>“Organ readout”</a:t>
              </a:r>
            </a:p>
          </p:txBody>
        </p:sp>
      </p:grpSp>
      <p:grpSp>
        <p:nvGrpSpPr>
          <p:cNvPr id="24" name="Group 23"/>
          <p:cNvGrpSpPr/>
          <p:nvPr/>
        </p:nvGrpSpPr>
        <p:grpSpPr>
          <a:xfrm>
            <a:off x="5481132" y="3969662"/>
            <a:ext cx="2625077" cy="2625077"/>
            <a:chOff x="5273675" y="4097337"/>
            <a:chExt cx="2295525" cy="2295525"/>
          </a:xfrm>
        </p:grpSpPr>
        <p:sp>
          <p:nvSpPr>
            <p:cNvPr id="11" name="Oval 10"/>
            <p:cNvSpPr/>
            <p:nvPr/>
          </p:nvSpPr>
          <p:spPr>
            <a:xfrm>
              <a:off x="5273675" y="4097337"/>
              <a:ext cx="2295525" cy="2295525"/>
            </a:xfrm>
            <a:prstGeom prst="ellipse">
              <a:avLst/>
            </a:prstGeom>
            <a:pattFill prst="lgGrid">
              <a:fgClr>
                <a:schemeClr val="bg2">
                  <a:lumMod val="75000"/>
                </a:schemeClr>
              </a:fgClr>
              <a:bgClr>
                <a:schemeClr val="bg1"/>
              </a:bgClr>
            </a:patt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5447876" y="4267200"/>
              <a:ext cx="1206924" cy="1193800"/>
            </a:xfrm>
            <a:custGeom>
              <a:avLst/>
              <a:gdLst>
                <a:gd name="connsiteX0" fmla="*/ 610024 w 1206924"/>
                <a:gd name="connsiteY0" fmla="*/ 12700 h 1193800"/>
                <a:gd name="connsiteX1" fmla="*/ 533824 w 1206924"/>
                <a:gd name="connsiteY1" fmla="*/ 50800 h 1193800"/>
                <a:gd name="connsiteX2" fmla="*/ 508424 w 1206924"/>
                <a:gd name="connsiteY2" fmla="*/ 88900 h 1193800"/>
                <a:gd name="connsiteX3" fmla="*/ 381424 w 1206924"/>
                <a:gd name="connsiteY3" fmla="*/ 177800 h 1193800"/>
                <a:gd name="connsiteX4" fmla="*/ 343324 w 1206924"/>
                <a:gd name="connsiteY4" fmla="*/ 203200 h 1193800"/>
                <a:gd name="connsiteX5" fmla="*/ 305224 w 1206924"/>
                <a:gd name="connsiteY5" fmla="*/ 228600 h 1193800"/>
                <a:gd name="connsiteX6" fmla="*/ 292524 w 1206924"/>
                <a:gd name="connsiteY6" fmla="*/ 266700 h 1193800"/>
                <a:gd name="connsiteX7" fmla="*/ 190924 w 1206924"/>
                <a:gd name="connsiteY7" fmla="*/ 368300 h 1193800"/>
                <a:gd name="connsiteX8" fmla="*/ 152824 w 1206924"/>
                <a:gd name="connsiteY8" fmla="*/ 444500 h 1193800"/>
                <a:gd name="connsiteX9" fmla="*/ 127424 w 1206924"/>
                <a:gd name="connsiteY9" fmla="*/ 520700 h 1193800"/>
                <a:gd name="connsiteX10" fmla="*/ 102024 w 1206924"/>
                <a:gd name="connsiteY10" fmla="*/ 571500 h 1193800"/>
                <a:gd name="connsiteX11" fmla="*/ 89324 w 1206924"/>
                <a:gd name="connsiteY11" fmla="*/ 609600 h 1193800"/>
                <a:gd name="connsiteX12" fmla="*/ 51224 w 1206924"/>
                <a:gd name="connsiteY12" fmla="*/ 660400 h 1193800"/>
                <a:gd name="connsiteX13" fmla="*/ 38524 w 1206924"/>
                <a:gd name="connsiteY13" fmla="*/ 698500 h 1193800"/>
                <a:gd name="connsiteX14" fmla="*/ 13124 w 1206924"/>
                <a:gd name="connsiteY14" fmla="*/ 749300 h 1193800"/>
                <a:gd name="connsiteX15" fmla="*/ 424 w 1206924"/>
                <a:gd name="connsiteY15" fmla="*/ 825500 h 1193800"/>
                <a:gd name="connsiteX16" fmla="*/ 63924 w 1206924"/>
                <a:gd name="connsiteY16" fmla="*/ 1155700 h 1193800"/>
                <a:gd name="connsiteX17" fmla="*/ 140124 w 1206924"/>
                <a:gd name="connsiteY17" fmla="*/ 1193800 h 1193800"/>
                <a:gd name="connsiteX18" fmla="*/ 330624 w 1206924"/>
                <a:gd name="connsiteY18" fmla="*/ 1181100 h 1193800"/>
                <a:gd name="connsiteX19" fmla="*/ 419524 w 1206924"/>
                <a:gd name="connsiteY19" fmla="*/ 1104900 h 1193800"/>
                <a:gd name="connsiteX20" fmla="*/ 457624 w 1206924"/>
                <a:gd name="connsiteY20" fmla="*/ 1092200 h 1193800"/>
                <a:gd name="connsiteX21" fmla="*/ 521124 w 1206924"/>
                <a:gd name="connsiteY21" fmla="*/ 1066800 h 1193800"/>
                <a:gd name="connsiteX22" fmla="*/ 559224 w 1206924"/>
                <a:gd name="connsiteY22" fmla="*/ 1054100 h 1193800"/>
                <a:gd name="connsiteX23" fmla="*/ 648124 w 1206924"/>
                <a:gd name="connsiteY23" fmla="*/ 990600 h 1193800"/>
                <a:gd name="connsiteX24" fmla="*/ 775124 w 1206924"/>
                <a:gd name="connsiteY24" fmla="*/ 952500 h 1193800"/>
                <a:gd name="connsiteX25" fmla="*/ 813224 w 1206924"/>
                <a:gd name="connsiteY25" fmla="*/ 939800 h 1193800"/>
                <a:gd name="connsiteX26" fmla="*/ 864024 w 1206924"/>
                <a:gd name="connsiteY26" fmla="*/ 927100 h 1193800"/>
                <a:gd name="connsiteX27" fmla="*/ 978324 w 1206924"/>
                <a:gd name="connsiteY27" fmla="*/ 863600 h 1193800"/>
                <a:gd name="connsiteX28" fmla="*/ 1054524 w 1206924"/>
                <a:gd name="connsiteY28" fmla="*/ 800100 h 1193800"/>
                <a:gd name="connsiteX29" fmla="*/ 1092624 w 1206924"/>
                <a:gd name="connsiteY29" fmla="*/ 787400 h 1193800"/>
                <a:gd name="connsiteX30" fmla="*/ 1130724 w 1206924"/>
                <a:gd name="connsiteY30" fmla="*/ 762000 h 1193800"/>
                <a:gd name="connsiteX31" fmla="*/ 1168824 w 1206924"/>
                <a:gd name="connsiteY31" fmla="*/ 685800 h 1193800"/>
                <a:gd name="connsiteX32" fmla="*/ 1206924 w 1206924"/>
                <a:gd name="connsiteY32" fmla="*/ 660400 h 1193800"/>
                <a:gd name="connsiteX33" fmla="*/ 1194224 w 1206924"/>
                <a:gd name="connsiteY33" fmla="*/ 533400 h 1193800"/>
                <a:gd name="connsiteX34" fmla="*/ 1156124 w 1206924"/>
                <a:gd name="connsiteY34" fmla="*/ 444500 h 1193800"/>
                <a:gd name="connsiteX35" fmla="*/ 1079924 w 1206924"/>
                <a:gd name="connsiteY35" fmla="*/ 355600 h 1193800"/>
                <a:gd name="connsiteX36" fmla="*/ 1054524 w 1206924"/>
                <a:gd name="connsiteY36" fmla="*/ 292100 h 1193800"/>
                <a:gd name="connsiteX37" fmla="*/ 1029124 w 1206924"/>
                <a:gd name="connsiteY37" fmla="*/ 254000 h 1193800"/>
                <a:gd name="connsiteX38" fmla="*/ 1003724 w 1206924"/>
                <a:gd name="connsiteY38" fmla="*/ 177800 h 1193800"/>
                <a:gd name="connsiteX39" fmla="*/ 952924 w 1206924"/>
                <a:gd name="connsiteY39" fmla="*/ 101600 h 1193800"/>
                <a:gd name="connsiteX40" fmla="*/ 927524 w 1206924"/>
                <a:gd name="connsiteY40" fmla="*/ 63500 h 1193800"/>
                <a:gd name="connsiteX41" fmla="*/ 851324 w 1206924"/>
                <a:gd name="connsiteY41" fmla="*/ 25400 h 1193800"/>
                <a:gd name="connsiteX42" fmla="*/ 813224 w 1206924"/>
                <a:gd name="connsiteY42" fmla="*/ 0 h 1193800"/>
                <a:gd name="connsiteX43" fmla="*/ 673524 w 1206924"/>
                <a:gd name="connsiteY43" fmla="*/ 12700 h 1193800"/>
                <a:gd name="connsiteX44" fmla="*/ 648124 w 1206924"/>
                <a:gd name="connsiteY44" fmla="*/ 50800 h 1193800"/>
                <a:gd name="connsiteX45" fmla="*/ 597324 w 1206924"/>
                <a:gd name="connsiteY45" fmla="*/ 76200 h 119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206924" h="1193800">
                  <a:moveTo>
                    <a:pt x="610024" y="12700"/>
                  </a:moveTo>
                  <a:cubicBezTo>
                    <a:pt x="584624" y="25400"/>
                    <a:pt x="556542" y="33761"/>
                    <a:pt x="533824" y="50800"/>
                  </a:cubicBezTo>
                  <a:cubicBezTo>
                    <a:pt x="521613" y="59958"/>
                    <a:pt x="519217" y="78107"/>
                    <a:pt x="508424" y="88900"/>
                  </a:cubicBezTo>
                  <a:cubicBezTo>
                    <a:pt x="489619" y="107705"/>
                    <a:pt x="393871" y="169502"/>
                    <a:pt x="381424" y="177800"/>
                  </a:cubicBezTo>
                  <a:lnTo>
                    <a:pt x="343324" y="203200"/>
                  </a:lnTo>
                  <a:lnTo>
                    <a:pt x="305224" y="228600"/>
                  </a:lnTo>
                  <a:cubicBezTo>
                    <a:pt x="300991" y="241300"/>
                    <a:pt x="301990" y="257234"/>
                    <a:pt x="292524" y="266700"/>
                  </a:cubicBezTo>
                  <a:cubicBezTo>
                    <a:pt x="223407" y="335817"/>
                    <a:pt x="237734" y="227869"/>
                    <a:pt x="190924" y="368300"/>
                  </a:cubicBezTo>
                  <a:cubicBezTo>
                    <a:pt x="144607" y="507251"/>
                    <a:pt x="218476" y="296784"/>
                    <a:pt x="152824" y="444500"/>
                  </a:cubicBezTo>
                  <a:cubicBezTo>
                    <a:pt x="141950" y="468966"/>
                    <a:pt x="139398" y="496753"/>
                    <a:pt x="127424" y="520700"/>
                  </a:cubicBezTo>
                  <a:cubicBezTo>
                    <a:pt x="118957" y="537633"/>
                    <a:pt x="109482" y="554099"/>
                    <a:pt x="102024" y="571500"/>
                  </a:cubicBezTo>
                  <a:cubicBezTo>
                    <a:pt x="96751" y="583805"/>
                    <a:pt x="95966" y="597977"/>
                    <a:pt x="89324" y="609600"/>
                  </a:cubicBezTo>
                  <a:cubicBezTo>
                    <a:pt x="78822" y="627978"/>
                    <a:pt x="63924" y="643467"/>
                    <a:pt x="51224" y="660400"/>
                  </a:cubicBezTo>
                  <a:cubicBezTo>
                    <a:pt x="46991" y="673100"/>
                    <a:pt x="43797" y="686195"/>
                    <a:pt x="38524" y="698500"/>
                  </a:cubicBezTo>
                  <a:cubicBezTo>
                    <a:pt x="31066" y="715901"/>
                    <a:pt x="18564" y="731166"/>
                    <a:pt x="13124" y="749300"/>
                  </a:cubicBezTo>
                  <a:cubicBezTo>
                    <a:pt x="5725" y="773964"/>
                    <a:pt x="4657" y="800100"/>
                    <a:pt x="424" y="825500"/>
                  </a:cubicBezTo>
                  <a:cubicBezTo>
                    <a:pt x="2056" y="854884"/>
                    <a:pt x="-14473" y="1103435"/>
                    <a:pt x="63924" y="1155700"/>
                  </a:cubicBezTo>
                  <a:cubicBezTo>
                    <a:pt x="113163" y="1188526"/>
                    <a:pt x="87544" y="1176273"/>
                    <a:pt x="140124" y="1193800"/>
                  </a:cubicBezTo>
                  <a:cubicBezTo>
                    <a:pt x="203624" y="1189567"/>
                    <a:pt x="267849" y="1191563"/>
                    <a:pt x="330624" y="1181100"/>
                  </a:cubicBezTo>
                  <a:cubicBezTo>
                    <a:pt x="356152" y="1176845"/>
                    <a:pt x="408917" y="1112476"/>
                    <a:pt x="419524" y="1104900"/>
                  </a:cubicBezTo>
                  <a:cubicBezTo>
                    <a:pt x="430417" y="1097119"/>
                    <a:pt x="445089" y="1096900"/>
                    <a:pt x="457624" y="1092200"/>
                  </a:cubicBezTo>
                  <a:cubicBezTo>
                    <a:pt x="478970" y="1084195"/>
                    <a:pt x="499778" y="1074805"/>
                    <a:pt x="521124" y="1066800"/>
                  </a:cubicBezTo>
                  <a:cubicBezTo>
                    <a:pt x="533659" y="1062100"/>
                    <a:pt x="547250" y="1060087"/>
                    <a:pt x="559224" y="1054100"/>
                  </a:cubicBezTo>
                  <a:cubicBezTo>
                    <a:pt x="606833" y="1030296"/>
                    <a:pt x="596350" y="1019363"/>
                    <a:pt x="648124" y="990600"/>
                  </a:cubicBezTo>
                  <a:cubicBezTo>
                    <a:pt x="703973" y="959573"/>
                    <a:pt x="715491" y="967408"/>
                    <a:pt x="775124" y="952500"/>
                  </a:cubicBezTo>
                  <a:cubicBezTo>
                    <a:pt x="788111" y="949253"/>
                    <a:pt x="800352" y="943478"/>
                    <a:pt x="813224" y="939800"/>
                  </a:cubicBezTo>
                  <a:cubicBezTo>
                    <a:pt x="830007" y="935005"/>
                    <a:pt x="847091" y="931333"/>
                    <a:pt x="864024" y="927100"/>
                  </a:cubicBezTo>
                  <a:cubicBezTo>
                    <a:pt x="933565" y="857559"/>
                    <a:pt x="866437" y="913327"/>
                    <a:pt x="978324" y="863600"/>
                  </a:cubicBezTo>
                  <a:cubicBezTo>
                    <a:pt x="1040650" y="835899"/>
                    <a:pt x="994708" y="839977"/>
                    <a:pt x="1054524" y="800100"/>
                  </a:cubicBezTo>
                  <a:cubicBezTo>
                    <a:pt x="1065663" y="792674"/>
                    <a:pt x="1080650" y="793387"/>
                    <a:pt x="1092624" y="787400"/>
                  </a:cubicBezTo>
                  <a:cubicBezTo>
                    <a:pt x="1106276" y="780574"/>
                    <a:pt x="1118024" y="770467"/>
                    <a:pt x="1130724" y="762000"/>
                  </a:cubicBezTo>
                  <a:cubicBezTo>
                    <a:pt x="1141053" y="731012"/>
                    <a:pt x="1144205" y="710419"/>
                    <a:pt x="1168824" y="685800"/>
                  </a:cubicBezTo>
                  <a:cubicBezTo>
                    <a:pt x="1179617" y="675007"/>
                    <a:pt x="1194224" y="668867"/>
                    <a:pt x="1206924" y="660400"/>
                  </a:cubicBezTo>
                  <a:cubicBezTo>
                    <a:pt x="1202691" y="618067"/>
                    <a:pt x="1200693" y="575450"/>
                    <a:pt x="1194224" y="533400"/>
                  </a:cubicBezTo>
                  <a:cubicBezTo>
                    <a:pt x="1190973" y="512265"/>
                    <a:pt x="1165682" y="457881"/>
                    <a:pt x="1156124" y="444500"/>
                  </a:cubicBezTo>
                  <a:cubicBezTo>
                    <a:pt x="1098375" y="363651"/>
                    <a:pt x="1134318" y="453509"/>
                    <a:pt x="1079924" y="355600"/>
                  </a:cubicBezTo>
                  <a:cubicBezTo>
                    <a:pt x="1068853" y="335672"/>
                    <a:pt x="1064719" y="312490"/>
                    <a:pt x="1054524" y="292100"/>
                  </a:cubicBezTo>
                  <a:cubicBezTo>
                    <a:pt x="1047698" y="278448"/>
                    <a:pt x="1035323" y="267948"/>
                    <a:pt x="1029124" y="254000"/>
                  </a:cubicBezTo>
                  <a:cubicBezTo>
                    <a:pt x="1018250" y="229534"/>
                    <a:pt x="1018576" y="200077"/>
                    <a:pt x="1003724" y="177800"/>
                  </a:cubicBezTo>
                  <a:lnTo>
                    <a:pt x="952924" y="101600"/>
                  </a:lnTo>
                  <a:cubicBezTo>
                    <a:pt x="944457" y="88900"/>
                    <a:pt x="940224" y="71967"/>
                    <a:pt x="927524" y="63500"/>
                  </a:cubicBezTo>
                  <a:cubicBezTo>
                    <a:pt x="818335" y="-9293"/>
                    <a:pt x="956484" y="77980"/>
                    <a:pt x="851324" y="25400"/>
                  </a:cubicBezTo>
                  <a:cubicBezTo>
                    <a:pt x="837672" y="18574"/>
                    <a:pt x="825924" y="8467"/>
                    <a:pt x="813224" y="0"/>
                  </a:cubicBezTo>
                  <a:cubicBezTo>
                    <a:pt x="766657" y="4233"/>
                    <a:pt x="718215" y="-1051"/>
                    <a:pt x="673524" y="12700"/>
                  </a:cubicBezTo>
                  <a:cubicBezTo>
                    <a:pt x="658935" y="17189"/>
                    <a:pt x="660043" y="41265"/>
                    <a:pt x="648124" y="50800"/>
                  </a:cubicBezTo>
                  <a:cubicBezTo>
                    <a:pt x="502192" y="167546"/>
                    <a:pt x="665174" y="8350"/>
                    <a:pt x="597324" y="76200"/>
                  </a:cubicBezTo>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6413012" y="4178300"/>
              <a:ext cx="991088" cy="1422400"/>
            </a:xfrm>
            <a:custGeom>
              <a:avLst/>
              <a:gdLst>
                <a:gd name="connsiteX0" fmla="*/ 488 w 991088"/>
                <a:gd name="connsiteY0" fmla="*/ 101600 h 1422400"/>
                <a:gd name="connsiteX1" fmla="*/ 51288 w 991088"/>
                <a:gd name="connsiteY1" fmla="*/ 203200 h 1422400"/>
                <a:gd name="connsiteX2" fmla="*/ 89388 w 991088"/>
                <a:gd name="connsiteY2" fmla="*/ 215900 h 1422400"/>
                <a:gd name="connsiteX3" fmla="*/ 102088 w 991088"/>
                <a:gd name="connsiteY3" fmla="*/ 254000 h 1422400"/>
                <a:gd name="connsiteX4" fmla="*/ 178288 w 991088"/>
                <a:gd name="connsiteY4" fmla="*/ 279400 h 1422400"/>
                <a:gd name="connsiteX5" fmla="*/ 254488 w 991088"/>
                <a:gd name="connsiteY5" fmla="*/ 419100 h 1422400"/>
                <a:gd name="connsiteX6" fmla="*/ 267188 w 991088"/>
                <a:gd name="connsiteY6" fmla="*/ 457200 h 1422400"/>
                <a:gd name="connsiteX7" fmla="*/ 292588 w 991088"/>
                <a:gd name="connsiteY7" fmla="*/ 495300 h 1422400"/>
                <a:gd name="connsiteX8" fmla="*/ 317988 w 991088"/>
                <a:gd name="connsiteY8" fmla="*/ 571500 h 1422400"/>
                <a:gd name="connsiteX9" fmla="*/ 330688 w 991088"/>
                <a:gd name="connsiteY9" fmla="*/ 609600 h 1422400"/>
                <a:gd name="connsiteX10" fmla="*/ 356088 w 991088"/>
                <a:gd name="connsiteY10" fmla="*/ 647700 h 1422400"/>
                <a:gd name="connsiteX11" fmla="*/ 394188 w 991088"/>
                <a:gd name="connsiteY11" fmla="*/ 723900 h 1422400"/>
                <a:gd name="connsiteX12" fmla="*/ 406888 w 991088"/>
                <a:gd name="connsiteY12" fmla="*/ 774700 h 1422400"/>
                <a:gd name="connsiteX13" fmla="*/ 457688 w 991088"/>
                <a:gd name="connsiteY13" fmla="*/ 850900 h 1422400"/>
                <a:gd name="connsiteX14" fmla="*/ 483088 w 991088"/>
                <a:gd name="connsiteY14" fmla="*/ 901700 h 1422400"/>
                <a:gd name="connsiteX15" fmla="*/ 533888 w 991088"/>
                <a:gd name="connsiteY15" fmla="*/ 990600 h 1422400"/>
                <a:gd name="connsiteX16" fmla="*/ 559288 w 991088"/>
                <a:gd name="connsiteY16" fmla="*/ 1066800 h 1422400"/>
                <a:gd name="connsiteX17" fmla="*/ 571988 w 991088"/>
                <a:gd name="connsiteY17" fmla="*/ 1104900 h 1422400"/>
                <a:gd name="connsiteX18" fmla="*/ 584688 w 991088"/>
                <a:gd name="connsiteY18" fmla="*/ 1155700 h 1422400"/>
                <a:gd name="connsiteX19" fmla="*/ 622788 w 991088"/>
                <a:gd name="connsiteY19" fmla="*/ 1206500 h 1422400"/>
                <a:gd name="connsiteX20" fmla="*/ 698988 w 991088"/>
                <a:gd name="connsiteY20" fmla="*/ 1358900 h 1422400"/>
                <a:gd name="connsiteX21" fmla="*/ 724388 w 991088"/>
                <a:gd name="connsiteY21" fmla="*/ 1397000 h 1422400"/>
                <a:gd name="connsiteX22" fmla="*/ 813288 w 991088"/>
                <a:gd name="connsiteY22" fmla="*/ 1422400 h 1422400"/>
                <a:gd name="connsiteX23" fmla="*/ 927588 w 991088"/>
                <a:gd name="connsiteY23" fmla="*/ 1371600 h 1422400"/>
                <a:gd name="connsiteX24" fmla="*/ 952988 w 991088"/>
                <a:gd name="connsiteY24" fmla="*/ 1295400 h 1422400"/>
                <a:gd name="connsiteX25" fmla="*/ 965688 w 991088"/>
                <a:gd name="connsiteY25" fmla="*/ 1206500 h 1422400"/>
                <a:gd name="connsiteX26" fmla="*/ 978388 w 991088"/>
                <a:gd name="connsiteY26" fmla="*/ 1143000 h 1422400"/>
                <a:gd name="connsiteX27" fmla="*/ 991088 w 991088"/>
                <a:gd name="connsiteY27" fmla="*/ 977900 h 1422400"/>
                <a:gd name="connsiteX28" fmla="*/ 978388 w 991088"/>
                <a:gd name="connsiteY28" fmla="*/ 711200 h 1422400"/>
                <a:gd name="connsiteX29" fmla="*/ 952988 w 991088"/>
                <a:gd name="connsiteY29" fmla="*/ 635000 h 1422400"/>
                <a:gd name="connsiteX30" fmla="*/ 940288 w 991088"/>
                <a:gd name="connsiteY30" fmla="*/ 584200 h 1422400"/>
                <a:gd name="connsiteX31" fmla="*/ 902188 w 991088"/>
                <a:gd name="connsiteY31" fmla="*/ 558800 h 1422400"/>
                <a:gd name="connsiteX32" fmla="*/ 876788 w 991088"/>
                <a:gd name="connsiteY32" fmla="*/ 520700 h 1422400"/>
                <a:gd name="connsiteX33" fmla="*/ 838688 w 991088"/>
                <a:gd name="connsiteY33" fmla="*/ 482600 h 1422400"/>
                <a:gd name="connsiteX34" fmla="*/ 825988 w 991088"/>
                <a:gd name="connsiteY34" fmla="*/ 444500 h 1422400"/>
                <a:gd name="connsiteX35" fmla="*/ 787888 w 991088"/>
                <a:gd name="connsiteY35" fmla="*/ 419100 h 1422400"/>
                <a:gd name="connsiteX36" fmla="*/ 749788 w 991088"/>
                <a:gd name="connsiteY36" fmla="*/ 381000 h 1422400"/>
                <a:gd name="connsiteX37" fmla="*/ 724388 w 991088"/>
                <a:gd name="connsiteY37" fmla="*/ 342900 h 1422400"/>
                <a:gd name="connsiteX38" fmla="*/ 648188 w 991088"/>
                <a:gd name="connsiteY38" fmla="*/ 292100 h 1422400"/>
                <a:gd name="connsiteX39" fmla="*/ 597388 w 991088"/>
                <a:gd name="connsiteY39" fmla="*/ 254000 h 1422400"/>
                <a:gd name="connsiteX40" fmla="*/ 521188 w 991088"/>
                <a:gd name="connsiteY40" fmla="*/ 203200 h 1422400"/>
                <a:gd name="connsiteX41" fmla="*/ 444988 w 991088"/>
                <a:gd name="connsiteY41" fmla="*/ 152400 h 1422400"/>
                <a:gd name="connsiteX42" fmla="*/ 368788 w 991088"/>
                <a:gd name="connsiteY42" fmla="*/ 88900 h 1422400"/>
                <a:gd name="connsiteX43" fmla="*/ 330688 w 991088"/>
                <a:gd name="connsiteY43" fmla="*/ 76200 h 1422400"/>
                <a:gd name="connsiteX44" fmla="*/ 292588 w 991088"/>
                <a:gd name="connsiteY44" fmla="*/ 38100 h 1422400"/>
                <a:gd name="connsiteX45" fmla="*/ 152888 w 991088"/>
                <a:gd name="connsiteY45" fmla="*/ 0 h 1422400"/>
                <a:gd name="connsiteX46" fmla="*/ 25888 w 991088"/>
                <a:gd name="connsiteY46" fmla="*/ 50800 h 1422400"/>
                <a:gd name="connsiteX47" fmla="*/ 488 w 991088"/>
                <a:gd name="connsiteY47" fmla="*/ 101600 h 142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91088" h="1422400">
                  <a:moveTo>
                    <a:pt x="488" y="101600"/>
                  </a:moveTo>
                  <a:cubicBezTo>
                    <a:pt x="4721" y="127000"/>
                    <a:pt x="28908" y="185296"/>
                    <a:pt x="51288" y="203200"/>
                  </a:cubicBezTo>
                  <a:cubicBezTo>
                    <a:pt x="61741" y="211563"/>
                    <a:pt x="76688" y="211667"/>
                    <a:pt x="89388" y="215900"/>
                  </a:cubicBezTo>
                  <a:cubicBezTo>
                    <a:pt x="93621" y="228600"/>
                    <a:pt x="91195" y="246219"/>
                    <a:pt x="102088" y="254000"/>
                  </a:cubicBezTo>
                  <a:cubicBezTo>
                    <a:pt x="123875" y="269562"/>
                    <a:pt x="178288" y="279400"/>
                    <a:pt x="178288" y="279400"/>
                  </a:cubicBezTo>
                  <a:cubicBezTo>
                    <a:pt x="209205" y="325775"/>
                    <a:pt x="235279" y="361474"/>
                    <a:pt x="254488" y="419100"/>
                  </a:cubicBezTo>
                  <a:cubicBezTo>
                    <a:pt x="258721" y="431800"/>
                    <a:pt x="261201" y="445226"/>
                    <a:pt x="267188" y="457200"/>
                  </a:cubicBezTo>
                  <a:cubicBezTo>
                    <a:pt x="274014" y="470852"/>
                    <a:pt x="286389" y="481352"/>
                    <a:pt x="292588" y="495300"/>
                  </a:cubicBezTo>
                  <a:cubicBezTo>
                    <a:pt x="303462" y="519766"/>
                    <a:pt x="309521" y="546100"/>
                    <a:pt x="317988" y="571500"/>
                  </a:cubicBezTo>
                  <a:cubicBezTo>
                    <a:pt x="322221" y="584200"/>
                    <a:pt x="323262" y="598461"/>
                    <a:pt x="330688" y="609600"/>
                  </a:cubicBezTo>
                  <a:cubicBezTo>
                    <a:pt x="339155" y="622300"/>
                    <a:pt x="349262" y="634048"/>
                    <a:pt x="356088" y="647700"/>
                  </a:cubicBezTo>
                  <a:cubicBezTo>
                    <a:pt x="408668" y="752860"/>
                    <a:pt x="321395" y="614711"/>
                    <a:pt x="394188" y="723900"/>
                  </a:cubicBezTo>
                  <a:cubicBezTo>
                    <a:pt x="398421" y="740833"/>
                    <a:pt x="399082" y="759088"/>
                    <a:pt x="406888" y="774700"/>
                  </a:cubicBezTo>
                  <a:cubicBezTo>
                    <a:pt x="420540" y="802004"/>
                    <a:pt x="444036" y="823596"/>
                    <a:pt x="457688" y="850900"/>
                  </a:cubicBezTo>
                  <a:cubicBezTo>
                    <a:pt x="466155" y="867833"/>
                    <a:pt x="473695" y="885262"/>
                    <a:pt x="483088" y="901700"/>
                  </a:cubicBezTo>
                  <a:cubicBezTo>
                    <a:pt x="513636" y="955159"/>
                    <a:pt x="508302" y="926636"/>
                    <a:pt x="533888" y="990600"/>
                  </a:cubicBezTo>
                  <a:cubicBezTo>
                    <a:pt x="543832" y="1015459"/>
                    <a:pt x="550821" y="1041400"/>
                    <a:pt x="559288" y="1066800"/>
                  </a:cubicBezTo>
                  <a:cubicBezTo>
                    <a:pt x="563521" y="1079500"/>
                    <a:pt x="568741" y="1091913"/>
                    <a:pt x="571988" y="1104900"/>
                  </a:cubicBezTo>
                  <a:cubicBezTo>
                    <a:pt x="576221" y="1121833"/>
                    <a:pt x="576882" y="1140088"/>
                    <a:pt x="584688" y="1155700"/>
                  </a:cubicBezTo>
                  <a:cubicBezTo>
                    <a:pt x="594154" y="1174632"/>
                    <a:pt x="610088" y="1189567"/>
                    <a:pt x="622788" y="1206500"/>
                  </a:cubicBezTo>
                  <a:cubicBezTo>
                    <a:pt x="657841" y="1311660"/>
                    <a:pt x="633336" y="1260423"/>
                    <a:pt x="698988" y="1358900"/>
                  </a:cubicBezTo>
                  <a:cubicBezTo>
                    <a:pt x="707455" y="1371600"/>
                    <a:pt x="709580" y="1393298"/>
                    <a:pt x="724388" y="1397000"/>
                  </a:cubicBezTo>
                  <a:cubicBezTo>
                    <a:pt x="788175" y="1412947"/>
                    <a:pt x="758629" y="1404180"/>
                    <a:pt x="813288" y="1422400"/>
                  </a:cubicBezTo>
                  <a:cubicBezTo>
                    <a:pt x="867663" y="1413338"/>
                    <a:pt x="898859" y="1423312"/>
                    <a:pt x="927588" y="1371600"/>
                  </a:cubicBezTo>
                  <a:cubicBezTo>
                    <a:pt x="940591" y="1348195"/>
                    <a:pt x="952988" y="1295400"/>
                    <a:pt x="952988" y="1295400"/>
                  </a:cubicBezTo>
                  <a:cubicBezTo>
                    <a:pt x="957221" y="1265767"/>
                    <a:pt x="960767" y="1236027"/>
                    <a:pt x="965688" y="1206500"/>
                  </a:cubicBezTo>
                  <a:cubicBezTo>
                    <a:pt x="969237" y="1185208"/>
                    <a:pt x="976004" y="1164454"/>
                    <a:pt x="978388" y="1143000"/>
                  </a:cubicBezTo>
                  <a:cubicBezTo>
                    <a:pt x="984483" y="1088142"/>
                    <a:pt x="986855" y="1032933"/>
                    <a:pt x="991088" y="977900"/>
                  </a:cubicBezTo>
                  <a:cubicBezTo>
                    <a:pt x="986855" y="889000"/>
                    <a:pt x="988216" y="799656"/>
                    <a:pt x="978388" y="711200"/>
                  </a:cubicBezTo>
                  <a:cubicBezTo>
                    <a:pt x="975431" y="684590"/>
                    <a:pt x="959482" y="660975"/>
                    <a:pt x="952988" y="635000"/>
                  </a:cubicBezTo>
                  <a:cubicBezTo>
                    <a:pt x="948755" y="618067"/>
                    <a:pt x="949970" y="598723"/>
                    <a:pt x="940288" y="584200"/>
                  </a:cubicBezTo>
                  <a:cubicBezTo>
                    <a:pt x="931821" y="571500"/>
                    <a:pt x="914888" y="567267"/>
                    <a:pt x="902188" y="558800"/>
                  </a:cubicBezTo>
                  <a:cubicBezTo>
                    <a:pt x="893721" y="546100"/>
                    <a:pt x="886559" y="532426"/>
                    <a:pt x="876788" y="520700"/>
                  </a:cubicBezTo>
                  <a:cubicBezTo>
                    <a:pt x="865290" y="506902"/>
                    <a:pt x="848651" y="497544"/>
                    <a:pt x="838688" y="482600"/>
                  </a:cubicBezTo>
                  <a:cubicBezTo>
                    <a:pt x="831262" y="471461"/>
                    <a:pt x="834351" y="454953"/>
                    <a:pt x="825988" y="444500"/>
                  </a:cubicBezTo>
                  <a:cubicBezTo>
                    <a:pt x="816453" y="432581"/>
                    <a:pt x="799614" y="428871"/>
                    <a:pt x="787888" y="419100"/>
                  </a:cubicBezTo>
                  <a:cubicBezTo>
                    <a:pt x="774090" y="407602"/>
                    <a:pt x="761286" y="394798"/>
                    <a:pt x="749788" y="381000"/>
                  </a:cubicBezTo>
                  <a:cubicBezTo>
                    <a:pt x="740017" y="369274"/>
                    <a:pt x="735875" y="352951"/>
                    <a:pt x="724388" y="342900"/>
                  </a:cubicBezTo>
                  <a:cubicBezTo>
                    <a:pt x="701414" y="322798"/>
                    <a:pt x="672610" y="310416"/>
                    <a:pt x="648188" y="292100"/>
                  </a:cubicBezTo>
                  <a:cubicBezTo>
                    <a:pt x="631255" y="279400"/>
                    <a:pt x="614728" y="266138"/>
                    <a:pt x="597388" y="254000"/>
                  </a:cubicBezTo>
                  <a:cubicBezTo>
                    <a:pt x="572379" y="236494"/>
                    <a:pt x="542774" y="224786"/>
                    <a:pt x="521188" y="203200"/>
                  </a:cubicBezTo>
                  <a:cubicBezTo>
                    <a:pt x="473622" y="155634"/>
                    <a:pt x="500127" y="170780"/>
                    <a:pt x="444988" y="152400"/>
                  </a:cubicBezTo>
                  <a:cubicBezTo>
                    <a:pt x="416901" y="124313"/>
                    <a:pt x="404151" y="106581"/>
                    <a:pt x="368788" y="88900"/>
                  </a:cubicBezTo>
                  <a:cubicBezTo>
                    <a:pt x="356814" y="82913"/>
                    <a:pt x="343388" y="80433"/>
                    <a:pt x="330688" y="76200"/>
                  </a:cubicBezTo>
                  <a:cubicBezTo>
                    <a:pt x="317988" y="63500"/>
                    <a:pt x="308288" y="46822"/>
                    <a:pt x="292588" y="38100"/>
                  </a:cubicBezTo>
                  <a:cubicBezTo>
                    <a:pt x="256334" y="17959"/>
                    <a:pt x="193927" y="8208"/>
                    <a:pt x="152888" y="0"/>
                  </a:cubicBezTo>
                  <a:cubicBezTo>
                    <a:pt x="100097" y="6599"/>
                    <a:pt x="41619" y="-12123"/>
                    <a:pt x="25888" y="50800"/>
                  </a:cubicBezTo>
                  <a:cubicBezTo>
                    <a:pt x="20754" y="71335"/>
                    <a:pt x="-3745" y="76200"/>
                    <a:pt x="488" y="101600"/>
                  </a:cubicBezTo>
                  <a:close/>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6321484" y="5143500"/>
              <a:ext cx="698441" cy="990600"/>
            </a:xfrm>
            <a:custGeom>
              <a:avLst/>
              <a:gdLst>
                <a:gd name="connsiteX0" fmla="*/ 219016 w 792435"/>
                <a:gd name="connsiteY0" fmla="*/ 50800 h 990600"/>
                <a:gd name="connsiteX1" fmla="*/ 104716 w 792435"/>
                <a:gd name="connsiteY1" fmla="*/ 114300 h 990600"/>
                <a:gd name="connsiteX2" fmla="*/ 66616 w 792435"/>
                <a:gd name="connsiteY2" fmla="*/ 152400 h 990600"/>
                <a:gd name="connsiteX3" fmla="*/ 28516 w 792435"/>
                <a:gd name="connsiteY3" fmla="*/ 177800 h 990600"/>
                <a:gd name="connsiteX4" fmla="*/ 3116 w 792435"/>
                <a:gd name="connsiteY4" fmla="*/ 228600 h 990600"/>
                <a:gd name="connsiteX5" fmla="*/ 41216 w 792435"/>
                <a:gd name="connsiteY5" fmla="*/ 393700 h 990600"/>
                <a:gd name="connsiteX6" fmla="*/ 53916 w 792435"/>
                <a:gd name="connsiteY6" fmla="*/ 444500 h 990600"/>
                <a:gd name="connsiteX7" fmla="*/ 79316 w 792435"/>
                <a:gd name="connsiteY7" fmla="*/ 647700 h 990600"/>
                <a:gd name="connsiteX8" fmla="*/ 92016 w 792435"/>
                <a:gd name="connsiteY8" fmla="*/ 698500 h 990600"/>
                <a:gd name="connsiteX9" fmla="*/ 117416 w 792435"/>
                <a:gd name="connsiteY9" fmla="*/ 736600 h 990600"/>
                <a:gd name="connsiteX10" fmla="*/ 130116 w 792435"/>
                <a:gd name="connsiteY10" fmla="*/ 800100 h 990600"/>
                <a:gd name="connsiteX11" fmla="*/ 206316 w 792435"/>
                <a:gd name="connsiteY11" fmla="*/ 838200 h 990600"/>
                <a:gd name="connsiteX12" fmla="*/ 244416 w 792435"/>
                <a:gd name="connsiteY12" fmla="*/ 889000 h 990600"/>
                <a:gd name="connsiteX13" fmla="*/ 320616 w 792435"/>
                <a:gd name="connsiteY13" fmla="*/ 939800 h 990600"/>
                <a:gd name="connsiteX14" fmla="*/ 346016 w 792435"/>
                <a:gd name="connsiteY14" fmla="*/ 977900 h 990600"/>
                <a:gd name="connsiteX15" fmla="*/ 384116 w 792435"/>
                <a:gd name="connsiteY15" fmla="*/ 990600 h 990600"/>
                <a:gd name="connsiteX16" fmla="*/ 574616 w 792435"/>
                <a:gd name="connsiteY16" fmla="*/ 977900 h 990600"/>
                <a:gd name="connsiteX17" fmla="*/ 587316 w 792435"/>
                <a:gd name="connsiteY17" fmla="*/ 927100 h 990600"/>
                <a:gd name="connsiteX18" fmla="*/ 625416 w 792435"/>
                <a:gd name="connsiteY18" fmla="*/ 914400 h 990600"/>
                <a:gd name="connsiteX19" fmla="*/ 638116 w 792435"/>
                <a:gd name="connsiteY19" fmla="*/ 838200 h 990600"/>
                <a:gd name="connsiteX20" fmla="*/ 714316 w 792435"/>
                <a:gd name="connsiteY20" fmla="*/ 774700 h 990600"/>
                <a:gd name="connsiteX21" fmla="*/ 752416 w 792435"/>
                <a:gd name="connsiteY21" fmla="*/ 749300 h 990600"/>
                <a:gd name="connsiteX22" fmla="*/ 765116 w 792435"/>
                <a:gd name="connsiteY22" fmla="*/ 508000 h 990600"/>
                <a:gd name="connsiteX23" fmla="*/ 739716 w 792435"/>
                <a:gd name="connsiteY23" fmla="*/ 469900 h 990600"/>
                <a:gd name="connsiteX24" fmla="*/ 714316 w 792435"/>
                <a:gd name="connsiteY24" fmla="*/ 393700 h 990600"/>
                <a:gd name="connsiteX25" fmla="*/ 676216 w 792435"/>
                <a:gd name="connsiteY25" fmla="*/ 292100 h 990600"/>
                <a:gd name="connsiteX26" fmla="*/ 638116 w 792435"/>
                <a:gd name="connsiteY26" fmla="*/ 266700 h 990600"/>
                <a:gd name="connsiteX27" fmla="*/ 600016 w 792435"/>
                <a:gd name="connsiteY27" fmla="*/ 228600 h 990600"/>
                <a:gd name="connsiteX28" fmla="*/ 561916 w 792435"/>
                <a:gd name="connsiteY28" fmla="*/ 203200 h 990600"/>
                <a:gd name="connsiteX29" fmla="*/ 523816 w 792435"/>
                <a:gd name="connsiteY29" fmla="*/ 165100 h 990600"/>
                <a:gd name="connsiteX30" fmla="*/ 447616 w 792435"/>
                <a:gd name="connsiteY30" fmla="*/ 127000 h 990600"/>
                <a:gd name="connsiteX31" fmla="*/ 371416 w 792435"/>
                <a:gd name="connsiteY31" fmla="*/ 50800 h 990600"/>
                <a:gd name="connsiteX32" fmla="*/ 346016 w 792435"/>
                <a:gd name="connsiteY32" fmla="*/ 12700 h 990600"/>
                <a:gd name="connsiteX33" fmla="*/ 307916 w 792435"/>
                <a:gd name="connsiteY33" fmla="*/ 0 h 990600"/>
                <a:gd name="connsiteX34" fmla="*/ 269816 w 792435"/>
                <a:gd name="connsiteY34" fmla="*/ 12700 h 990600"/>
                <a:gd name="connsiteX35" fmla="*/ 219016 w 792435"/>
                <a:gd name="connsiteY35" fmla="*/ 5080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92435" h="990600">
                  <a:moveTo>
                    <a:pt x="219016" y="50800"/>
                  </a:moveTo>
                  <a:cubicBezTo>
                    <a:pt x="191499" y="67733"/>
                    <a:pt x="140981" y="90123"/>
                    <a:pt x="104716" y="114300"/>
                  </a:cubicBezTo>
                  <a:cubicBezTo>
                    <a:pt x="89772" y="124263"/>
                    <a:pt x="80414" y="140902"/>
                    <a:pt x="66616" y="152400"/>
                  </a:cubicBezTo>
                  <a:cubicBezTo>
                    <a:pt x="54890" y="162171"/>
                    <a:pt x="41216" y="169333"/>
                    <a:pt x="28516" y="177800"/>
                  </a:cubicBezTo>
                  <a:cubicBezTo>
                    <a:pt x="20049" y="194733"/>
                    <a:pt x="4465" y="209716"/>
                    <a:pt x="3116" y="228600"/>
                  </a:cubicBezTo>
                  <a:cubicBezTo>
                    <a:pt x="-4681" y="337763"/>
                    <a:pt x="115" y="332049"/>
                    <a:pt x="41216" y="393700"/>
                  </a:cubicBezTo>
                  <a:cubicBezTo>
                    <a:pt x="45449" y="410633"/>
                    <a:pt x="51609" y="427199"/>
                    <a:pt x="53916" y="444500"/>
                  </a:cubicBezTo>
                  <a:cubicBezTo>
                    <a:pt x="77771" y="623414"/>
                    <a:pt x="53198" y="530170"/>
                    <a:pt x="79316" y="647700"/>
                  </a:cubicBezTo>
                  <a:cubicBezTo>
                    <a:pt x="83102" y="664739"/>
                    <a:pt x="85140" y="682457"/>
                    <a:pt x="92016" y="698500"/>
                  </a:cubicBezTo>
                  <a:cubicBezTo>
                    <a:pt x="98029" y="712529"/>
                    <a:pt x="108949" y="723900"/>
                    <a:pt x="117416" y="736600"/>
                  </a:cubicBezTo>
                  <a:cubicBezTo>
                    <a:pt x="121649" y="757767"/>
                    <a:pt x="119406" y="781358"/>
                    <a:pt x="130116" y="800100"/>
                  </a:cubicBezTo>
                  <a:cubicBezTo>
                    <a:pt x="141702" y="820375"/>
                    <a:pt x="186760" y="831681"/>
                    <a:pt x="206316" y="838200"/>
                  </a:cubicBezTo>
                  <a:cubicBezTo>
                    <a:pt x="219016" y="855133"/>
                    <a:pt x="228596" y="874938"/>
                    <a:pt x="244416" y="889000"/>
                  </a:cubicBezTo>
                  <a:cubicBezTo>
                    <a:pt x="267232" y="909281"/>
                    <a:pt x="320616" y="939800"/>
                    <a:pt x="320616" y="939800"/>
                  </a:cubicBezTo>
                  <a:cubicBezTo>
                    <a:pt x="329083" y="952500"/>
                    <a:pt x="334097" y="968365"/>
                    <a:pt x="346016" y="977900"/>
                  </a:cubicBezTo>
                  <a:cubicBezTo>
                    <a:pt x="356469" y="986263"/>
                    <a:pt x="370729" y="990600"/>
                    <a:pt x="384116" y="990600"/>
                  </a:cubicBezTo>
                  <a:cubicBezTo>
                    <a:pt x="447757" y="990600"/>
                    <a:pt x="511116" y="982133"/>
                    <a:pt x="574616" y="977900"/>
                  </a:cubicBezTo>
                  <a:cubicBezTo>
                    <a:pt x="578849" y="960967"/>
                    <a:pt x="576412" y="940730"/>
                    <a:pt x="587316" y="927100"/>
                  </a:cubicBezTo>
                  <a:cubicBezTo>
                    <a:pt x="595679" y="916647"/>
                    <a:pt x="618774" y="926023"/>
                    <a:pt x="625416" y="914400"/>
                  </a:cubicBezTo>
                  <a:cubicBezTo>
                    <a:pt x="638192" y="892042"/>
                    <a:pt x="629973" y="862629"/>
                    <a:pt x="638116" y="838200"/>
                  </a:cubicBezTo>
                  <a:cubicBezTo>
                    <a:pt x="653371" y="792434"/>
                    <a:pt x="675472" y="796896"/>
                    <a:pt x="714316" y="774700"/>
                  </a:cubicBezTo>
                  <a:cubicBezTo>
                    <a:pt x="727568" y="767127"/>
                    <a:pt x="739716" y="757767"/>
                    <a:pt x="752416" y="749300"/>
                  </a:cubicBezTo>
                  <a:cubicBezTo>
                    <a:pt x="811672" y="660416"/>
                    <a:pt x="795615" y="701163"/>
                    <a:pt x="765116" y="508000"/>
                  </a:cubicBezTo>
                  <a:cubicBezTo>
                    <a:pt x="762735" y="492923"/>
                    <a:pt x="745915" y="483848"/>
                    <a:pt x="739716" y="469900"/>
                  </a:cubicBezTo>
                  <a:cubicBezTo>
                    <a:pt x="728842" y="445434"/>
                    <a:pt x="720810" y="419675"/>
                    <a:pt x="714316" y="393700"/>
                  </a:cubicBezTo>
                  <a:cubicBezTo>
                    <a:pt x="705771" y="359521"/>
                    <a:pt x="699934" y="320562"/>
                    <a:pt x="676216" y="292100"/>
                  </a:cubicBezTo>
                  <a:cubicBezTo>
                    <a:pt x="666445" y="280374"/>
                    <a:pt x="649842" y="276471"/>
                    <a:pt x="638116" y="266700"/>
                  </a:cubicBezTo>
                  <a:cubicBezTo>
                    <a:pt x="624318" y="255202"/>
                    <a:pt x="613814" y="240098"/>
                    <a:pt x="600016" y="228600"/>
                  </a:cubicBezTo>
                  <a:cubicBezTo>
                    <a:pt x="588290" y="218829"/>
                    <a:pt x="573642" y="212971"/>
                    <a:pt x="561916" y="203200"/>
                  </a:cubicBezTo>
                  <a:cubicBezTo>
                    <a:pt x="548118" y="191702"/>
                    <a:pt x="538760" y="175063"/>
                    <a:pt x="523816" y="165100"/>
                  </a:cubicBezTo>
                  <a:cubicBezTo>
                    <a:pt x="435551" y="106256"/>
                    <a:pt x="537542" y="206934"/>
                    <a:pt x="447616" y="127000"/>
                  </a:cubicBezTo>
                  <a:cubicBezTo>
                    <a:pt x="420768" y="103135"/>
                    <a:pt x="391341" y="80688"/>
                    <a:pt x="371416" y="50800"/>
                  </a:cubicBezTo>
                  <a:cubicBezTo>
                    <a:pt x="362949" y="38100"/>
                    <a:pt x="357935" y="22235"/>
                    <a:pt x="346016" y="12700"/>
                  </a:cubicBezTo>
                  <a:cubicBezTo>
                    <a:pt x="335563" y="4337"/>
                    <a:pt x="320616" y="4233"/>
                    <a:pt x="307916" y="0"/>
                  </a:cubicBezTo>
                  <a:cubicBezTo>
                    <a:pt x="295216" y="4233"/>
                    <a:pt x="281790" y="6713"/>
                    <a:pt x="269816" y="12700"/>
                  </a:cubicBezTo>
                  <a:cubicBezTo>
                    <a:pt x="237774" y="28721"/>
                    <a:pt x="246533" y="33867"/>
                    <a:pt x="219016" y="50800"/>
                  </a:cubicBezTo>
                  <a:close/>
                </a:path>
              </a:pathLst>
            </a:cu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5638800" y="5433058"/>
              <a:ext cx="819212" cy="802642"/>
            </a:xfrm>
            <a:custGeom>
              <a:avLst/>
              <a:gdLst>
                <a:gd name="connsiteX0" fmla="*/ 508000 w 819212"/>
                <a:gd name="connsiteY0" fmla="*/ 2542 h 802642"/>
                <a:gd name="connsiteX1" fmla="*/ 114300 w 819212"/>
                <a:gd name="connsiteY1" fmla="*/ 91442 h 802642"/>
                <a:gd name="connsiteX2" fmla="*/ 76200 w 819212"/>
                <a:gd name="connsiteY2" fmla="*/ 116842 h 802642"/>
                <a:gd name="connsiteX3" fmla="*/ 0 w 819212"/>
                <a:gd name="connsiteY3" fmla="*/ 193042 h 802642"/>
                <a:gd name="connsiteX4" fmla="*/ 25400 w 819212"/>
                <a:gd name="connsiteY4" fmla="*/ 320042 h 802642"/>
                <a:gd name="connsiteX5" fmla="*/ 38100 w 819212"/>
                <a:gd name="connsiteY5" fmla="*/ 358142 h 802642"/>
                <a:gd name="connsiteX6" fmla="*/ 76200 w 819212"/>
                <a:gd name="connsiteY6" fmla="*/ 370842 h 802642"/>
                <a:gd name="connsiteX7" fmla="*/ 127000 w 819212"/>
                <a:gd name="connsiteY7" fmla="*/ 447042 h 802642"/>
                <a:gd name="connsiteX8" fmla="*/ 177800 w 819212"/>
                <a:gd name="connsiteY8" fmla="*/ 510542 h 802642"/>
                <a:gd name="connsiteX9" fmla="*/ 241300 w 819212"/>
                <a:gd name="connsiteY9" fmla="*/ 624842 h 802642"/>
                <a:gd name="connsiteX10" fmla="*/ 292100 w 819212"/>
                <a:gd name="connsiteY10" fmla="*/ 713742 h 802642"/>
                <a:gd name="connsiteX11" fmla="*/ 330200 w 819212"/>
                <a:gd name="connsiteY11" fmla="*/ 739142 h 802642"/>
                <a:gd name="connsiteX12" fmla="*/ 368300 w 819212"/>
                <a:gd name="connsiteY12" fmla="*/ 777242 h 802642"/>
                <a:gd name="connsiteX13" fmla="*/ 419100 w 819212"/>
                <a:gd name="connsiteY13" fmla="*/ 789942 h 802642"/>
                <a:gd name="connsiteX14" fmla="*/ 457200 w 819212"/>
                <a:gd name="connsiteY14" fmla="*/ 802642 h 802642"/>
                <a:gd name="connsiteX15" fmla="*/ 774700 w 819212"/>
                <a:gd name="connsiteY15" fmla="*/ 777242 h 802642"/>
                <a:gd name="connsiteX16" fmla="*/ 812800 w 819212"/>
                <a:gd name="connsiteY16" fmla="*/ 751842 h 802642"/>
                <a:gd name="connsiteX17" fmla="*/ 749300 w 819212"/>
                <a:gd name="connsiteY17" fmla="*/ 637542 h 802642"/>
                <a:gd name="connsiteX18" fmla="*/ 723900 w 819212"/>
                <a:gd name="connsiteY18" fmla="*/ 599442 h 802642"/>
                <a:gd name="connsiteX19" fmla="*/ 685800 w 819212"/>
                <a:gd name="connsiteY19" fmla="*/ 523242 h 802642"/>
                <a:gd name="connsiteX20" fmla="*/ 647700 w 819212"/>
                <a:gd name="connsiteY20" fmla="*/ 421642 h 802642"/>
                <a:gd name="connsiteX21" fmla="*/ 635000 w 819212"/>
                <a:gd name="connsiteY21" fmla="*/ 383542 h 802642"/>
                <a:gd name="connsiteX22" fmla="*/ 609600 w 819212"/>
                <a:gd name="connsiteY22" fmla="*/ 269242 h 802642"/>
                <a:gd name="connsiteX23" fmla="*/ 584200 w 819212"/>
                <a:gd name="connsiteY23" fmla="*/ 116842 h 802642"/>
                <a:gd name="connsiteX24" fmla="*/ 571500 w 819212"/>
                <a:gd name="connsiteY24" fmla="*/ 78742 h 802642"/>
                <a:gd name="connsiteX25" fmla="*/ 533400 w 819212"/>
                <a:gd name="connsiteY25" fmla="*/ 66042 h 802642"/>
                <a:gd name="connsiteX26" fmla="*/ 508000 w 819212"/>
                <a:gd name="connsiteY26" fmla="*/ 27942 h 802642"/>
                <a:gd name="connsiteX27" fmla="*/ 508000 w 819212"/>
                <a:gd name="connsiteY27" fmla="*/ 2542 h 80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19212" h="802642">
                  <a:moveTo>
                    <a:pt x="508000" y="2542"/>
                  </a:moveTo>
                  <a:cubicBezTo>
                    <a:pt x="442383" y="13125"/>
                    <a:pt x="211713" y="48147"/>
                    <a:pt x="114300" y="91442"/>
                  </a:cubicBezTo>
                  <a:cubicBezTo>
                    <a:pt x="100352" y="97641"/>
                    <a:pt x="87608" y="106701"/>
                    <a:pt x="76200" y="116842"/>
                  </a:cubicBezTo>
                  <a:cubicBezTo>
                    <a:pt x="49352" y="140707"/>
                    <a:pt x="0" y="193042"/>
                    <a:pt x="0" y="193042"/>
                  </a:cubicBezTo>
                  <a:cubicBezTo>
                    <a:pt x="8467" y="235375"/>
                    <a:pt x="15692" y="277976"/>
                    <a:pt x="25400" y="320042"/>
                  </a:cubicBezTo>
                  <a:cubicBezTo>
                    <a:pt x="28410" y="333086"/>
                    <a:pt x="28634" y="348676"/>
                    <a:pt x="38100" y="358142"/>
                  </a:cubicBezTo>
                  <a:cubicBezTo>
                    <a:pt x="47566" y="367608"/>
                    <a:pt x="63500" y="366609"/>
                    <a:pt x="76200" y="370842"/>
                  </a:cubicBezTo>
                  <a:cubicBezTo>
                    <a:pt x="106397" y="461434"/>
                    <a:pt x="63579" y="351910"/>
                    <a:pt x="127000" y="447042"/>
                  </a:cubicBezTo>
                  <a:cubicBezTo>
                    <a:pt x="176075" y="520654"/>
                    <a:pt x="92591" y="453736"/>
                    <a:pt x="177800" y="510542"/>
                  </a:cubicBezTo>
                  <a:cubicBezTo>
                    <a:pt x="212920" y="615903"/>
                    <a:pt x="153961" y="450165"/>
                    <a:pt x="241300" y="624842"/>
                  </a:cubicBezTo>
                  <a:cubicBezTo>
                    <a:pt x="251261" y="644764"/>
                    <a:pt x="274149" y="695791"/>
                    <a:pt x="292100" y="713742"/>
                  </a:cubicBezTo>
                  <a:cubicBezTo>
                    <a:pt x="302893" y="724535"/>
                    <a:pt x="318474" y="729371"/>
                    <a:pt x="330200" y="739142"/>
                  </a:cubicBezTo>
                  <a:cubicBezTo>
                    <a:pt x="343998" y="750640"/>
                    <a:pt x="352706" y="768331"/>
                    <a:pt x="368300" y="777242"/>
                  </a:cubicBezTo>
                  <a:cubicBezTo>
                    <a:pt x="383455" y="785902"/>
                    <a:pt x="402317" y="785147"/>
                    <a:pt x="419100" y="789942"/>
                  </a:cubicBezTo>
                  <a:cubicBezTo>
                    <a:pt x="431972" y="793620"/>
                    <a:pt x="444500" y="798409"/>
                    <a:pt x="457200" y="802642"/>
                  </a:cubicBezTo>
                  <a:cubicBezTo>
                    <a:pt x="563033" y="794175"/>
                    <a:pt x="669596" y="792257"/>
                    <a:pt x="774700" y="777242"/>
                  </a:cubicBezTo>
                  <a:cubicBezTo>
                    <a:pt x="789810" y="775083"/>
                    <a:pt x="809489" y="766742"/>
                    <a:pt x="812800" y="751842"/>
                  </a:cubicBezTo>
                  <a:cubicBezTo>
                    <a:pt x="832791" y="661884"/>
                    <a:pt x="804505" y="665145"/>
                    <a:pt x="749300" y="637542"/>
                  </a:cubicBezTo>
                  <a:cubicBezTo>
                    <a:pt x="740833" y="624842"/>
                    <a:pt x="730726" y="613094"/>
                    <a:pt x="723900" y="599442"/>
                  </a:cubicBezTo>
                  <a:cubicBezTo>
                    <a:pt x="671320" y="494282"/>
                    <a:pt x="758593" y="632431"/>
                    <a:pt x="685800" y="523242"/>
                  </a:cubicBezTo>
                  <a:cubicBezTo>
                    <a:pt x="662385" y="429584"/>
                    <a:pt x="687547" y="514618"/>
                    <a:pt x="647700" y="421642"/>
                  </a:cubicBezTo>
                  <a:cubicBezTo>
                    <a:pt x="642427" y="409337"/>
                    <a:pt x="638678" y="396414"/>
                    <a:pt x="635000" y="383542"/>
                  </a:cubicBezTo>
                  <a:cubicBezTo>
                    <a:pt x="625215" y="349295"/>
                    <a:pt x="615644" y="303489"/>
                    <a:pt x="609600" y="269242"/>
                  </a:cubicBezTo>
                  <a:cubicBezTo>
                    <a:pt x="600650" y="218525"/>
                    <a:pt x="600486" y="165700"/>
                    <a:pt x="584200" y="116842"/>
                  </a:cubicBezTo>
                  <a:cubicBezTo>
                    <a:pt x="579967" y="104142"/>
                    <a:pt x="580966" y="88208"/>
                    <a:pt x="571500" y="78742"/>
                  </a:cubicBezTo>
                  <a:cubicBezTo>
                    <a:pt x="562034" y="69276"/>
                    <a:pt x="546100" y="70275"/>
                    <a:pt x="533400" y="66042"/>
                  </a:cubicBezTo>
                  <a:cubicBezTo>
                    <a:pt x="524933" y="53342"/>
                    <a:pt x="518793" y="38735"/>
                    <a:pt x="508000" y="27942"/>
                  </a:cubicBezTo>
                  <a:cubicBezTo>
                    <a:pt x="497207" y="17149"/>
                    <a:pt x="573617" y="-8041"/>
                    <a:pt x="508000" y="2542"/>
                  </a:cubicBezTo>
                  <a:close/>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ounded Rectangle 21"/>
          <p:cNvSpPr/>
          <p:nvPr/>
        </p:nvSpPr>
        <p:spPr>
          <a:xfrm>
            <a:off x="9283541" y="2507464"/>
            <a:ext cx="2759809" cy="45620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ysClr val="windowText" lastClr="000000"/>
                </a:solidFill>
                <a:latin typeface="Tahoma" charset="0"/>
                <a:ea typeface="Tahoma" charset="0"/>
                <a:cs typeface="Tahoma" charset="0"/>
              </a:rPr>
              <a:t>Why is that happening?</a:t>
            </a:r>
          </a:p>
        </p:txBody>
      </p:sp>
      <p:grpSp>
        <p:nvGrpSpPr>
          <p:cNvPr id="7" name="Group 6"/>
          <p:cNvGrpSpPr/>
          <p:nvPr/>
        </p:nvGrpSpPr>
        <p:grpSpPr>
          <a:xfrm>
            <a:off x="9283538" y="94139"/>
            <a:ext cx="2789928" cy="2413326"/>
            <a:chOff x="9283539" y="94138"/>
            <a:chExt cx="2789929" cy="2413326"/>
          </a:xfrm>
        </p:grpSpPr>
        <p:pic>
          <p:nvPicPr>
            <p:cNvPr id="25" name="Picture 24"/>
            <p:cNvPicPr>
              <a:picLocks noChangeAspect="1"/>
            </p:cNvPicPr>
            <p:nvPr/>
          </p:nvPicPr>
          <p:blipFill>
            <a:blip r:embed="rId6"/>
            <a:stretch>
              <a:fillRect/>
            </a:stretch>
          </p:blipFill>
          <p:spPr>
            <a:xfrm>
              <a:off x="9283539" y="94138"/>
              <a:ext cx="2633143" cy="2242196"/>
            </a:xfrm>
            <a:prstGeom prst="rect">
              <a:avLst/>
            </a:prstGeom>
          </p:spPr>
        </p:pic>
        <p:sp>
          <p:nvSpPr>
            <p:cNvPr id="2" name="TextBox 1"/>
            <p:cNvSpPr txBox="1"/>
            <p:nvPr/>
          </p:nvSpPr>
          <p:spPr>
            <a:xfrm>
              <a:off x="10382170" y="2230465"/>
              <a:ext cx="1691298" cy="276999"/>
            </a:xfrm>
            <a:prstGeom prst="rect">
              <a:avLst/>
            </a:prstGeom>
            <a:noFill/>
          </p:spPr>
          <p:txBody>
            <a:bodyPr wrap="none" rtlCol="0">
              <a:spAutoFit/>
            </a:bodyPr>
            <a:lstStyle/>
            <a:p>
              <a:r>
                <a:rPr lang="en-US" sz="1200" dirty="0">
                  <a:latin typeface="Tahoma" charset="0"/>
                  <a:ea typeface="Tahoma" charset="0"/>
                  <a:cs typeface="Tahoma" charset="0"/>
                </a:rPr>
                <a:t>Powley et al </a:t>
              </a:r>
              <a:r>
                <a:rPr lang="en-US" sz="1200" i="1" dirty="0">
                  <a:latin typeface="Tahoma" charset="0"/>
                  <a:ea typeface="Tahoma" charset="0"/>
                  <a:cs typeface="Tahoma" charset="0"/>
                </a:rPr>
                <a:t>JCN</a:t>
              </a:r>
              <a:r>
                <a:rPr lang="en-US" sz="1200" dirty="0">
                  <a:latin typeface="Tahoma" charset="0"/>
                  <a:ea typeface="Tahoma" charset="0"/>
                  <a:cs typeface="Tahoma" charset="0"/>
                </a:rPr>
                <a:t> 2016</a:t>
              </a:r>
            </a:p>
          </p:txBody>
        </p:sp>
      </p:grpSp>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71784">
            <a:off x="3957419" y="4672756"/>
            <a:ext cx="5425440" cy="1085088"/>
          </a:xfrm>
          <a:prstGeom prst="rect">
            <a:avLst/>
          </a:prstGeom>
        </p:spPr>
      </p:pic>
    </p:spTree>
    <p:extLst>
      <p:ext uri="{BB962C8B-B14F-4D97-AF65-F5344CB8AC3E}">
        <p14:creationId xmlns:p14="http://schemas.microsoft.com/office/powerpoint/2010/main" val="183236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0"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Users/civillicoef/Library/Group Containers/UBF8T346G9.Office/msoclip1/01/CAAC88D1-19E3-B143-B2E8-0905DF794761.png"/>
          <p:cNvPicPr>
            <a:picLocks noChangeAspect="1" noChangeArrowheads="1"/>
          </p:cNvPicPr>
          <p:nvPr/>
        </p:nvPicPr>
        <p:blipFill rotWithShape="1">
          <a:blip r:embed="rId3">
            <a:extLst>
              <a:ext uri="{28A0092B-C50C-407E-A947-70E740481C1C}">
                <a14:useLocalDpi xmlns:a14="http://schemas.microsoft.com/office/drawing/2010/main" val="0"/>
              </a:ext>
            </a:extLst>
          </a:blip>
          <a:srcRect b="28688"/>
          <a:stretch/>
        </p:blipFill>
        <p:spPr bwMode="auto">
          <a:xfrm>
            <a:off x="872701" y="1147172"/>
            <a:ext cx="10867596" cy="495375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523511" y="1210960"/>
            <a:ext cx="760657" cy="814225"/>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342305" y="1210960"/>
            <a:ext cx="760657" cy="814225"/>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181889" y="1210960"/>
            <a:ext cx="760657" cy="814225"/>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27225" y="975263"/>
            <a:ext cx="11024171" cy="5067477"/>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205753" y="1832342"/>
            <a:ext cx="1919374" cy="3085483"/>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3284168" y="210022"/>
            <a:ext cx="5278050" cy="1009164"/>
            <a:chOff x="2855543" y="785996"/>
            <a:chExt cx="5278050" cy="1009164"/>
          </a:xfrm>
        </p:grpSpPr>
        <p:sp>
          <p:nvSpPr>
            <p:cNvPr id="16" name="TextBox 15"/>
            <p:cNvSpPr txBox="1"/>
            <p:nvPr/>
          </p:nvSpPr>
          <p:spPr>
            <a:xfrm>
              <a:off x="4350480" y="785996"/>
              <a:ext cx="1887055" cy="461665"/>
            </a:xfrm>
            <a:prstGeom prst="rect">
              <a:avLst/>
            </a:prstGeom>
            <a:noFill/>
          </p:spPr>
          <p:txBody>
            <a:bodyPr wrap="none" rtlCol="0">
              <a:spAutoFit/>
            </a:bodyPr>
            <a:lstStyle/>
            <a:p>
              <a:r>
                <a:rPr lang="en-US" sz="2400" b="1" smtClean="0">
                  <a:solidFill>
                    <a:srgbClr val="7030A0"/>
                  </a:solidFill>
                  <a:latin typeface="Tahoma" charset="0"/>
                  <a:ea typeface="Tahoma" charset="0"/>
                  <a:cs typeface="Tahoma" charset="0"/>
                </a:rPr>
                <a:t>connectors</a:t>
              </a:r>
              <a:endParaRPr lang="en-US" sz="2400" b="1" dirty="0">
                <a:solidFill>
                  <a:srgbClr val="7030A0"/>
                </a:solidFill>
                <a:latin typeface="Tahoma" charset="0"/>
                <a:ea typeface="Tahoma" charset="0"/>
                <a:cs typeface="Tahoma" charset="0"/>
              </a:endParaRPr>
            </a:p>
          </p:txBody>
        </p:sp>
        <p:cxnSp>
          <p:nvCxnSpPr>
            <p:cNvPr id="17" name="Straight Connector 16"/>
            <p:cNvCxnSpPr>
              <a:endCxn id="16" idx="2"/>
            </p:cNvCxnSpPr>
            <p:nvPr/>
          </p:nvCxnSpPr>
          <p:spPr>
            <a:xfrm flipV="1">
              <a:off x="2855543" y="1247661"/>
              <a:ext cx="2438465" cy="539273"/>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7" idx="0"/>
              <a:endCxn id="16" idx="2"/>
            </p:cNvCxnSpPr>
            <p:nvPr/>
          </p:nvCxnSpPr>
          <p:spPr>
            <a:xfrm flipH="1" flipV="1">
              <a:off x="5294008" y="1247661"/>
              <a:ext cx="1" cy="54749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8" idx="0"/>
              <a:endCxn id="16" idx="2"/>
            </p:cNvCxnSpPr>
            <p:nvPr/>
          </p:nvCxnSpPr>
          <p:spPr>
            <a:xfrm flipH="1" flipV="1">
              <a:off x="5294008" y="1247661"/>
              <a:ext cx="2839585" cy="54749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512423" y="223842"/>
            <a:ext cx="1653017" cy="751421"/>
            <a:chOff x="83798" y="799816"/>
            <a:chExt cx="1653017" cy="751421"/>
          </a:xfrm>
        </p:grpSpPr>
        <p:sp>
          <p:nvSpPr>
            <p:cNvPr id="3" name="TextBox 2"/>
            <p:cNvSpPr txBox="1"/>
            <p:nvPr/>
          </p:nvSpPr>
          <p:spPr>
            <a:xfrm>
              <a:off x="83798" y="799816"/>
              <a:ext cx="1653017" cy="461665"/>
            </a:xfrm>
            <a:prstGeom prst="rect">
              <a:avLst/>
            </a:prstGeom>
            <a:noFill/>
          </p:spPr>
          <p:txBody>
            <a:bodyPr wrap="none" rtlCol="0">
              <a:spAutoFit/>
            </a:bodyPr>
            <a:lstStyle/>
            <a:p>
              <a:r>
                <a:rPr lang="en-US" sz="2400" b="1" dirty="0" smtClean="0">
                  <a:solidFill>
                    <a:srgbClr val="7030A0"/>
                  </a:solidFill>
                  <a:latin typeface="Tahoma" charset="0"/>
                  <a:ea typeface="Tahoma" charset="0"/>
                  <a:cs typeface="Tahoma" charset="0"/>
                </a:rPr>
                <a:t>container</a:t>
              </a:r>
              <a:endParaRPr lang="en-US" sz="2400" b="1" dirty="0">
                <a:solidFill>
                  <a:srgbClr val="7030A0"/>
                </a:solidFill>
                <a:latin typeface="Tahoma" charset="0"/>
                <a:ea typeface="Tahoma" charset="0"/>
                <a:cs typeface="Tahoma" charset="0"/>
              </a:endParaRPr>
            </a:p>
          </p:txBody>
        </p:sp>
        <p:cxnSp>
          <p:nvCxnSpPr>
            <p:cNvPr id="25" name="Straight Connector 24"/>
            <p:cNvCxnSpPr>
              <a:stCxn id="3" idx="2"/>
            </p:cNvCxnSpPr>
            <p:nvPr/>
          </p:nvCxnSpPr>
          <p:spPr>
            <a:xfrm flipH="1">
              <a:off x="910306" y="1261481"/>
              <a:ext cx="1" cy="289756"/>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28" name="Rectangle 27"/>
          <p:cNvSpPr/>
          <p:nvPr/>
        </p:nvSpPr>
        <p:spPr>
          <a:xfrm>
            <a:off x="2576282" y="197875"/>
            <a:ext cx="1415772" cy="461665"/>
          </a:xfrm>
          <a:prstGeom prst="rect">
            <a:avLst/>
          </a:prstGeom>
        </p:spPr>
        <p:txBody>
          <a:bodyPr wrap="none">
            <a:spAutoFit/>
          </a:bodyPr>
          <a:lstStyle/>
          <a:p>
            <a:r>
              <a:rPr lang="en-US" sz="2400" b="1">
                <a:solidFill>
                  <a:srgbClr val="7030A0"/>
                </a:solidFill>
                <a:latin typeface="Tahoma" charset="0"/>
                <a:ea typeface="Tahoma" charset="0"/>
                <a:cs typeface="Tahoma" charset="0"/>
              </a:rPr>
              <a:t>SPARC4</a:t>
            </a:r>
            <a:endParaRPr lang="en-US" sz="2400" b="1">
              <a:solidFill>
                <a:srgbClr val="7030A0"/>
              </a:solidFill>
            </a:endParaRPr>
          </a:p>
        </p:txBody>
      </p:sp>
      <p:sp>
        <p:nvSpPr>
          <p:cNvPr id="30" name="Rectangle 29"/>
          <p:cNvSpPr/>
          <p:nvPr/>
        </p:nvSpPr>
        <p:spPr>
          <a:xfrm>
            <a:off x="2549243" y="6283352"/>
            <a:ext cx="2824812" cy="461665"/>
          </a:xfrm>
          <a:prstGeom prst="rect">
            <a:avLst/>
          </a:prstGeom>
        </p:spPr>
        <p:txBody>
          <a:bodyPr wrap="none">
            <a:spAutoFit/>
          </a:bodyPr>
          <a:lstStyle/>
          <a:p>
            <a:r>
              <a:rPr lang="en-US" sz="2400" b="1" dirty="0" smtClean="0">
                <a:solidFill>
                  <a:schemeClr val="accent1"/>
                </a:solidFill>
                <a:latin typeface="Tahoma" charset="0"/>
                <a:ea typeface="Tahoma" charset="0"/>
                <a:cs typeface="Tahoma" charset="0"/>
              </a:rPr>
              <a:t>SPARC1</a:t>
            </a:r>
            <a:r>
              <a:rPr lang="en-US" sz="2400" b="1" dirty="0" smtClean="0">
                <a:latin typeface="Tahoma" charset="0"/>
                <a:ea typeface="Tahoma" charset="0"/>
                <a:cs typeface="Tahoma" charset="0"/>
              </a:rPr>
              <a:t>/</a:t>
            </a:r>
            <a:r>
              <a:rPr lang="en-US" sz="2400" b="1" dirty="0" smtClean="0">
                <a:solidFill>
                  <a:srgbClr val="00B050"/>
                </a:solidFill>
                <a:latin typeface="Tahoma" charset="0"/>
                <a:ea typeface="Tahoma" charset="0"/>
                <a:cs typeface="Tahoma" charset="0"/>
              </a:rPr>
              <a:t>SPARC2</a:t>
            </a:r>
            <a:endParaRPr lang="en-US" sz="2400" b="1" dirty="0">
              <a:solidFill>
                <a:srgbClr val="00B050"/>
              </a:solidFill>
            </a:endParaRPr>
          </a:p>
        </p:txBody>
      </p:sp>
      <p:grpSp>
        <p:nvGrpSpPr>
          <p:cNvPr id="33" name="Group 32"/>
          <p:cNvGrpSpPr/>
          <p:nvPr/>
        </p:nvGrpSpPr>
        <p:grpSpPr>
          <a:xfrm>
            <a:off x="2165440" y="4917825"/>
            <a:ext cx="7863277" cy="1366978"/>
            <a:chOff x="2165440" y="4917825"/>
            <a:chExt cx="7863277" cy="1366978"/>
          </a:xfrm>
        </p:grpSpPr>
        <p:cxnSp>
          <p:nvCxnSpPr>
            <p:cNvPr id="26" name="Straight Connector 25"/>
            <p:cNvCxnSpPr>
              <a:stCxn id="30" idx="0"/>
            </p:cNvCxnSpPr>
            <p:nvPr/>
          </p:nvCxnSpPr>
          <p:spPr>
            <a:xfrm flipV="1">
              <a:off x="3961649" y="6040772"/>
              <a:ext cx="383803" cy="24258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2165440" y="4917825"/>
              <a:ext cx="7863277" cy="1366978"/>
              <a:chOff x="2165440" y="4917825"/>
              <a:chExt cx="7863277" cy="1366978"/>
            </a:xfrm>
          </p:grpSpPr>
          <p:cxnSp>
            <p:nvCxnSpPr>
              <p:cNvPr id="9" name="Straight Connector 8"/>
              <p:cNvCxnSpPr>
                <a:stCxn id="30" idx="0"/>
              </p:cNvCxnSpPr>
              <p:nvPr/>
            </p:nvCxnSpPr>
            <p:spPr>
              <a:xfrm flipH="1" flipV="1">
                <a:off x="2165440" y="4917825"/>
                <a:ext cx="1796209" cy="1365527"/>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endCxn id="12" idx="2"/>
              </p:cNvCxnSpPr>
              <p:nvPr/>
            </p:nvCxnSpPr>
            <p:spPr>
              <a:xfrm flipV="1">
                <a:off x="3992054" y="5678482"/>
                <a:ext cx="3089788" cy="60487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13" idx="2"/>
              </p:cNvCxnSpPr>
              <p:nvPr/>
            </p:nvCxnSpPr>
            <p:spPr>
              <a:xfrm flipV="1">
                <a:off x="3961649" y="5678482"/>
                <a:ext cx="6067068" cy="606321"/>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11" name="Rectangle 10"/>
          <p:cNvSpPr/>
          <p:nvPr/>
        </p:nvSpPr>
        <p:spPr>
          <a:xfrm>
            <a:off x="3125127" y="1500224"/>
            <a:ext cx="2598904" cy="4542516"/>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833977" y="1500224"/>
            <a:ext cx="2495729" cy="417825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502460" y="1500224"/>
            <a:ext cx="3052513" cy="417825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735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up)">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10992</TotalTime>
  <Words>3215</Words>
  <Application>Microsoft Macintosh PowerPoint</Application>
  <PresentationFormat>Widescreen</PresentationFormat>
  <Paragraphs>524</Paragraphs>
  <Slides>32</Slides>
  <Notes>23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Calibri</vt:lpstr>
      <vt:lpstr>Calibri Light</vt:lpstr>
      <vt:lpstr>Damascus Regular</vt:lpstr>
      <vt:lpstr>Helvetica</vt:lpstr>
      <vt:lpstr>Lucida Grande</vt:lpstr>
      <vt:lpstr>Tahoma</vt:lpstr>
      <vt:lpstr>Wingdings</vt:lpstr>
      <vt:lpstr>Arial</vt:lpstr>
      <vt:lpstr>Arial</vt:lpstr>
      <vt:lpstr>Office Theme</vt:lpstr>
      <vt:lpstr>PowerPoint Presentation</vt:lpstr>
      <vt:lpstr>Neuromodulation: Recent FDA Market Approvals</vt:lpstr>
      <vt:lpstr>Many randomized controlled trials miss their prespecified primary efficacy endpoints</vt:lpstr>
      <vt:lpstr>Why is treatment response so inconsistent?</vt:lpstr>
      <vt:lpstr>PowerPoint Presentation</vt:lpstr>
      <vt:lpstr>SPARC Component Structure</vt:lpstr>
      <vt:lpstr>SPARC Consortium Snapshot, March 2017</vt:lpstr>
      <vt:lpstr>PowerPoint Presentation</vt:lpstr>
      <vt:lpstr>PowerPoint Presentation</vt:lpstr>
      <vt:lpstr>SPARC4: Data and Resource Center Cores</vt:lpstr>
      <vt:lpstr>PowerPoint Presentation</vt:lpstr>
      <vt:lpstr>PowerPoint Presentation</vt:lpstr>
      <vt:lpstr>PowerPoint Presentation</vt:lpstr>
      <vt:lpstr>PowerPoint Presentation</vt:lpstr>
      <vt:lpstr>PowerPoint Presentation</vt:lpstr>
      <vt:lpstr>SPARC4: Data and Resource Center Cores</vt:lpstr>
      <vt:lpstr>PowerPoint Presentation</vt:lpstr>
      <vt:lpstr>Action at a distance – PNS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SPARC: Open and Upcoming Funding Opportunities</vt:lpstr>
      <vt:lpstr>PowerPoint Presentation</vt:lpstr>
      <vt:lpstr>PowerPoint Presentation</vt:lpstr>
      <vt:lpstr>Notable features of PNS neurostimulation research</vt:lpstr>
      <vt:lpstr>SPARC Other Transactions: Dynamism and innovation at every award stage</vt:lpstr>
      <vt:lpstr>SPARC High-Level Plans</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SPARC: Open and Upcoming Funding Opportunities</dc:title>
  <dc:creator>Gene Civillico</dc:creator>
  <cp:lastModifiedBy>Civillico, Gene (NIH/OD) [E]</cp:lastModifiedBy>
  <cp:revision>166</cp:revision>
  <dcterms:created xsi:type="dcterms:W3CDTF">2016-11-09T18:05:25Z</dcterms:created>
  <dcterms:modified xsi:type="dcterms:W3CDTF">2017-03-23T02:39:12Z</dcterms:modified>
</cp:coreProperties>
</file>