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309" r:id="rId2"/>
    <p:sldId id="277" r:id="rId3"/>
    <p:sldId id="278" r:id="rId4"/>
    <p:sldId id="279" r:id="rId5"/>
    <p:sldId id="314" r:id="rId6"/>
    <p:sldId id="283" r:id="rId7"/>
    <p:sldId id="270" r:id="rId8"/>
    <p:sldId id="291" r:id="rId9"/>
    <p:sldId id="315" r:id="rId10"/>
    <p:sldId id="307" r:id="rId11"/>
    <p:sldId id="311" r:id="rId12"/>
    <p:sldId id="273" r:id="rId13"/>
    <p:sldId id="298" r:id="rId14"/>
    <p:sldId id="302" r:id="rId15"/>
    <p:sldId id="306" r:id="rId16"/>
    <p:sldId id="312" r:id="rId17"/>
    <p:sldId id="30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7030A0"/>
    <a:srgbClr val="FF40FF"/>
    <a:srgbClr val="D88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580"/>
    <p:restoredTop sz="86410"/>
  </p:normalViewPr>
  <p:slideViewPr>
    <p:cSldViewPr snapToGrid="0" snapToObjects="1">
      <p:cViewPr>
        <p:scale>
          <a:sx n="100" d="100"/>
          <a:sy n="100" d="100"/>
        </p:scale>
        <p:origin x="475" y="192"/>
      </p:cViewPr>
      <p:guideLst>
        <p:guide orient="horz" pos="2160"/>
        <p:guide pos="3840"/>
      </p:guideLst>
    </p:cSldViewPr>
  </p:slideViewPr>
  <p:notesTextViewPr>
    <p:cViewPr>
      <p:scale>
        <a:sx n="1" d="1"/>
        <a:sy n="1" d="1"/>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B201DB-671C-8248-B4CD-A1EADA495423}" type="datetimeFigureOut">
              <a:rPr lang="en-US" smtClean="0"/>
              <a:t>3/23/2017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D54941-AC10-CF45-9F0E-0239BB973A87}" type="slidenum">
              <a:rPr lang="en-US" smtClean="0"/>
              <a:t>‹#›</a:t>
            </a:fld>
            <a:endParaRPr lang="en-US"/>
          </a:p>
        </p:txBody>
      </p:sp>
    </p:spTree>
    <p:extLst>
      <p:ext uri="{BB962C8B-B14F-4D97-AF65-F5344CB8AC3E}">
        <p14:creationId xmlns:p14="http://schemas.microsoft.com/office/powerpoint/2010/main" val="203588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imagwiki.nibib.nih.gov/imag-events/imag-celebrating-10th-anniversary-multiscale-modeling-consortium"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eventbrite.com/e/imag-10th-anniversary-multiscale-modeling-consortium-meeting-tickets-2981864135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Register today for the Interagency Modeling and Analysis Group (IMAG) 10th Anniversary Multiscale Modeling (MSM) Consortium Meeting. </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March 22-24, 2017</a:t>
            </a:r>
          </a:p>
          <a:p>
            <a:r>
              <a:rPr lang="en-US" sz="1200" b="0" i="0" kern="1200" dirty="0" smtClean="0">
                <a:solidFill>
                  <a:schemeClr val="tx1"/>
                </a:solidFill>
                <a:effectLst/>
                <a:latin typeface="+mn-lt"/>
                <a:ea typeface="+mn-ea"/>
                <a:cs typeface="+mn-cs"/>
              </a:rPr>
              <a:t>NIH </a:t>
            </a:r>
            <a:r>
              <a:rPr lang="en-US" sz="1200" b="0" i="0" kern="1200" dirty="0" err="1" smtClean="0">
                <a:solidFill>
                  <a:schemeClr val="tx1"/>
                </a:solidFill>
                <a:effectLst/>
                <a:latin typeface="+mn-lt"/>
                <a:ea typeface="+mn-ea"/>
                <a:cs typeface="+mn-cs"/>
              </a:rPr>
              <a:t>Natcher</a:t>
            </a:r>
            <a:r>
              <a:rPr lang="en-US" sz="1200" b="0" i="0" kern="1200" dirty="0" smtClean="0">
                <a:solidFill>
                  <a:schemeClr val="tx1"/>
                </a:solidFill>
                <a:effectLst/>
                <a:latin typeface="+mn-lt"/>
                <a:ea typeface="+mn-ea"/>
                <a:cs typeface="+mn-cs"/>
              </a:rPr>
              <a:t> Conference Center</a:t>
            </a:r>
          </a:p>
          <a:p>
            <a:r>
              <a:rPr lang="en-US" sz="1200" b="0" i="0" kern="1200" dirty="0" smtClean="0">
                <a:solidFill>
                  <a:schemeClr val="tx1"/>
                </a:solidFill>
                <a:effectLst/>
                <a:latin typeface="+mn-lt"/>
                <a:ea typeface="+mn-ea"/>
                <a:cs typeface="+mn-cs"/>
              </a:rPr>
              <a:t>NIH Main Campus</a:t>
            </a:r>
          </a:p>
          <a:p>
            <a:r>
              <a:rPr lang="en-US" sz="1200" b="0" i="0" kern="1200" dirty="0" smtClean="0">
                <a:solidFill>
                  <a:schemeClr val="tx1"/>
                </a:solidFill>
                <a:effectLst/>
                <a:latin typeface="+mn-lt"/>
                <a:ea typeface="+mn-ea"/>
                <a:cs typeface="+mn-cs"/>
              </a:rPr>
              <a:t>Bethesda, MD </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Keynote Address:  Dr. Subra Suresh, President, Carnegie Mellon</a:t>
            </a:r>
          </a:p>
          <a:p>
            <a:r>
              <a:rPr lang="en-US" sz="1200" b="0" i="0" kern="1200" dirty="0" smtClean="0">
                <a:solidFill>
                  <a:schemeClr val="tx1"/>
                </a:solidFill>
                <a:effectLst/>
                <a:latin typeface="+mn-lt"/>
                <a:ea typeface="+mn-ea"/>
                <a:cs typeface="+mn-cs"/>
              </a:rPr>
              <a:t>Welcome:  Dr. </a:t>
            </a:r>
            <a:r>
              <a:rPr lang="en-US" sz="1200" b="0" i="0" kern="1200" dirty="0" err="1" smtClean="0">
                <a:solidFill>
                  <a:schemeClr val="tx1"/>
                </a:solidFill>
                <a:effectLst/>
                <a:latin typeface="+mn-lt"/>
                <a:ea typeface="+mn-ea"/>
                <a:cs typeface="+mn-cs"/>
              </a:rPr>
              <a:t>Roderic</a:t>
            </a:r>
            <a:r>
              <a:rPr lang="en-US" sz="1200" b="0" i="0" kern="1200" dirty="0" smtClean="0">
                <a:solidFill>
                  <a:schemeClr val="tx1"/>
                </a:solidFill>
                <a:effectLst/>
                <a:latin typeface="+mn-lt"/>
                <a:ea typeface="+mn-ea"/>
                <a:cs typeface="+mn-cs"/>
              </a:rPr>
              <a:t> Pettigrew, NIBIB; Dr. Patti Brennan, NLM</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Themes</a:t>
            </a:r>
          </a:p>
          <a:p>
            <a:r>
              <a:rPr lang="en-US" sz="1200" b="0" i="0" kern="1200" dirty="0" smtClean="0">
                <a:solidFill>
                  <a:schemeClr val="tx1"/>
                </a:solidFill>
                <a:effectLst/>
                <a:latin typeface="+mn-lt"/>
                <a:ea typeface="+mn-ea"/>
                <a:cs typeface="+mn-cs"/>
              </a:rPr>
              <a:t>Theme 1: Where have we been and where are we going?</a:t>
            </a:r>
          </a:p>
          <a:p>
            <a:r>
              <a:rPr lang="en-US" sz="1200" b="0" i="0" kern="1200" dirty="0" smtClean="0">
                <a:solidFill>
                  <a:schemeClr val="tx1"/>
                </a:solidFill>
                <a:effectLst/>
                <a:latin typeface="+mn-lt"/>
                <a:ea typeface="+mn-ea"/>
                <a:cs typeface="+mn-cs"/>
              </a:rPr>
              <a:t>Theme 2: Translating models for policy change</a:t>
            </a:r>
          </a:p>
          <a:p>
            <a:r>
              <a:rPr lang="en-US" sz="1200" b="0" i="0" kern="1200" dirty="0" smtClean="0">
                <a:solidFill>
                  <a:schemeClr val="tx1"/>
                </a:solidFill>
                <a:effectLst/>
                <a:latin typeface="+mn-lt"/>
                <a:ea typeface="+mn-ea"/>
                <a:cs typeface="+mn-cs"/>
              </a:rPr>
              <a:t>Theme 3: MSM for medical devices</a:t>
            </a:r>
          </a:p>
          <a:p>
            <a:r>
              <a:rPr lang="en-US" sz="1200" b="0" i="0" kern="1200" dirty="0" smtClean="0">
                <a:solidFill>
                  <a:schemeClr val="tx1"/>
                </a:solidFill>
                <a:effectLst/>
                <a:latin typeface="+mn-lt"/>
                <a:ea typeface="+mn-ea"/>
                <a:cs typeface="+mn-cs"/>
              </a:rPr>
              <a:t>Theme 4: Stakeholder perspectives - scientists, clinicians, industry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Highlights</a:t>
            </a:r>
          </a:p>
          <a:p>
            <a:r>
              <a:rPr lang="en-US" sz="1200" b="0" i="0" kern="1200" dirty="0" smtClean="0">
                <a:solidFill>
                  <a:schemeClr val="tx1"/>
                </a:solidFill>
                <a:effectLst/>
                <a:latin typeface="+mn-lt"/>
                <a:ea typeface="+mn-ea"/>
                <a:cs typeface="+mn-cs"/>
              </a:rPr>
              <a:t>100 multiscale modeling projects</a:t>
            </a:r>
          </a:p>
          <a:p>
            <a:r>
              <a:rPr lang="en-US" sz="1200" b="0" i="0" kern="1200" dirty="0" smtClean="0">
                <a:solidFill>
                  <a:schemeClr val="tx1"/>
                </a:solidFill>
                <a:effectLst/>
                <a:latin typeface="+mn-lt"/>
                <a:ea typeface="+mn-ea"/>
                <a:cs typeface="+mn-cs"/>
              </a:rPr>
              <a:t>Latest MSM methodologies from other IMAG communities</a:t>
            </a:r>
          </a:p>
          <a:p>
            <a:r>
              <a:rPr lang="en-US" sz="1200" b="0" i="0" kern="1200" dirty="0" smtClean="0">
                <a:solidFill>
                  <a:schemeClr val="tx1"/>
                </a:solidFill>
                <a:effectLst/>
                <a:latin typeface="+mn-lt"/>
                <a:ea typeface="+mn-ea"/>
                <a:cs typeface="+mn-cs"/>
              </a:rPr>
              <a:t>Review of model credibility plans</a:t>
            </a:r>
          </a:p>
          <a:p>
            <a:r>
              <a:rPr lang="en-US" sz="1200" b="0" i="0" kern="1200" dirty="0" smtClean="0">
                <a:solidFill>
                  <a:schemeClr val="tx1"/>
                </a:solidFill>
                <a:effectLst/>
                <a:latin typeface="+mn-lt"/>
                <a:ea typeface="+mn-ea"/>
                <a:cs typeface="+mn-cs"/>
              </a:rPr>
              <a:t>MSM Consortium working groups</a:t>
            </a:r>
          </a:p>
          <a:p>
            <a:r>
              <a:rPr lang="en-US" sz="1200" b="0" i="0" kern="1200" dirty="0" smtClean="0">
                <a:solidFill>
                  <a:schemeClr val="tx1"/>
                </a:solidFill>
                <a:effectLst/>
                <a:latin typeface="+mn-lt"/>
                <a:ea typeface="+mn-ea"/>
                <a:cs typeface="+mn-cs"/>
              </a:rPr>
              <a:t>Government initiatives and agency policies for modeling</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See agenda at </a:t>
            </a:r>
            <a:r>
              <a:rPr lang="en-US" sz="1200" b="0" i="0" kern="1200" dirty="0" smtClean="0">
                <a:solidFill>
                  <a:schemeClr val="tx1"/>
                </a:solidFill>
                <a:effectLst/>
                <a:latin typeface="+mn-lt"/>
                <a:ea typeface="+mn-ea"/>
                <a:cs typeface="+mn-cs"/>
                <a:hlinkClick r:id="rId3"/>
              </a:rPr>
              <a:t>https://www.imagwiki.nibib.nih.gov/imag-events/imag-celebrating-10th-anniversary-multiscale-modeling-consortium</a:t>
            </a: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Register at </a:t>
            </a:r>
            <a:r>
              <a:rPr lang="en-US" sz="1200" b="0" i="0" kern="1200" dirty="0" smtClean="0">
                <a:solidFill>
                  <a:schemeClr val="tx1"/>
                </a:solidFill>
                <a:effectLst/>
                <a:latin typeface="+mn-lt"/>
                <a:ea typeface="+mn-ea"/>
                <a:cs typeface="+mn-cs"/>
                <a:hlinkClick r:id="rId4"/>
              </a:rPr>
              <a:t>https://www.eventbrite.com/e/imag-10th-anniversary-multiscale-modeling-consortium-meeting-tickets-29818641359</a:t>
            </a:r>
            <a:r>
              <a:rPr lang="en-US" sz="1200" b="0" i="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E1F8914-55CB-E74C-8820-3A3DA3AEA096}" type="slidenum">
              <a:rPr lang="en-US" smtClean="0"/>
              <a:t>1</a:t>
            </a:fld>
            <a:endParaRPr lang="en-US" dirty="0"/>
          </a:p>
        </p:txBody>
      </p:sp>
    </p:spTree>
    <p:extLst>
      <p:ext uri="{BB962C8B-B14F-4D97-AF65-F5344CB8AC3E}">
        <p14:creationId xmlns:p14="http://schemas.microsoft.com/office/powerpoint/2010/main" val="2071532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Either direction: </a:t>
            </a:r>
            <a:r>
              <a:rPr lang="en-US" sz="1200" dirty="0" smtClean="0">
                <a:latin typeface="Tahoma" charset="0"/>
                <a:ea typeface="Tahoma" charset="0"/>
                <a:cs typeface="Tahoma" charset="0"/>
              </a:rPr>
              <a:t>by specifying a neuromodulation pattern and receiving a predicted organ readout, or specifying a desired organ readout and an intervention point and receiving a neuromodulation pattern.</a:t>
            </a:r>
            <a:endParaRPr lang="en-US" dirty="0"/>
          </a:p>
        </p:txBody>
      </p:sp>
      <p:sp>
        <p:nvSpPr>
          <p:cNvPr id="4" name="Slide Number Placeholder 3"/>
          <p:cNvSpPr>
            <a:spLocks noGrp="1"/>
          </p:cNvSpPr>
          <p:nvPr>
            <p:ph type="sldNum" sz="quarter" idx="10"/>
          </p:nvPr>
        </p:nvSpPr>
        <p:spPr/>
        <p:txBody>
          <a:bodyPr/>
          <a:lstStyle/>
          <a:p>
            <a:fld id="{BDD54941-AC10-CF45-9F0E-0239BB973A87}" type="slidenum">
              <a:rPr lang="en-US" smtClean="0"/>
              <a:t>11</a:t>
            </a:fld>
            <a:endParaRPr lang="en-US"/>
          </a:p>
        </p:txBody>
      </p:sp>
    </p:spTree>
    <p:extLst>
      <p:ext uri="{BB962C8B-B14F-4D97-AF65-F5344CB8AC3E}">
        <p14:creationId xmlns:p14="http://schemas.microsoft.com/office/powerpoint/2010/main" val="446514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F99084A1-4273-4641-B775-E5D0A8D1C903}" type="slidenum">
              <a:rPr lang="en-US" smtClean="0"/>
              <a:t>12</a:t>
            </a:fld>
            <a:endParaRPr lang="en-US"/>
          </a:p>
        </p:txBody>
      </p:sp>
    </p:spTree>
    <p:extLst>
      <p:ext uri="{BB962C8B-B14F-4D97-AF65-F5344CB8AC3E}">
        <p14:creationId xmlns:p14="http://schemas.microsoft.com/office/powerpoint/2010/main" val="1589302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ahoma" charset="0"/>
                <a:ea typeface="Tahoma" charset="0"/>
                <a:cs typeface="Tahoma" charset="0"/>
              </a:rPr>
              <a:t>the CNS and PNS can run malware on perfectly functioning hardware</a:t>
            </a:r>
          </a:p>
        </p:txBody>
      </p:sp>
      <p:sp>
        <p:nvSpPr>
          <p:cNvPr id="4" name="Slide Number Placeholder 3"/>
          <p:cNvSpPr>
            <a:spLocks noGrp="1"/>
          </p:cNvSpPr>
          <p:nvPr>
            <p:ph type="sldNum" sz="quarter" idx="10"/>
          </p:nvPr>
        </p:nvSpPr>
        <p:spPr/>
        <p:txBody>
          <a:bodyPr/>
          <a:lstStyle/>
          <a:p>
            <a:fld id="{BDD54941-AC10-CF45-9F0E-0239BB973A87}" type="slidenum">
              <a:rPr lang="en-US" smtClean="0"/>
              <a:t>15</a:t>
            </a:fld>
            <a:endParaRPr lang="en-US"/>
          </a:p>
        </p:txBody>
      </p:sp>
    </p:spTree>
    <p:extLst>
      <p:ext uri="{BB962C8B-B14F-4D97-AF65-F5344CB8AC3E}">
        <p14:creationId xmlns:p14="http://schemas.microsoft.com/office/powerpoint/2010/main" val="673755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en-US" dirty="0" smtClean="0">
                <a:latin typeface="Tahoma" charset="0"/>
                <a:ea typeface="Tahoma" charset="0"/>
                <a:cs typeface="Tahoma" charset="0"/>
              </a:rPr>
              <a:t>OT3 Multi-component Research Project</a:t>
            </a:r>
          </a:p>
          <a:p>
            <a:pPr marL="285750" indent="-285750">
              <a:buFont typeface="Arial" charset="0"/>
              <a:buChar char="•"/>
            </a:pPr>
            <a:r>
              <a:rPr lang="en-US" dirty="0" smtClean="0">
                <a:latin typeface="Tahoma" charset="0"/>
                <a:ea typeface="Tahoma" charset="0"/>
                <a:cs typeface="Tahoma" charset="0"/>
              </a:rPr>
              <a:t>5 years, $10M, budget able to increase or decrease as needed</a:t>
            </a:r>
          </a:p>
        </p:txBody>
      </p:sp>
      <p:sp>
        <p:nvSpPr>
          <p:cNvPr id="4" name="Slide Number Placeholder 3"/>
          <p:cNvSpPr>
            <a:spLocks noGrp="1"/>
          </p:cNvSpPr>
          <p:nvPr>
            <p:ph type="sldNum" sz="quarter" idx="10"/>
          </p:nvPr>
        </p:nvSpPr>
        <p:spPr/>
        <p:txBody>
          <a:bodyPr/>
          <a:lstStyle/>
          <a:p>
            <a:fld id="{BDD54941-AC10-CF45-9F0E-0239BB973A87}" type="slidenum">
              <a:rPr lang="en-US" smtClean="0"/>
              <a:t>16</a:t>
            </a:fld>
            <a:endParaRPr lang="en-US"/>
          </a:p>
        </p:txBody>
      </p:sp>
    </p:spTree>
    <p:extLst>
      <p:ext uri="{BB962C8B-B14F-4D97-AF65-F5344CB8AC3E}">
        <p14:creationId xmlns:p14="http://schemas.microsoft.com/office/powerpoint/2010/main" val="2075038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47500" lnSpcReduction="20000"/>
          </a:bodyPr>
          <a:lstStyle/>
          <a:p>
            <a:r>
              <a:rPr lang="en-US" dirty="0" smtClean="0"/>
              <a:t>Talking about PMAs</a:t>
            </a:r>
          </a:p>
          <a:p>
            <a:endParaRPr lang="en-US" dirty="0" smtClean="0"/>
          </a:p>
          <a:p>
            <a:r>
              <a:rPr lang="en-US" dirty="0" smtClean="0"/>
              <a:t>Inspire – great example of approval. Got</a:t>
            </a:r>
            <a:r>
              <a:rPr lang="en-US" baseline="0" dirty="0" smtClean="0"/>
              <a:t> CE mark – closed loop, stimulates hypoglossal nerve 4 muscles.  Clinical trials have failed because of targeting.</a:t>
            </a:r>
          </a:p>
          <a:p>
            <a:r>
              <a:rPr lang="en-US" baseline="0" dirty="0" smtClean="0"/>
              <a:t>DAGRID. Implant everybody, turn everybody on for 6 months – identify responders, then do blinded offs.  Better than going two-thirds on, blinded 1/3 off.</a:t>
            </a:r>
          </a:p>
          <a:p>
            <a:endParaRPr lang="en-US" baseline="0" dirty="0" smtClean="0"/>
          </a:p>
          <a:p>
            <a:r>
              <a:rPr lang="en-US" baseline="0" dirty="0" err="1" smtClean="0"/>
              <a:t>Enteromedics</a:t>
            </a:r>
            <a:r>
              <a:rPr lang="en-US" baseline="0" dirty="0" smtClean="0"/>
              <a:t> maestro.  Block.  Got CE mark, did trial in US.  24% weight loss in on arm, 16% in off arm.  Common theme – huge placebo effects that get you CE mark.</a:t>
            </a:r>
          </a:p>
          <a:p>
            <a:endParaRPr lang="en-US" baseline="0" dirty="0" smtClean="0"/>
          </a:p>
          <a:p>
            <a:r>
              <a:rPr lang="en-US" baseline="0" dirty="0" err="1" smtClean="0"/>
              <a:t>Neuropace</a:t>
            </a:r>
            <a:r>
              <a:rPr lang="en-US" baseline="0" dirty="0" smtClean="0"/>
              <a:t>. 37% reduction in monthly seizures, 17% sham </a:t>
            </a:r>
            <a:r>
              <a:rPr lang="en-US" baseline="0" dirty="0" err="1" smtClean="0"/>
              <a:t>moanthly</a:t>
            </a:r>
            <a:r>
              <a:rPr lang="en-US" baseline="0" dirty="0" smtClean="0"/>
              <a:t> reduction in seizures.  6-7% had serious event associated with the surgery</a:t>
            </a:r>
          </a:p>
          <a:p>
            <a:endParaRPr lang="en-US" baseline="0" dirty="0" smtClean="0"/>
          </a:p>
          <a:p>
            <a:r>
              <a:rPr lang="en-US" baseline="0" dirty="0" smtClean="0"/>
              <a:t>St Jude Brio PMA</a:t>
            </a:r>
          </a:p>
          <a:p>
            <a:r>
              <a:rPr lang="en-US" baseline="0" dirty="0" smtClean="0"/>
              <a:t>Constant current stim</a:t>
            </a:r>
          </a:p>
          <a:p>
            <a:endParaRPr lang="en-US" baseline="0" dirty="0" smtClean="0"/>
          </a:p>
          <a:p>
            <a:r>
              <a:rPr lang="en-US" baseline="0" dirty="0" smtClean="0"/>
              <a:t>Spinal cord stims aren’t being sham=controlled, because stim is perceptible so you can’t try.</a:t>
            </a:r>
          </a:p>
          <a:p>
            <a:r>
              <a:rPr lang="en-US" baseline="0" dirty="0" smtClean="0"/>
              <a:t>They’re allowed to evaluate them based on non-inferiority</a:t>
            </a:r>
          </a:p>
          <a:p>
            <a:endParaRPr lang="en-US" baseline="0" dirty="0" smtClean="0"/>
          </a:p>
          <a:p>
            <a:r>
              <a:rPr lang="en-US" baseline="0" dirty="0" err="1" smtClean="0"/>
              <a:t>Nevro</a:t>
            </a:r>
            <a:r>
              <a:rPr lang="en-US" baseline="0" dirty="0" smtClean="0"/>
              <a:t> </a:t>
            </a:r>
            <a:r>
              <a:rPr lang="en-US" baseline="0" dirty="0" err="1" smtClean="0"/>
              <a:t>Sensa</a:t>
            </a:r>
            <a:r>
              <a:rPr lang="en-US" baseline="0" dirty="0" smtClean="0"/>
              <a:t> 10 kHz stim for pain</a:t>
            </a:r>
          </a:p>
          <a:p>
            <a:r>
              <a:rPr lang="en-US" baseline="0" dirty="0" smtClean="0"/>
              <a:t>Reduction in paresthesia</a:t>
            </a:r>
          </a:p>
          <a:p>
            <a:endParaRPr lang="en-US" baseline="0" dirty="0" smtClean="0"/>
          </a:p>
          <a:p>
            <a:r>
              <a:rPr lang="en-US" dirty="0" smtClean="0"/>
              <a:t>St Jude </a:t>
            </a:r>
            <a:r>
              <a:rPr lang="en-US" dirty="0" err="1" smtClean="0"/>
              <a:t>Axium</a:t>
            </a:r>
            <a:endParaRPr lang="en-US" dirty="0" smtClean="0"/>
          </a:p>
          <a:p>
            <a:r>
              <a:rPr lang="en-US" dirty="0" smtClean="0"/>
              <a:t>Both showed about 80% reduction</a:t>
            </a:r>
            <a:r>
              <a:rPr lang="en-US" baseline="0" dirty="0" smtClean="0"/>
              <a:t> on pain scale (happy face)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All this stuff is same IPG as cardiac pacemaker with different interface, based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Except MDT </a:t>
            </a:r>
            <a:r>
              <a:rPr lang="en-US" baseline="0" dirty="0" err="1" smtClean="0"/>
              <a:t>Micra</a:t>
            </a:r>
            <a:r>
              <a:rPr lang="en-US" baseline="0" dirty="0" smtClean="0"/>
              <a:t> PMA which is wireless and snaked in with a catheter.  Starts to get to a profile that’s injectable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HDEs</a:t>
            </a:r>
          </a:p>
          <a:p>
            <a:endParaRPr lang="en-US" baseline="0" dirty="0" smtClean="0"/>
          </a:p>
          <a:p>
            <a:r>
              <a:rPr lang="en-US" baseline="0" dirty="0" smtClean="0"/>
              <a:t>Second sight Argus II HDE</a:t>
            </a:r>
          </a:p>
          <a:p>
            <a:r>
              <a:rPr lang="en-US" baseline="0" dirty="0" smtClean="0"/>
              <a:t>64 channels</a:t>
            </a:r>
          </a:p>
          <a:p>
            <a:endParaRPr lang="en-US" baseline="0" dirty="0" smtClean="0"/>
          </a:p>
          <a:p>
            <a:r>
              <a:rPr lang="en-US" baseline="0" dirty="0" err="1" smtClean="0"/>
              <a:t>CVRx</a:t>
            </a:r>
            <a:r>
              <a:rPr lang="en-US" baseline="0" dirty="0" smtClean="0"/>
              <a:t> </a:t>
            </a:r>
            <a:r>
              <a:rPr lang="en-US" baseline="0" dirty="0" err="1" smtClean="0"/>
              <a:t>Rheos</a:t>
            </a:r>
            <a:r>
              <a:rPr lang="en-US" baseline="0" dirty="0" smtClean="0"/>
              <a:t> Missed primary endpoint but controlled hypertensions (in 42% in on arm, 24% in off arm), so have to let people keep it.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HDE to do battery replacements and apply for reimbursement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MDT </a:t>
            </a:r>
            <a:r>
              <a:rPr lang="en-US" baseline="0" dirty="0" err="1" smtClean="0"/>
              <a:t>Enterra</a:t>
            </a:r>
            <a:r>
              <a:rPr lang="en-US" baseline="0" dirty="0" smtClean="0"/>
              <a:t> II HDE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Nausea and gastroparesis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510(k)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StimWave</a:t>
            </a:r>
            <a:r>
              <a:rPr lang="en-US" baseline="0" dirty="0" smtClean="0"/>
              <a:t> (what is name of product?)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Wireless transfer of power (is this because the power supply is on the outside?)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There’s a lot more things that got CE marks that were not approved.  Here come some of those</a:t>
            </a:r>
            <a:r>
              <a:rPr lang="is-IS" baseline="0" dirty="0" smtClean="0"/>
              <a:t>…</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30197C4-9DF2-40F3-836A-77506DEA84A6}" type="slidenum">
              <a:rPr lang="en-US" smtClean="0"/>
              <a:pPr/>
              <a:t>2</a:t>
            </a:fld>
            <a:endParaRPr lang="en-US" dirty="0"/>
          </a:p>
        </p:txBody>
      </p:sp>
    </p:spTree>
    <p:extLst>
      <p:ext uri="{BB962C8B-B14F-4D97-AF65-F5344CB8AC3E}">
        <p14:creationId xmlns:p14="http://schemas.microsoft.com/office/powerpoint/2010/main" val="2079616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85000" lnSpcReduction="20000"/>
          </a:bodyPr>
          <a:lstStyle/>
          <a:p>
            <a:r>
              <a:rPr lang="en-US" dirty="0" err="1" smtClean="0"/>
              <a:t>Biocontrols</a:t>
            </a:r>
            <a:r>
              <a:rPr lang="en-US" dirty="0" smtClean="0"/>
              <a:t> – closed loop system,</a:t>
            </a:r>
            <a:r>
              <a:rPr lang="en-US" baseline="0" dirty="0" smtClean="0"/>
              <a:t> syncs with the heart rate</a:t>
            </a:r>
          </a:p>
          <a:p>
            <a:endParaRPr lang="en-US" baseline="0" dirty="0" smtClean="0"/>
          </a:p>
          <a:p>
            <a:r>
              <a:rPr lang="en-US" baseline="0" dirty="0" smtClean="0"/>
              <a:t>Renal denervation - ablate renal nerves with RF catheter</a:t>
            </a:r>
          </a:p>
          <a:p>
            <a:r>
              <a:rPr lang="en-US" baseline="0" dirty="0" smtClean="0"/>
              <a:t>All the above – sham arm had a large effect </a:t>
            </a:r>
          </a:p>
          <a:p>
            <a:r>
              <a:rPr lang="en-US" baseline="0" dirty="0" smtClean="0"/>
              <a:t>Endpoints of the above are ultrasound investigation of heart structure (cardiac </a:t>
            </a:r>
            <a:r>
              <a:rPr lang="en-US" baseline="0" dirty="0" err="1" smtClean="0"/>
              <a:t>remodelling</a:t>
            </a:r>
            <a:r>
              <a:rPr lang="en-US" baseline="0" dirty="0" smtClean="0"/>
              <a:t>, surrogate for pressure at the ventricle that would create backflow, creates pulmonary edema)</a:t>
            </a:r>
          </a:p>
          <a:p>
            <a:endParaRPr lang="en-US" baseline="0" dirty="0" smtClean="0"/>
          </a:p>
          <a:p>
            <a:r>
              <a:rPr lang="en-US" baseline="0" dirty="0" err="1" smtClean="0"/>
              <a:t>Rheos</a:t>
            </a:r>
            <a:endParaRPr lang="en-US" baseline="0" dirty="0" smtClean="0"/>
          </a:p>
          <a:p>
            <a:r>
              <a:rPr lang="en-US" baseline="0" dirty="0" smtClean="0"/>
              <a:t>Primary endpoint was 10 mm drop.  Half of patients in OFF arm had 10 mm drop.</a:t>
            </a:r>
          </a:p>
          <a:p>
            <a:endParaRPr lang="en-US" baseline="0" dirty="0" smtClean="0"/>
          </a:p>
          <a:p>
            <a:r>
              <a:rPr lang="en-US" baseline="0" dirty="0" err="1" smtClean="0"/>
              <a:t>Apnex</a:t>
            </a:r>
            <a:r>
              <a:rPr lang="en-US" baseline="0" dirty="0" smtClean="0"/>
              <a:t>, hypoglossal nerve stim, sleep apnea</a:t>
            </a:r>
          </a:p>
          <a:p>
            <a:r>
              <a:rPr lang="en-US" baseline="0" dirty="0" smtClean="0"/>
              <a:t>Tried to do same trial design as inspire and got shot down.  Note that inspire prescreened for suitable anatomy</a:t>
            </a:r>
          </a:p>
          <a:p>
            <a:endParaRPr lang="en-US" baseline="0" dirty="0" smtClean="0"/>
          </a:p>
          <a:p>
            <a:r>
              <a:rPr lang="en-US" baseline="0" dirty="0" smtClean="0"/>
              <a:t>Broaden, reclaim, CE mark, good open label, failed primary endpoint.  Very subjective metrics.</a:t>
            </a:r>
          </a:p>
          <a:p>
            <a:endParaRPr lang="en-US" baseline="0" dirty="0" smtClean="0"/>
          </a:p>
          <a:p>
            <a:r>
              <a:rPr lang="en-US" baseline="0" dirty="0" smtClean="0"/>
              <a:t>Biomarkers are subjective, not automated</a:t>
            </a:r>
          </a:p>
          <a:p>
            <a:endParaRPr lang="en-US" baseline="0" dirty="0" smtClean="0"/>
          </a:p>
          <a:p>
            <a:r>
              <a:rPr lang="en-US" baseline="0" dirty="0" smtClean="0"/>
              <a:t>SANTE – data looks like </a:t>
            </a:r>
            <a:r>
              <a:rPr lang="en-US" baseline="0" dirty="0" err="1" smtClean="0"/>
              <a:t>neuropace’s</a:t>
            </a:r>
            <a:r>
              <a:rPr lang="en-US" baseline="0" dirty="0" smtClean="0"/>
              <a:t>, got shot down. (7-5 panel decision)</a:t>
            </a:r>
          </a:p>
          <a:p>
            <a:endParaRPr lang="en-US" baseline="0" dirty="0" smtClean="0"/>
          </a:p>
          <a:p>
            <a:r>
              <a:rPr lang="en-US" baseline="0" dirty="0" err="1" smtClean="0"/>
              <a:t>Neuropace</a:t>
            </a:r>
            <a:r>
              <a:rPr lang="en-US" baseline="0" dirty="0" smtClean="0"/>
              <a:t> (12-0)</a:t>
            </a:r>
          </a:p>
          <a:p>
            <a:endParaRPr lang="en-US" baseline="0" dirty="0" smtClean="0"/>
          </a:p>
          <a:p>
            <a:r>
              <a:rPr lang="en-US" baseline="0" dirty="0" smtClean="0"/>
              <a:t>SCS/vagal – new products aren’t asked for sham-controlled study, only asked for 10% </a:t>
            </a:r>
            <a:r>
              <a:rPr lang="en-US" baseline="0" dirty="0" err="1" smtClean="0"/>
              <a:t>noninferiority</a:t>
            </a:r>
            <a:r>
              <a:rPr lang="en-US" baseline="0" dirty="0" smtClean="0"/>
              <a:t> to existing , because of earlier approval in a different environment</a:t>
            </a:r>
          </a:p>
          <a:p>
            <a:endParaRPr lang="en-US" baseline="0" dirty="0" smtClean="0"/>
          </a:p>
          <a:p>
            <a:endParaRPr lang="en-US" baseline="0" dirty="0" smtClean="0"/>
          </a:p>
          <a:p>
            <a:r>
              <a:rPr lang="en-US" baseline="0" dirty="0" smtClean="0"/>
              <a:t>YOU NEED THE MAP AND THE BIOMARKER </a:t>
            </a:r>
            <a:endParaRPr lang="en-US" dirty="0"/>
          </a:p>
        </p:txBody>
      </p:sp>
      <p:sp>
        <p:nvSpPr>
          <p:cNvPr id="4" name="Slide Number Placeholder 3"/>
          <p:cNvSpPr>
            <a:spLocks noGrp="1"/>
          </p:cNvSpPr>
          <p:nvPr>
            <p:ph type="sldNum" sz="quarter" idx="10"/>
          </p:nvPr>
        </p:nvSpPr>
        <p:spPr/>
        <p:txBody>
          <a:bodyPr/>
          <a:lstStyle/>
          <a:p>
            <a:fld id="{930197C4-9DF2-40F3-836A-77506DEA84A6}" type="slidenum">
              <a:rPr lang="en-US" smtClean="0"/>
              <a:pPr/>
              <a:t>3</a:t>
            </a:fld>
            <a:endParaRPr lang="en-US" dirty="0"/>
          </a:p>
        </p:txBody>
      </p:sp>
    </p:spTree>
    <p:extLst>
      <p:ext uri="{BB962C8B-B14F-4D97-AF65-F5344CB8AC3E}">
        <p14:creationId xmlns:p14="http://schemas.microsoft.com/office/powerpoint/2010/main" val="302693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The target</a:t>
            </a:r>
            <a:r>
              <a:rPr lang="en-US" baseline="0" dirty="0" smtClean="0"/>
              <a:t> model that unconsciously underlies an incredible amount of biomedical research is derived from drug orthodoxy.  And there are good reasons for this.  Potassium channels are the same size in mice and humans.  Vascular perfusion works essentially the same way in mice and humans.</a:t>
            </a:r>
            <a:endParaRPr lang="en-US" dirty="0" smtClean="0"/>
          </a:p>
          <a:p>
            <a:endParaRPr lang="en-US" dirty="0" smtClean="0"/>
          </a:p>
          <a:p>
            <a:r>
              <a:rPr lang="en-US" dirty="0" smtClean="0"/>
              <a:t>Patients</a:t>
            </a:r>
            <a:r>
              <a:rPr lang="en-US" baseline="0" dirty="0" smtClean="0"/>
              <a:t> are on lots of drugs that impact the pathways you’re looking at</a:t>
            </a:r>
          </a:p>
          <a:p>
            <a:endParaRPr lang="en-US" baseline="0" dirty="0" smtClean="0"/>
          </a:p>
          <a:p>
            <a:pPr lvl="1"/>
            <a:r>
              <a:rPr lang="en-US" b="0" dirty="0" smtClean="0">
                <a:solidFill>
                  <a:schemeClr val="tx1"/>
                </a:solidFill>
                <a:latin typeface="Tahoma" charset="0"/>
                <a:ea typeface="Tahoma" charset="0"/>
                <a:cs typeface="Tahoma" charset="0"/>
              </a:rPr>
              <a:t>Differences in orientation/size/degree of myelination of nerve fibers and distance to electrode matter</a:t>
            </a:r>
          </a:p>
          <a:p>
            <a:pPr lvl="1"/>
            <a:r>
              <a:rPr lang="en-US" b="0" dirty="0" smtClean="0">
                <a:solidFill>
                  <a:schemeClr val="tx1"/>
                </a:solidFill>
                <a:latin typeface="Tahoma" charset="0"/>
                <a:ea typeface="Tahoma" charset="0"/>
                <a:cs typeface="Tahoma" charset="0"/>
              </a:rPr>
              <a:t>Electrode size, cathode/anode spacing and insulation matter</a:t>
            </a:r>
          </a:p>
          <a:p>
            <a:endParaRPr lang="en-US" dirty="0" smtClean="0"/>
          </a:p>
          <a:p>
            <a:endParaRPr lang="en-US" dirty="0" smtClean="0"/>
          </a:p>
          <a:p>
            <a:r>
              <a:rPr lang="en-US" dirty="0" smtClean="0"/>
              <a:t>END OF</a:t>
            </a:r>
            <a:r>
              <a:rPr lang="en-US" baseline="0" dirty="0" smtClean="0"/>
              <a:t> THIS SLIDE: so – we need your help!</a:t>
            </a:r>
          </a:p>
          <a:p>
            <a:r>
              <a:rPr lang="en-US" baseline="0" dirty="0" smtClean="0"/>
              <a:t>We don’t know these things because the study of autonomic circuits has been neglected</a:t>
            </a:r>
            <a:r>
              <a:rPr lang="is-IS" baseline="0" dirty="0" smtClean="0"/>
              <a:t>…</a:t>
            </a:r>
            <a:endParaRPr lang="en-US" dirty="0"/>
          </a:p>
        </p:txBody>
      </p:sp>
      <p:sp>
        <p:nvSpPr>
          <p:cNvPr id="4" name="Slide Number Placeholder 3"/>
          <p:cNvSpPr>
            <a:spLocks noGrp="1"/>
          </p:cNvSpPr>
          <p:nvPr>
            <p:ph type="sldNum" sz="quarter" idx="10"/>
          </p:nvPr>
        </p:nvSpPr>
        <p:spPr/>
        <p:txBody>
          <a:bodyPr/>
          <a:lstStyle/>
          <a:p>
            <a:fld id="{930197C4-9DF2-40F3-836A-77506DEA84A6}" type="slidenum">
              <a:rPr lang="en-US" smtClean="0"/>
              <a:pPr/>
              <a:t>4</a:t>
            </a:fld>
            <a:endParaRPr lang="en-US" dirty="0"/>
          </a:p>
        </p:txBody>
      </p:sp>
    </p:spTree>
    <p:extLst>
      <p:ext uri="{BB962C8B-B14F-4D97-AF65-F5344CB8AC3E}">
        <p14:creationId xmlns:p14="http://schemas.microsoft.com/office/powerpoint/2010/main" val="1643517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new markets: real talk.</a:t>
            </a:r>
            <a:endParaRPr lang="en-US"/>
          </a:p>
        </p:txBody>
      </p:sp>
      <p:sp>
        <p:nvSpPr>
          <p:cNvPr id="4" name="Slide Number Placeholder 3"/>
          <p:cNvSpPr>
            <a:spLocks noGrp="1"/>
          </p:cNvSpPr>
          <p:nvPr>
            <p:ph type="sldNum" sz="quarter" idx="10"/>
          </p:nvPr>
        </p:nvSpPr>
        <p:spPr/>
        <p:txBody>
          <a:bodyPr/>
          <a:lstStyle/>
          <a:p>
            <a:fld id="{BE1F8914-55CB-E74C-8820-3A3DA3AEA096}" type="slidenum">
              <a:rPr lang="en-US" smtClean="0"/>
              <a:t>6</a:t>
            </a:fld>
            <a:endParaRPr lang="en-US"/>
          </a:p>
        </p:txBody>
      </p:sp>
    </p:spTree>
    <p:extLst>
      <p:ext uri="{BB962C8B-B14F-4D97-AF65-F5344CB8AC3E}">
        <p14:creationId xmlns:p14="http://schemas.microsoft.com/office/powerpoint/2010/main" val="629322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Tomorrow at 1:30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Afferent Stimulation and Modulation of the Autonomic Nervous System </a:t>
            </a:r>
            <a:r>
              <a:rPr lang="en-US" sz="1200" b="1" i="1" kern="1200" dirty="0" smtClean="0">
                <a:solidFill>
                  <a:schemeClr val="tx1"/>
                </a:solidFill>
                <a:effectLst/>
                <a:latin typeface="+mn-lt"/>
                <a:ea typeface="+mn-ea"/>
                <a:cs typeface="+mn-cs"/>
              </a:rPr>
              <a:t>Forum 2, 3, and 4 </a:t>
            </a:r>
            <a:r>
              <a:rPr lang="en-US" sz="1200" b="0" i="1" kern="1200" dirty="0" smtClean="0">
                <a:solidFill>
                  <a:schemeClr val="tx1"/>
                </a:solidFill>
                <a:effectLst/>
                <a:latin typeface="+mn-lt"/>
                <a:ea typeface="+mn-ea"/>
                <a:cs typeface="+mn-cs"/>
              </a:rPr>
              <a:t>Moderators: Jeffrey L. </a:t>
            </a:r>
            <a:r>
              <a:rPr lang="en-US" sz="1200" b="0" i="1" kern="1200" dirty="0" err="1" smtClean="0">
                <a:solidFill>
                  <a:schemeClr val="tx1"/>
                </a:solidFill>
                <a:effectLst/>
                <a:latin typeface="+mn-lt"/>
                <a:ea typeface="+mn-ea"/>
                <a:cs typeface="+mn-cs"/>
              </a:rPr>
              <a:t>Ardell</a:t>
            </a:r>
            <a:r>
              <a:rPr lang="en-US" sz="1200" b="0" i="1" kern="1200" dirty="0" smtClean="0">
                <a:solidFill>
                  <a:schemeClr val="tx1"/>
                </a:solidFill>
                <a:effectLst/>
                <a:latin typeface="+mn-lt"/>
                <a:ea typeface="+mn-ea"/>
                <a:cs typeface="+mn-cs"/>
              </a:rPr>
              <a:t>, PhD; Robert Foreman, PhD </a:t>
            </a:r>
            <a:endParaRPr lang="en-US" dirty="0" smtClean="0">
              <a:effectLst/>
            </a:endParaRPr>
          </a:p>
          <a:p>
            <a:endParaRPr lang="en-US" dirty="0" smtClean="0"/>
          </a:p>
          <a:p>
            <a:r>
              <a:rPr lang="en-US" dirty="0" smtClean="0"/>
              <a:t>Tomorrow at 3:30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Autonomic Efferent Targets for Therapeutic Control of Visceral Function </a:t>
            </a:r>
            <a:r>
              <a:rPr lang="en-US" sz="1200" b="1" i="1" kern="1200" dirty="0" smtClean="0">
                <a:solidFill>
                  <a:schemeClr val="tx1"/>
                </a:solidFill>
                <a:effectLst/>
                <a:latin typeface="+mn-lt"/>
                <a:ea typeface="+mn-ea"/>
                <a:cs typeface="+mn-cs"/>
              </a:rPr>
              <a:t>Forum 2, 3, and 4 </a:t>
            </a:r>
            <a:r>
              <a:rPr lang="en-US" sz="1200" b="0" i="1" kern="1200" dirty="0" smtClean="0">
                <a:solidFill>
                  <a:schemeClr val="tx1"/>
                </a:solidFill>
                <a:effectLst/>
                <a:latin typeface="+mn-lt"/>
                <a:ea typeface="+mn-ea"/>
                <a:cs typeface="+mn-cs"/>
              </a:rPr>
              <a:t>Moderators: Lawrence P. Schramm, PhD; </a:t>
            </a:r>
            <a:r>
              <a:rPr lang="en-US" sz="1200" b="0" i="1" kern="1200" dirty="0" err="1" smtClean="0">
                <a:solidFill>
                  <a:schemeClr val="tx1"/>
                </a:solidFill>
                <a:effectLst/>
                <a:latin typeface="+mn-lt"/>
                <a:ea typeface="+mn-ea"/>
                <a:cs typeface="+mn-cs"/>
              </a:rPr>
              <a:t>Jiande</a:t>
            </a:r>
            <a:r>
              <a:rPr lang="en-US" sz="1200" b="0" i="1" kern="1200" dirty="0" smtClean="0">
                <a:solidFill>
                  <a:schemeClr val="tx1"/>
                </a:solidFill>
                <a:effectLst/>
                <a:latin typeface="+mn-lt"/>
                <a:ea typeface="+mn-ea"/>
                <a:cs typeface="+mn-cs"/>
              </a:rPr>
              <a:t> Chen, PhD </a:t>
            </a:r>
            <a:endParaRPr lang="en-US" dirty="0" smtClean="0">
              <a:effectLst/>
            </a:endParaRPr>
          </a:p>
          <a:p>
            <a:r>
              <a:rPr lang="en-US" dirty="0" err="1" smtClean="0"/>
              <a:t>Jiande</a:t>
            </a:r>
            <a:r>
              <a:rPr lang="en-US" baseline="0" dirty="0" smtClean="0"/>
              <a:t> Chen</a:t>
            </a:r>
          </a:p>
          <a:p>
            <a:endParaRPr lang="en-US" baseline="0" dirty="0" smtClean="0"/>
          </a:p>
          <a:p>
            <a:r>
              <a:rPr lang="en-US" baseline="0" dirty="0" smtClean="0"/>
              <a:t>Saturday at 3:30</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Non-pain indications session</a:t>
            </a:r>
          </a:p>
          <a:p>
            <a:r>
              <a:rPr lang="en-US" baseline="0" dirty="0" smtClean="0"/>
              <a:t>Kingman </a:t>
            </a:r>
            <a:r>
              <a:rPr lang="en-US" baseline="0" dirty="0" err="1" smtClean="0"/>
              <a:t>Strohl</a:t>
            </a:r>
            <a:endParaRPr lang="en-US" baseline="0" dirty="0" smtClean="0"/>
          </a:p>
          <a:p>
            <a:endParaRPr lang="en-US" baseline="0" dirty="0" smtClean="0"/>
          </a:p>
          <a:p>
            <a:r>
              <a:rPr lang="en-US" baseline="0" dirty="0" smtClean="0"/>
              <a:t>NIC IV session</a:t>
            </a:r>
          </a:p>
          <a:p>
            <a:r>
              <a:rPr lang="en-US" baseline="0" dirty="0" smtClean="0"/>
              <a:t>Dominique Durand</a:t>
            </a:r>
          </a:p>
          <a:p>
            <a:endParaRPr lang="en-US" dirty="0"/>
          </a:p>
        </p:txBody>
      </p:sp>
      <p:sp>
        <p:nvSpPr>
          <p:cNvPr id="4" name="Slide Number Placeholder 3"/>
          <p:cNvSpPr>
            <a:spLocks noGrp="1"/>
          </p:cNvSpPr>
          <p:nvPr>
            <p:ph type="sldNum" sz="quarter" idx="10"/>
          </p:nvPr>
        </p:nvSpPr>
        <p:spPr/>
        <p:txBody>
          <a:bodyPr/>
          <a:lstStyle/>
          <a:p>
            <a:fld id="{BDD54941-AC10-CF45-9F0E-0239BB973A87}" type="slidenum">
              <a:rPr lang="en-US" smtClean="0"/>
              <a:t>7</a:t>
            </a:fld>
            <a:endParaRPr lang="en-US"/>
          </a:p>
        </p:txBody>
      </p:sp>
    </p:spTree>
    <p:extLst>
      <p:ext uri="{BB962C8B-B14F-4D97-AF65-F5344CB8AC3E}">
        <p14:creationId xmlns:p14="http://schemas.microsoft.com/office/powerpoint/2010/main" val="1498514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54941-AC10-CF45-9F0E-0239BB973A87}" type="slidenum">
              <a:rPr lang="en-US" smtClean="0"/>
              <a:t>8</a:t>
            </a:fld>
            <a:endParaRPr lang="en-US"/>
          </a:p>
        </p:txBody>
      </p:sp>
    </p:spTree>
    <p:extLst>
      <p:ext uri="{BB962C8B-B14F-4D97-AF65-F5344CB8AC3E}">
        <p14:creationId xmlns:p14="http://schemas.microsoft.com/office/powerpoint/2010/main" val="488167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Who builds the single-physics pieces?</a:t>
            </a:r>
          </a:p>
          <a:p>
            <a:r>
              <a:rPr lang="en-US" dirty="0" smtClean="0"/>
              <a:t>SPARC1 and 2?  Are they doing this already? If not we need to add to awards.</a:t>
            </a:r>
          </a:p>
          <a:p>
            <a:endParaRPr lang="en-US" dirty="0" smtClean="0"/>
          </a:p>
          <a:p>
            <a:r>
              <a:rPr lang="en-US" dirty="0" smtClean="0"/>
              <a:t>Where is the handoff between 1-2 and 4?  Who is responsible for bringing a piece “up to code”?</a:t>
            </a:r>
          </a:p>
          <a:p>
            <a:endParaRPr lang="en-US" dirty="0" smtClean="0"/>
          </a:p>
          <a:p>
            <a:r>
              <a:rPr lang="en-US" b="1" dirty="0" smtClean="0">
                <a:solidFill>
                  <a:srgbClr val="7030A0"/>
                </a:solidFill>
              </a:rPr>
              <a:t>Modeling core:</a:t>
            </a:r>
          </a:p>
          <a:p>
            <a:endParaRPr lang="en-US" dirty="0" smtClean="0"/>
          </a:p>
          <a:p>
            <a:r>
              <a:rPr lang="en-US" dirty="0" smtClean="0">
                <a:solidFill>
                  <a:srgbClr val="7030A0"/>
                </a:solidFill>
              </a:rPr>
              <a:t>Gets the pieces online</a:t>
            </a:r>
          </a:p>
          <a:p>
            <a:endParaRPr lang="en-US" dirty="0" smtClean="0">
              <a:solidFill>
                <a:srgbClr val="7030A0"/>
              </a:solidFill>
            </a:endParaRPr>
          </a:p>
          <a:p>
            <a:r>
              <a:rPr lang="en-US" dirty="0" smtClean="0">
                <a:solidFill>
                  <a:srgbClr val="7030A0"/>
                </a:solidFill>
              </a:rPr>
              <a:t>Builds the connections between them</a:t>
            </a:r>
          </a:p>
          <a:p>
            <a:endParaRPr lang="en-US" dirty="0" smtClean="0">
              <a:solidFill>
                <a:srgbClr val="7030A0"/>
              </a:solidFill>
            </a:endParaRPr>
          </a:p>
          <a:p>
            <a:r>
              <a:rPr lang="en-US" dirty="0" smtClean="0">
                <a:solidFill>
                  <a:srgbClr val="7030A0"/>
                </a:solidFill>
              </a:rPr>
              <a:t>Builds the container that lets you interact with the resulting multiscale model</a:t>
            </a:r>
          </a:p>
          <a:p>
            <a:endParaRPr lang="en-US" dirty="0" smtClean="0">
              <a:solidFill>
                <a:srgbClr val="7030A0"/>
              </a:solidFill>
            </a:endParaRPr>
          </a:p>
          <a:p>
            <a:r>
              <a:rPr lang="en-US" dirty="0" smtClean="0">
                <a:solidFill>
                  <a:srgbClr val="7030A0"/>
                </a:solidFill>
              </a:rPr>
              <a:t>Identifies model components that are driving variability in combined model output. Recommends experiments.</a:t>
            </a:r>
          </a:p>
          <a:p>
            <a:endParaRPr lang="en-US" dirty="0"/>
          </a:p>
        </p:txBody>
      </p:sp>
      <p:sp>
        <p:nvSpPr>
          <p:cNvPr id="4" name="Slide Number Placeholder 3"/>
          <p:cNvSpPr>
            <a:spLocks noGrp="1"/>
          </p:cNvSpPr>
          <p:nvPr>
            <p:ph type="sldNum" sz="quarter" idx="10"/>
          </p:nvPr>
        </p:nvSpPr>
        <p:spPr/>
        <p:txBody>
          <a:bodyPr/>
          <a:lstStyle/>
          <a:p>
            <a:fld id="{BDD54941-AC10-CF45-9F0E-0239BB973A87}" type="slidenum">
              <a:rPr lang="en-US" smtClean="0"/>
              <a:t>9</a:t>
            </a:fld>
            <a:endParaRPr lang="en-US"/>
          </a:p>
        </p:txBody>
      </p:sp>
    </p:spTree>
    <p:extLst>
      <p:ext uri="{BB962C8B-B14F-4D97-AF65-F5344CB8AC3E}">
        <p14:creationId xmlns:p14="http://schemas.microsoft.com/office/powerpoint/2010/main" val="1189544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en-US" dirty="0" smtClean="0">
                <a:latin typeface="Tahoma" charset="0"/>
                <a:ea typeface="Tahoma" charset="0"/>
                <a:cs typeface="Tahoma" charset="0"/>
              </a:rPr>
              <a:t>OT3 Multi-component Research Project</a:t>
            </a:r>
          </a:p>
          <a:p>
            <a:pPr marL="285750" indent="-285750">
              <a:buFont typeface="Arial" charset="0"/>
              <a:buChar char="•"/>
            </a:pPr>
            <a:r>
              <a:rPr lang="en-US" dirty="0" smtClean="0">
                <a:latin typeface="Tahoma" charset="0"/>
                <a:ea typeface="Tahoma" charset="0"/>
                <a:cs typeface="Tahoma" charset="0"/>
              </a:rPr>
              <a:t>5 years, $10M, budget able to increase or decrease as needed</a:t>
            </a:r>
          </a:p>
        </p:txBody>
      </p:sp>
      <p:sp>
        <p:nvSpPr>
          <p:cNvPr id="4" name="Slide Number Placeholder 3"/>
          <p:cNvSpPr>
            <a:spLocks noGrp="1"/>
          </p:cNvSpPr>
          <p:nvPr>
            <p:ph type="sldNum" sz="quarter" idx="10"/>
          </p:nvPr>
        </p:nvSpPr>
        <p:spPr/>
        <p:txBody>
          <a:bodyPr/>
          <a:lstStyle/>
          <a:p>
            <a:fld id="{BDD54941-AC10-CF45-9F0E-0239BB973A87}" type="slidenum">
              <a:rPr lang="en-US" smtClean="0"/>
              <a:t>10</a:t>
            </a:fld>
            <a:endParaRPr lang="en-US"/>
          </a:p>
        </p:txBody>
      </p:sp>
    </p:spTree>
    <p:extLst>
      <p:ext uri="{BB962C8B-B14F-4D97-AF65-F5344CB8AC3E}">
        <p14:creationId xmlns:p14="http://schemas.microsoft.com/office/powerpoint/2010/main" val="1119392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3BF04A-B9A0-464A-89F6-5CFE6E3CDDA8}" type="datetimeFigureOut">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4A376-1720-A847-9068-83F2D47610D8}" type="slidenum">
              <a:rPr lang="en-US" smtClean="0"/>
              <a:t>‹#›</a:t>
            </a:fld>
            <a:endParaRPr lang="en-US"/>
          </a:p>
        </p:txBody>
      </p:sp>
    </p:spTree>
    <p:extLst>
      <p:ext uri="{BB962C8B-B14F-4D97-AF65-F5344CB8AC3E}">
        <p14:creationId xmlns:p14="http://schemas.microsoft.com/office/powerpoint/2010/main" val="683155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3BF04A-B9A0-464A-89F6-5CFE6E3CDDA8}" type="datetimeFigureOut">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4A376-1720-A847-9068-83F2D47610D8}" type="slidenum">
              <a:rPr lang="en-US" smtClean="0"/>
              <a:t>‹#›</a:t>
            </a:fld>
            <a:endParaRPr lang="en-US"/>
          </a:p>
        </p:txBody>
      </p:sp>
    </p:spTree>
    <p:extLst>
      <p:ext uri="{BB962C8B-B14F-4D97-AF65-F5344CB8AC3E}">
        <p14:creationId xmlns:p14="http://schemas.microsoft.com/office/powerpoint/2010/main" val="333016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3BF04A-B9A0-464A-89F6-5CFE6E3CDDA8}" type="datetimeFigureOut">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4A376-1720-A847-9068-83F2D47610D8}" type="slidenum">
              <a:rPr lang="en-US" smtClean="0"/>
              <a:t>‹#›</a:t>
            </a:fld>
            <a:endParaRPr lang="en-US"/>
          </a:p>
        </p:txBody>
      </p:sp>
    </p:spTree>
    <p:extLst>
      <p:ext uri="{BB962C8B-B14F-4D97-AF65-F5344CB8AC3E}">
        <p14:creationId xmlns:p14="http://schemas.microsoft.com/office/powerpoint/2010/main" val="672923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5"/>
            <a:ext cx="9144000" cy="984023"/>
          </a:xfrm>
        </p:spPr>
        <p:txBody>
          <a:bodyPr anchor="b"/>
          <a:lstStyle>
            <a:lvl1pPr algn="ctr">
              <a:defRPr sz="600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2367643"/>
            <a:ext cx="9144000" cy="4122964"/>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Master subtitle style</a:t>
            </a:r>
            <a:endParaRPr lang="en-US" dirty="0"/>
          </a:p>
        </p:txBody>
      </p:sp>
      <p:sp>
        <p:nvSpPr>
          <p:cNvPr id="8" name="Title Placeholder 1"/>
          <p:cNvSpPr txBox="1">
            <a:spLocks/>
          </p:cNvSpPr>
          <p:nvPr userDrawn="1"/>
        </p:nvSpPr>
        <p:spPr>
          <a:xfrm>
            <a:off x="765109" y="1162893"/>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bg1"/>
                </a:solidFill>
                <a:latin typeface="+mj-lt"/>
                <a:ea typeface="+mj-ea"/>
                <a:cs typeface="+mj-cs"/>
              </a:defRPr>
            </a:lvl1pPr>
          </a:lstStyle>
          <a:p>
            <a:endParaRPr lang="en-US" sz="4400"/>
          </a:p>
        </p:txBody>
      </p:sp>
      <p:sp>
        <p:nvSpPr>
          <p:cNvPr id="9" name="Text Placeholder 2"/>
          <p:cNvSpPr>
            <a:spLocks noGrp="1"/>
          </p:cNvSpPr>
          <p:nvPr>
            <p:ph idx="10" hasCustomPrompt="1"/>
          </p:nvPr>
        </p:nvSpPr>
        <p:spPr>
          <a:xfrm>
            <a:off x="139960" y="2749712"/>
            <a:ext cx="11896531" cy="1871275"/>
          </a:xfrm>
          <a:prstGeom prst="rect">
            <a:avLst/>
          </a:prstGeom>
        </p:spPr>
        <p:txBody>
          <a:bodyPr vert="horz" lIns="91440" tIns="45720" rIns="91440" bIns="45720" rtlCol="0">
            <a:normAutofit/>
          </a:bodyPr>
          <a:lstStyle>
            <a:lvl1pPr>
              <a:defRPr sz="4400">
                <a:solidFill>
                  <a:schemeClr val="bg1"/>
                </a:solidFill>
              </a:defRPr>
            </a:lvl1pPr>
            <a:lvl5pPr>
              <a:defRPr sz="2800">
                <a:solidFill>
                  <a:schemeClr val="bg1"/>
                </a:solidFill>
              </a:defRPr>
            </a:lvl5pPr>
          </a:lstStyle>
          <a:p>
            <a:pPr lvl="0"/>
            <a:r>
              <a:rPr lang="en-US" dirty="0" smtClean="0"/>
              <a:t>Title of Talk</a:t>
            </a:r>
          </a:p>
        </p:txBody>
      </p:sp>
    </p:spTree>
    <p:extLst>
      <p:ext uri="{BB962C8B-B14F-4D97-AF65-F5344CB8AC3E}">
        <p14:creationId xmlns:p14="http://schemas.microsoft.com/office/powerpoint/2010/main" val="19662108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3BF04A-B9A0-464A-89F6-5CFE6E3CDDA8}" type="datetimeFigureOut">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4A376-1720-A847-9068-83F2D47610D8}" type="slidenum">
              <a:rPr lang="en-US" smtClean="0"/>
              <a:t>‹#›</a:t>
            </a:fld>
            <a:endParaRPr lang="en-US"/>
          </a:p>
        </p:txBody>
      </p:sp>
    </p:spTree>
    <p:extLst>
      <p:ext uri="{BB962C8B-B14F-4D97-AF65-F5344CB8AC3E}">
        <p14:creationId xmlns:p14="http://schemas.microsoft.com/office/powerpoint/2010/main" val="1353180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BF04A-B9A0-464A-89F6-5CFE6E3CDDA8}" type="datetimeFigureOut">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4A376-1720-A847-9068-83F2D47610D8}" type="slidenum">
              <a:rPr lang="en-US" smtClean="0"/>
              <a:t>‹#›</a:t>
            </a:fld>
            <a:endParaRPr lang="en-US"/>
          </a:p>
        </p:txBody>
      </p:sp>
    </p:spTree>
    <p:extLst>
      <p:ext uri="{BB962C8B-B14F-4D97-AF65-F5344CB8AC3E}">
        <p14:creationId xmlns:p14="http://schemas.microsoft.com/office/powerpoint/2010/main" val="1055346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3BF04A-B9A0-464A-89F6-5CFE6E3CDDA8}" type="datetimeFigureOut">
              <a:rPr lang="en-US" smtClean="0"/>
              <a:t>3/23/2017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A4A376-1720-A847-9068-83F2D47610D8}" type="slidenum">
              <a:rPr lang="en-US" smtClean="0"/>
              <a:t>‹#›</a:t>
            </a:fld>
            <a:endParaRPr lang="en-US"/>
          </a:p>
        </p:txBody>
      </p:sp>
    </p:spTree>
    <p:extLst>
      <p:ext uri="{BB962C8B-B14F-4D97-AF65-F5344CB8AC3E}">
        <p14:creationId xmlns:p14="http://schemas.microsoft.com/office/powerpoint/2010/main" val="1132999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3BF04A-B9A0-464A-89F6-5CFE6E3CDDA8}" type="datetimeFigureOut">
              <a:rPr lang="en-US" smtClean="0"/>
              <a:t>3/23/2017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A4A376-1720-A847-9068-83F2D47610D8}" type="slidenum">
              <a:rPr lang="en-US" smtClean="0"/>
              <a:t>‹#›</a:t>
            </a:fld>
            <a:endParaRPr lang="en-US"/>
          </a:p>
        </p:txBody>
      </p:sp>
    </p:spTree>
    <p:extLst>
      <p:ext uri="{BB962C8B-B14F-4D97-AF65-F5344CB8AC3E}">
        <p14:creationId xmlns:p14="http://schemas.microsoft.com/office/powerpoint/2010/main" val="592123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3BF04A-B9A0-464A-89F6-5CFE6E3CDDA8}" type="datetimeFigureOut">
              <a:rPr lang="en-US" smtClean="0"/>
              <a:t>3/23/2017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A4A376-1720-A847-9068-83F2D47610D8}" type="slidenum">
              <a:rPr lang="en-US" smtClean="0"/>
              <a:t>‹#›</a:t>
            </a:fld>
            <a:endParaRPr lang="en-US"/>
          </a:p>
        </p:txBody>
      </p:sp>
    </p:spTree>
    <p:extLst>
      <p:ext uri="{BB962C8B-B14F-4D97-AF65-F5344CB8AC3E}">
        <p14:creationId xmlns:p14="http://schemas.microsoft.com/office/powerpoint/2010/main" val="386780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BF04A-B9A0-464A-89F6-5CFE6E3CDDA8}" type="datetimeFigureOut">
              <a:rPr lang="en-US" smtClean="0"/>
              <a:t>3/23/2017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A4A376-1720-A847-9068-83F2D47610D8}" type="slidenum">
              <a:rPr lang="en-US" smtClean="0"/>
              <a:t>‹#›</a:t>
            </a:fld>
            <a:endParaRPr lang="en-US"/>
          </a:p>
        </p:txBody>
      </p:sp>
    </p:spTree>
    <p:extLst>
      <p:ext uri="{BB962C8B-B14F-4D97-AF65-F5344CB8AC3E}">
        <p14:creationId xmlns:p14="http://schemas.microsoft.com/office/powerpoint/2010/main" val="187553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BF04A-B9A0-464A-89F6-5CFE6E3CDDA8}" type="datetimeFigureOut">
              <a:rPr lang="en-US" smtClean="0"/>
              <a:t>3/23/2017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A4A376-1720-A847-9068-83F2D47610D8}" type="slidenum">
              <a:rPr lang="en-US" smtClean="0"/>
              <a:t>‹#›</a:t>
            </a:fld>
            <a:endParaRPr lang="en-US"/>
          </a:p>
        </p:txBody>
      </p:sp>
    </p:spTree>
    <p:extLst>
      <p:ext uri="{BB962C8B-B14F-4D97-AF65-F5344CB8AC3E}">
        <p14:creationId xmlns:p14="http://schemas.microsoft.com/office/powerpoint/2010/main" val="1846744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BF04A-B9A0-464A-89F6-5CFE6E3CDDA8}" type="datetimeFigureOut">
              <a:rPr lang="en-US" smtClean="0"/>
              <a:t>3/23/2017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A4A376-1720-A847-9068-83F2D47610D8}" type="slidenum">
              <a:rPr lang="en-US" smtClean="0"/>
              <a:t>‹#›</a:t>
            </a:fld>
            <a:endParaRPr lang="en-US"/>
          </a:p>
        </p:txBody>
      </p:sp>
    </p:spTree>
    <p:extLst>
      <p:ext uri="{BB962C8B-B14F-4D97-AF65-F5344CB8AC3E}">
        <p14:creationId xmlns:p14="http://schemas.microsoft.com/office/powerpoint/2010/main" val="646552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BF04A-B9A0-464A-89F6-5CFE6E3CDDA8}" type="datetimeFigureOut">
              <a:rPr lang="en-US" smtClean="0"/>
              <a:t>3/23/2017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A4A376-1720-A847-9068-83F2D47610D8}" type="slidenum">
              <a:rPr lang="en-US" smtClean="0"/>
              <a:t>‹#›</a:t>
            </a:fld>
            <a:endParaRPr lang="en-US"/>
          </a:p>
        </p:txBody>
      </p:sp>
    </p:spTree>
    <p:extLst>
      <p:ext uri="{BB962C8B-B14F-4D97-AF65-F5344CB8AC3E}">
        <p14:creationId xmlns:p14="http://schemas.microsoft.com/office/powerpoint/2010/main" val="414920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t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hyperlink" Target="mailto:danilo.tagle@nih.gov" TargetMode="External"/><Relationship Id="rId3" Type="http://schemas.openxmlformats.org/officeDocument/2006/relationships/hyperlink" Target="mailto:gene.civillico@nih.gov" TargetMode="External"/><Relationship Id="rId7" Type="http://schemas.openxmlformats.org/officeDocument/2006/relationships/hyperlink" Target="mailto:michael.wolfson@nih.gov"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mailto:carringj@niddk.nih.gov" TargetMode="External"/><Relationship Id="rId11" Type="http://schemas.openxmlformats.org/officeDocument/2006/relationships/image" Target="../media/image36.png"/><Relationship Id="rId5" Type="http://schemas.openxmlformats.org/officeDocument/2006/relationships/hyperlink" Target="mailto:kfaulk@mail.nih.gov" TargetMode="External"/><Relationship Id="rId10" Type="http://schemas.openxmlformats.org/officeDocument/2006/relationships/hyperlink" Target="mailto:paiv@mail.nih.gov" TargetMode="External"/><Relationship Id="rId4" Type="http://schemas.openxmlformats.org/officeDocument/2006/relationships/hyperlink" Target="mailto:felicia.qashu@nih.gov" TargetMode="External"/><Relationship Id="rId9" Type="http://schemas.openxmlformats.org/officeDocument/2006/relationships/hyperlink" Target="mailto:siavash.vaziri@nih.gov"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1.tiff"/><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22.png"/><Relationship Id="rId7" Type="http://schemas.openxmlformats.org/officeDocument/2006/relationships/image" Target="../media/image26.tif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5.tiff"/><Relationship Id="rId5" Type="http://schemas.openxmlformats.org/officeDocument/2006/relationships/image" Target="../media/image24.emf"/><Relationship Id="rId10" Type="http://schemas.openxmlformats.org/officeDocument/2006/relationships/image" Target="../media/image29.tiff"/><Relationship Id="rId4" Type="http://schemas.openxmlformats.org/officeDocument/2006/relationships/image" Target="../media/image23.png"/><Relationship Id="rId9" Type="http://schemas.openxmlformats.org/officeDocument/2006/relationships/image" Target="../media/image28.tiff"/></Relationships>
</file>

<file path=ppt/slides/_rels/slide8.xml.rels><?xml version="1.0" encoding="UTF-8" standalone="yes"?>
<Relationships xmlns="http://schemas.openxmlformats.org/package/2006/relationships"><Relationship Id="rId3" Type="http://schemas.openxmlformats.org/officeDocument/2006/relationships/image" Target="../media/image30.tiff"/><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emf"/><Relationship Id="rId5" Type="http://schemas.openxmlformats.org/officeDocument/2006/relationships/image" Target="../media/image32.tiff"/><Relationship Id="rId4" Type="http://schemas.openxmlformats.org/officeDocument/2006/relationships/image" Target="../media/image31.tiff"/></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401" y="5964931"/>
            <a:ext cx="5772935" cy="729035"/>
          </a:xfrm>
          <a:prstGeom prst="rect">
            <a:avLst/>
          </a:prstGeom>
        </p:spPr>
      </p:pic>
      <p:sp>
        <p:nvSpPr>
          <p:cNvPr id="8" name="Subtitle 2"/>
          <p:cNvSpPr txBox="1">
            <a:spLocks/>
          </p:cNvSpPr>
          <p:nvPr/>
        </p:nvSpPr>
        <p:spPr>
          <a:xfrm>
            <a:off x="329470" y="362468"/>
            <a:ext cx="7367432" cy="5100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3200" dirty="0" smtClean="0">
                <a:latin typeface="Tahoma" charset="0"/>
                <a:ea typeface="Tahoma" charset="0"/>
                <a:cs typeface="Tahoma" charset="0"/>
              </a:rPr>
              <a:t>MSM in SPARC: Plans and Stretch Goals</a:t>
            </a:r>
            <a:br>
              <a:rPr lang="en-US" sz="3200" dirty="0" smtClean="0">
                <a:latin typeface="Tahoma" charset="0"/>
                <a:ea typeface="Tahoma" charset="0"/>
                <a:cs typeface="Tahoma" charset="0"/>
              </a:rPr>
            </a:br>
            <a:endParaRPr lang="en-US" sz="3200" dirty="0" smtClean="0">
              <a:latin typeface="Tahoma" charset="0"/>
              <a:ea typeface="Tahoma" charset="0"/>
              <a:cs typeface="Tahoma" charset="0"/>
            </a:endParaRPr>
          </a:p>
        </p:txBody>
      </p:sp>
      <p:sp>
        <p:nvSpPr>
          <p:cNvPr id="9" name="Title 1"/>
          <p:cNvSpPr txBox="1">
            <a:spLocks/>
          </p:cNvSpPr>
          <p:nvPr/>
        </p:nvSpPr>
        <p:spPr>
          <a:xfrm>
            <a:off x="8434606" y="5743301"/>
            <a:ext cx="3757394" cy="1114699"/>
          </a:xfrm>
          <a:prstGeom prst="rect">
            <a:avLst/>
          </a:prstGeom>
        </p:spPr>
        <p:txBody>
          <a:bodyPr vert="horz" lIns="121920" tIns="60960" rIns="121920" bIns="60960" rtlCol="0" anchor="t">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l"/>
            <a:r>
              <a:rPr lang="en-US" sz="2400" b="0" dirty="0">
                <a:latin typeface="Tahoma" charset="0"/>
                <a:ea typeface="Tahoma" charset="0"/>
                <a:cs typeface="Tahoma" charset="0"/>
              </a:rPr>
              <a:t>Gene Civillico, Ph.D.</a:t>
            </a:r>
          </a:p>
          <a:p>
            <a:pPr algn="l"/>
            <a:r>
              <a:rPr lang="en-US" sz="2400" b="0" dirty="0" smtClean="0">
                <a:latin typeface="Tahoma" charset="0"/>
                <a:ea typeface="Tahoma" charset="0"/>
                <a:cs typeface="Tahoma" charset="0"/>
              </a:rPr>
              <a:t>SPARC </a:t>
            </a:r>
            <a:r>
              <a:rPr lang="en-US" sz="2400" b="0" dirty="0">
                <a:latin typeface="Tahoma" charset="0"/>
                <a:ea typeface="Tahoma" charset="0"/>
                <a:cs typeface="Tahoma" charset="0"/>
              </a:rPr>
              <a:t>Program </a:t>
            </a:r>
            <a:r>
              <a:rPr lang="en-US" sz="2400" b="0" dirty="0" smtClean="0">
                <a:latin typeface="Tahoma" charset="0"/>
                <a:ea typeface="Tahoma" charset="0"/>
                <a:cs typeface="Tahoma" charset="0"/>
              </a:rPr>
              <a:t>Manager</a:t>
            </a:r>
          </a:p>
          <a:p>
            <a:pPr algn="l"/>
            <a:r>
              <a:rPr lang="en-US" sz="2400" b="0" dirty="0" smtClean="0">
                <a:latin typeface="Tahoma" charset="0"/>
                <a:ea typeface="Tahoma" charset="0"/>
                <a:cs typeface="Tahoma" charset="0"/>
              </a:rPr>
              <a:t>NIH/OD/DPCPSI/OSC</a:t>
            </a:r>
            <a:endParaRPr lang="en-US" sz="2400" b="0" dirty="0">
              <a:latin typeface="Tahoma" charset="0"/>
              <a:ea typeface="Tahoma" charset="0"/>
              <a:cs typeface="Tahoma" charset="0"/>
            </a:endParaRPr>
          </a:p>
        </p:txBody>
      </p:sp>
      <p:pic>
        <p:nvPicPr>
          <p:cNvPr id="11" name="droppedImage.tiff"/>
          <p:cNvPicPr>
            <a:picLocks noChangeAspect="1"/>
          </p:cNvPicPr>
          <p:nvPr/>
        </p:nvPicPr>
        <p:blipFill>
          <a:blip r:embed="rId4">
            <a:extLst/>
          </a:blip>
          <a:stretch>
            <a:fillRect/>
          </a:stretch>
        </p:blipFill>
        <p:spPr>
          <a:xfrm>
            <a:off x="9491904" y="1167982"/>
            <a:ext cx="2254818" cy="1803855"/>
          </a:xfrm>
          <a:prstGeom prst="rect">
            <a:avLst/>
          </a:prstGeom>
          <a:ln w="12700">
            <a:miter lim="400000"/>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470" y="1167982"/>
            <a:ext cx="2510001" cy="2320786"/>
          </a:xfrm>
          <a:prstGeom prst="rect">
            <a:avLst/>
          </a:prstGeom>
        </p:spPr>
      </p:pic>
      <p:grpSp>
        <p:nvGrpSpPr>
          <p:cNvPr id="5" name="Group 4"/>
          <p:cNvGrpSpPr/>
          <p:nvPr/>
        </p:nvGrpSpPr>
        <p:grpSpPr>
          <a:xfrm>
            <a:off x="3072883" y="872523"/>
            <a:ext cx="6368923" cy="4801271"/>
            <a:chOff x="948941" y="1563310"/>
            <a:chExt cx="5682832" cy="4284055"/>
          </a:xfrm>
        </p:grpSpPr>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10269" t="5508" r="10620" b="35641"/>
            <a:stretch/>
          </p:blipFill>
          <p:spPr>
            <a:xfrm>
              <a:off x="948941" y="1563310"/>
              <a:ext cx="5682832" cy="4143148"/>
            </a:xfrm>
            <a:prstGeom prst="rect">
              <a:avLst/>
            </a:prstGeom>
          </p:spPr>
        </p:pic>
        <p:sp>
          <p:nvSpPr>
            <p:cNvPr id="4" name="TextBox 3"/>
            <p:cNvSpPr txBox="1"/>
            <p:nvPr/>
          </p:nvSpPr>
          <p:spPr>
            <a:xfrm>
              <a:off x="4501194" y="5478033"/>
              <a:ext cx="1430200" cy="369332"/>
            </a:xfrm>
            <a:prstGeom prst="rect">
              <a:avLst/>
            </a:prstGeom>
            <a:noFill/>
          </p:spPr>
          <p:txBody>
            <a:bodyPr wrap="none" rtlCol="0">
              <a:spAutoFit/>
            </a:bodyPr>
            <a:lstStyle/>
            <a:p>
              <a:r>
                <a:rPr lang="en-US" smtClean="0"/>
                <a:t>Furness 2006</a:t>
              </a:r>
              <a:endParaRPr lang="en-US"/>
            </a:p>
          </p:txBody>
        </p:sp>
      </p:grpSp>
      <p:pic>
        <p:nvPicPr>
          <p:cNvPr id="14" name="Picture 13"/>
          <p:cNvPicPr>
            <a:picLocks noChangeAspect="1"/>
          </p:cNvPicPr>
          <p:nvPr/>
        </p:nvPicPr>
        <p:blipFill>
          <a:blip r:embed="rId7"/>
          <a:stretch>
            <a:fillRect/>
          </a:stretch>
        </p:blipFill>
        <p:spPr>
          <a:xfrm>
            <a:off x="9248788" y="3151347"/>
            <a:ext cx="2741050" cy="2376855"/>
          </a:xfrm>
          <a:prstGeom prst="rect">
            <a:avLst/>
          </a:prstGeom>
        </p:spPr>
      </p:pic>
      <p:pic>
        <p:nvPicPr>
          <p:cNvPr id="17" name="tileshop_pmc_inline.html?title=An%20external%20file%20that%20holds%20a%20picture%2C%20illustration%2C%20etc.%0AObject%20name%20is%20nihms121244f4.jpg%20%5BObject%20name%20is%20nihms121244f4.jpg%5D&amp;p=P.png"/>
          <p:cNvPicPr>
            <a:picLocks noChangeAspect="1"/>
          </p:cNvPicPr>
          <p:nvPr/>
        </p:nvPicPr>
        <p:blipFill>
          <a:blip r:embed="rId8">
            <a:extLst/>
          </a:blip>
          <a:stretch>
            <a:fillRect/>
          </a:stretch>
        </p:blipFill>
        <p:spPr>
          <a:xfrm>
            <a:off x="173791" y="3601122"/>
            <a:ext cx="3070467" cy="2050378"/>
          </a:xfrm>
          <a:prstGeom prst="rect">
            <a:avLst/>
          </a:prstGeom>
          <a:ln w="12700">
            <a:miter lim="400000"/>
          </a:ln>
        </p:spPr>
      </p:pic>
      <p:sp>
        <p:nvSpPr>
          <p:cNvPr id="6" name="TextBox 5"/>
          <p:cNvSpPr txBox="1"/>
          <p:nvPr/>
        </p:nvSpPr>
        <p:spPr>
          <a:xfrm>
            <a:off x="830463" y="3118540"/>
            <a:ext cx="1292533" cy="369332"/>
          </a:xfrm>
          <a:prstGeom prst="rect">
            <a:avLst/>
          </a:prstGeom>
          <a:noFill/>
        </p:spPr>
        <p:txBody>
          <a:bodyPr wrap="none" rtlCol="0">
            <a:spAutoFit/>
          </a:bodyPr>
          <a:lstStyle/>
          <a:p>
            <a:r>
              <a:rPr lang="en-US" dirty="0" err="1" smtClean="0">
                <a:solidFill>
                  <a:schemeClr val="bg1"/>
                </a:solidFill>
              </a:rPr>
              <a:t>Ardell</a:t>
            </a:r>
            <a:r>
              <a:rPr lang="en-US" dirty="0" smtClean="0">
                <a:solidFill>
                  <a:schemeClr val="bg1"/>
                </a:solidFill>
              </a:rPr>
              <a:t> UCLA</a:t>
            </a:r>
            <a:endParaRPr lang="en-US" dirty="0">
              <a:solidFill>
                <a:schemeClr val="bg1"/>
              </a:solidFill>
            </a:endParaRPr>
          </a:p>
        </p:txBody>
      </p:sp>
      <p:sp>
        <p:nvSpPr>
          <p:cNvPr id="18" name="TextBox 17"/>
          <p:cNvSpPr txBox="1"/>
          <p:nvPr/>
        </p:nvSpPr>
        <p:spPr>
          <a:xfrm>
            <a:off x="1951673" y="5282168"/>
            <a:ext cx="1208985" cy="369332"/>
          </a:xfrm>
          <a:prstGeom prst="rect">
            <a:avLst/>
          </a:prstGeom>
          <a:noFill/>
        </p:spPr>
        <p:txBody>
          <a:bodyPr wrap="none" rtlCol="0">
            <a:spAutoFit/>
          </a:bodyPr>
          <a:lstStyle/>
          <a:p>
            <a:r>
              <a:rPr lang="en-US" dirty="0" smtClean="0">
                <a:solidFill>
                  <a:schemeClr val="bg1"/>
                </a:solidFill>
              </a:rPr>
              <a:t>Virtual Cell</a:t>
            </a:r>
            <a:endParaRPr lang="en-US" dirty="0">
              <a:solidFill>
                <a:schemeClr val="bg1"/>
              </a:solidFill>
            </a:endParaRPr>
          </a:p>
        </p:txBody>
      </p:sp>
      <p:sp>
        <p:nvSpPr>
          <p:cNvPr id="19" name="TextBox 18"/>
          <p:cNvSpPr txBox="1"/>
          <p:nvPr/>
        </p:nvSpPr>
        <p:spPr>
          <a:xfrm>
            <a:off x="11007180" y="2602080"/>
            <a:ext cx="789640" cy="369332"/>
          </a:xfrm>
          <a:prstGeom prst="rect">
            <a:avLst/>
          </a:prstGeom>
          <a:noFill/>
        </p:spPr>
        <p:txBody>
          <a:bodyPr wrap="none" rtlCol="0">
            <a:spAutoFit/>
          </a:bodyPr>
          <a:lstStyle/>
          <a:p>
            <a:r>
              <a:rPr lang="en-US" smtClean="0">
                <a:solidFill>
                  <a:schemeClr val="bg1"/>
                </a:solidFill>
              </a:rPr>
              <a:t>Bower</a:t>
            </a:r>
            <a:endParaRPr lang="en-US" dirty="0">
              <a:solidFill>
                <a:schemeClr val="bg1"/>
              </a:solidFill>
            </a:endParaRPr>
          </a:p>
        </p:txBody>
      </p:sp>
      <p:sp>
        <p:nvSpPr>
          <p:cNvPr id="20" name="TextBox 19"/>
          <p:cNvSpPr txBox="1"/>
          <p:nvPr/>
        </p:nvSpPr>
        <p:spPr>
          <a:xfrm>
            <a:off x="9244714" y="5218050"/>
            <a:ext cx="1471108" cy="369332"/>
          </a:xfrm>
          <a:prstGeom prst="rect">
            <a:avLst/>
          </a:prstGeom>
          <a:noFill/>
        </p:spPr>
        <p:txBody>
          <a:bodyPr wrap="none" rtlCol="0">
            <a:spAutoFit/>
          </a:bodyPr>
          <a:lstStyle/>
          <a:p>
            <a:r>
              <a:rPr lang="en-US" dirty="0" smtClean="0">
                <a:solidFill>
                  <a:schemeClr val="bg1"/>
                </a:solidFill>
              </a:rPr>
              <a:t>Rogers Illinois</a:t>
            </a:r>
            <a:endParaRPr lang="en-US" dirty="0">
              <a:solidFill>
                <a:schemeClr val="bg1"/>
              </a:solidFill>
            </a:endParaRPr>
          </a:p>
        </p:txBody>
      </p:sp>
    </p:spTree>
    <p:extLst>
      <p:ext uri="{BB962C8B-B14F-4D97-AF65-F5344CB8AC3E}">
        <p14:creationId xmlns:p14="http://schemas.microsoft.com/office/powerpoint/2010/main" val="8329487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0193" y="148500"/>
            <a:ext cx="9131418" cy="613582"/>
          </a:xfrm>
        </p:spPr>
        <p:txBody>
          <a:bodyPr>
            <a:noAutofit/>
          </a:bodyPr>
          <a:lstStyle/>
          <a:p>
            <a:pPr algn="ctr"/>
            <a:r>
              <a:rPr lang="en-US" sz="3600" dirty="0" smtClean="0">
                <a:latin typeface="Tahoma" charset="0"/>
                <a:ea typeface="Tahoma" charset="0"/>
                <a:cs typeface="Tahoma" charset="0"/>
              </a:rPr>
              <a:t>SPARC4: Data and Resource Center Cores</a:t>
            </a:r>
            <a:endParaRPr lang="en-US" sz="3600" dirty="0">
              <a:latin typeface="Tahoma" charset="0"/>
              <a:ea typeface="Tahoma" charset="0"/>
              <a:cs typeface="Tahoma" charset="0"/>
            </a:endParaRPr>
          </a:p>
        </p:txBody>
      </p:sp>
      <p:sp>
        <p:nvSpPr>
          <p:cNvPr id="11" name="Rounded Rectangle 10"/>
          <p:cNvSpPr/>
          <p:nvPr/>
        </p:nvSpPr>
        <p:spPr>
          <a:xfrm>
            <a:off x="642938" y="3149914"/>
            <a:ext cx="3357562" cy="3296820"/>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387171" y="3144452"/>
            <a:ext cx="3357562" cy="3302282"/>
          </a:xfrm>
          <a:prstGeom prst="roundRect">
            <a:avLst/>
          </a:prstGeom>
          <a:noFill/>
          <a:ln w="38100">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3FF"/>
              </a:solidFill>
            </a:endParaRPr>
          </a:p>
        </p:txBody>
      </p:sp>
      <p:sp>
        <p:nvSpPr>
          <p:cNvPr id="13" name="Rounded Rectangle 12"/>
          <p:cNvSpPr/>
          <p:nvPr/>
        </p:nvSpPr>
        <p:spPr>
          <a:xfrm>
            <a:off x="8131404" y="3100375"/>
            <a:ext cx="3357562" cy="3346359"/>
          </a:xfrm>
          <a:prstGeom prst="roundRect">
            <a:avLst/>
          </a:prstGeom>
          <a:noFill/>
          <a:ln w="3810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520193" y="2630302"/>
            <a:ext cx="1596912" cy="461665"/>
          </a:xfrm>
          <a:prstGeom prst="rect">
            <a:avLst/>
          </a:prstGeom>
          <a:noFill/>
        </p:spPr>
        <p:txBody>
          <a:bodyPr wrap="none" rtlCol="0">
            <a:spAutoFit/>
          </a:bodyPr>
          <a:lstStyle/>
          <a:p>
            <a:r>
              <a:rPr lang="en-US" sz="2400" i="1" dirty="0" smtClean="0">
                <a:solidFill>
                  <a:srgbClr val="7030A0"/>
                </a:solidFill>
                <a:latin typeface="Tahoma" charset="0"/>
                <a:ea typeface="Tahoma" charset="0"/>
                <a:cs typeface="Tahoma" charset="0"/>
              </a:rPr>
              <a:t>DAT-CORE</a:t>
            </a:r>
            <a:endParaRPr lang="en-US" sz="2400" i="1" dirty="0">
              <a:solidFill>
                <a:srgbClr val="7030A0"/>
              </a:solidFill>
              <a:latin typeface="Tahoma" charset="0"/>
              <a:ea typeface="Tahoma" charset="0"/>
              <a:cs typeface="Tahoma" charset="0"/>
            </a:endParaRPr>
          </a:p>
        </p:txBody>
      </p:sp>
      <p:sp>
        <p:nvSpPr>
          <p:cNvPr id="15" name="TextBox 14"/>
          <p:cNvSpPr txBox="1"/>
          <p:nvPr/>
        </p:nvSpPr>
        <p:spPr>
          <a:xfrm>
            <a:off x="5230743" y="2638710"/>
            <a:ext cx="1654620" cy="461665"/>
          </a:xfrm>
          <a:prstGeom prst="rect">
            <a:avLst/>
          </a:prstGeom>
          <a:noFill/>
        </p:spPr>
        <p:txBody>
          <a:bodyPr wrap="none" rtlCol="0">
            <a:spAutoFit/>
          </a:bodyPr>
          <a:lstStyle/>
          <a:p>
            <a:r>
              <a:rPr lang="en-US" sz="2400" i="1" dirty="0" smtClean="0">
                <a:solidFill>
                  <a:srgbClr val="D883FF"/>
                </a:solidFill>
                <a:latin typeface="Tahoma" charset="0"/>
                <a:ea typeface="Tahoma" charset="0"/>
                <a:cs typeface="Tahoma" charset="0"/>
              </a:rPr>
              <a:t>MAP-CORE</a:t>
            </a:r>
            <a:endParaRPr lang="en-US" sz="2400" i="1" dirty="0">
              <a:solidFill>
                <a:srgbClr val="D883FF"/>
              </a:solidFill>
              <a:latin typeface="Tahoma" charset="0"/>
              <a:ea typeface="Tahoma" charset="0"/>
              <a:cs typeface="Tahoma" charset="0"/>
            </a:endParaRPr>
          </a:p>
        </p:txBody>
      </p:sp>
      <p:sp>
        <p:nvSpPr>
          <p:cNvPr id="16" name="TextBox 15"/>
          <p:cNvSpPr txBox="1"/>
          <p:nvPr/>
        </p:nvSpPr>
        <p:spPr>
          <a:xfrm>
            <a:off x="8999001" y="2630302"/>
            <a:ext cx="1587294" cy="461665"/>
          </a:xfrm>
          <a:prstGeom prst="rect">
            <a:avLst/>
          </a:prstGeom>
          <a:noFill/>
        </p:spPr>
        <p:txBody>
          <a:bodyPr wrap="none" rtlCol="0">
            <a:spAutoFit/>
          </a:bodyPr>
          <a:lstStyle/>
          <a:p>
            <a:r>
              <a:rPr lang="en-US" sz="2400" i="1" dirty="0" smtClean="0">
                <a:solidFill>
                  <a:srgbClr val="FF40FF"/>
                </a:solidFill>
                <a:latin typeface="Tahoma" charset="0"/>
                <a:ea typeface="Tahoma" charset="0"/>
                <a:cs typeface="Tahoma" charset="0"/>
              </a:rPr>
              <a:t>SIM-CORE</a:t>
            </a:r>
            <a:endParaRPr lang="en-US" sz="2400" i="1" dirty="0">
              <a:solidFill>
                <a:srgbClr val="FF40FF"/>
              </a:solidFill>
              <a:latin typeface="Tahoma" charset="0"/>
              <a:ea typeface="Tahoma" charset="0"/>
              <a:cs typeface="Tahoma" charset="0"/>
            </a:endParaRPr>
          </a:p>
        </p:txBody>
      </p:sp>
      <p:sp>
        <p:nvSpPr>
          <p:cNvPr id="17" name="TextBox 16"/>
          <p:cNvSpPr txBox="1"/>
          <p:nvPr/>
        </p:nvSpPr>
        <p:spPr>
          <a:xfrm>
            <a:off x="813922" y="3687664"/>
            <a:ext cx="2945277" cy="1938992"/>
          </a:xfrm>
          <a:prstGeom prst="rect">
            <a:avLst/>
          </a:prstGeom>
          <a:noFill/>
        </p:spPr>
        <p:txBody>
          <a:bodyPr wrap="square" rtlCol="0" anchor="t">
            <a:spAutoFit/>
          </a:bodyPr>
          <a:lstStyle/>
          <a:p>
            <a:r>
              <a:rPr lang="en-US" sz="2400" dirty="0">
                <a:latin typeface="Tahoma" charset="0"/>
                <a:ea typeface="Tahoma" charset="0"/>
                <a:cs typeface="Tahoma" charset="0"/>
              </a:rPr>
              <a:t>Store, organize, </a:t>
            </a:r>
            <a:r>
              <a:rPr lang="en-US" sz="2400" dirty="0" smtClean="0">
                <a:latin typeface="Tahoma" charset="0"/>
                <a:ea typeface="Tahoma" charset="0"/>
                <a:cs typeface="Tahoma" charset="0"/>
              </a:rPr>
              <a:t>manage </a:t>
            </a:r>
            <a:r>
              <a:rPr lang="en-US" sz="2400" dirty="0">
                <a:latin typeface="Tahoma" charset="0"/>
                <a:ea typeface="Tahoma" charset="0"/>
                <a:cs typeface="Tahoma" charset="0"/>
              </a:rPr>
              <a:t>and track access to data and resources generated by SPARC. </a:t>
            </a:r>
          </a:p>
        </p:txBody>
      </p:sp>
      <p:sp>
        <p:nvSpPr>
          <p:cNvPr id="18" name="TextBox 17"/>
          <p:cNvSpPr txBox="1"/>
          <p:nvPr/>
        </p:nvSpPr>
        <p:spPr>
          <a:xfrm>
            <a:off x="4502789" y="3687664"/>
            <a:ext cx="3260994" cy="1938992"/>
          </a:xfrm>
          <a:prstGeom prst="rect">
            <a:avLst/>
          </a:prstGeom>
          <a:noFill/>
        </p:spPr>
        <p:txBody>
          <a:bodyPr wrap="square" rtlCol="0" anchor="t">
            <a:spAutoFit/>
          </a:bodyPr>
          <a:lstStyle/>
          <a:p>
            <a:r>
              <a:rPr lang="en-US" sz="2400" dirty="0">
                <a:latin typeface="Tahoma" charset="0"/>
                <a:ea typeface="Tahoma" charset="0"/>
                <a:cs typeface="Tahoma" charset="0"/>
              </a:rPr>
              <a:t>Build interactive, modular, continually updated visualizations of nerve-organ anatomy and function </a:t>
            </a:r>
            <a:endParaRPr lang="en-US" sz="2400" dirty="0">
              <a:effectLst/>
              <a:latin typeface="Tahoma" charset="0"/>
              <a:ea typeface="Tahoma" charset="0"/>
              <a:cs typeface="Tahoma" charset="0"/>
            </a:endParaRPr>
          </a:p>
        </p:txBody>
      </p:sp>
      <p:sp>
        <p:nvSpPr>
          <p:cNvPr id="20" name="TextBox 19"/>
          <p:cNvSpPr txBox="1"/>
          <p:nvPr/>
        </p:nvSpPr>
        <p:spPr>
          <a:xfrm>
            <a:off x="8304870" y="3604524"/>
            <a:ext cx="3145996" cy="2308324"/>
          </a:xfrm>
          <a:prstGeom prst="rect">
            <a:avLst/>
          </a:prstGeom>
          <a:noFill/>
        </p:spPr>
        <p:txBody>
          <a:bodyPr wrap="square" rtlCol="0" anchor="t">
            <a:spAutoFit/>
          </a:bodyPr>
          <a:lstStyle/>
          <a:p>
            <a:r>
              <a:rPr lang="en-US" sz="2400" dirty="0" smtClean="0">
                <a:latin typeface="Tahoma" charset="0"/>
                <a:ea typeface="Tahoma" charset="0"/>
                <a:cs typeface="Tahoma" charset="0"/>
              </a:rPr>
              <a:t>Host and connect simulations </a:t>
            </a:r>
            <a:r>
              <a:rPr lang="en-US" sz="2400" dirty="0">
                <a:latin typeface="Tahoma" charset="0"/>
                <a:ea typeface="Tahoma" charset="0"/>
                <a:cs typeface="Tahoma" charset="0"/>
              </a:rPr>
              <a:t>to create </a:t>
            </a:r>
            <a:r>
              <a:rPr lang="en-US" sz="2400" dirty="0" smtClean="0">
                <a:latin typeface="Tahoma" charset="0"/>
                <a:ea typeface="Tahoma" charset="0"/>
                <a:cs typeface="Tahoma" charset="0"/>
              </a:rPr>
              <a:t>predictive </a:t>
            </a:r>
            <a:r>
              <a:rPr lang="en-US" sz="2400" dirty="0">
                <a:latin typeface="Tahoma" charset="0"/>
                <a:ea typeface="Tahoma" charset="0"/>
                <a:cs typeface="Tahoma" charset="0"/>
              </a:rPr>
              <a:t>multiscale</a:t>
            </a:r>
            <a:r>
              <a:rPr lang="en-US" sz="2400" dirty="0" smtClean="0">
                <a:latin typeface="Tahoma" charset="0"/>
                <a:ea typeface="Tahoma" charset="0"/>
                <a:cs typeface="Tahoma" charset="0"/>
              </a:rPr>
              <a:t>, </a:t>
            </a:r>
            <a:r>
              <a:rPr lang="en-US" sz="2400" dirty="0" err="1" smtClean="0">
                <a:latin typeface="Tahoma" charset="0"/>
                <a:ea typeface="Tahoma" charset="0"/>
                <a:cs typeface="Tahoma" charset="0"/>
              </a:rPr>
              <a:t>multiphysics</a:t>
            </a:r>
            <a:r>
              <a:rPr lang="en-US" sz="2400" dirty="0" smtClean="0">
                <a:latin typeface="Tahoma" charset="0"/>
                <a:ea typeface="Tahoma" charset="0"/>
                <a:cs typeface="Tahoma" charset="0"/>
              </a:rPr>
              <a:t> models of neuromodulation of organ function</a:t>
            </a:r>
            <a:endParaRPr lang="en-US" sz="2400" dirty="0">
              <a:latin typeface="Tahoma" charset="0"/>
              <a:ea typeface="Tahoma" charset="0"/>
              <a:cs typeface="Tahoma" charset="0"/>
            </a:endParaRPr>
          </a:p>
        </p:txBody>
      </p:sp>
      <p:sp>
        <p:nvSpPr>
          <p:cNvPr id="23" name="TextBox 22"/>
          <p:cNvSpPr txBox="1"/>
          <p:nvPr/>
        </p:nvSpPr>
        <p:spPr>
          <a:xfrm>
            <a:off x="2348319" y="821834"/>
            <a:ext cx="7598555" cy="830997"/>
          </a:xfrm>
          <a:prstGeom prst="rect">
            <a:avLst/>
          </a:prstGeom>
          <a:noFill/>
        </p:spPr>
        <p:txBody>
          <a:bodyPr wrap="none" rtlCol="0">
            <a:spAutoFit/>
          </a:bodyPr>
          <a:lstStyle/>
          <a:p>
            <a:r>
              <a:rPr lang="en-US" sz="2400" b="1" i="1" dirty="0" smtClean="0">
                <a:solidFill>
                  <a:srgbClr val="FF0000"/>
                </a:solidFill>
                <a:latin typeface="Tahoma" charset="0"/>
                <a:ea typeface="Tahoma" charset="0"/>
                <a:cs typeface="Tahoma" charset="0"/>
              </a:rPr>
              <a:t>Just released!</a:t>
            </a:r>
          </a:p>
          <a:p>
            <a:r>
              <a:rPr lang="en-US" sz="2400" b="1" i="1" dirty="0" smtClean="0">
                <a:solidFill>
                  <a:srgbClr val="FF0000"/>
                </a:solidFill>
                <a:latin typeface="Tahoma" charset="0"/>
                <a:ea typeface="Tahoma" charset="0"/>
                <a:cs typeface="Tahoma" charset="0"/>
              </a:rPr>
              <a:t>Mandatory (minimal!) LOI due April 7</a:t>
            </a:r>
            <a:r>
              <a:rPr lang="en-US" sz="2400" b="1" i="1" baseline="30000" dirty="0" smtClean="0">
                <a:solidFill>
                  <a:srgbClr val="FF0000"/>
                </a:solidFill>
                <a:latin typeface="Tahoma" charset="0"/>
                <a:ea typeface="Tahoma" charset="0"/>
                <a:cs typeface="Tahoma" charset="0"/>
              </a:rPr>
              <a:t>th</a:t>
            </a:r>
            <a:r>
              <a:rPr lang="en-US" sz="2400" b="1" i="1" dirty="0" smtClean="0">
                <a:solidFill>
                  <a:srgbClr val="FF0000"/>
                </a:solidFill>
                <a:latin typeface="Tahoma" charset="0"/>
                <a:ea typeface="Tahoma" charset="0"/>
                <a:cs typeface="Tahoma" charset="0"/>
              </a:rPr>
              <a:t> by email</a:t>
            </a:r>
            <a:endParaRPr lang="en-US" sz="2400" b="1" i="1" dirty="0">
              <a:solidFill>
                <a:srgbClr val="FF0000"/>
              </a:solidFill>
              <a:latin typeface="Tahoma" charset="0"/>
              <a:ea typeface="Tahoma" charset="0"/>
              <a:cs typeface="Tahoma" charset="0"/>
            </a:endParaRPr>
          </a:p>
        </p:txBody>
      </p:sp>
      <p:sp>
        <p:nvSpPr>
          <p:cNvPr id="24" name="Rectangle 23"/>
          <p:cNvSpPr/>
          <p:nvPr/>
        </p:nvSpPr>
        <p:spPr>
          <a:xfrm>
            <a:off x="2348319" y="1593789"/>
            <a:ext cx="5396414" cy="646331"/>
          </a:xfrm>
          <a:prstGeom prst="rect">
            <a:avLst/>
          </a:prstGeom>
        </p:spPr>
        <p:txBody>
          <a:bodyPr wrap="none">
            <a:spAutoFit/>
          </a:bodyPr>
          <a:lstStyle/>
          <a:p>
            <a:r>
              <a:rPr lang="en-US" sz="3600" dirty="0">
                <a:latin typeface="Tahoma" charset="0"/>
                <a:ea typeface="Tahoma" charset="0"/>
                <a:cs typeface="Tahoma" charset="0"/>
              </a:rPr>
              <a:t>https://</a:t>
            </a:r>
            <a:r>
              <a:rPr lang="en-US" sz="3600" dirty="0" err="1">
                <a:latin typeface="Tahoma" charset="0"/>
                <a:ea typeface="Tahoma" charset="0"/>
                <a:cs typeface="Tahoma" charset="0"/>
              </a:rPr>
              <a:t>go.usa.gov</a:t>
            </a:r>
            <a:r>
              <a:rPr lang="en-US" sz="3600" dirty="0">
                <a:latin typeface="Tahoma" charset="0"/>
                <a:ea typeface="Tahoma" charset="0"/>
                <a:cs typeface="Tahoma" charset="0"/>
              </a:rPr>
              <a:t>/</a:t>
            </a:r>
            <a:r>
              <a:rPr lang="en-US" sz="3600" dirty="0" err="1">
                <a:latin typeface="Tahoma" charset="0"/>
                <a:ea typeface="Tahoma" charset="0"/>
                <a:cs typeface="Tahoma" charset="0"/>
              </a:rPr>
              <a:t>xXBkA</a:t>
            </a:r>
            <a:endParaRPr lang="en-US" sz="3600" dirty="0">
              <a:latin typeface="Tahoma" charset="0"/>
              <a:ea typeface="Tahoma" charset="0"/>
              <a:cs typeface="Tahoma" charset="0"/>
            </a:endParaRPr>
          </a:p>
        </p:txBody>
      </p:sp>
    </p:spTree>
    <p:extLst>
      <p:ext uri="{BB962C8B-B14F-4D97-AF65-F5344CB8AC3E}">
        <p14:creationId xmlns:p14="http://schemas.microsoft.com/office/powerpoint/2010/main" val="2094777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15401" y="863600"/>
            <a:ext cx="11181299" cy="5714999"/>
          </a:xfrm>
          <a:prstGeom prst="roundRect">
            <a:avLst/>
          </a:prstGeom>
          <a:noFill/>
          <a:ln w="3810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01201" y="303268"/>
            <a:ext cx="1587294" cy="461665"/>
          </a:xfrm>
          <a:prstGeom prst="rect">
            <a:avLst/>
          </a:prstGeom>
          <a:noFill/>
        </p:spPr>
        <p:txBody>
          <a:bodyPr wrap="none" rtlCol="0">
            <a:spAutoFit/>
          </a:bodyPr>
          <a:lstStyle/>
          <a:p>
            <a:r>
              <a:rPr lang="en-US" sz="2400" i="1" dirty="0" smtClean="0">
                <a:solidFill>
                  <a:srgbClr val="FF40FF"/>
                </a:solidFill>
                <a:latin typeface="Tahoma" charset="0"/>
                <a:ea typeface="Tahoma" charset="0"/>
                <a:cs typeface="Tahoma" charset="0"/>
              </a:rPr>
              <a:t>SIM-CORE</a:t>
            </a:r>
            <a:endParaRPr lang="en-US" sz="2400" i="1" dirty="0">
              <a:solidFill>
                <a:srgbClr val="FF40FF"/>
              </a:solidFill>
              <a:latin typeface="Tahoma" charset="0"/>
              <a:ea typeface="Tahoma" charset="0"/>
              <a:cs typeface="Tahoma" charset="0"/>
            </a:endParaRPr>
          </a:p>
        </p:txBody>
      </p:sp>
      <p:sp>
        <p:nvSpPr>
          <p:cNvPr id="5" name="Title 1"/>
          <p:cNvSpPr txBox="1">
            <a:spLocks/>
          </p:cNvSpPr>
          <p:nvPr/>
        </p:nvSpPr>
        <p:spPr>
          <a:xfrm>
            <a:off x="5473699" y="203396"/>
            <a:ext cx="6478753" cy="561537"/>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mtClean="0">
                <a:latin typeface="Tahoma" charset="0"/>
                <a:ea typeface="Tahoma" charset="0"/>
                <a:cs typeface="Tahoma" charset="0"/>
              </a:rPr>
              <a:t>Help us make something new!</a:t>
            </a:r>
            <a:endParaRPr lang="en-US" sz="3600" dirty="0">
              <a:latin typeface="Tahoma" charset="0"/>
              <a:ea typeface="Tahoma" charset="0"/>
              <a:cs typeface="Tahoma" charset="0"/>
            </a:endParaRPr>
          </a:p>
        </p:txBody>
      </p:sp>
      <p:sp>
        <p:nvSpPr>
          <p:cNvPr id="8" name="Rectangle 7"/>
          <p:cNvSpPr/>
          <p:nvPr/>
        </p:nvSpPr>
        <p:spPr>
          <a:xfrm>
            <a:off x="883700" y="1274275"/>
            <a:ext cx="10444700" cy="4893647"/>
          </a:xfrm>
          <a:prstGeom prst="rect">
            <a:avLst/>
          </a:prstGeom>
        </p:spPr>
        <p:txBody>
          <a:bodyPr wrap="square">
            <a:spAutoFit/>
          </a:bodyPr>
          <a:lstStyle/>
          <a:p>
            <a:r>
              <a:rPr lang="en-US" sz="2400" dirty="0">
                <a:latin typeface="Tahoma" charset="0"/>
                <a:ea typeface="Tahoma" charset="0"/>
                <a:cs typeface="Tahoma" charset="0"/>
              </a:rPr>
              <a:t>Host </a:t>
            </a:r>
            <a:r>
              <a:rPr lang="en-US" sz="2400" dirty="0" smtClean="0">
                <a:latin typeface="Tahoma" charset="0"/>
                <a:ea typeface="Tahoma" charset="0"/>
                <a:cs typeface="Tahoma" charset="0"/>
              </a:rPr>
              <a:t>component simulations</a:t>
            </a:r>
          </a:p>
          <a:p>
            <a:endParaRPr lang="en-US" sz="2400" dirty="0">
              <a:latin typeface="Tahoma" charset="0"/>
              <a:ea typeface="Tahoma" charset="0"/>
              <a:cs typeface="Tahoma" charset="0"/>
            </a:endParaRPr>
          </a:p>
          <a:p>
            <a:r>
              <a:rPr lang="en-US" sz="2400" dirty="0" smtClean="0">
                <a:latin typeface="Tahoma" charset="0"/>
                <a:ea typeface="Tahoma" charset="0"/>
                <a:cs typeface="Tahoma" charset="0"/>
              </a:rPr>
              <a:t>Build </a:t>
            </a:r>
            <a:r>
              <a:rPr lang="en-US" sz="2400" dirty="0">
                <a:latin typeface="Tahoma" charset="0"/>
                <a:ea typeface="Tahoma" charset="0"/>
                <a:cs typeface="Tahoma" charset="0"/>
              </a:rPr>
              <a:t>links between simulations </a:t>
            </a:r>
            <a:r>
              <a:rPr lang="en-US" sz="2400" dirty="0" smtClean="0">
                <a:latin typeface="Tahoma" charset="0"/>
                <a:ea typeface="Tahoma" charset="0"/>
                <a:cs typeface="Tahoma" charset="0"/>
              </a:rPr>
              <a:t>to </a:t>
            </a:r>
            <a:r>
              <a:rPr lang="en-US" sz="2400" dirty="0">
                <a:latin typeface="Tahoma" charset="0"/>
                <a:ea typeface="Tahoma" charset="0"/>
                <a:cs typeface="Tahoma" charset="0"/>
              </a:rPr>
              <a:t>create composite multiscale, </a:t>
            </a:r>
            <a:r>
              <a:rPr lang="en-US" sz="2400" dirty="0" err="1">
                <a:latin typeface="Tahoma" charset="0"/>
                <a:ea typeface="Tahoma" charset="0"/>
                <a:cs typeface="Tahoma" charset="0"/>
              </a:rPr>
              <a:t>multiphysics</a:t>
            </a:r>
            <a:r>
              <a:rPr lang="en-US" sz="2400" dirty="0">
                <a:latin typeface="Tahoma" charset="0"/>
                <a:ea typeface="Tahoma" charset="0"/>
                <a:cs typeface="Tahoma" charset="0"/>
              </a:rPr>
              <a:t> </a:t>
            </a:r>
            <a:r>
              <a:rPr lang="en-US" sz="2400" dirty="0" smtClean="0">
                <a:latin typeface="Tahoma" charset="0"/>
                <a:ea typeface="Tahoma" charset="0"/>
                <a:cs typeface="Tahoma" charset="0"/>
              </a:rPr>
              <a:t>models</a:t>
            </a:r>
          </a:p>
          <a:p>
            <a:endParaRPr lang="en-US" sz="2400" dirty="0">
              <a:latin typeface="Tahoma" charset="0"/>
              <a:ea typeface="Tahoma" charset="0"/>
              <a:cs typeface="Tahoma" charset="0"/>
            </a:endParaRPr>
          </a:p>
          <a:p>
            <a:r>
              <a:rPr lang="en-US" sz="2400" dirty="0">
                <a:latin typeface="Tahoma" charset="0"/>
                <a:ea typeface="Tahoma" charset="0"/>
                <a:cs typeface="Tahoma" charset="0"/>
              </a:rPr>
              <a:t>Build an interface to the composite model that does not require access to the underlying models. Users should be able to run composite </a:t>
            </a:r>
            <a:r>
              <a:rPr lang="en-US" sz="2400" dirty="0" smtClean="0">
                <a:latin typeface="Tahoma" charset="0"/>
                <a:ea typeface="Tahoma" charset="0"/>
                <a:cs typeface="Tahoma" charset="0"/>
              </a:rPr>
              <a:t>models in either direction.</a:t>
            </a:r>
            <a:endParaRPr lang="en-US" sz="2400" dirty="0">
              <a:latin typeface="Tahoma" charset="0"/>
              <a:ea typeface="Tahoma" charset="0"/>
              <a:cs typeface="Tahoma" charset="0"/>
            </a:endParaRPr>
          </a:p>
          <a:p>
            <a:endParaRPr lang="en-US" sz="2400" dirty="0">
              <a:latin typeface="Tahoma" charset="0"/>
              <a:ea typeface="Tahoma" charset="0"/>
              <a:cs typeface="Tahoma" charset="0"/>
            </a:endParaRPr>
          </a:p>
          <a:p>
            <a:r>
              <a:rPr lang="en-US" sz="2400" dirty="0">
                <a:latin typeface="Tahoma" charset="0"/>
                <a:ea typeface="Tahoma" charset="0"/>
                <a:cs typeface="Tahoma" charset="0"/>
              </a:rPr>
              <a:t>Build uncertainty quantification into composite model outputs by propagating uncertainties from all component model parameters. Quantify and make available to users the contributions to overall output uncertainty from component parameter and input uncertainties. </a:t>
            </a:r>
            <a:r>
              <a:rPr lang="en-US" sz="2400" dirty="0" smtClean="0">
                <a:latin typeface="Tahoma" charset="0"/>
                <a:ea typeface="Tahoma" charset="0"/>
                <a:cs typeface="Tahoma" charset="0"/>
              </a:rPr>
              <a:t>  </a:t>
            </a:r>
            <a:endParaRPr lang="en-US" sz="2400" dirty="0">
              <a:latin typeface="Tahoma" charset="0"/>
              <a:ea typeface="Tahoma" charset="0"/>
              <a:cs typeface="Tahoma" charset="0"/>
            </a:endParaRPr>
          </a:p>
        </p:txBody>
      </p:sp>
    </p:spTree>
    <p:extLst>
      <p:ext uri="{BB962C8B-B14F-4D97-AF65-F5344CB8AC3E}">
        <p14:creationId xmlns:p14="http://schemas.microsoft.com/office/powerpoint/2010/main" val="69513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03200" y="538210"/>
            <a:ext cx="11102472" cy="55331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SzPct val="125000"/>
              <a:buFont typeface="Wingdings" panose="05000000000000000000" pitchFamily="2" charset="2"/>
              <a:buChar char="§"/>
            </a:pPr>
            <a:r>
              <a:rPr lang="en-US" sz="2400" b="1" dirty="0" smtClean="0">
                <a:solidFill>
                  <a:srgbClr val="1C61B4"/>
                </a:solidFill>
                <a:latin typeface="Tahoma" charset="0"/>
                <a:ea typeface="Tahoma" charset="0"/>
                <a:cs typeface="Tahoma" charset="0"/>
              </a:rPr>
              <a:t>Office of the NIH Director </a:t>
            </a:r>
            <a:r>
              <a:rPr lang="en-US" sz="2400" b="1" dirty="0">
                <a:solidFill>
                  <a:srgbClr val="1C61B4"/>
                </a:solidFill>
                <a:latin typeface="Tahoma" charset="0"/>
                <a:ea typeface="Tahoma" charset="0"/>
                <a:cs typeface="Tahoma" charset="0"/>
              </a:rPr>
              <a:t>Team</a:t>
            </a:r>
          </a:p>
          <a:p>
            <a:pPr marL="0" indent="0">
              <a:buSzPct val="125000"/>
              <a:buNone/>
            </a:pPr>
            <a:r>
              <a:rPr lang="en-US" sz="1867" dirty="0">
                <a:latin typeface="Tahoma" charset="0"/>
                <a:ea typeface="Tahoma" charset="0"/>
                <a:cs typeface="Tahoma" charset="0"/>
              </a:rPr>
              <a:t>Dr. Gene Civillico, Program Manager </a:t>
            </a:r>
            <a:r>
              <a:rPr lang="en-US" sz="1867" dirty="0">
                <a:latin typeface="Tahoma" charset="0"/>
                <a:ea typeface="Tahoma" charset="0"/>
                <a:cs typeface="Tahoma" charset="0"/>
                <a:hlinkClick r:id="rId3"/>
              </a:rPr>
              <a:t>gene.civillico@nih.gov</a:t>
            </a:r>
            <a:r>
              <a:rPr lang="en-US" sz="1867" dirty="0">
                <a:latin typeface="Tahoma" charset="0"/>
                <a:ea typeface="Tahoma" charset="0"/>
                <a:cs typeface="Tahoma" charset="0"/>
              </a:rPr>
              <a:t> (301) 351 4180</a:t>
            </a:r>
          </a:p>
          <a:p>
            <a:pPr marL="0" indent="0">
              <a:buSzPct val="125000"/>
              <a:buNone/>
            </a:pPr>
            <a:r>
              <a:rPr lang="en-US" sz="1867" dirty="0">
                <a:latin typeface="Tahoma" charset="0"/>
                <a:ea typeface="Tahoma" charset="0"/>
                <a:cs typeface="Tahoma" charset="0"/>
              </a:rPr>
              <a:t>Dr. Felicia </a:t>
            </a:r>
            <a:r>
              <a:rPr lang="en-US" sz="1867" dirty="0" err="1">
                <a:latin typeface="Tahoma" charset="0"/>
                <a:ea typeface="Tahoma" charset="0"/>
                <a:cs typeface="Tahoma" charset="0"/>
              </a:rPr>
              <a:t>Qashu</a:t>
            </a:r>
            <a:r>
              <a:rPr lang="en-US" sz="1867" dirty="0">
                <a:latin typeface="Tahoma" charset="0"/>
                <a:ea typeface="Tahoma" charset="0"/>
                <a:cs typeface="Tahoma" charset="0"/>
              </a:rPr>
              <a:t>, Program Officer, OT Project Manager </a:t>
            </a:r>
            <a:r>
              <a:rPr lang="en-US" sz="1867" dirty="0">
                <a:latin typeface="Tahoma" charset="0"/>
                <a:ea typeface="Tahoma" charset="0"/>
                <a:cs typeface="Tahoma" charset="0"/>
                <a:hlinkClick r:id="rId4"/>
              </a:rPr>
              <a:t>felicia.qashu@nih.gov</a:t>
            </a:r>
            <a:r>
              <a:rPr lang="en-US" sz="1867" dirty="0">
                <a:latin typeface="Tahoma" charset="0"/>
                <a:ea typeface="Tahoma" charset="0"/>
                <a:cs typeface="Tahoma" charset="0"/>
              </a:rPr>
              <a:t> (301) 451 7222</a:t>
            </a:r>
          </a:p>
          <a:p>
            <a:pPr marL="0" indent="0">
              <a:buSzPct val="125000"/>
              <a:buNone/>
            </a:pPr>
            <a:r>
              <a:rPr lang="en-US" sz="1867" dirty="0">
                <a:latin typeface="Tahoma" charset="0"/>
                <a:ea typeface="Tahoma" charset="0"/>
                <a:cs typeface="Tahoma" charset="0"/>
              </a:rPr>
              <a:t>Kristina Faulk, Communications Lead, OT Policy/Program Analyst </a:t>
            </a:r>
            <a:r>
              <a:rPr lang="en-US" sz="1867" dirty="0">
                <a:latin typeface="Tahoma" charset="0"/>
                <a:ea typeface="Tahoma" charset="0"/>
                <a:cs typeface="Tahoma" charset="0"/>
                <a:hlinkClick r:id="rId5"/>
              </a:rPr>
              <a:t>kfaulk@mail.nih.gov</a:t>
            </a:r>
            <a:r>
              <a:rPr lang="en-US" sz="1867" dirty="0">
                <a:latin typeface="Tahoma" charset="0"/>
                <a:ea typeface="Tahoma" charset="0"/>
                <a:cs typeface="Tahoma" charset="0"/>
              </a:rPr>
              <a:t> (301) 402 </a:t>
            </a:r>
            <a:r>
              <a:rPr lang="en-US" sz="1867" dirty="0" smtClean="0">
                <a:latin typeface="Tahoma" charset="0"/>
                <a:ea typeface="Tahoma" charset="0"/>
                <a:cs typeface="Tahoma" charset="0"/>
              </a:rPr>
              <a:t>9185</a:t>
            </a:r>
          </a:p>
          <a:p>
            <a:pPr marL="0" indent="0">
              <a:buSzPct val="125000"/>
              <a:buNone/>
            </a:pPr>
            <a:r>
              <a:rPr lang="en-US" sz="1867" dirty="0" smtClean="0">
                <a:latin typeface="Tahoma" charset="0"/>
                <a:ea typeface="Tahoma" charset="0"/>
                <a:cs typeface="Tahoma" charset="0"/>
              </a:rPr>
              <a:t>Kate Nicholson, Budget Analyst, </a:t>
            </a:r>
            <a:r>
              <a:rPr lang="en-US" sz="1867" dirty="0" err="1" smtClean="0">
                <a:latin typeface="Tahoma" charset="0"/>
                <a:ea typeface="Tahoma" charset="0"/>
                <a:cs typeface="Tahoma" charset="0"/>
              </a:rPr>
              <a:t>kate.nicholson@nih.gov</a:t>
            </a:r>
            <a:endParaRPr lang="en-US" sz="1867" dirty="0">
              <a:latin typeface="Tahoma" charset="0"/>
              <a:ea typeface="Tahoma" charset="0"/>
              <a:cs typeface="Tahoma" charset="0"/>
            </a:endParaRPr>
          </a:p>
          <a:p>
            <a:pPr marL="0" indent="0">
              <a:buSzPct val="125000"/>
              <a:buNone/>
            </a:pPr>
            <a:endParaRPr lang="en-US" sz="1333" dirty="0">
              <a:latin typeface="Tahoma" charset="0"/>
              <a:ea typeface="Tahoma" charset="0"/>
              <a:cs typeface="Tahoma" charset="0"/>
            </a:endParaRPr>
          </a:p>
          <a:p>
            <a:pPr>
              <a:buSzPct val="125000"/>
              <a:buFont typeface="Wingdings" panose="05000000000000000000" pitchFamily="2" charset="2"/>
              <a:buChar char="§"/>
            </a:pPr>
            <a:r>
              <a:rPr lang="en-US" sz="2400" b="1" dirty="0" smtClean="0">
                <a:solidFill>
                  <a:srgbClr val="1C61B4"/>
                </a:solidFill>
                <a:latin typeface="Tahoma" charset="0"/>
                <a:ea typeface="Tahoma" charset="0"/>
                <a:cs typeface="Tahoma" charset="0"/>
              </a:rPr>
              <a:t>Institute/Center Project </a:t>
            </a:r>
            <a:r>
              <a:rPr lang="en-US" sz="2400" b="1" dirty="0">
                <a:solidFill>
                  <a:srgbClr val="1C61B4"/>
                </a:solidFill>
                <a:latin typeface="Tahoma" charset="0"/>
                <a:ea typeface="Tahoma" charset="0"/>
                <a:cs typeface="Tahoma" charset="0"/>
              </a:rPr>
              <a:t>Team Leaders</a:t>
            </a:r>
          </a:p>
          <a:p>
            <a:pPr marL="0" indent="0">
              <a:buSzPct val="125000"/>
              <a:buNone/>
            </a:pPr>
            <a:r>
              <a:rPr lang="en-US" sz="1867" dirty="0">
                <a:latin typeface="Tahoma" charset="0"/>
                <a:ea typeface="Tahoma" charset="0"/>
                <a:cs typeface="Tahoma" charset="0"/>
              </a:rPr>
              <a:t>Biology – Dr. Jill Carrington: </a:t>
            </a:r>
            <a:r>
              <a:rPr lang="en-US" sz="1867" dirty="0">
                <a:latin typeface="Tahoma" charset="0"/>
                <a:ea typeface="Tahoma" charset="0"/>
                <a:cs typeface="Tahoma" charset="0"/>
                <a:hlinkClick r:id="rId6"/>
              </a:rPr>
              <a:t>carringj@niddk.nih.gov</a:t>
            </a:r>
            <a:r>
              <a:rPr lang="en-US" sz="1867" dirty="0">
                <a:latin typeface="Tahoma" charset="0"/>
                <a:ea typeface="Tahoma" charset="0"/>
                <a:cs typeface="Tahoma" charset="0"/>
              </a:rPr>
              <a:t> (301) 402 0671</a:t>
            </a:r>
          </a:p>
          <a:p>
            <a:pPr marL="0" indent="0">
              <a:buSzPct val="125000"/>
              <a:buNone/>
            </a:pPr>
            <a:r>
              <a:rPr lang="en-US" sz="1867" dirty="0">
                <a:latin typeface="Tahoma" charset="0"/>
                <a:ea typeface="Tahoma" charset="0"/>
                <a:cs typeface="Tahoma" charset="0"/>
              </a:rPr>
              <a:t>Technology – Dr. Mike Wolfson: </a:t>
            </a:r>
            <a:r>
              <a:rPr lang="en-US" sz="1867" dirty="0">
                <a:latin typeface="Tahoma" charset="0"/>
                <a:ea typeface="Tahoma" charset="0"/>
                <a:cs typeface="Tahoma" charset="0"/>
                <a:hlinkClick r:id="rId7"/>
              </a:rPr>
              <a:t>michael.wolfson@nih.gov</a:t>
            </a:r>
            <a:r>
              <a:rPr lang="en-US" sz="1867" dirty="0">
                <a:latin typeface="Tahoma" charset="0"/>
                <a:ea typeface="Tahoma" charset="0"/>
                <a:cs typeface="Tahoma" charset="0"/>
              </a:rPr>
              <a:t> (301) 451 4778</a:t>
            </a:r>
          </a:p>
          <a:p>
            <a:pPr marL="0" indent="0">
              <a:buSzPct val="125000"/>
              <a:buNone/>
            </a:pPr>
            <a:r>
              <a:rPr lang="en-US" sz="1867" dirty="0" smtClean="0">
                <a:latin typeface="Tahoma" charset="0"/>
                <a:ea typeface="Tahoma" charset="0"/>
                <a:cs typeface="Tahoma" charset="0"/>
              </a:rPr>
              <a:t>Translation – </a:t>
            </a:r>
            <a:r>
              <a:rPr lang="en-US" sz="1867" dirty="0">
                <a:latin typeface="Tahoma" charset="0"/>
                <a:ea typeface="Tahoma" charset="0"/>
                <a:cs typeface="Tahoma" charset="0"/>
              </a:rPr>
              <a:t>Dr. Danilo </a:t>
            </a:r>
            <a:r>
              <a:rPr lang="en-US" sz="1867" dirty="0" err="1">
                <a:latin typeface="Tahoma" charset="0"/>
                <a:ea typeface="Tahoma" charset="0"/>
                <a:cs typeface="Tahoma" charset="0"/>
              </a:rPr>
              <a:t>Tagle</a:t>
            </a:r>
            <a:r>
              <a:rPr lang="en-US" sz="1867" dirty="0">
                <a:latin typeface="Tahoma" charset="0"/>
                <a:ea typeface="Tahoma" charset="0"/>
                <a:cs typeface="Tahoma" charset="0"/>
              </a:rPr>
              <a:t>: </a:t>
            </a:r>
            <a:r>
              <a:rPr lang="en-US" sz="1867" u="sng" dirty="0">
                <a:latin typeface="Tahoma" charset="0"/>
                <a:ea typeface="Tahoma" charset="0"/>
                <a:cs typeface="Tahoma" charset="0"/>
                <a:hlinkClick r:id="rId8"/>
              </a:rPr>
              <a:t>danilo.tagle@nih.gov</a:t>
            </a:r>
            <a:r>
              <a:rPr lang="en-US" sz="1867" dirty="0">
                <a:latin typeface="Tahoma" charset="0"/>
                <a:ea typeface="Tahoma" charset="0"/>
                <a:cs typeface="Tahoma" charset="0"/>
              </a:rPr>
              <a:t> (301) 594 </a:t>
            </a:r>
            <a:r>
              <a:rPr lang="en-US" sz="1867" dirty="0" smtClean="0">
                <a:latin typeface="Tahoma" charset="0"/>
                <a:ea typeface="Tahoma" charset="0"/>
                <a:cs typeface="Tahoma" charset="0"/>
              </a:rPr>
              <a:t>8064</a:t>
            </a:r>
            <a:endParaRPr lang="en-US" sz="1867" dirty="0">
              <a:latin typeface="Tahoma" charset="0"/>
              <a:ea typeface="Tahoma" charset="0"/>
              <a:cs typeface="Tahoma" charset="0"/>
            </a:endParaRPr>
          </a:p>
          <a:p>
            <a:pPr marL="0" indent="0">
              <a:buSzPct val="125000"/>
              <a:buNone/>
            </a:pPr>
            <a:r>
              <a:rPr lang="en-US" sz="1867" dirty="0">
                <a:latin typeface="Tahoma" charset="0"/>
                <a:ea typeface="Tahoma" charset="0"/>
                <a:cs typeface="Tahoma" charset="0"/>
              </a:rPr>
              <a:t> </a:t>
            </a:r>
            <a:r>
              <a:rPr lang="en-US" sz="1867" dirty="0" smtClean="0">
                <a:latin typeface="Tahoma" charset="0"/>
                <a:ea typeface="Tahoma" charset="0"/>
                <a:cs typeface="Tahoma" charset="0"/>
              </a:rPr>
              <a:t>                  Dr</a:t>
            </a:r>
            <a:r>
              <a:rPr lang="en-US" sz="1867" dirty="0">
                <a:latin typeface="Tahoma" charset="0"/>
                <a:ea typeface="Tahoma" charset="0"/>
                <a:cs typeface="Tahoma" charset="0"/>
              </a:rPr>
              <a:t>. </a:t>
            </a:r>
            <a:r>
              <a:rPr lang="en-US" sz="1867" dirty="0" err="1">
                <a:latin typeface="Tahoma" charset="0"/>
                <a:ea typeface="Tahoma" charset="0"/>
                <a:cs typeface="Tahoma" charset="0"/>
              </a:rPr>
              <a:t>Siavash</a:t>
            </a:r>
            <a:r>
              <a:rPr lang="en-US" sz="1867" dirty="0">
                <a:latin typeface="Tahoma" charset="0"/>
                <a:ea typeface="Tahoma" charset="0"/>
                <a:cs typeface="Tahoma" charset="0"/>
              </a:rPr>
              <a:t> </a:t>
            </a:r>
            <a:r>
              <a:rPr lang="en-US" sz="1867" dirty="0" err="1">
                <a:latin typeface="Tahoma" charset="0"/>
                <a:ea typeface="Tahoma" charset="0"/>
                <a:cs typeface="Tahoma" charset="0"/>
              </a:rPr>
              <a:t>Vaziri</a:t>
            </a:r>
            <a:r>
              <a:rPr lang="en-US" sz="1867" dirty="0">
                <a:latin typeface="Tahoma" charset="0"/>
                <a:ea typeface="Tahoma" charset="0"/>
                <a:cs typeface="Tahoma" charset="0"/>
              </a:rPr>
              <a:t>: </a:t>
            </a:r>
            <a:r>
              <a:rPr lang="en-US" sz="1867" dirty="0">
                <a:latin typeface="Tahoma" charset="0"/>
                <a:ea typeface="Tahoma" charset="0"/>
                <a:cs typeface="Tahoma" charset="0"/>
                <a:hlinkClick r:id="rId9"/>
              </a:rPr>
              <a:t>siavash.vaziri@nih.gov</a:t>
            </a:r>
            <a:r>
              <a:rPr lang="en-US" sz="1867" dirty="0">
                <a:latin typeface="Tahoma" charset="0"/>
                <a:ea typeface="Tahoma" charset="0"/>
                <a:cs typeface="Tahoma" charset="0"/>
              </a:rPr>
              <a:t> (301) 594 8921</a:t>
            </a:r>
          </a:p>
          <a:p>
            <a:pPr marL="0" indent="-133346">
              <a:buSzPct val="125000"/>
              <a:buNone/>
            </a:pPr>
            <a:r>
              <a:rPr lang="en-US" sz="1867" dirty="0" smtClean="0">
                <a:latin typeface="Tahoma" charset="0"/>
                <a:ea typeface="Tahoma" charset="0"/>
                <a:cs typeface="Tahoma" charset="0"/>
              </a:rPr>
              <a:t>Data – </a:t>
            </a:r>
            <a:r>
              <a:rPr lang="en-US" sz="1867" dirty="0">
                <a:latin typeface="Tahoma" charset="0"/>
                <a:ea typeface="Tahoma" charset="0"/>
                <a:cs typeface="Tahoma" charset="0"/>
              </a:rPr>
              <a:t>Dr. Vinay </a:t>
            </a:r>
            <a:r>
              <a:rPr lang="en-US" sz="1867" dirty="0" err="1">
                <a:latin typeface="Tahoma" charset="0"/>
                <a:ea typeface="Tahoma" charset="0"/>
                <a:cs typeface="Tahoma" charset="0"/>
              </a:rPr>
              <a:t>Pai</a:t>
            </a:r>
            <a:r>
              <a:rPr lang="en-US" sz="1867" dirty="0">
                <a:latin typeface="Tahoma" charset="0"/>
                <a:ea typeface="Tahoma" charset="0"/>
                <a:cs typeface="Tahoma" charset="0"/>
              </a:rPr>
              <a:t>: </a:t>
            </a:r>
            <a:r>
              <a:rPr lang="en-US" sz="1867" dirty="0">
                <a:latin typeface="Tahoma" charset="0"/>
                <a:ea typeface="Tahoma" charset="0"/>
                <a:cs typeface="Tahoma" charset="0"/>
                <a:hlinkClick r:id="rId10"/>
              </a:rPr>
              <a:t>paiv@mail.nih.gov</a:t>
            </a:r>
            <a:r>
              <a:rPr lang="en-US" sz="1867" dirty="0">
                <a:latin typeface="Tahoma" charset="0"/>
                <a:ea typeface="Tahoma" charset="0"/>
                <a:cs typeface="Tahoma" charset="0"/>
              </a:rPr>
              <a:t> (301) 451 4781</a:t>
            </a:r>
          </a:p>
          <a:p>
            <a:pPr marL="0" indent="-133346">
              <a:buSzPct val="125000"/>
              <a:buNone/>
            </a:pPr>
            <a:endParaRPr lang="en-US" sz="1333" dirty="0">
              <a:solidFill>
                <a:srgbClr val="1C61B4"/>
              </a:solidFill>
              <a:latin typeface="Tahoma" charset="0"/>
              <a:ea typeface="Tahoma" charset="0"/>
              <a:cs typeface="Tahoma" charset="0"/>
            </a:endParaRPr>
          </a:p>
          <a:p>
            <a:pPr marL="247644" indent="-380990">
              <a:buSzPct val="125000"/>
              <a:buFont typeface="Wingdings" charset="2"/>
              <a:buChar char="§"/>
            </a:pPr>
            <a:r>
              <a:rPr lang="en-US" sz="2400" b="1" dirty="0">
                <a:solidFill>
                  <a:srgbClr val="1C61B4"/>
                </a:solidFill>
                <a:latin typeface="Tahoma" charset="0"/>
                <a:ea typeface="Tahoma" charset="0"/>
                <a:cs typeface="Tahoma" charset="0"/>
              </a:rPr>
              <a:t>Other Contributing ICs</a:t>
            </a:r>
          </a:p>
          <a:p>
            <a:pPr marL="0" indent="-133346">
              <a:buSzPct val="125000"/>
              <a:buNone/>
            </a:pPr>
            <a:endParaRPr lang="en-US" sz="1867" b="1" dirty="0">
              <a:solidFill>
                <a:srgbClr val="1C61B4"/>
              </a:solidFill>
              <a:latin typeface="Tahoma" charset="0"/>
              <a:ea typeface="Tahoma" charset="0"/>
              <a:cs typeface="Tahoma" charset="0"/>
            </a:endParaRPr>
          </a:p>
          <a:p>
            <a:pPr marL="0" indent="-133346">
              <a:buSzPct val="125000"/>
              <a:buNone/>
            </a:pPr>
            <a:endParaRPr lang="en-US" sz="1867" dirty="0">
              <a:solidFill>
                <a:srgbClr val="1C61B4"/>
              </a:solidFill>
              <a:latin typeface="Tahoma" charset="0"/>
              <a:ea typeface="Tahoma" charset="0"/>
              <a:cs typeface="Tahoma" charset="0"/>
            </a:endParaRPr>
          </a:p>
          <a:p>
            <a:pPr marL="0" indent="-133346">
              <a:buSzPct val="125000"/>
              <a:buNone/>
            </a:pPr>
            <a:endParaRPr lang="en-US" sz="1867" dirty="0">
              <a:solidFill>
                <a:srgbClr val="1C61B4"/>
              </a:solidFill>
              <a:latin typeface="Tahoma" charset="0"/>
              <a:ea typeface="Tahoma" charset="0"/>
              <a:cs typeface="Tahoma" charset="0"/>
            </a:endParaRPr>
          </a:p>
        </p:txBody>
      </p:sp>
      <p:sp>
        <p:nvSpPr>
          <p:cNvPr id="5" name="Title 1"/>
          <p:cNvSpPr txBox="1">
            <a:spLocks/>
          </p:cNvSpPr>
          <p:nvPr/>
        </p:nvSpPr>
        <p:spPr>
          <a:xfrm>
            <a:off x="2846522" y="40423"/>
            <a:ext cx="6522659" cy="569655"/>
          </a:xfrm>
          <a:prstGeom prst="rect">
            <a:avLst/>
          </a:prstGeom>
        </p:spPr>
        <p:txBody>
          <a:bodyPr>
            <a:noAutofit/>
          </a:bodyPr>
          <a:lstStyle>
            <a:lvl1pPr algn="ctr" defTabSz="914400" rtl="0" eaLnBrk="1" latinLnBrk="0" hangingPunct="1">
              <a:lnSpc>
                <a:spcPct val="90000"/>
              </a:lnSpc>
              <a:spcBef>
                <a:spcPct val="0"/>
              </a:spcBef>
              <a:buNone/>
              <a:defRPr sz="7200" b="1" kern="1200">
                <a:solidFill>
                  <a:schemeClr val="bg1"/>
                </a:solidFill>
                <a:latin typeface="+mj-lt"/>
                <a:ea typeface="+mj-ea"/>
                <a:cs typeface="+mj-cs"/>
              </a:defRPr>
            </a:lvl1pPr>
          </a:lstStyle>
          <a:p>
            <a:r>
              <a:rPr lang="en-US" sz="3600" b="0" dirty="0">
                <a:solidFill>
                  <a:schemeClr val="tx1"/>
                </a:solidFill>
                <a:latin typeface="Tahoma" charset="0"/>
                <a:ea typeface="Tahoma" charset="0"/>
                <a:cs typeface="Tahoma" charset="0"/>
              </a:rPr>
              <a:t>SPARC Contacts &amp; Resources</a:t>
            </a:r>
          </a:p>
        </p:txBody>
      </p:sp>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5715" y="6015748"/>
            <a:ext cx="5772935" cy="729035"/>
          </a:xfrm>
          <a:prstGeom prst="rect">
            <a:avLst/>
          </a:prstGeom>
        </p:spPr>
      </p:pic>
      <p:sp>
        <p:nvSpPr>
          <p:cNvPr id="2" name="TextBox 1"/>
          <p:cNvSpPr txBox="1"/>
          <p:nvPr/>
        </p:nvSpPr>
        <p:spPr>
          <a:xfrm>
            <a:off x="4258272" y="4851740"/>
            <a:ext cx="4637392" cy="1260176"/>
          </a:xfrm>
          <a:prstGeom prst="rect">
            <a:avLst/>
          </a:prstGeom>
          <a:solidFill>
            <a:schemeClr val="bg2">
              <a:lumMod val="90000"/>
            </a:schemeClr>
          </a:solidFill>
        </p:spPr>
        <p:txBody>
          <a:bodyPr wrap="square" numCol="3" spcCol="91440" rtlCol="0" anchor="ctr" anchorCtr="0">
            <a:noAutofit/>
          </a:bodyPr>
          <a:lstStyle/>
          <a:p>
            <a:r>
              <a:rPr lang="en-US" sz="2400" dirty="0">
                <a:latin typeface="Tahoma" charset="0"/>
                <a:ea typeface="Tahoma" charset="0"/>
                <a:cs typeface="Tahoma" charset="0"/>
              </a:rPr>
              <a:t>NHLBI</a:t>
            </a:r>
          </a:p>
          <a:p>
            <a:r>
              <a:rPr lang="en-US" sz="2400" dirty="0">
                <a:latin typeface="Tahoma" charset="0"/>
                <a:ea typeface="Tahoma" charset="0"/>
                <a:cs typeface="Tahoma" charset="0"/>
              </a:rPr>
              <a:t>NIDCD</a:t>
            </a:r>
          </a:p>
          <a:p>
            <a:r>
              <a:rPr lang="en-US" sz="2400" dirty="0">
                <a:latin typeface="Tahoma" charset="0"/>
                <a:ea typeface="Tahoma" charset="0"/>
                <a:cs typeface="Tahoma" charset="0"/>
              </a:rPr>
              <a:t>NCCIH</a:t>
            </a:r>
          </a:p>
          <a:p>
            <a:r>
              <a:rPr lang="en-US" sz="2400" dirty="0">
                <a:latin typeface="Tahoma" charset="0"/>
                <a:ea typeface="Tahoma" charset="0"/>
                <a:cs typeface="Tahoma" charset="0"/>
              </a:rPr>
              <a:t>NICHD</a:t>
            </a:r>
          </a:p>
          <a:p>
            <a:r>
              <a:rPr lang="en-US" sz="2400" dirty="0">
                <a:latin typeface="Tahoma" charset="0"/>
                <a:ea typeface="Tahoma" charset="0"/>
                <a:cs typeface="Tahoma" charset="0"/>
              </a:rPr>
              <a:t>NIAID</a:t>
            </a:r>
          </a:p>
          <a:p>
            <a:r>
              <a:rPr lang="en-US" sz="2400" dirty="0">
                <a:latin typeface="Tahoma" charset="0"/>
                <a:ea typeface="Tahoma" charset="0"/>
                <a:cs typeface="Tahoma" charset="0"/>
              </a:rPr>
              <a:t>NIDA</a:t>
            </a:r>
          </a:p>
          <a:p>
            <a:r>
              <a:rPr lang="en-US" sz="2400" dirty="0">
                <a:latin typeface="Tahoma" charset="0"/>
                <a:ea typeface="Tahoma" charset="0"/>
                <a:cs typeface="Tahoma" charset="0"/>
              </a:rPr>
              <a:t>CSR</a:t>
            </a:r>
          </a:p>
          <a:p>
            <a:r>
              <a:rPr lang="en-US" sz="2400" dirty="0">
                <a:latin typeface="Tahoma" charset="0"/>
                <a:ea typeface="Tahoma" charset="0"/>
                <a:cs typeface="Tahoma" charset="0"/>
              </a:rPr>
              <a:t>NCI</a:t>
            </a:r>
          </a:p>
          <a:p>
            <a:r>
              <a:rPr lang="en-US" sz="2400" dirty="0">
                <a:latin typeface="Tahoma" charset="0"/>
                <a:ea typeface="Tahoma" charset="0"/>
                <a:cs typeface="Tahoma" charset="0"/>
              </a:rPr>
              <a:t>NIDCR</a:t>
            </a:r>
          </a:p>
        </p:txBody>
      </p:sp>
      <p:grpSp>
        <p:nvGrpSpPr>
          <p:cNvPr id="7" name="Group 6"/>
          <p:cNvGrpSpPr/>
          <p:nvPr/>
        </p:nvGrpSpPr>
        <p:grpSpPr>
          <a:xfrm>
            <a:off x="7887955" y="5345724"/>
            <a:ext cx="4250107" cy="1512278"/>
            <a:chOff x="6558456" y="4782206"/>
            <a:chExt cx="5549462" cy="2023474"/>
          </a:xfrm>
        </p:grpSpPr>
        <p:sp>
          <p:nvSpPr>
            <p:cNvPr id="8" name="Rectangle 7"/>
            <p:cNvSpPr/>
            <p:nvPr/>
          </p:nvSpPr>
          <p:spPr>
            <a:xfrm>
              <a:off x="6558456" y="4782206"/>
              <a:ext cx="5549462" cy="2023474"/>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836556" y="4875805"/>
              <a:ext cx="4165499" cy="1477327"/>
            </a:xfrm>
            <a:prstGeom prst="rect">
              <a:avLst/>
            </a:prstGeom>
            <a:noFill/>
          </p:spPr>
          <p:txBody>
            <a:bodyPr wrap="none" rtlCol="0">
              <a:spAutoFit/>
            </a:bodyPr>
            <a:lstStyle/>
            <a:p>
              <a:pPr algn="r"/>
              <a:r>
                <a:rPr lang="en-US" dirty="0" err="1" smtClean="0"/>
                <a:t>NIH-SPARC-Info@list.nih.gov</a:t>
              </a:r>
              <a:endParaRPr lang="en-US" dirty="0" smtClean="0"/>
            </a:p>
            <a:p>
              <a:pPr algn="r"/>
              <a:r>
                <a:rPr lang="en-US" dirty="0" smtClean="0"/>
                <a:t>https://</a:t>
              </a:r>
              <a:r>
                <a:rPr lang="en-US" dirty="0" err="1" smtClean="0"/>
                <a:t>commonfund.nih.gov</a:t>
              </a:r>
              <a:r>
                <a:rPr lang="en-US" dirty="0" smtClean="0"/>
                <a:t>/</a:t>
              </a:r>
              <a:r>
                <a:rPr lang="en-US" dirty="0" err="1" smtClean="0"/>
                <a:t>sparc</a:t>
              </a:r>
              <a:r>
                <a:rPr lang="en-US" dirty="0" smtClean="0"/>
                <a:t>/grants</a:t>
              </a:r>
            </a:p>
            <a:p>
              <a:pPr algn="r"/>
              <a:r>
                <a:rPr lang="en-US" dirty="0" smtClean="0"/>
                <a:t>@</a:t>
              </a:r>
              <a:r>
                <a:rPr lang="en-US" dirty="0" err="1" smtClean="0"/>
                <a:t>NIH_CommonFund</a:t>
              </a:r>
              <a:endParaRPr lang="en-US" dirty="0" smtClean="0"/>
            </a:p>
            <a:p>
              <a:pPr algn="r"/>
              <a:r>
                <a:rPr lang="en-US" dirty="0" smtClean="0"/>
                <a:t>@</a:t>
              </a:r>
              <a:r>
                <a:rPr lang="en-US" dirty="0" err="1" smtClean="0"/>
                <a:t>gcivillicoNIH</a:t>
              </a:r>
              <a:endParaRPr lang="en-US" dirty="0" smtClean="0"/>
            </a:p>
            <a:p>
              <a:pPr algn="r"/>
              <a:r>
                <a:rPr lang="en-US" dirty="0" smtClean="0"/>
                <a:t>#NIH_SPARC</a:t>
              </a:r>
              <a:endParaRPr lang="en-US" dirty="0"/>
            </a:p>
          </p:txBody>
        </p:sp>
      </p:grpSp>
    </p:spTree>
    <p:extLst>
      <p:ext uri="{BB962C8B-B14F-4D97-AF65-F5344CB8AC3E}">
        <p14:creationId xmlns:p14="http://schemas.microsoft.com/office/powerpoint/2010/main" val="187273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24400" y="1943100"/>
            <a:ext cx="2743200" cy="2971800"/>
          </a:xfrm>
          <a:prstGeom prst="rect">
            <a:avLst/>
          </a:prstGeom>
        </p:spPr>
      </p:pic>
    </p:spTree>
    <p:extLst>
      <p:ext uri="{BB962C8B-B14F-4D97-AF65-F5344CB8AC3E}">
        <p14:creationId xmlns:p14="http://schemas.microsoft.com/office/powerpoint/2010/main" val="13468773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p:nvPr/>
        </p:nvSpPr>
        <p:spPr>
          <a:xfrm>
            <a:off x="3279890" y="6034435"/>
            <a:ext cx="3403781" cy="441468"/>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defRPr sz="1800">
                <a:solidFill>
                  <a:srgbClr val="942192"/>
                </a:solidFill>
                <a:latin typeface="Lucida Grande"/>
                <a:ea typeface="Lucida Grande"/>
                <a:cs typeface="Lucida Grande"/>
                <a:sym typeface="Lucida Grande"/>
              </a:defRPr>
            </a:pPr>
            <a:r>
              <a:rPr lang="en-US" sz="2400" dirty="0" smtClean="0">
                <a:latin typeface="Tahoma" charset="0"/>
                <a:ea typeface="Tahoma" charset="0"/>
                <a:cs typeface="Tahoma" charset="0"/>
              </a:rPr>
              <a:t>CELLULAR PROPERTIES</a:t>
            </a:r>
            <a:endParaRPr sz="2400" dirty="0">
              <a:latin typeface="Tahoma" charset="0"/>
              <a:ea typeface="Tahoma" charset="0"/>
              <a:cs typeface="Tahoma" charset="0"/>
            </a:endParaRPr>
          </a:p>
        </p:txBody>
      </p:sp>
      <p:sp>
        <p:nvSpPr>
          <p:cNvPr id="232" name="Shape 232"/>
          <p:cNvSpPr/>
          <p:nvPr/>
        </p:nvSpPr>
        <p:spPr>
          <a:xfrm>
            <a:off x="3384860" y="385305"/>
            <a:ext cx="3193842" cy="441468"/>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defRPr sz="1800">
                <a:solidFill>
                  <a:srgbClr val="0433FF"/>
                </a:solidFill>
                <a:latin typeface="Lucida Grande"/>
                <a:ea typeface="Lucida Grande"/>
                <a:cs typeface="Lucida Grande"/>
                <a:sym typeface="Lucida Grande"/>
              </a:defRPr>
            </a:pPr>
            <a:r>
              <a:rPr lang="en-US" sz="2400" dirty="0" smtClean="0">
                <a:latin typeface="Tahoma" charset="0"/>
                <a:ea typeface="Tahoma" charset="0"/>
                <a:cs typeface="Tahoma" charset="0"/>
              </a:rPr>
              <a:t>DEVICE PROPERTIES</a:t>
            </a:r>
            <a:endParaRPr sz="2400" dirty="0">
              <a:latin typeface="Tahoma" charset="0"/>
              <a:ea typeface="Tahoma" charset="0"/>
              <a:cs typeface="Tahoma" charset="0"/>
            </a:endParaRPr>
          </a:p>
        </p:txBody>
      </p:sp>
      <p:grpSp>
        <p:nvGrpSpPr>
          <p:cNvPr id="2" name="Group 1"/>
          <p:cNvGrpSpPr/>
          <p:nvPr/>
        </p:nvGrpSpPr>
        <p:grpSpPr>
          <a:xfrm>
            <a:off x="5979914" y="2225973"/>
            <a:ext cx="4518422" cy="2049365"/>
            <a:chOff x="5979914" y="2225973"/>
            <a:chExt cx="4518422" cy="2049365"/>
          </a:xfrm>
        </p:grpSpPr>
        <p:sp>
          <p:nvSpPr>
            <p:cNvPr id="238" name="Shape 238"/>
            <p:cNvSpPr/>
            <p:nvPr/>
          </p:nvSpPr>
          <p:spPr>
            <a:xfrm>
              <a:off x="5979914" y="2828727"/>
              <a:ext cx="4518422" cy="892969"/>
            </a:xfrm>
            <a:prstGeom prst="rect">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solidFill>
                    <a:srgbClr val="FFFFFF"/>
                  </a:solidFill>
                  <a:effectLst>
                    <a:outerShdw blurRad="38100" dist="12700" dir="5400000" rotWithShape="0">
                      <a:srgbClr val="000000">
                        <a:alpha val="50000"/>
                      </a:srgbClr>
                    </a:outerShdw>
                  </a:effectLst>
                </a:defRPr>
              </a:pPr>
              <a:endParaRPr sz="2812">
                <a:latin typeface="Tahoma" charset="0"/>
                <a:ea typeface="Tahoma" charset="0"/>
                <a:cs typeface="Tahoma" charset="0"/>
              </a:endParaRPr>
            </a:p>
          </p:txBody>
        </p:sp>
        <p:sp>
          <p:nvSpPr>
            <p:cNvPr id="239" name="Shape 239"/>
            <p:cNvSpPr/>
            <p:nvPr/>
          </p:nvSpPr>
          <p:spPr>
            <a:xfrm rot="16201080">
              <a:off x="5502175" y="2806403"/>
              <a:ext cx="2044900" cy="892969"/>
            </a:xfrm>
            <a:prstGeom prst="rightArrow">
              <a:avLst>
                <a:gd name="adj1" fmla="val 32852"/>
                <a:gd name="adj2" fmla="val 90664"/>
              </a:avLst>
            </a:prstGeom>
            <a:gradFill flip="none" rotWithShape="1">
              <a:gsLst>
                <a:gs pos="0">
                  <a:srgbClr val="FFFFFF"/>
                </a:gs>
                <a:gs pos="100000">
                  <a:srgbClr val="58596B"/>
                </a:gs>
              </a:gsLst>
              <a:lin ang="0" scaled="0"/>
            </a:gradFill>
            <a:ln w="25400" cap="flat">
              <a:solidFill>
                <a:srgbClr val="000000"/>
              </a:solidFill>
              <a:prstDash val="solid"/>
              <a:miter lim="400000"/>
            </a:ln>
            <a:effectLst/>
          </p:spPr>
          <p:txBody>
            <a:bodyPr wrap="square" lIns="35719" tIns="35719" rIns="35719" bIns="35719" numCol="1" anchor="ctr">
              <a:noAutofit/>
            </a:bodyPr>
            <a:lstStyle/>
            <a:p>
              <a:pPr>
                <a:defRPr sz="4000">
                  <a:solidFill>
                    <a:srgbClr val="FFFFFF"/>
                  </a:solidFill>
                  <a:effectLst>
                    <a:outerShdw blurRad="38100" dist="12700" dir="5400000" rotWithShape="0">
                      <a:srgbClr val="000000">
                        <a:alpha val="50000"/>
                      </a:srgbClr>
                    </a:outerShdw>
                  </a:effectLst>
                </a:defRPr>
              </a:pPr>
              <a:endParaRPr sz="2812">
                <a:latin typeface="Tahoma" charset="0"/>
                <a:ea typeface="Tahoma" charset="0"/>
                <a:cs typeface="Tahoma" charset="0"/>
              </a:endParaRPr>
            </a:p>
          </p:txBody>
        </p:sp>
        <p:sp>
          <p:nvSpPr>
            <p:cNvPr id="240" name="Shape 240"/>
            <p:cNvSpPr/>
            <p:nvPr/>
          </p:nvSpPr>
          <p:spPr>
            <a:xfrm rot="5400000">
              <a:off x="8953500" y="2801938"/>
              <a:ext cx="2044900" cy="892969"/>
            </a:xfrm>
            <a:prstGeom prst="rightArrow">
              <a:avLst>
                <a:gd name="adj1" fmla="val 32852"/>
                <a:gd name="adj2" fmla="val 90664"/>
              </a:avLst>
            </a:prstGeom>
            <a:gradFill flip="none" rotWithShape="1">
              <a:gsLst>
                <a:gs pos="0">
                  <a:srgbClr val="58596B"/>
                </a:gs>
                <a:gs pos="100000">
                  <a:srgbClr val="FFFFFF"/>
                </a:gs>
              </a:gsLst>
              <a:lin ang="0" scaled="0"/>
            </a:gradFill>
            <a:ln w="25400" cap="flat">
              <a:solidFill>
                <a:srgbClr val="000000"/>
              </a:solidFill>
              <a:prstDash val="solid"/>
              <a:miter lim="400000"/>
            </a:ln>
            <a:effectLst/>
          </p:spPr>
          <p:txBody>
            <a:bodyPr wrap="square" lIns="35719" tIns="35719" rIns="35719" bIns="35719" numCol="1" anchor="ctr">
              <a:noAutofit/>
            </a:bodyPr>
            <a:lstStyle/>
            <a:p>
              <a:pPr>
                <a:defRPr sz="4000">
                  <a:solidFill>
                    <a:srgbClr val="FFFFFF"/>
                  </a:solidFill>
                  <a:effectLst>
                    <a:outerShdw blurRad="38100" dist="12700" dir="5400000" rotWithShape="0">
                      <a:srgbClr val="000000">
                        <a:alpha val="50000"/>
                      </a:srgbClr>
                    </a:outerShdw>
                  </a:effectLst>
                </a:defRPr>
              </a:pPr>
              <a:endParaRPr sz="2812">
                <a:latin typeface="Tahoma" charset="0"/>
                <a:ea typeface="Tahoma" charset="0"/>
                <a:cs typeface="Tahoma" charset="0"/>
              </a:endParaRPr>
            </a:p>
          </p:txBody>
        </p:sp>
      </p:grpSp>
      <p:grpSp>
        <p:nvGrpSpPr>
          <p:cNvPr id="245" name="Group 245"/>
          <p:cNvGrpSpPr/>
          <p:nvPr/>
        </p:nvGrpSpPr>
        <p:grpSpPr>
          <a:xfrm>
            <a:off x="584200" y="2908656"/>
            <a:ext cx="11099799" cy="401149"/>
            <a:chOff x="-1357489" y="-19672"/>
            <a:chExt cx="15786380" cy="570521"/>
          </a:xfrm>
        </p:grpSpPr>
        <p:sp>
          <p:nvSpPr>
            <p:cNvPr id="243" name="Shape 243"/>
            <p:cNvSpPr/>
            <p:nvPr/>
          </p:nvSpPr>
          <p:spPr>
            <a:xfrm>
              <a:off x="-1357489" y="550848"/>
              <a:ext cx="15786380" cy="1"/>
            </a:xfrm>
            <a:prstGeom prst="line">
              <a:avLst/>
            </a:prstGeom>
            <a:noFill/>
            <a:ln w="63500" cap="flat">
              <a:solidFill>
                <a:srgbClr val="FF2600"/>
              </a:solidFill>
              <a:custDash>
                <a:ds d="200000" sp="200000"/>
              </a:custDash>
              <a:miter lim="400000"/>
            </a:ln>
            <a:effectLst/>
          </p:spPr>
          <p:txBody>
            <a:bodyPr wrap="square" lIns="35719" tIns="35719" rIns="35719" bIns="35719" numCol="1" anchor="ctr">
              <a:noAutofit/>
            </a:bodyPr>
            <a:lstStyle/>
            <a:p>
              <a:pPr defTabSz="321457">
                <a:defRPr sz="1200">
                  <a:latin typeface="Helvetica"/>
                  <a:ea typeface="Helvetica"/>
                  <a:cs typeface="Helvetica"/>
                  <a:sym typeface="Helvetica"/>
                </a:defRPr>
              </a:pPr>
              <a:endParaRPr sz="844">
                <a:latin typeface="Tahoma" charset="0"/>
                <a:ea typeface="Tahoma" charset="0"/>
                <a:cs typeface="Tahoma" charset="0"/>
              </a:endParaRPr>
            </a:p>
          </p:txBody>
        </p:sp>
        <p:sp>
          <p:nvSpPr>
            <p:cNvPr id="244" name="Shape 244"/>
            <p:cNvSpPr/>
            <p:nvPr/>
          </p:nvSpPr>
          <p:spPr>
            <a:xfrm>
              <a:off x="-1153234" y="-19672"/>
              <a:ext cx="1440852" cy="4965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2400">
                  <a:solidFill>
                    <a:srgbClr val="FF2600"/>
                  </a:solidFill>
                  <a:latin typeface="Lucida Grande"/>
                  <a:ea typeface="Lucida Grande"/>
                  <a:cs typeface="Lucida Grande"/>
                  <a:sym typeface="Lucida Grande"/>
                </a:defRPr>
              </a:lvl1pPr>
            </a:lstStyle>
            <a:p>
              <a:r>
                <a:rPr sz="1800">
                  <a:latin typeface="Tahoma" charset="0"/>
                  <a:ea typeface="Tahoma" charset="0"/>
                  <a:cs typeface="Tahoma" charset="0"/>
                </a:rPr>
                <a:t>“the line”</a:t>
              </a:r>
            </a:p>
          </p:txBody>
        </p:sp>
      </p:grpSp>
      <p:grpSp>
        <p:nvGrpSpPr>
          <p:cNvPr id="3" name="Group 2"/>
          <p:cNvGrpSpPr/>
          <p:nvPr/>
        </p:nvGrpSpPr>
        <p:grpSpPr>
          <a:xfrm>
            <a:off x="5563578" y="1201712"/>
            <a:ext cx="4083129" cy="1293943"/>
            <a:chOff x="5563578" y="1201712"/>
            <a:chExt cx="4083129" cy="1293943"/>
          </a:xfrm>
        </p:grpSpPr>
        <p:sp>
          <p:nvSpPr>
            <p:cNvPr id="226" name="Shape 226"/>
            <p:cNvSpPr/>
            <p:nvPr/>
          </p:nvSpPr>
          <p:spPr>
            <a:xfrm>
              <a:off x="7747020" y="2146520"/>
              <a:ext cx="592050" cy="3491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defRPr sz="1800">
                  <a:solidFill>
                    <a:srgbClr val="0433FF"/>
                  </a:solidFill>
                  <a:latin typeface="Lucida Grande"/>
                  <a:ea typeface="Lucida Grande"/>
                  <a:cs typeface="Lucida Grande"/>
                  <a:sym typeface="Lucida Grande"/>
                </a:defRPr>
              </a:lvl1pPr>
            </a:lstStyle>
            <a:p>
              <a:r>
                <a:rPr>
                  <a:latin typeface="Tahoma" charset="0"/>
                  <a:ea typeface="Tahoma" charset="0"/>
                  <a:cs typeface="Tahoma" charset="0"/>
                </a:rPr>
                <a:t>light</a:t>
              </a:r>
            </a:p>
          </p:txBody>
        </p:sp>
        <p:sp>
          <p:nvSpPr>
            <p:cNvPr id="227" name="Shape 227"/>
            <p:cNvSpPr/>
            <p:nvPr/>
          </p:nvSpPr>
          <p:spPr>
            <a:xfrm>
              <a:off x="8445413" y="1355146"/>
              <a:ext cx="544711" cy="3491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defRPr sz="1800">
                  <a:solidFill>
                    <a:srgbClr val="0433FF"/>
                  </a:solidFill>
                  <a:latin typeface="Lucida Grande"/>
                  <a:ea typeface="Lucida Grande"/>
                  <a:cs typeface="Lucida Grande"/>
                  <a:sym typeface="Lucida Grande"/>
                </a:defRPr>
              </a:lvl1pPr>
            </a:lstStyle>
            <a:p>
              <a:r>
                <a:rPr dirty="0">
                  <a:latin typeface="Tahoma" charset="0"/>
                  <a:ea typeface="Tahoma" charset="0"/>
                  <a:cs typeface="Tahoma" charset="0"/>
                </a:rPr>
                <a:t>heat</a:t>
              </a:r>
            </a:p>
          </p:txBody>
        </p:sp>
        <p:sp>
          <p:nvSpPr>
            <p:cNvPr id="230" name="Shape 230"/>
            <p:cNvSpPr/>
            <p:nvPr/>
          </p:nvSpPr>
          <p:spPr>
            <a:xfrm>
              <a:off x="5563578" y="1201712"/>
              <a:ext cx="2898791" cy="3491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defRPr sz="1800">
                  <a:solidFill>
                    <a:srgbClr val="0433FF"/>
                  </a:solidFill>
                  <a:latin typeface="Lucida Grande"/>
                  <a:ea typeface="Lucida Grande"/>
                  <a:cs typeface="Lucida Grande"/>
                  <a:sym typeface="Lucida Grande"/>
                </a:defRPr>
              </a:lvl1pPr>
            </a:lstStyle>
            <a:p>
              <a:r>
                <a:rPr dirty="0">
                  <a:latin typeface="Tahoma" charset="0"/>
                  <a:ea typeface="Tahoma" charset="0"/>
                  <a:cs typeface="Tahoma" charset="0"/>
                </a:rPr>
                <a:t>applied current/voltage</a:t>
              </a:r>
            </a:p>
          </p:txBody>
        </p:sp>
        <p:sp>
          <p:nvSpPr>
            <p:cNvPr id="24" name="Shape 230"/>
            <p:cNvSpPr/>
            <p:nvPr/>
          </p:nvSpPr>
          <p:spPr>
            <a:xfrm>
              <a:off x="6962531" y="1665441"/>
              <a:ext cx="1088136" cy="3491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defRPr sz="1800">
                  <a:solidFill>
                    <a:srgbClr val="0433FF"/>
                  </a:solidFill>
                  <a:latin typeface="Lucida Grande"/>
                  <a:ea typeface="Lucida Grande"/>
                  <a:cs typeface="Lucida Grande"/>
                  <a:sym typeface="Lucida Grande"/>
                </a:defRPr>
              </a:lvl1pPr>
            </a:lstStyle>
            <a:p>
              <a:r>
                <a:rPr lang="en-US" smtClean="0">
                  <a:latin typeface="Tahoma" charset="0"/>
                  <a:ea typeface="Tahoma" charset="0"/>
                  <a:cs typeface="Tahoma" charset="0"/>
                </a:rPr>
                <a:t>EM fields</a:t>
              </a:r>
              <a:endParaRPr dirty="0">
                <a:latin typeface="Tahoma" charset="0"/>
                <a:ea typeface="Tahoma" charset="0"/>
                <a:cs typeface="Tahoma" charset="0"/>
              </a:endParaRPr>
            </a:p>
          </p:txBody>
        </p:sp>
        <p:sp>
          <p:nvSpPr>
            <p:cNvPr id="25" name="Shape 226"/>
            <p:cNvSpPr/>
            <p:nvPr/>
          </p:nvSpPr>
          <p:spPr>
            <a:xfrm>
              <a:off x="8462369" y="1823809"/>
              <a:ext cx="1184338" cy="3491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defRPr sz="1800">
                  <a:solidFill>
                    <a:srgbClr val="0433FF"/>
                  </a:solidFill>
                  <a:latin typeface="Lucida Grande"/>
                  <a:ea typeface="Lucida Grande"/>
                  <a:cs typeface="Lucida Grande"/>
                  <a:sym typeface="Lucida Grande"/>
                </a:defRPr>
              </a:lvl1pPr>
            </a:lstStyle>
            <a:p>
              <a:r>
                <a:rPr lang="en-US" smtClean="0">
                  <a:latin typeface="Tahoma" charset="0"/>
                  <a:ea typeface="Tahoma" charset="0"/>
                  <a:cs typeface="Tahoma" charset="0"/>
                </a:rPr>
                <a:t>ultrasound</a:t>
              </a:r>
              <a:endParaRPr>
                <a:latin typeface="Tahoma" charset="0"/>
                <a:ea typeface="Tahoma" charset="0"/>
                <a:cs typeface="Tahoma" charset="0"/>
              </a:endParaRPr>
            </a:p>
          </p:txBody>
        </p:sp>
      </p:grpSp>
      <p:grpSp>
        <p:nvGrpSpPr>
          <p:cNvPr id="4" name="Group 3"/>
          <p:cNvGrpSpPr/>
          <p:nvPr/>
        </p:nvGrpSpPr>
        <p:grpSpPr>
          <a:xfrm>
            <a:off x="4936300" y="4190275"/>
            <a:ext cx="6997061" cy="1839555"/>
            <a:chOff x="4936300" y="4190275"/>
            <a:chExt cx="6997061" cy="1839555"/>
          </a:xfrm>
        </p:grpSpPr>
        <p:grpSp>
          <p:nvGrpSpPr>
            <p:cNvPr id="237" name="Group 237"/>
            <p:cNvGrpSpPr/>
            <p:nvPr/>
          </p:nvGrpSpPr>
          <p:grpSpPr>
            <a:xfrm>
              <a:off x="5839967" y="4212709"/>
              <a:ext cx="4401289" cy="1817121"/>
              <a:chOff x="-821337" y="-335558"/>
              <a:chExt cx="6259612" cy="2584351"/>
            </a:xfrm>
          </p:grpSpPr>
          <p:sp>
            <p:nvSpPr>
              <p:cNvPr id="233" name="Shape 233"/>
              <p:cNvSpPr/>
              <p:nvPr/>
            </p:nvSpPr>
            <p:spPr>
              <a:xfrm>
                <a:off x="-821337" y="801232"/>
                <a:ext cx="2399869" cy="8905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defRPr sz="1800">
                    <a:solidFill>
                      <a:srgbClr val="942192"/>
                    </a:solidFill>
                    <a:latin typeface="Lucida Grande"/>
                    <a:ea typeface="Lucida Grande"/>
                    <a:cs typeface="Lucida Grande"/>
                    <a:sym typeface="Lucida Grande"/>
                  </a:defRPr>
                </a:lvl1pPr>
              </a:lstStyle>
              <a:p>
                <a:r>
                  <a:rPr dirty="0">
                    <a:latin typeface="Tahoma" charset="0"/>
                    <a:ea typeface="Tahoma" charset="0"/>
                    <a:cs typeface="Tahoma" charset="0"/>
                  </a:rPr>
                  <a:t>transmembrane currents</a:t>
                </a:r>
              </a:p>
            </p:txBody>
          </p:sp>
          <p:sp>
            <p:nvSpPr>
              <p:cNvPr id="234" name="Shape 234"/>
              <p:cNvSpPr/>
              <p:nvPr/>
            </p:nvSpPr>
            <p:spPr>
              <a:xfrm>
                <a:off x="1901350" y="1358292"/>
                <a:ext cx="3326486" cy="8905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defRPr sz="1800">
                    <a:solidFill>
                      <a:srgbClr val="942192"/>
                    </a:solidFill>
                    <a:latin typeface="Lucida Grande"/>
                    <a:ea typeface="Lucida Grande"/>
                    <a:cs typeface="Lucida Grande"/>
                    <a:sym typeface="Lucida Grande"/>
                  </a:defRPr>
                </a:lvl1pPr>
              </a:lstStyle>
              <a:p>
                <a:r>
                  <a:rPr>
                    <a:latin typeface="Tahoma" charset="0"/>
                    <a:ea typeface="Tahoma" charset="0"/>
                    <a:cs typeface="Tahoma" charset="0"/>
                  </a:rPr>
                  <a:t>metabolite/byproduct concentrations</a:t>
                </a:r>
              </a:p>
            </p:txBody>
          </p:sp>
          <p:sp>
            <p:nvSpPr>
              <p:cNvPr id="235" name="Shape 235"/>
              <p:cNvSpPr/>
              <p:nvPr/>
            </p:nvSpPr>
            <p:spPr>
              <a:xfrm>
                <a:off x="3413623" y="97501"/>
                <a:ext cx="2024652" cy="8904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defRPr sz="1800">
                    <a:solidFill>
                      <a:srgbClr val="942192"/>
                    </a:solidFill>
                    <a:latin typeface="Lucida Grande"/>
                    <a:ea typeface="Lucida Grande"/>
                    <a:cs typeface="Lucida Grande"/>
                    <a:sym typeface="Lucida Grande"/>
                  </a:defRPr>
                </a:lvl1pPr>
              </a:lstStyle>
              <a:p>
                <a:r>
                  <a:rPr>
                    <a:latin typeface="Tahoma" charset="0"/>
                    <a:ea typeface="Tahoma" charset="0"/>
                    <a:cs typeface="Tahoma" charset="0"/>
                  </a:rPr>
                  <a:t>extracellular potentials</a:t>
                </a:r>
              </a:p>
            </p:txBody>
          </p:sp>
          <p:sp>
            <p:nvSpPr>
              <p:cNvPr id="236" name="Shape 236"/>
              <p:cNvSpPr/>
              <p:nvPr/>
            </p:nvSpPr>
            <p:spPr>
              <a:xfrm>
                <a:off x="582718" y="-335558"/>
                <a:ext cx="2257771" cy="8904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defRPr sz="1800">
                    <a:solidFill>
                      <a:srgbClr val="942192"/>
                    </a:solidFill>
                    <a:latin typeface="Lucida Grande"/>
                    <a:ea typeface="Lucida Grande"/>
                    <a:cs typeface="Lucida Grande"/>
                    <a:sym typeface="Lucida Grande"/>
                  </a:defRPr>
                </a:lvl1pPr>
              </a:lstStyle>
              <a:p>
                <a:r>
                  <a:rPr dirty="0">
                    <a:latin typeface="Tahoma" charset="0"/>
                    <a:ea typeface="Tahoma" charset="0"/>
                    <a:cs typeface="Tahoma" charset="0"/>
                  </a:rPr>
                  <a:t>cytosolic 2nd messengers</a:t>
                </a:r>
              </a:p>
            </p:txBody>
          </p:sp>
        </p:grpSp>
        <p:sp>
          <p:nvSpPr>
            <p:cNvPr id="28" name="Shape 233"/>
            <p:cNvSpPr/>
            <p:nvPr/>
          </p:nvSpPr>
          <p:spPr>
            <a:xfrm>
              <a:off x="4936300" y="4190275"/>
              <a:ext cx="1320221" cy="6261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defRPr sz="1800">
                  <a:solidFill>
                    <a:srgbClr val="942192"/>
                  </a:solidFill>
                  <a:latin typeface="Lucida Grande"/>
                  <a:ea typeface="Lucida Grande"/>
                  <a:cs typeface="Lucida Grande"/>
                  <a:sym typeface="Lucida Grande"/>
                </a:defRPr>
              </a:lvl1pPr>
            </a:lstStyle>
            <a:p>
              <a:r>
                <a:rPr lang="en-US">
                  <a:latin typeface="Tahoma" charset="0"/>
                  <a:ea typeface="Tahoma" charset="0"/>
                  <a:cs typeface="Tahoma" charset="0"/>
                </a:rPr>
                <a:t>g</a:t>
              </a:r>
              <a:r>
                <a:rPr lang="en-US" smtClean="0">
                  <a:latin typeface="Tahoma" charset="0"/>
                  <a:ea typeface="Tahoma" charset="0"/>
                  <a:cs typeface="Tahoma" charset="0"/>
                </a:rPr>
                <a:t>ene expression</a:t>
              </a:r>
              <a:endParaRPr dirty="0">
                <a:latin typeface="Tahoma" charset="0"/>
                <a:ea typeface="Tahoma" charset="0"/>
                <a:cs typeface="Tahoma" charset="0"/>
              </a:endParaRPr>
            </a:p>
          </p:txBody>
        </p:sp>
        <p:sp>
          <p:nvSpPr>
            <p:cNvPr id="29" name="Shape 233"/>
            <p:cNvSpPr/>
            <p:nvPr/>
          </p:nvSpPr>
          <p:spPr>
            <a:xfrm>
              <a:off x="10613140" y="4837915"/>
              <a:ext cx="1320221" cy="6261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defRPr sz="1800">
                  <a:solidFill>
                    <a:srgbClr val="942192"/>
                  </a:solidFill>
                  <a:latin typeface="Lucida Grande"/>
                  <a:ea typeface="Lucida Grande"/>
                  <a:cs typeface="Lucida Grande"/>
                  <a:sym typeface="Lucida Grande"/>
                </a:defRPr>
              </a:lvl1pPr>
            </a:lstStyle>
            <a:p>
              <a:r>
                <a:rPr lang="en-US" dirty="0">
                  <a:latin typeface="Tahoma" charset="0"/>
                  <a:ea typeface="Tahoma" charset="0"/>
                  <a:cs typeface="Tahoma" charset="0"/>
                </a:rPr>
                <a:t>c</a:t>
              </a:r>
              <a:r>
                <a:rPr lang="en-US" dirty="0" smtClean="0">
                  <a:latin typeface="Tahoma" charset="0"/>
                  <a:ea typeface="Tahoma" charset="0"/>
                  <a:cs typeface="Tahoma" charset="0"/>
                </a:rPr>
                <a:t>ell secretions</a:t>
              </a:r>
              <a:endParaRPr dirty="0">
                <a:latin typeface="Tahoma" charset="0"/>
                <a:ea typeface="Tahoma" charset="0"/>
                <a:cs typeface="Tahoma" charset="0"/>
              </a:endParaRPr>
            </a:p>
          </p:txBody>
        </p:sp>
      </p:grpSp>
    </p:spTree>
    <p:extLst>
      <p:ext uri="{BB962C8B-B14F-4D97-AF65-F5344CB8AC3E}">
        <p14:creationId xmlns:p14="http://schemas.microsoft.com/office/powerpoint/2010/main" val="851670201"/>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p:tmAbs val="0"/>
                                  </p:iterate>
                                  <p:childTnLst>
                                    <p:set>
                                      <p:cBhvr>
                                        <p:cTn id="21" fill="hold"/>
                                        <p:tgtEl>
                                          <p:spTgt spid="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938" y="2771706"/>
            <a:ext cx="11066462" cy="646331"/>
          </a:xfrm>
          <a:prstGeom prst="rect">
            <a:avLst/>
          </a:prstGeom>
        </p:spPr>
        <p:txBody>
          <a:bodyPr wrap="square">
            <a:spAutoFit/>
          </a:bodyPr>
          <a:lstStyle/>
          <a:p>
            <a:r>
              <a:rPr lang="en-US" sz="3600" dirty="0" smtClean="0">
                <a:latin typeface="Tahoma" charset="0"/>
                <a:ea typeface="Tahoma" charset="0"/>
                <a:cs typeface="Tahoma" charset="0"/>
              </a:rPr>
              <a:t>SAFETY IS NOT JUST THE ABSENCE OF CELL DEATH</a:t>
            </a:r>
          </a:p>
        </p:txBody>
      </p:sp>
      <p:sp>
        <p:nvSpPr>
          <p:cNvPr id="3" name="Rectangle 2"/>
          <p:cNvSpPr/>
          <p:nvPr/>
        </p:nvSpPr>
        <p:spPr>
          <a:xfrm>
            <a:off x="1328738" y="4587121"/>
            <a:ext cx="10287000" cy="461665"/>
          </a:xfrm>
          <a:prstGeom prst="rect">
            <a:avLst/>
          </a:prstGeom>
        </p:spPr>
        <p:txBody>
          <a:bodyPr wrap="square">
            <a:spAutoFit/>
          </a:bodyPr>
          <a:lstStyle/>
          <a:p>
            <a:r>
              <a:rPr lang="en-US" sz="2400" dirty="0" smtClean="0">
                <a:latin typeface="Tahoma" charset="0"/>
                <a:ea typeface="Tahoma" charset="0"/>
                <a:cs typeface="Tahoma" charset="0"/>
              </a:rPr>
              <a:t>“This stimulation pattern is safe because it doesn’t kill neurons.”</a:t>
            </a:r>
            <a:endParaRPr lang="en-US" sz="2400" dirty="0">
              <a:latin typeface="Tahoma" charset="0"/>
              <a:ea typeface="Tahoma" charset="0"/>
              <a:cs typeface="Tahoma" charset="0"/>
            </a:endParaRPr>
          </a:p>
        </p:txBody>
      </p:sp>
      <p:sp>
        <p:nvSpPr>
          <p:cNvPr id="4" name="Rectangle 3"/>
          <p:cNvSpPr/>
          <p:nvPr/>
        </p:nvSpPr>
        <p:spPr>
          <a:xfrm>
            <a:off x="1328738" y="5796648"/>
            <a:ext cx="7015162" cy="461665"/>
          </a:xfrm>
          <a:prstGeom prst="rect">
            <a:avLst/>
          </a:prstGeom>
        </p:spPr>
        <p:txBody>
          <a:bodyPr wrap="square">
            <a:spAutoFit/>
          </a:bodyPr>
          <a:lstStyle/>
          <a:p>
            <a:r>
              <a:rPr lang="en-US" sz="2400" dirty="0" smtClean="0">
                <a:latin typeface="Tahoma" charset="0"/>
                <a:ea typeface="Tahoma" charset="0"/>
                <a:cs typeface="Tahoma" charset="0"/>
              </a:rPr>
              <a:t>“This .exe is safe because it doesn’t fry my CPU.”</a:t>
            </a:r>
            <a:endParaRPr lang="en-US" sz="2400" dirty="0">
              <a:latin typeface="Tahoma" charset="0"/>
              <a:ea typeface="Tahoma" charset="0"/>
              <a:cs typeface="Tahoma" charset="0"/>
            </a:endParaRPr>
          </a:p>
        </p:txBody>
      </p:sp>
    </p:spTree>
    <p:extLst>
      <p:ext uri="{BB962C8B-B14F-4D97-AF65-F5344CB8AC3E}">
        <p14:creationId xmlns:p14="http://schemas.microsoft.com/office/powerpoint/2010/main" val="174946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1887" y="94254"/>
            <a:ext cx="9131418" cy="613582"/>
          </a:xfrm>
        </p:spPr>
        <p:txBody>
          <a:bodyPr>
            <a:noAutofit/>
          </a:bodyPr>
          <a:lstStyle/>
          <a:p>
            <a:pPr algn="ctr"/>
            <a:r>
              <a:rPr lang="en-US" sz="3600" dirty="0" smtClean="0">
                <a:latin typeface="Tahoma" charset="0"/>
                <a:ea typeface="Tahoma" charset="0"/>
                <a:cs typeface="Tahoma" charset="0"/>
              </a:rPr>
              <a:t>SPARC4: Data and </a:t>
            </a:r>
            <a:r>
              <a:rPr lang="en-US" sz="3600" smtClean="0">
                <a:latin typeface="Tahoma" charset="0"/>
                <a:ea typeface="Tahoma" charset="0"/>
                <a:cs typeface="Tahoma" charset="0"/>
              </a:rPr>
              <a:t>Resource Center Cores</a:t>
            </a:r>
            <a:endParaRPr lang="en-US" sz="3600" dirty="0">
              <a:latin typeface="Tahoma" charset="0"/>
              <a:ea typeface="Tahoma" charset="0"/>
              <a:cs typeface="Tahoma" charset="0"/>
            </a:endParaRPr>
          </a:p>
        </p:txBody>
      </p:sp>
      <p:sp>
        <p:nvSpPr>
          <p:cNvPr id="10" name="Title 1"/>
          <p:cNvSpPr txBox="1">
            <a:spLocks/>
          </p:cNvSpPr>
          <p:nvPr/>
        </p:nvSpPr>
        <p:spPr>
          <a:xfrm>
            <a:off x="-1271588" y="-1493847"/>
            <a:ext cx="6593562" cy="6299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mtClean="0">
                <a:latin typeface="Tahoma" charset="0"/>
                <a:ea typeface="Tahoma" charset="0"/>
                <a:cs typeface="Tahoma" charset="0"/>
              </a:rPr>
              <a:t>Help us make something new!</a:t>
            </a:r>
            <a:endParaRPr lang="en-US" sz="3600" dirty="0">
              <a:latin typeface="Tahoma" charset="0"/>
              <a:ea typeface="Tahoma" charset="0"/>
              <a:cs typeface="Tahoma" charset="0"/>
            </a:endParaRPr>
          </a:p>
        </p:txBody>
      </p:sp>
      <p:sp>
        <p:nvSpPr>
          <p:cNvPr id="11" name="Rounded Rectangle 10"/>
          <p:cNvSpPr/>
          <p:nvPr/>
        </p:nvSpPr>
        <p:spPr>
          <a:xfrm>
            <a:off x="642938" y="2921314"/>
            <a:ext cx="3357562" cy="3296820"/>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387171" y="2915852"/>
            <a:ext cx="3357562" cy="3302282"/>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8131404" y="2871775"/>
            <a:ext cx="3357562" cy="3346359"/>
          </a:xfrm>
          <a:prstGeom prst="roundRect">
            <a:avLst/>
          </a:prstGeom>
          <a:noFill/>
          <a:ln w="38100">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555972" y="2401702"/>
            <a:ext cx="1596912" cy="461665"/>
          </a:xfrm>
          <a:prstGeom prst="rect">
            <a:avLst/>
          </a:prstGeom>
          <a:noFill/>
        </p:spPr>
        <p:txBody>
          <a:bodyPr wrap="none" rtlCol="0">
            <a:spAutoFit/>
          </a:bodyPr>
          <a:lstStyle/>
          <a:p>
            <a:r>
              <a:rPr lang="en-US" sz="2400" i="1" dirty="0" smtClean="0">
                <a:latin typeface="Tahoma" charset="0"/>
                <a:ea typeface="Tahoma" charset="0"/>
                <a:cs typeface="Tahoma" charset="0"/>
              </a:rPr>
              <a:t>DAT-CORE</a:t>
            </a:r>
            <a:endParaRPr lang="en-US" sz="2400" i="1" dirty="0">
              <a:latin typeface="Tahoma" charset="0"/>
              <a:ea typeface="Tahoma" charset="0"/>
              <a:cs typeface="Tahoma" charset="0"/>
            </a:endParaRPr>
          </a:p>
        </p:txBody>
      </p:sp>
      <p:sp>
        <p:nvSpPr>
          <p:cNvPr id="15" name="TextBox 14"/>
          <p:cNvSpPr txBox="1"/>
          <p:nvPr/>
        </p:nvSpPr>
        <p:spPr>
          <a:xfrm>
            <a:off x="5230743" y="2410110"/>
            <a:ext cx="1654620" cy="461665"/>
          </a:xfrm>
          <a:prstGeom prst="rect">
            <a:avLst/>
          </a:prstGeom>
          <a:noFill/>
        </p:spPr>
        <p:txBody>
          <a:bodyPr wrap="none" rtlCol="0">
            <a:spAutoFit/>
          </a:bodyPr>
          <a:lstStyle/>
          <a:p>
            <a:r>
              <a:rPr lang="en-US" sz="2400" i="1" smtClean="0">
                <a:latin typeface="Tahoma" charset="0"/>
                <a:ea typeface="Tahoma" charset="0"/>
                <a:cs typeface="Tahoma" charset="0"/>
              </a:rPr>
              <a:t>MAP-CORE</a:t>
            </a:r>
            <a:endParaRPr lang="en-US" sz="2400" i="1" dirty="0">
              <a:latin typeface="Tahoma" charset="0"/>
              <a:ea typeface="Tahoma" charset="0"/>
              <a:cs typeface="Tahoma" charset="0"/>
            </a:endParaRPr>
          </a:p>
        </p:txBody>
      </p:sp>
      <p:sp>
        <p:nvSpPr>
          <p:cNvPr id="16" name="TextBox 15"/>
          <p:cNvSpPr txBox="1"/>
          <p:nvPr/>
        </p:nvSpPr>
        <p:spPr>
          <a:xfrm>
            <a:off x="8999001" y="2401702"/>
            <a:ext cx="1587294" cy="461665"/>
          </a:xfrm>
          <a:prstGeom prst="rect">
            <a:avLst/>
          </a:prstGeom>
          <a:noFill/>
        </p:spPr>
        <p:txBody>
          <a:bodyPr wrap="none" rtlCol="0">
            <a:spAutoFit/>
          </a:bodyPr>
          <a:lstStyle/>
          <a:p>
            <a:r>
              <a:rPr lang="en-US" sz="2400" i="1" dirty="0" smtClean="0">
                <a:latin typeface="Tahoma" charset="0"/>
                <a:ea typeface="Tahoma" charset="0"/>
                <a:cs typeface="Tahoma" charset="0"/>
              </a:rPr>
              <a:t>SIM-CORE</a:t>
            </a:r>
            <a:endParaRPr lang="en-US" sz="2400" i="1" dirty="0">
              <a:latin typeface="Tahoma" charset="0"/>
              <a:ea typeface="Tahoma" charset="0"/>
              <a:cs typeface="Tahoma" charset="0"/>
            </a:endParaRPr>
          </a:p>
        </p:txBody>
      </p:sp>
      <p:sp>
        <p:nvSpPr>
          <p:cNvPr id="17" name="TextBox 16"/>
          <p:cNvSpPr txBox="1"/>
          <p:nvPr/>
        </p:nvSpPr>
        <p:spPr>
          <a:xfrm>
            <a:off x="902823" y="3210824"/>
            <a:ext cx="2837792" cy="2308324"/>
          </a:xfrm>
          <a:prstGeom prst="rect">
            <a:avLst/>
          </a:prstGeom>
          <a:noFill/>
        </p:spPr>
        <p:txBody>
          <a:bodyPr wrap="square" rtlCol="0" anchor="t">
            <a:spAutoFit/>
          </a:bodyPr>
          <a:lstStyle/>
          <a:p>
            <a:r>
              <a:rPr lang="en-US" sz="2400" dirty="0">
                <a:latin typeface="Tahoma" charset="0"/>
                <a:ea typeface="Tahoma" charset="0"/>
                <a:cs typeface="Tahoma" charset="0"/>
              </a:rPr>
              <a:t>Store, organize, </a:t>
            </a:r>
            <a:r>
              <a:rPr lang="en-US" sz="2400" dirty="0" smtClean="0">
                <a:latin typeface="Tahoma" charset="0"/>
                <a:ea typeface="Tahoma" charset="0"/>
                <a:cs typeface="Tahoma" charset="0"/>
              </a:rPr>
              <a:t>manage </a:t>
            </a:r>
            <a:r>
              <a:rPr lang="en-US" sz="2400" dirty="0">
                <a:latin typeface="Tahoma" charset="0"/>
                <a:ea typeface="Tahoma" charset="0"/>
                <a:cs typeface="Tahoma" charset="0"/>
              </a:rPr>
              <a:t>and track access to data and resources generated by SPARC. </a:t>
            </a:r>
          </a:p>
        </p:txBody>
      </p:sp>
      <p:sp>
        <p:nvSpPr>
          <p:cNvPr id="18" name="TextBox 17"/>
          <p:cNvSpPr txBox="1"/>
          <p:nvPr/>
        </p:nvSpPr>
        <p:spPr>
          <a:xfrm>
            <a:off x="4610525" y="3210824"/>
            <a:ext cx="3074141" cy="2677656"/>
          </a:xfrm>
          <a:prstGeom prst="rect">
            <a:avLst/>
          </a:prstGeom>
          <a:noFill/>
        </p:spPr>
        <p:txBody>
          <a:bodyPr wrap="square" rtlCol="0" anchor="t">
            <a:spAutoFit/>
          </a:bodyPr>
          <a:lstStyle/>
          <a:p>
            <a:r>
              <a:rPr lang="en-US" sz="2400" dirty="0">
                <a:latin typeface="Tahoma" charset="0"/>
                <a:ea typeface="Tahoma" charset="0"/>
                <a:cs typeface="Tahoma" charset="0"/>
              </a:rPr>
              <a:t>Build interactive, modular, continually updated visualizations of nerve-organ anatomy and function </a:t>
            </a:r>
            <a:endParaRPr lang="en-US" sz="2400" dirty="0">
              <a:effectLst/>
              <a:latin typeface="Tahoma" charset="0"/>
              <a:ea typeface="Tahoma" charset="0"/>
              <a:cs typeface="Tahoma" charset="0"/>
            </a:endParaRPr>
          </a:p>
        </p:txBody>
      </p:sp>
      <p:sp>
        <p:nvSpPr>
          <p:cNvPr id="20" name="TextBox 19"/>
          <p:cNvSpPr txBox="1"/>
          <p:nvPr/>
        </p:nvSpPr>
        <p:spPr>
          <a:xfrm>
            <a:off x="8342970" y="3210824"/>
            <a:ext cx="3145996" cy="2308324"/>
          </a:xfrm>
          <a:prstGeom prst="rect">
            <a:avLst/>
          </a:prstGeom>
          <a:noFill/>
        </p:spPr>
        <p:txBody>
          <a:bodyPr wrap="square" rtlCol="0" anchor="t">
            <a:spAutoFit/>
          </a:bodyPr>
          <a:lstStyle/>
          <a:p>
            <a:r>
              <a:rPr lang="en-US" sz="2400" dirty="0" smtClean="0">
                <a:latin typeface="Tahoma" charset="0"/>
                <a:ea typeface="Tahoma" charset="0"/>
                <a:cs typeface="Tahoma" charset="0"/>
              </a:rPr>
              <a:t>Host and connect simulations </a:t>
            </a:r>
            <a:r>
              <a:rPr lang="en-US" sz="2400" dirty="0">
                <a:latin typeface="Tahoma" charset="0"/>
                <a:ea typeface="Tahoma" charset="0"/>
                <a:cs typeface="Tahoma" charset="0"/>
              </a:rPr>
              <a:t>to create </a:t>
            </a:r>
            <a:r>
              <a:rPr lang="en-US" sz="2400" dirty="0" smtClean="0">
                <a:latin typeface="Tahoma" charset="0"/>
                <a:ea typeface="Tahoma" charset="0"/>
                <a:cs typeface="Tahoma" charset="0"/>
              </a:rPr>
              <a:t>predictive </a:t>
            </a:r>
            <a:r>
              <a:rPr lang="en-US" sz="2400" dirty="0">
                <a:latin typeface="Tahoma" charset="0"/>
                <a:ea typeface="Tahoma" charset="0"/>
                <a:cs typeface="Tahoma" charset="0"/>
              </a:rPr>
              <a:t>multiscale</a:t>
            </a:r>
            <a:r>
              <a:rPr lang="en-US" sz="2400" dirty="0" smtClean="0">
                <a:latin typeface="Tahoma" charset="0"/>
                <a:ea typeface="Tahoma" charset="0"/>
                <a:cs typeface="Tahoma" charset="0"/>
              </a:rPr>
              <a:t>, </a:t>
            </a:r>
            <a:r>
              <a:rPr lang="en-US" sz="2400" dirty="0" err="1" smtClean="0">
                <a:latin typeface="Tahoma" charset="0"/>
                <a:ea typeface="Tahoma" charset="0"/>
                <a:cs typeface="Tahoma" charset="0"/>
              </a:rPr>
              <a:t>multiphysics</a:t>
            </a:r>
            <a:r>
              <a:rPr lang="en-US" sz="2400" dirty="0" smtClean="0">
                <a:latin typeface="Tahoma" charset="0"/>
                <a:ea typeface="Tahoma" charset="0"/>
                <a:cs typeface="Tahoma" charset="0"/>
              </a:rPr>
              <a:t> models of neuromodulation of organ function</a:t>
            </a:r>
            <a:endParaRPr lang="en-US" sz="2400" dirty="0">
              <a:latin typeface="Tahoma" charset="0"/>
              <a:ea typeface="Tahoma" charset="0"/>
              <a:cs typeface="Tahoma" charset="0"/>
            </a:endParaRPr>
          </a:p>
        </p:txBody>
      </p:sp>
      <p:sp>
        <p:nvSpPr>
          <p:cNvPr id="23" name="TextBox 22"/>
          <p:cNvSpPr txBox="1"/>
          <p:nvPr/>
        </p:nvSpPr>
        <p:spPr>
          <a:xfrm>
            <a:off x="2025193" y="656991"/>
            <a:ext cx="7598555" cy="830997"/>
          </a:xfrm>
          <a:prstGeom prst="rect">
            <a:avLst/>
          </a:prstGeom>
          <a:noFill/>
        </p:spPr>
        <p:txBody>
          <a:bodyPr wrap="none" rtlCol="0">
            <a:spAutoFit/>
          </a:bodyPr>
          <a:lstStyle/>
          <a:p>
            <a:r>
              <a:rPr lang="en-US" sz="2400" b="1" i="1" dirty="0" smtClean="0">
                <a:solidFill>
                  <a:srgbClr val="FF0000"/>
                </a:solidFill>
                <a:latin typeface="Tahoma" charset="0"/>
                <a:ea typeface="Tahoma" charset="0"/>
                <a:cs typeface="Tahoma" charset="0"/>
              </a:rPr>
              <a:t>Just released!</a:t>
            </a:r>
          </a:p>
          <a:p>
            <a:r>
              <a:rPr lang="en-US" sz="2400" b="1" i="1" dirty="0" smtClean="0">
                <a:solidFill>
                  <a:srgbClr val="FF0000"/>
                </a:solidFill>
                <a:latin typeface="Tahoma" charset="0"/>
                <a:ea typeface="Tahoma" charset="0"/>
                <a:cs typeface="Tahoma" charset="0"/>
              </a:rPr>
              <a:t>Mandatory (minimal!) LOI due April 7</a:t>
            </a:r>
            <a:r>
              <a:rPr lang="en-US" sz="2400" b="1" i="1" baseline="30000" dirty="0" smtClean="0">
                <a:solidFill>
                  <a:srgbClr val="FF0000"/>
                </a:solidFill>
                <a:latin typeface="Tahoma" charset="0"/>
                <a:ea typeface="Tahoma" charset="0"/>
                <a:cs typeface="Tahoma" charset="0"/>
              </a:rPr>
              <a:t>th</a:t>
            </a:r>
            <a:r>
              <a:rPr lang="en-US" sz="2400" b="1" i="1" dirty="0" smtClean="0">
                <a:solidFill>
                  <a:srgbClr val="FF0000"/>
                </a:solidFill>
                <a:latin typeface="Tahoma" charset="0"/>
                <a:ea typeface="Tahoma" charset="0"/>
                <a:cs typeface="Tahoma" charset="0"/>
              </a:rPr>
              <a:t> by email</a:t>
            </a:r>
            <a:endParaRPr lang="en-US" sz="2400" b="1" i="1" dirty="0">
              <a:solidFill>
                <a:srgbClr val="FF0000"/>
              </a:solidFill>
              <a:latin typeface="Tahoma" charset="0"/>
              <a:ea typeface="Tahoma" charset="0"/>
              <a:cs typeface="Tahoma" charset="0"/>
            </a:endParaRPr>
          </a:p>
        </p:txBody>
      </p:sp>
      <p:sp>
        <p:nvSpPr>
          <p:cNvPr id="24" name="Rectangle 23"/>
          <p:cNvSpPr/>
          <p:nvPr/>
        </p:nvSpPr>
        <p:spPr>
          <a:xfrm>
            <a:off x="2348319" y="1529452"/>
            <a:ext cx="5396414" cy="646331"/>
          </a:xfrm>
          <a:prstGeom prst="rect">
            <a:avLst/>
          </a:prstGeom>
        </p:spPr>
        <p:txBody>
          <a:bodyPr wrap="none">
            <a:spAutoFit/>
          </a:bodyPr>
          <a:lstStyle/>
          <a:p>
            <a:r>
              <a:rPr lang="en-US" sz="3600" dirty="0">
                <a:latin typeface="Tahoma" charset="0"/>
                <a:ea typeface="Tahoma" charset="0"/>
                <a:cs typeface="Tahoma" charset="0"/>
              </a:rPr>
              <a:t>https://</a:t>
            </a:r>
            <a:r>
              <a:rPr lang="en-US" sz="3600" dirty="0" err="1">
                <a:latin typeface="Tahoma" charset="0"/>
                <a:ea typeface="Tahoma" charset="0"/>
                <a:cs typeface="Tahoma" charset="0"/>
              </a:rPr>
              <a:t>go.usa.gov</a:t>
            </a:r>
            <a:r>
              <a:rPr lang="en-US" sz="3600" dirty="0">
                <a:latin typeface="Tahoma" charset="0"/>
                <a:ea typeface="Tahoma" charset="0"/>
                <a:cs typeface="Tahoma" charset="0"/>
              </a:rPr>
              <a:t>/</a:t>
            </a:r>
            <a:r>
              <a:rPr lang="en-US" sz="3600" dirty="0" err="1">
                <a:latin typeface="Tahoma" charset="0"/>
                <a:ea typeface="Tahoma" charset="0"/>
                <a:cs typeface="Tahoma" charset="0"/>
              </a:rPr>
              <a:t>xXBkA</a:t>
            </a:r>
            <a:endParaRPr lang="en-US" sz="3600" dirty="0">
              <a:latin typeface="Tahoma" charset="0"/>
              <a:ea typeface="Tahoma" charset="0"/>
              <a:cs typeface="Tahoma" charset="0"/>
            </a:endParaRPr>
          </a:p>
        </p:txBody>
      </p:sp>
    </p:spTree>
    <p:extLst>
      <p:ext uri="{BB962C8B-B14F-4D97-AF65-F5344CB8AC3E}">
        <p14:creationId xmlns:p14="http://schemas.microsoft.com/office/powerpoint/2010/main" val="6840932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013" y="0"/>
            <a:ext cx="13401676" cy="7586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94286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86968" y="75927"/>
            <a:ext cx="10972800" cy="578480"/>
          </a:xfrm>
        </p:spPr>
        <p:txBody>
          <a:bodyPr>
            <a:normAutofit/>
          </a:bodyPr>
          <a:lstStyle/>
          <a:p>
            <a:pPr algn="ctr"/>
            <a:r>
              <a:rPr lang="en-US" sz="3200" dirty="0">
                <a:latin typeface="Tahoma" charset="0"/>
                <a:ea typeface="Tahoma" charset="0"/>
                <a:cs typeface="Tahoma" charset="0"/>
              </a:rPr>
              <a:t>Neuromodulation: Recent FDA Market Approvals</a:t>
            </a:r>
          </a:p>
        </p:txBody>
      </p:sp>
      <p:grpSp>
        <p:nvGrpSpPr>
          <p:cNvPr id="19" name="Group 18"/>
          <p:cNvGrpSpPr/>
          <p:nvPr/>
        </p:nvGrpSpPr>
        <p:grpSpPr>
          <a:xfrm>
            <a:off x="83248" y="612141"/>
            <a:ext cx="3900445" cy="4190385"/>
            <a:chOff x="76200" y="1417320"/>
            <a:chExt cx="2925334" cy="3142789"/>
          </a:xfrm>
        </p:grpSpPr>
        <p:sp>
          <p:nvSpPr>
            <p:cNvPr id="3" name="TextBox 2"/>
            <p:cNvSpPr txBox="1"/>
            <p:nvPr/>
          </p:nvSpPr>
          <p:spPr>
            <a:xfrm>
              <a:off x="85725" y="4213860"/>
              <a:ext cx="2915809" cy="346249"/>
            </a:xfrm>
            <a:prstGeom prst="rect">
              <a:avLst/>
            </a:prstGeom>
            <a:solidFill>
              <a:schemeClr val="bg1"/>
            </a:solidFill>
          </p:spPr>
          <p:txBody>
            <a:bodyPr wrap="square" rtlCol="0">
              <a:spAutoFit/>
            </a:bodyPr>
            <a:lstStyle/>
            <a:p>
              <a:pPr algn="ctr"/>
              <a:r>
                <a:rPr lang="en-US" sz="2400" dirty="0"/>
                <a:t>Inspire, PMA</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417320"/>
              <a:ext cx="2915809" cy="2834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7" name="Group 26"/>
          <p:cNvGrpSpPr/>
          <p:nvPr/>
        </p:nvGrpSpPr>
        <p:grpSpPr>
          <a:xfrm>
            <a:off x="6400802" y="746760"/>
            <a:ext cx="5353199" cy="4241187"/>
            <a:chOff x="4800600" y="1417319"/>
            <a:chExt cx="4014899" cy="3180890"/>
          </a:xfrm>
        </p:grpSpPr>
        <p:sp>
          <p:nvSpPr>
            <p:cNvPr id="4" name="TextBox 3"/>
            <p:cNvSpPr txBox="1"/>
            <p:nvPr/>
          </p:nvSpPr>
          <p:spPr>
            <a:xfrm>
              <a:off x="4800600" y="4251960"/>
              <a:ext cx="4014899" cy="346249"/>
            </a:xfrm>
            <a:prstGeom prst="rect">
              <a:avLst/>
            </a:prstGeom>
            <a:solidFill>
              <a:schemeClr val="bg1"/>
            </a:solidFill>
          </p:spPr>
          <p:txBody>
            <a:bodyPr wrap="square" rtlCol="0">
              <a:spAutoFit/>
            </a:bodyPr>
            <a:lstStyle/>
            <a:p>
              <a:pPr algn="ctr"/>
              <a:r>
                <a:rPr lang="en-US" sz="2400" dirty="0" err="1"/>
                <a:t>Enteromedics</a:t>
              </a:r>
              <a:r>
                <a:rPr lang="en-US" sz="2400" dirty="0"/>
                <a:t> Maestro, PMA</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417319"/>
              <a:ext cx="4014899" cy="2834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5" name="Group 24"/>
          <p:cNvGrpSpPr/>
          <p:nvPr/>
        </p:nvGrpSpPr>
        <p:grpSpPr>
          <a:xfrm>
            <a:off x="1117600" y="1938521"/>
            <a:ext cx="7673571" cy="4732293"/>
            <a:chOff x="1534104" y="3505200"/>
            <a:chExt cx="5755178" cy="3226564"/>
          </a:xfrm>
        </p:grpSpPr>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4104" y="3505200"/>
              <a:ext cx="5755178" cy="2834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34104" y="6416992"/>
              <a:ext cx="5755178" cy="314772"/>
            </a:xfrm>
            <a:prstGeom prst="rect">
              <a:avLst/>
            </a:prstGeom>
            <a:solidFill>
              <a:schemeClr val="bg1"/>
            </a:solidFill>
          </p:spPr>
          <p:txBody>
            <a:bodyPr wrap="square" rtlCol="0">
              <a:spAutoFit/>
            </a:bodyPr>
            <a:lstStyle/>
            <a:p>
              <a:pPr algn="ctr"/>
              <a:r>
                <a:rPr lang="en-US" sz="2400" dirty="0" err="1"/>
                <a:t>NeuroPace</a:t>
              </a:r>
              <a:r>
                <a:rPr lang="en-US" sz="2400" dirty="0"/>
                <a:t>, PMA</a:t>
              </a:r>
            </a:p>
          </p:txBody>
        </p:sp>
      </p:grpSp>
      <p:grpSp>
        <p:nvGrpSpPr>
          <p:cNvPr id="18" name="Group 17"/>
          <p:cNvGrpSpPr/>
          <p:nvPr/>
        </p:nvGrpSpPr>
        <p:grpSpPr>
          <a:xfrm>
            <a:off x="406400" y="624843"/>
            <a:ext cx="6247141" cy="4363104"/>
            <a:chOff x="381000" y="2468880"/>
            <a:chExt cx="4685356" cy="3272328"/>
          </a:xfrm>
        </p:grpSpPr>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468880"/>
              <a:ext cx="4685356" cy="2834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81000" y="5394959"/>
              <a:ext cx="4685356" cy="346249"/>
            </a:xfrm>
            <a:prstGeom prst="rect">
              <a:avLst/>
            </a:prstGeom>
            <a:solidFill>
              <a:schemeClr val="bg1"/>
            </a:solidFill>
          </p:spPr>
          <p:txBody>
            <a:bodyPr wrap="square" rtlCol="0">
              <a:spAutoFit/>
            </a:bodyPr>
            <a:lstStyle/>
            <a:p>
              <a:pPr algn="ctr"/>
              <a:r>
                <a:rPr lang="en-US" sz="2400" dirty="0"/>
                <a:t>St. Jude Brio PMA</a:t>
              </a:r>
            </a:p>
          </p:txBody>
        </p:sp>
      </p:grpSp>
      <p:grpSp>
        <p:nvGrpSpPr>
          <p:cNvPr id="26" name="Group 25"/>
          <p:cNvGrpSpPr/>
          <p:nvPr/>
        </p:nvGrpSpPr>
        <p:grpSpPr>
          <a:xfrm>
            <a:off x="7439541" y="686437"/>
            <a:ext cx="4267200" cy="5810587"/>
            <a:chOff x="5689082" y="1752600"/>
            <a:chExt cx="3200400" cy="4357940"/>
          </a:xfrm>
        </p:grpSpPr>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9082" y="1752600"/>
              <a:ext cx="3200400"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689082" y="5764291"/>
              <a:ext cx="3200400" cy="346249"/>
            </a:xfrm>
            <a:prstGeom prst="rect">
              <a:avLst/>
            </a:prstGeom>
            <a:solidFill>
              <a:schemeClr val="bg1"/>
            </a:solidFill>
          </p:spPr>
          <p:txBody>
            <a:bodyPr wrap="square" rtlCol="0">
              <a:spAutoFit/>
            </a:bodyPr>
            <a:lstStyle/>
            <a:p>
              <a:pPr algn="ctr"/>
              <a:r>
                <a:rPr lang="en-US" sz="2400" dirty="0" err="1">
                  <a:latin typeface="Tahoma" charset="0"/>
                  <a:ea typeface="Tahoma" charset="0"/>
                  <a:cs typeface="Tahoma" charset="0"/>
                </a:rPr>
                <a:t>Nevro</a:t>
              </a:r>
              <a:r>
                <a:rPr lang="en-US" sz="2400" dirty="0">
                  <a:latin typeface="Tahoma" charset="0"/>
                  <a:ea typeface="Tahoma" charset="0"/>
                  <a:cs typeface="Tahoma" charset="0"/>
                </a:rPr>
                <a:t> </a:t>
              </a:r>
              <a:r>
                <a:rPr lang="en-US" sz="2400" dirty="0" err="1">
                  <a:latin typeface="Tahoma" charset="0"/>
                  <a:ea typeface="Tahoma" charset="0"/>
                  <a:cs typeface="Tahoma" charset="0"/>
                </a:rPr>
                <a:t>Sensa</a:t>
              </a:r>
              <a:r>
                <a:rPr lang="en-US" sz="2400" dirty="0">
                  <a:latin typeface="Tahoma" charset="0"/>
                  <a:ea typeface="Tahoma" charset="0"/>
                  <a:cs typeface="Tahoma" charset="0"/>
                </a:rPr>
                <a:t> PMA</a:t>
              </a:r>
            </a:p>
          </p:txBody>
        </p:sp>
      </p:grpSp>
      <p:grpSp>
        <p:nvGrpSpPr>
          <p:cNvPr id="21" name="Group 20"/>
          <p:cNvGrpSpPr/>
          <p:nvPr/>
        </p:nvGrpSpPr>
        <p:grpSpPr>
          <a:xfrm>
            <a:off x="2116393" y="-455914"/>
            <a:ext cx="6772643" cy="7259292"/>
            <a:chOff x="2286000" y="1219200"/>
            <a:chExt cx="5079482" cy="4949517"/>
          </a:xfrm>
        </p:grpSpPr>
        <p:pic>
          <p:nvPicPr>
            <p:cNvPr id="1036" name="Picture 12"/>
            <p:cNvPicPr>
              <a:picLocks noChangeAspect="1" noChangeArrowheads="1"/>
            </p:cNvPicPr>
            <p:nvPr/>
          </p:nvPicPr>
          <p:blipFill rotWithShape="1">
            <a:blip r:embed="rId8">
              <a:extLst>
                <a:ext uri="{28A0092B-C50C-407E-A947-70E740481C1C}">
                  <a14:useLocalDpi xmlns:a14="http://schemas.microsoft.com/office/drawing/2010/main" val="0"/>
                </a:ext>
              </a:extLst>
            </a:blip>
            <a:srcRect l="3728" t="-1684" r="10328" b="20053"/>
            <a:stretch/>
          </p:blipFill>
          <p:spPr bwMode="auto">
            <a:xfrm>
              <a:off x="2286000" y="1219200"/>
              <a:ext cx="5050907" cy="466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2314575" y="5853945"/>
              <a:ext cx="5050907" cy="314772"/>
            </a:xfrm>
            <a:prstGeom prst="rect">
              <a:avLst/>
            </a:prstGeom>
            <a:solidFill>
              <a:schemeClr val="bg1"/>
            </a:solidFill>
          </p:spPr>
          <p:txBody>
            <a:bodyPr wrap="square" rtlCol="0">
              <a:spAutoFit/>
            </a:bodyPr>
            <a:lstStyle/>
            <a:p>
              <a:pPr algn="ctr"/>
              <a:r>
                <a:rPr lang="en-US" sz="2400" dirty="0"/>
                <a:t>St. Jude </a:t>
              </a:r>
              <a:r>
                <a:rPr lang="en-US" sz="2400" dirty="0" err="1"/>
                <a:t>Axium</a:t>
              </a:r>
              <a:r>
                <a:rPr lang="en-US" sz="2400" dirty="0"/>
                <a:t> PMA  </a:t>
              </a:r>
            </a:p>
          </p:txBody>
        </p:sp>
      </p:grpSp>
      <p:grpSp>
        <p:nvGrpSpPr>
          <p:cNvPr id="24" name="Group 23"/>
          <p:cNvGrpSpPr/>
          <p:nvPr/>
        </p:nvGrpSpPr>
        <p:grpSpPr>
          <a:xfrm>
            <a:off x="233784" y="1321596"/>
            <a:ext cx="6394357" cy="3247409"/>
            <a:chOff x="381000" y="3886200"/>
            <a:chExt cx="4795768" cy="2435557"/>
          </a:xfrm>
        </p:grpSpPr>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3886200"/>
              <a:ext cx="4770838"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05930" y="5975508"/>
              <a:ext cx="4770838" cy="346249"/>
            </a:xfrm>
            <a:prstGeom prst="rect">
              <a:avLst/>
            </a:prstGeom>
            <a:solidFill>
              <a:schemeClr val="bg1"/>
            </a:solidFill>
          </p:spPr>
          <p:txBody>
            <a:bodyPr wrap="square" rtlCol="0">
              <a:spAutoFit/>
            </a:bodyPr>
            <a:lstStyle/>
            <a:p>
              <a:pPr algn="ctr"/>
              <a:r>
                <a:rPr lang="en-US" sz="2400" dirty="0"/>
                <a:t>Medtronic </a:t>
              </a:r>
              <a:r>
                <a:rPr lang="en-US" sz="2400" dirty="0" err="1"/>
                <a:t>Micra</a:t>
              </a:r>
              <a:r>
                <a:rPr lang="en-US" sz="2400" dirty="0"/>
                <a:t> PMA</a:t>
              </a:r>
            </a:p>
          </p:txBody>
        </p:sp>
      </p:grpSp>
      <p:grpSp>
        <p:nvGrpSpPr>
          <p:cNvPr id="23" name="Group 22"/>
          <p:cNvGrpSpPr/>
          <p:nvPr/>
        </p:nvGrpSpPr>
        <p:grpSpPr>
          <a:xfrm>
            <a:off x="3600499" y="3423505"/>
            <a:ext cx="4400967" cy="3302744"/>
            <a:chOff x="1197471" y="2132688"/>
            <a:chExt cx="3300725" cy="2477058"/>
          </a:xfrm>
        </p:grpSpPr>
        <p:pic>
          <p:nvPicPr>
            <p:cNvPr id="10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7471" y="2132688"/>
              <a:ext cx="3297837"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200359" y="4263497"/>
              <a:ext cx="3297837" cy="346249"/>
            </a:xfrm>
            <a:prstGeom prst="rect">
              <a:avLst/>
            </a:prstGeom>
            <a:solidFill>
              <a:schemeClr val="bg1"/>
            </a:solidFill>
          </p:spPr>
          <p:txBody>
            <a:bodyPr wrap="square" rtlCol="0">
              <a:spAutoFit/>
            </a:bodyPr>
            <a:lstStyle/>
            <a:p>
              <a:pPr algn="ctr"/>
              <a:r>
                <a:rPr lang="en-US" sz="2400" dirty="0">
                  <a:latin typeface="Tahoma" charset="0"/>
                  <a:ea typeface="Tahoma" charset="0"/>
                  <a:cs typeface="Tahoma" charset="0"/>
                </a:rPr>
                <a:t>CVRx® </a:t>
              </a:r>
              <a:r>
                <a:rPr lang="en-US" sz="2400" dirty="0" err="1">
                  <a:latin typeface="Tahoma" charset="0"/>
                  <a:ea typeface="Tahoma" charset="0"/>
                  <a:cs typeface="Tahoma" charset="0"/>
                </a:rPr>
                <a:t>Rheos</a:t>
              </a:r>
              <a:r>
                <a:rPr lang="en-US" sz="2400" dirty="0">
                  <a:latin typeface="Tahoma" charset="0"/>
                  <a:ea typeface="Tahoma" charset="0"/>
                  <a:cs typeface="Tahoma" charset="0"/>
                </a:rPr>
                <a:t> HDE</a:t>
              </a:r>
            </a:p>
          </p:txBody>
        </p:sp>
      </p:grpSp>
      <p:grpSp>
        <p:nvGrpSpPr>
          <p:cNvPr id="22" name="Group 21"/>
          <p:cNvGrpSpPr/>
          <p:nvPr/>
        </p:nvGrpSpPr>
        <p:grpSpPr>
          <a:xfrm>
            <a:off x="7416301" y="703555"/>
            <a:ext cx="4180111" cy="3875425"/>
            <a:chOff x="5486400" y="2834639"/>
            <a:chExt cx="3135083" cy="2906569"/>
          </a:xfrm>
        </p:grpSpPr>
        <p:pic>
          <p:nvPicPr>
            <p:cNvPr id="103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0" y="2834639"/>
              <a:ext cx="3135083"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5486400" y="5394959"/>
              <a:ext cx="3135083" cy="346249"/>
            </a:xfrm>
            <a:prstGeom prst="rect">
              <a:avLst/>
            </a:prstGeom>
            <a:solidFill>
              <a:schemeClr val="bg1"/>
            </a:solidFill>
          </p:spPr>
          <p:txBody>
            <a:bodyPr wrap="square" rtlCol="0">
              <a:spAutoFit/>
            </a:bodyPr>
            <a:lstStyle/>
            <a:p>
              <a:pPr algn="ctr"/>
              <a:r>
                <a:rPr lang="en-US" sz="2400" dirty="0">
                  <a:latin typeface="Tahoma" charset="0"/>
                  <a:ea typeface="Tahoma" charset="0"/>
                  <a:cs typeface="Tahoma" charset="0"/>
                </a:rPr>
                <a:t>Second Sight Argus II HDE</a:t>
              </a:r>
            </a:p>
          </p:txBody>
        </p:sp>
      </p:grpSp>
      <p:grpSp>
        <p:nvGrpSpPr>
          <p:cNvPr id="20" name="Group 19"/>
          <p:cNvGrpSpPr/>
          <p:nvPr/>
        </p:nvGrpSpPr>
        <p:grpSpPr>
          <a:xfrm>
            <a:off x="406400" y="801161"/>
            <a:ext cx="4445000" cy="4893965"/>
            <a:chOff x="2181225" y="1417320"/>
            <a:chExt cx="3333750" cy="3670474"/>
          </a:xfrm>
        </p:grpSpPr>
        <p:pic>
          <p:nvPicPr>
            <p:cNvPr id="1034"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81225" y="1417320"/>
              <a:ext cx="3333750" cy="332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2181225" y="4741545"/>
              <a:ext cx="3333750" cy="346249"/>
            </a:xfrm>
            <a:prstGeom prst="rect">
              <a:avLst/>
            </a:prstGeom>
            <a:solidFill>
              <a:schemeClr val="bg1"/>
            </a:solidFill>
          </p:spPr>
          <p:txBody>
            <a:bodyPr wrap="square" rtlCol="0">
              <a:spAutoFit/>
            </a:bodyPr>
            <a:lstStyle/>
            <a:p>
              <a:pPr algn="ctr"/>
              <a:r>
                <a:rPr lang="en-US" sz="2400" dirty="0">
                  <a:latin typeface="Tahoma" charset="0"/>
                  <a:ea typeface="Tahoma" charset="0"/>
                  <a:cs typeface="Tahoma" charset="0"/>
                </a:rPr>
                <a:t>Medtronic </a:t>
              </a:r>
              <a:r>
                <a:rPr lang="en-US" sz="2400" dirty="0" err="1">
                  <a:latin typeface="Tahoma" charset="0"/>
                  <a:ea typeface="Tahoma" charset="0"/>
                  <a:cs typeface="Tahoma" charset="0"/>
                </a:rPr>
                <a:t>Enterra</a:t>
              </a:r>
              <a:r>
                <a:rPr lang="en-US" sz="2400" dirty="0">
                  <a:latin typeface="Tahoma" charset="0"/>
                  <a:ea typeface="Tahoma" charset="0"/>
                  <a:cs typeface="Tahoma" charset="0"/>
                </a:rPr>
                <a:t> II HDE</a:t>
              </a:r>
            </a:p>
          </p:txBody>
        </p:sp>
      </p:grpSp>
      <p:grpSp>
        <p:nvGrpSpPr>
          <p:cNvPr id="17" name="Group 16"/>
          <p:cNvGrpSpPr/>
          <p:nvPr/>
        </p:nvGrpSpPr>
        <p:grpSpPr>
          <a:xfrm>
            <a:off x="5637401" y="1577483"/>
            <a:ext cx="3714697" cy="2551183"/>
            <a:chOff x="6532362" y="5120402"/>
            <a:chExt cx="4714240" cy="3237649"/>
          </a:xfrm>
        </p:grpSpPr>
        <p:pic>
          <p:nvPicPr>
            <p:cNvPr id="1035"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32362" y="5120402"/>
              <a:ext cx="4714240" cy="2651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6532362" y="7772162"/>
              <a:ext cx="4714240" cy="585889"/>
            </a:xfrm>
            <a:prstGeom prst="rect">
              <a:avLst/>
            </a:prstGeom>
            <a:solidFill>
              <a:schemeClr val="bg1"/>
            </a:solidFill>
          </p:spPr>
          <p:txBody>
            <a:bodyPr wrap="square" rtlCol="0">
              <a:spAutoFit/>
            </a:bodyPr>
            <a:lstStyle/>
            <a:p>
              <a:pPr algn="ctr"/>
              <a:r>
                <a:rPr lang="en-US" sz="2400" dirty="0" err="1">
                  <a:latin typeface="Tahoma" charset="0"/>
                  <a:ea typeface="Tahoma" charset="0"/>
                  <a:cs typeface="Tahoma" charset="0"/>
                </a:rPr>
                <a:t>StimWave</a:t>
              </a:r>
              <a:r>
                <a:rPr lang="en-US" sz="2400" dirty="0">
                  <a:latin typeface="Tahoma" charset="0"/>
                  <a:ea typeface="Tahoma" charset="0"/>
                  <a:cs typeface="Tahoma" charset="0"/>
                </a:rPr>
                <a:t> 510(k)</a:t>
              </a:r>
            </a:p>
          </p:txBody>
        </p:sp>
      </p:grpSp>
    </p:spTree>
    <p:extLst>
      <p:ext uri="{BB962C8B-B14F-4D97-AF65-F5344CB8AC3E}">
        <p14:creationId xmlns:p14="http://schemas.microsoft.com/office/powerpoint/2010/main" val="89734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8000" y="65877"/>
            <a:ext cx="10972800" cy="1127923"/>
          </a:xfrm>
        </p:spPr>
        <p:txBody>
          <a:bodyPr>
            <a:noAutofit/>
          </a:bodyPr>
          <a:lstStyle/>
          <a:p>
            <a:pPr algn="l"/>
            <a:r>
              <a:rPr lang="en-US" sz="3600" dirty="0">
                <a:latin typeface="Tahoma" charset="0"/>
                <a:ea typeface="Tahoma" charset="0"/>
                <a:cs typeface="Tahoma" charset="0"/>
              </a:rPr>
              <a:t>Many randomized controlled trials miss their </a:t>
            </a:r>
            <a:r>
              <a:rPr lang="en-US" sz="3600" dirty="0" err="1">
                <a:latin typeface="Tahoma" charset="0"/>
                <a:ea typeface="Tahoma" charset="0"/>
                <a:cs typeface="Tahoma" charset="0"/>
              </a:rPr>
              <a:t>prespecified</a:t>
            </a:r>
            <a:r>
              <a:rPr lang="en-US" sz="3600" dirty="0">
                <a:latin typeface="Tahoma" charset="0"/>
                <a:ea typeface="Tahoma" charset="0"/>
                <a:cs typeface="Tahoma" charset="0"/>
              </a:rPr>
              <a:t> primary efficacy endpoints</a:t>
            </a:r>
          </a:p>
        </p:txBody>
      </p:sp>
      <p:sp>
        <p:nvSpPr>
          <p:cNvPr id="2" name="Content Placeholder 1"/>
          <p:cNvSpPr>
            <a:spLocks noGrp="1"/>
          </p:cNvSpPr>
          <p:nvPr>
            <p:ph idx="1"/>
          </p:nvPr>
        </p:nvSpPr>
        <p:spPr>
          <a:xfrm>
            <a:off x="508000" y="1245797"/>
            <a:ext cx="10972800" cy="3860800"/>
          </a:xfrm>
        </p:spPr>
        <p:txBody>
          <a:bodyPr>
            <a:normAutofit/>
          </a:bodyPr>
          <a:lstStyle/>
          <a:p>
            <a:r>
              <a:rPr lang="en-US" sz="2400" dirty="0">
                <a:latin typeface="Tahoma" charset="0"/>
                <a:ea typeface="Tahoma" charset="0"/>
                <a:cs typeface="Tahoma" charset="0"/>
              </a:rPr>
              <a:t>Boston Scientific NECTAR Trial </a:t>
            </a:r>
            <a:r>
              <a:rPr lang="en-US" sz="2400" dirty="0" smtClean="0">
                <a:latin typeface="Tahoma" charset="0"/>
                <a:ea typeface="Tahoma" charset="0"/>
                <a:cs typeface="Tahoma" charset="0"/>
              </a:rPr>
              <a:t>(Vagal Nerve Stimulation, </a:t>
            </a:r>
            <a:r>
              <a:rPr lang="en-US" sz="2400" dirty="0">
                <a:latin typeface="Tahoma" charset="0"/>
                <a:ea typeface="Tahoma" charset="0"/>
                <a:cs typeface="Tahoma" charset="0"/>
              </a:rPr>
              <a:t>Heart Failure)</a:t>
            </a:r>
          </a:p>
          <a:p>
            <a:r>
              <a:rPr lang="en-US" sz="2400" dirty="0">
                <a:latin typeface="Tahoma" charset="0"/>
                <a:ea typeface="Tahoma" charset="0"/>
                <a:cs typeface="Tahoma" charset="0"/>
              </a:rPr>
              <a:t>BioControls INOVATE Trial (Vagal Nerve Stimulation, Heart Failure)</a:t>
            </a:r>
          </a:p>
          <a:p>
            <a:r>
              <a:rPr lang="en-US" sz="2400" dirty="0">
                <a:latin typeface="Tahoma" charset="0"/>
                <a:ea typeface="Tahoma" charset="0"/>
                <a:cs typeface="Tahoma" charset="0"/>
              </a:rPr>
              <a:t>Medtronic SYMPLICITY (Renal Denervation, Hypertension) </a:t>
            </a:r>
          </a:p>
          <a:p>
            <a:r>
              <a:rPr lang="en-US" sz="2400" dirty="0">
                <a:latin typeface="Tahoma" charset="0"/>
                <a:ea typeface="Tahoma" charset="0"/>
                <a:cs typeface="Tahoma" charset="0"/>
              </a:rPr>
              <a:t>CVRx® </a:t>
            </a:r>
            <a:r>
              <a:rPr lang="en-US" sz="2400" dirty="0" err="1">
                <a:latin typeface="Tahoma" charset="0"/>
                <a:ea typeface="Tahoma" charset="0"/>
                <a:cs typeface="Tahoma" charset="0"/>
              </a:rPr>
              <a:t>Rheos</a:t>
            </a:r>
            <a:r>
              <a:rPr lang="en-US" sz="2400" dirty="0">
                <a:latin typeface="Tahoma" charset="0"/>
                <a:ea typeface="Tahoma" charset="0"/>
                <a:cs typeface="Tahoma" charset="0"/>
              </a:rPr>
              <a:t> (Baroreflex Activation Therapy)</a:t>
            </a:r>
          </a:p>
          <a:p>
            <a:r>
              <a:rPr lang="en-US" sz="2400" dirty="0" err="1">
                <a:latin typeface="Tahoma" charset="0"/>
                <a:ea typeface="Tahoma" charset="0"/>
                <a:cs typeface="Tahoma" charset="0"/>
              </a:rPr>
              <a:t>Apnex</a:t>
            </a:r>
            <a:r>
              <a:rPr lang="en-US" sz="2400" dirty="0">
                <a:latin typeface="Tahoma" charset="0"/>
                <a:ea typeface="Tahoma" charset="0"/>
                <a:cs typeface="Tahoma" charset="0"/>
              </a:rPr>
              <a:t> (Hypoglossal Nerve Stimulation, Sleep Apnea)</a:t>
            </a:r>
          </a:p>
          <a:p>
            <a:r>
              <a:rPr lang="en-US" sz="2400" dirty="0">
                <a:solidFill>
                  <a:schemeClr val="bg1">
                    <a:lumMod val="75000"/>
                  </a:schemeClr>
                </a:solidFill>
                <a:latin typeface="Tahoma" charset="0"/>
                <a:ea typeface="Tahoma" charset="0"/>
                <a:cs typeface="Tahoma" charset="0"/>
              </a:rPr>
              <a:t>St. Jude BROADEN Trial (DBS Area 25, Depression)</a:t>
            </a:r>
          </a:p>
          <a:p>
            <a:r>
              <a:rPr lang="en-US" sz="2400" dirty="0">
                <a:solidFill>
                  <a:schemeClr val="bg1">
                    <a:lumMod val="75000"/>
                  </a:schemeClr>
                </a:solidFill>
                <a:latin typeface="Tahoma" charset="0"/>
                <a:ea typeface="Tahoma" charset="0"/>
                <a:cs typeface="Tahoma" charset="0"/>
              </a:rPr>
              <a:t>Medtronic RECLAIM Trial (DBS Ventral Capsule/Ventral Striatum, Depression)</a:t>
            </a:r>
          </a:p>
          <a:p>
            <a:r>
              <a:rPr lang="en-US" sz="2400" dirty="0">
                <a:solidFill>
                  <a:schemeClr val="bg1">
                    <a:lumMod val="75000"/>
                  </a:schemeClr>
                </a:solidFill>
                <a:latin typeface="Tahoma" charset="0"/>
                <a:ea typeface="Tahoma" charset="0"/>
                <a:cs typeface="Tahoma" charset="0"/>
              </a:rPr>
              <a:t>Medtronic SANTE Trial (DBS ANT, Epilepsy)</a:t>
            </a:r>
          </a:p>
        </p:txBody>
      </p:sp>
      <p:sp>
        <p:nvSpPr>
          <p:cNvPr id="4" name="TextBox 3"/>
          <p:cNvSpPr txBox="1"/>
          <p:nvPr/>
        </p:nvSpPr>
        <p:spPr>
          <a:xfrm>
            <a:off x="4673600" y="6853954"/>
            <a:ext cx="7518400" cy="913199"/>
          </a:xfrm>
          <a:prstGeom prst="rect">
            <a:avLst/>
          </a:prstGeom>
          <a:noFill/>
        </p:spPr>
        <p:txBody>
          <a:bodyPr wrap="square" rtlCol="0">
            <a:spAutoFit/>
          </a:bodyPr>
          <a:lstStyle/>
          <a:p>
            <a:r>
              <a:rPr lang="en-US" sz="2667" dirty="0">
                <a:solidFill>
                  <a:srgbClr val="FF0000"/>
                </a:solidFill>
              </a:rPr>
              <a:t>SCS/Vagal Nerve = No RCT Trial (Approved by FDA in 1989 and1997)!</a:t>
            </a:r>
          </a:p>
        </p:txBody>
      </p:sp>
      <p:sp>
        <p:nvSpPr>
          <p:cNvPr id="5" name="Rectangle 4"/>
          <p:cNvSpPr/>
          <p:nvPr/>
        </p:nvSpPr>
        <p:spPr>
          <a:xfrm>
            <a:off x="2133600" y="5106598"/>
            <a:ext cx="7315200" cy="1569660"/>
          </a:xfrm>
          <a:prstGeom prst="rect">
            <a:avLst/>
          </a:prstGeom>
        </p:spPr>
        <p:txBody>
          <a:bodyPr wrap="square">
            <a:spAutoFit/>
          </a:bodyPr>
          <a:lstStyle/>
          <a:p>
            <a:r>
              <a:rPr lang="en-US" sz="2400" dirty="0">
                <a:solidFill>
                  <a:srgbClr val="002060"/>
                </a:solidFill>
                <a:latin typeface="Tahoma" charset="0"/>
                <a:ea typeface="Tahoma" charset="0"/>
                <a:cs typeface="Tahoma" charset="0"/>
              </a:rPr>
              <a:t>Common Themes:</a:t>
            </a:r>
          </a:p>
          <a:p>
            <a:pPr lvl="1"/>
            <a:r>
              <a:rPr lang="en-US" sz="2400" dirty="0">
                <a:solidFill>
                  <a:srgbClr val="002060"/>
                </a:solidFill>
                <a:latin typeface="Tahoma" charset="0"/>
                <a:ea typeface="Tahoma" charset="0"/>
                <a:cs typeface="Tahoma" charset="0"/>
              </a:rPr>
              <a:t>followed successful open label studies</a:t>
            </a:r>
          </a:p>
          <a:p>
            <a:pPr lvl="1"/>
            <a:r>
              <a:rPr lang="en-US" sz="2400" dirty="0">
                <a:solidFill>
                  <a:srgbClr val="002060"/>
                </a:solidFill>
                <a:latin typeface="Tahoma" charset="0"/>
                <a:ea typeface="Tahoma" charset="0"/>
                <a:cs typeface="Tahoma" charset="0"/>
              </a:rPr>
              <a:t>large sham arm effect</a:t>
            </a:r>
          </a:p>
          <a:p>
            <a:pPr lvl="1"/>
            <a:r>
              <a:rPr lang="en-US" sz="2400" b="1" dirty="0">
                <a:solidFill>
                  <a:srgbClr val="002060"/>
                </a:solidFill>
                <a:latin typeface="Tahoma" charset="0"/>
                <a:ea typeface="Tahoma" charset="0"/>
                <a:cs typeface="Tahoma" charset="0"/>
              </a:rPr>
              <a:t>remarkable response in some patients</a:t>
            </a:r>
          </a:p>
        </p:txBody>
      </p:sp>
    </p:spTree>
    <p:extLst>
      <p:ext uri="{BB962C8B-B14F-4D97-AF65-F5344CB8AC3E}">
        <p14:creationId xmlns:p14="http://schemas.microsoft.com/office/powerpoint/2010/main" val="181056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3296" y="270398"/>
            <a:ext cx="9340771" cy="701877"/>
          </a:xfrm>
        </p:spPr>
        <p:txBody>
          <a:bodyPr>
            <a:noAutofit/>
          </a:bodyPr>
          <a:lstStyle/>
          <a:p>
            <a:pPr algn="l"/>
            <a:r>
              <a:rPr lang="en-US" sz="3600" dirty="0">
                <a:latin typeface="Tahoma" charset="0"/>
                <a:ea typeface="Tahoma" charset="0"/>
                <a:cs typeface="Tahoma" charset="0"/>
              </a:rPr>
              <a:t>Why is treatment response so inconsistent?</a:t>
            </a:r>
          </a:p>
        </p:txBody>
      </p:sp>
      <p:sp>
        <p:nvSpPr>
          <p:cNvPr id="5" name="Content Placeholder 4"/>
          <p:cNvSpPr>
            <a:spLocks noGrp="1"/>
          </p:cNvSpPr>
          <p:nvPr>
            <p:ph idx="1"/>
          </p:nvPr>
        </p:nvSpPr>
        <p:spPr>
          <a:xfrm>
            <a:off x="1145895" y="1191229"/>
            <a:ext cx="9803756" cy="4647426"/>
          </a:xfrm>
        </p:spPr>
        <p:txBody>
          <a:bodyPr wrap="square">
            <a:spAutoFit/>
          </a:bodyPr>
          <a:lstStyle/>
          <a:p>
            <a:pPr marL="0" indent="0">
              <a:lnSpc>
                <a:spcPct val="100000"/>
              </a:lnSpc>
              <a:spcBef>
                <a:spcPts val="0"/>
              </a:spcBef>
              <a:buNone/>
            </a:pPr>
            <a:r>
              <a:rPr lang="en-US" b="0" dirty="0" smtClean="0">
                <a:solidFill>
                  <a:schemeClr val="tx1"/>
                </a:solidFill>
                <a:latin typeface="Tahoma" charset="0"/>
                <a:ea typeface="Tahoma" charset="0"/>
                <a:cs typeface="Tahoma" charset="0"/>
              </a:rPr>
              <a:t>In many (most? all?) cases, we don’t know:</a:t>
            </a:r>
          </a:p>
          <a:p>
            <a:pPr marL="0" indent="0">
              <a:lnSpc>
                <a:spcPct val="100000"/>
              </a:lnSpc>
              <a:spcBef>
                <a:spcPts val="0"/>
              </a:spcBef>
              <a:buNone/>
            </a:pPr>
            <a:endParaRPr lang="en-US" b="0" dirty="0">
              <a:solidFill>
                <a:schemeClr val="tx1"/>
              </a:solidFill>
              <a:latin typeface="Tahoma" charset="0"/>
              <a:ea typeface="Tahoma" charset="0"/>
              <a:cs typeface="Tahoma" charset="0"/>
            </a:endParaRPr>
          </a:p>
          <a:p>
            <a:pPr lvl="1">
              <a:lnSpc>
                <a:spcPct val="100000"/>
              </a:lnSpc>
              <a:spcBef>
                <a:spcPts val="0"/>
              </a:spcBef>
            </a:pPr>
            <a:r>
              <a:rPr lang="en-US" b="0" dirty="0" smtClean="0">
                <a:solidFill>
                  <a:schemeClr val="tx1"/>
                </a:solidFill>
                <a:latin typeface="Tahoma" charset="0"/>
                <a:ea typeface="Tahoma" charset="0"/>
                <a:cs typeface="Tahoma" charset="0"/>
              </a:rPr>
              <a:t>Desired </a:t>
            </a:r>
            <a:r>
              <a:rPr lang="en-US" b="0" dirty="0">
                <a:solidFill>
                  <a:schemeClr val="tx1"/>
                </a:solidFill>
                <a:latin typeface="Tahoma" charset="0"/>
                <a:ea typeface="Tahoma" charset="0"/>
                <a:cs typeface="Tahoma" charset="0"/>
              </a:rPr>
              <a:t>cellular </a:t>
            </a:r>
            <a:r>
              <a:rPr lang="en-US" b="0" dirty="0" smtClean="0">
                <a:solidFill>
                  <a:schemeClr val="tx1"/>
                </a:solidFill>
                <a:latin typeface="Tahoma" charset="0"/>
                <a:ea typeface="Tahoma" charset="0"/>
                <a:cs typeface="Tahoma" charset="0"/>
              </a:rPr>
              <a:t>target</a:t>
            </a:r>
          </a:p>
          <a:p>
            <a:pPr lvl="1">
              <a:lnSpc>
                <a:spcPct val="100000"/>
              </a:lnSpc>
              <a:spcBef>
                <a:spcPts val="0"/>
              </a:spcBef>
            </a:pPr>
            <a:r>
              <a:rPr lang="en-US" b="0" dirty="0" smtClean="0">
                <a:solidFill>
                  <a:schemeClr val="tx1"/>
                </a:solidFill>
                <a:latin typeface="Tahoma" charset="0"/>
                <a:ea typeface="Tahoma" charset="0"/>
                <a:cs typeface="Tahoma" charset="0"/>
              </a:rPr>
              <a:t>What the target is actually “seeing”</a:t>
            </a:r>
          </a:p>
          <a:p>
            <a:pPr lvl="1">
              <a:lnSpc>
                <a:spcPct val="100000"/>
              </a:lnSpc>
              <a:spcBef>
                <a:spcPts val="0"/>
              </a:spcBef>
            </a:pPr>
            <a:r>
              <a:rPr lang="en-US" b="0" dirty="0" smtClean="0">
                <a:solidFill>
                  <a:schemeClr val="tx1"/>
                </a:solidFill>
                <a:latin typeface="Tahoma" charset="0"/>
                <a:ea typeface="Tahoma" charset="0"/>
                <a:cs typeface="Tahoma" charset="0"/>
              </a:rPr>
              <a:t>Minimum activation volume to </a:t>
            </a:r>
            <a:r>
              <a:rPr lang="en-US" b="0" dirty="0">
                <a:solidFill>
                  <a:schemeClr val="tx1"/>
                </a:solidFill>
                <a:latin typeface="Tahoma" charset="0"/>
                <a:ea typeface="Tahoma" charset="0"/>
                <a:cs typeface="Tahoma" charset="0"/>
              </a:rPr>
              <a:t>create </a:t>
            </a:r>
            <a:r>
              <a:rPr lang="en-US" b="0" dirty="0" smtClean="0">
                <a:solidFill>
                  <a:schemeClr val="tx1"/>
                </a:solidFill>
                <a:latin typeface="Tahoma" charset="0"/>
                <a:ea typeface="Tahoma" charset="0"/>
                <a:cs typeface="Tahoma" charset="0"/>
              </a:rPr>
              <a:t>effect</a:t>
            </a:r>
          </a:p>
          <a:p>
            <a:pPr lvl="1">
              <a:lnSpc>
                <a:spcPct val="100000"/>
              </a:lnSpc>
              <a:spcBef>
                <a:spcPts val="0"/>
              </a:spcBef>
            </a:pPr>
            <a:r>
              <a:rPr lang="en-US" b="0" dirty="0" smtClean="0">
                <a:solidFill>
                  <a:schemeClr val="tx1"/>
                </a:solidFill>
                <a:latin typeface="Tahoma" charset="0"/>
                <a:ea typeface="Tahoma" charset="0"/>
                <a:cs typeface="Tahoma" charset="0"/>
              </a:rPr>
              <a:t>Optimal temporal pattern to create effect</a:t>
            </a:r>
          </a:p>
          <a:p>
            <a:pPr lvl="1">
              <a:lnSpc>
                <a:spcPct val="100000"/>
              </a:lnSpc>
              <a:spcBef>
                <a:spcPts val="0"/>
              </a:spcBef>
            </a:pPr>
            <a:r>
              <a:rPr lang="en-US" b="0" dirty="0" smtClean="0">
                <a:solidFill>
                  <a:schemeClr val="tx1"/>
                </a:solidFill>
                <a:latin typeface="Tahoma" charset="0"/>
                <a:ea typeface="Tahoma" charset="0"/>
                <a:cs typeface="Tahoma" charset="0"/>
              </a:rPr>
              <a:t>Variance </a:t>
            </a:r>
            <a:r>
              <a:rPr lang="en-US" b="0" dirty="0">
                <a:solidFill>
                  <a:schemeClr val="tx1"/>
                </a:solidFill>
                <a:latin typeface="Tahoma" charset="0"/>
                <a:ea typeface="Tahoma" charset="0"/>
                <a:cs typeface="Tahoma" charset="0"/>
              </a:rPr>
              <a:t>in anatomy from subject to subject</a:t>
            </a:r>
          </a:p>
          <a:p>
            <a:pPr lvl="1">
              <a:lnSpc>
                <a:spcPct val="100000"/>
              </a:lnSpc>
              <a:spcBef>
                <a:spcPts val="0"/>
              </a:spcBef>
            </a:pPr>
            <a:r>
              <a:rPr lang="en-US" b="0" dirty="0">
                <a:solidFill>
                  <a:schemeClr val="tx1"/>
                </a:solidFill>
                <a:latin typeface="Tahoma" charset="0"/>
                <a:ea typeface="Tahoma" charset="0"/>
                <a:cs typeface="Tahoma" charset="0"/>
              </a:rPr>
              <a:t>Variance in pathology from subject to subject</a:t>
            </a:r>
          </a:p>
          <a:p>
            <a:pPr lvl="1">
              <a:lnSpc>
                <a:spcPct val="100000"/>
              </a:lnSpc>
              <a:spcBef>
                <a:spcPts val="0"/>
              </a:spcBef>
            </a:pPr>
            <a:r>
              <a:rPr lang="en-US" b="0" dirty="0">
                <a:solidFill>
                  <a:schemeClr val="tx1"/>
                </a:solidFill>
                <a:latin typeface="Tahoma" charset="0"/>
                <a:ea typeface="Tahoma" charset="0"/>
                <a:cs typeface="Tahoma" charset="0"/>
              </a:rPr>
              <a:t>Effect of drug interactions</a:t>
            </a:r>
          </a:p>
          <a:p>
            <a:pPr lvl="1">
              <a:lnSpc>
                <a:spcPct val="100000"/>
              </a:lnSpc>
              <a:spcBef>
                <a:spcPts val="0"/>
              </a:spcBef>
            </a:pPr>
            <a:r>
              <a:rPr lang="en-US" b="0" dirty="0">
                <a:solidFill>
                  <a:schemeClr val="tx1"/>
                </a:solidFill>
                <a:latin typeface="Tahoma" charset="0"/>
                <a:ea typeface="Tahoma" charset="0"/>
                <a:cs typeface="Tahoma" charset="0"/>
              </a:rPr>
              <a:t>Long-term adaptation (systemic, neural interface</a:t>
            </a:r>
            <a:r>
              <a:rPr lang="en-US" b="0" dirty="0" smtClean="0">
                <a:solidFill>
                  <a:schemeClr val="tx1"/>
                </a:solidFill>
                <a:latin typeface="Tahoma" charset="0"/>
                <a:ea typeface="Tahoma" charset="0"/>
                <a:cs typeface="Tahoma" charset="0"/>
              </a:rPr>
              <a:t>)</a:t>
            </a:r>
          </a:p>
          <a:p>
            <a:pPr lvl="1">
              <a:lnSpc>
                <a:spcPct val="100000"/>
              </a:lnSpc>
              <a:spcBef>
                <a:spcPts val="0"/>
              </a:spcBef>
            </a:pPr>
            <a:endParaRPr lang="en-US" b="0" dirty="0">
              <a:solidFill>
                <a:schemeClr val="tx1"/>
              </a:solidFill>
              <a:latin typeface="Tahoma" charset="0"/>
              <a:ea typeface="Tahoma" charset="0"/>
              <a:cs typeface="Tahoma" charset="0"/>
            </a:endParaRPr>
          </a:p>
          <a:p>
            <a:pPr lvl="1">
              <a:lnSpc>
                <a:spcPct val="100000"/>
              </a:lnSpc>
              <a:spcBef>
                <a:spcPts val="0"/>
              </a:spcBef>
            </a:pPr>
            <a:r>
              <a:rPr lang="en-US" b="0" dirty="0" smtClean="0">
                <a:solidFill>
                  <a:schemeClr val="tx1"/>
                </a:solidFill>
                <a:latin typeface="Tahoma" charset="0"/>
                <a:ea typeface="Tahoma" charset="0"/>
                <a:cs typeface="Tahoma" charset="0"/>
              </a:rPr>
              <a:t>Translatability of </a:t>
            </a:r>
            <a:r>
              <a:rPr lang="en-US" b="0" dirty="0">
                <a:solidFill>
                  <a:schemeClr val="tx1"/>
                </a:solidFill>
                <a:latin typeface="Tahoma" charset="0"/>
                <a:ea typeface="Tahoma" charset="0"/>
                <a:cs typeface="Tahoma" charset="0"/>
              </a:rPr>
              <a:t>animal study </a:t>
            </a:r>
            <a:r>
              <a:rPr lang="en-US" b="0" dirty="0" smtClean="0">
                <a:solidFill>
                  <a:schemeClr val="tx1"/>
                </a:solidFill>
                <a:latin typeface="Tahoma" charset="0"/>
                <a:ea typeface="Tahoma" charset="0"/>
                <a:cs typeface="Tahoma" charset="0"/>
              </a:rPr>
              <a:t>results</a:t>
            </a:r>
            <a:r>
              <a:rPr lang="is-IS" b="0" dirty="0" smtClean="0">
                <a:solidFill>
                  <a:schemeClr val="tx1"/>
                </a:solidFill>
                <a:latin typeface="Tahoma" charset="0"/>
                <a:ea typeface="Tahoma" charset="0"/>
                <a:cs typeface="Tahoma" charset="0"/>
              </a:rPr>
              <a:t>…</a:t>
            </a:r>
            <a:endParaRPr lang="en-US" b="0" dirty="0">
              <a:solidFill>
                <a:schemeClr val="tx1"/>
              </a:solidFill>
              <a:latin typeface="Tahoma" charset="0"/>
              <a:ea typeface="Tahoma" charset="0"/>
              <a:cs typeface="Tahoma" charset="0"/>
            </a:endParaRPr>
          </a:p>
        </p:txBody>
      </p:sp>
      <p:sp>
        <p:nvSpPr>
          <p:cNvPr id="3" name="TextBox 2"/>
          <p:cNvSpPr txBox="1"/>
          <p:nvPr/>
        </p:nvSpPr>
        <p:spPr>
          <a:xfrm>
            <a:off x="7315201" y="5257801"/>
            <a:ext cx="3353803" cy="1384995"/>
          </a:xfrm>
          <a:prstGeom prst="rect">
            <a:avLst/>
          </a:prstGeom>
          <a:noFill/>
        </p:spPr>
        <p:txBody>
          <a:bodyPr wrap="none" rtlCol="0">
            <a:spAutoFit/>
          </a:bodyPr>
          <a:lstStyle/>
          <a:p>
            <a:r>
              <a:rPr lang="en-US" sz="2800" i="1" dirty="0">
                <a:solidFill>
                  <a:srgbClr val="00B0F0"/>
                </a:solidFill>
                <a:latin typeface="Tahoma" charset="0"/>
                <a:ea typeface="Tahoma" charset="0"/>
                <a:cs typeface="Tahoma" charset="0"/>
              </a:rPr>
              <a:t>Spatial scale</a:t>
            </a:r>
          </a:p>
          <a:p>
            <a:r>
              <a:rPr lang="en-US" sz="2800" i="1" dirty="0">
                <a:solidFill>
                  <a:srgbClr val="00B0F0"/>
                </a:solidFill>
                <a:latin typeface="Tahoma" charset="0"/>
                <a:ea typeface="Tahoma" charset="0"/>
                <a:cs typeface="Tahoma" charset="0"/>
              </a:rPr>
              <a:t>Orientation of fibers</a:t>
            </a:r>
          </a:p>
          <a:p>
            <a:r>
              <a:rPr lang="en-US" sz="2800" i="1" dirty="0">
                <a:solidFill>
                  <a:srgbClr val="00B0F0"/>
                </a:solidFill>
                <a:latin typeface="Tahoma" charset="0"/>
                <a:ea typeface="Tahoma" charset="0"/>
                <a:cs typeface="Tahoma" charset="0"/>
              </a:rPr>
              <a:t>Myelination</a:t>
            </a:r>
          </a:p>
        </p:txBody>
      </p:sp>
    </p:spTree>
    <p:extLst>
      <p:ext uri="{BB962C8B-B14F-4D97-AF65-F5344CB8AC3E}">
        <p14:creationId xmlns:p14="http://schemas.microsoft.com/office/powerpoint/2010/main" val="212815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fade">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fade">
                                      <p:cBhvr>
                                        <p:cTn id="47" dur="500"/>
                                        <p:tgtEl>
                                          <p:spTgt spid="5">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11" end="11"/>
                                            </p:txEl>
                                          </p:spTgt>
                                        </p:tgtEl>
                                        <p:attrNameLst>
                                          <p:attrName>style.visibility</p:attrName>
                                        </p:attrNameLst>
                                      </p:cBhvr>
                                      <p:to>
                                        <p:strVal val="visible"/>
                                      </p:to>
                                    </p:set>
                                    <p:animEffect transition="in" filter="fade">
                                      <p:cBhvr>
                                        <p:cTn id="52" dur="500"/>
                                        <p:tgtEl>
                                          <p:spTgt spid="5">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6313" y="3163669"/>
            <a:ext cx="10568587" cy="1200329"/>
          </a:xfrm>
          <a:prstGeom prst="rect">
            <a:avLst/>
          </a:prstGeom>
          <a:noFill/>
        </p:spPr>
        <p:txBody>
          <a:bodyPr wrap="square" rtlCol="0">
            <a:spAutoFit/>
          </a:bodyPr>
          <a:lstStyle/>
          <a:p>
            <a:r>
              <a:rPr lang="en-US" sz="3600" dirty="0" smtClean="0">
                <a:latin typeface="Tahoma" charset="0"/>
                <a:ea typeface="Tahoma" charset="0"/>
                <a:cs typeface="Tahoma" charset="0"/>
              </a:rPr>
              <a:t>Build predictive functional maps of the human PNS in relation to selected organ targets</a:t>
            </a:r>
            <a:endParaRPr lang="en-US" sz="3600" dirty="0">
              <a:latin typeface="Tahoma" charset="0"/>
              <a:ea typeface="Tahoma" charset="0"/>
              <a:cs typeface="Tahoma" charset="0"/>
            </a:endParaRPr>
          </a:p>
        </p:txBody>
      </p:sp>
      <p:sp>
        <p:nvSpPr>
          <p:cNvPr id="6" name="TextBox 5"/>
          <p:cNvSpPr txBox="1"/>
          <p:nvPr/>
        </p:nvSpPr>
        <p:spPr>
          <a:xfrm>
            <a:off x="696313" y="1804769"/>
            <a:ext cx="4904387" cy="646331"/>
          </a:xfrm>
          <a:prstGeom prst="rect">
            <a:avLst/>
          </a:prstGeom>
          <a:noFill/>
        </p:spPr>
        <p:txBody>
          <a:bodyPr wrap="square" rtlCol="0">
            <a:spAutoFit/>
          </a:bodyPr>
          <a:lstStyle/>
          <a:p>
            <a:r>
              <a:rPr lang="en-US" sz="3600" dirty="0" smtClean="0">
                <a:latin typeface="Tahoma" charset="0"/>
                <a:ea typeface="Tahoma" charset="0"/>
                <a:cs typeface="Tahoma" charset="0"/>
              </a:rPr>
              <a:t>SPARC Ultimate Goal:</a:t>
            </a:r>
            <a:endParaRPr lang="en-US" sz="3600" dirty="0">
              <a:latin typeface="Tahoma" charset="0"/>
              <a:ea typeface="Tahoma" charset="0"/>
              <a:cs typeface="Tahoma" charset="0"/>
            </a:endParaRPr>
          </a:p>
        </p:txBody>
      </p:sp>
    </p:spTree>
    <p:extLst>
      <p:ext uri="{BB962C8B-B14F-4D97-AF65-F5344CB8AC3E}">
        <p14:creationId xmlns:p14="http://schemas.microsoft.com/office/powerpoint/2010/main" val="18505261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6078520" y="1635592"/>
            <a:ext cx="1968032" cy="96390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TRANSLATIONAL PARTNERSHIPS</a:t>
            </a:r>
            <a:endParaRPr lang="en-US" dirty="0">
              <a:solidFill>
                <a:schemeClr val="bg1"/>
              </a:solidFill>
            </a:endParaRPr>
          </a:p>
        </p:txBody>
      </p:sp>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28833" t="15097" r="28446" b="49583"/>
          <a:stretch/>
        </p:blipFill>
        <p:spPr>
          <a:xfrm rot="6001839">
            <a:off x="2273128" y="1634477"/>
            <a:ext cx="3489163" cy="3733035"/>
          </a:xfrm>
          <a:prstGeom prst="rect">
            <a:avLst/>
          </a:prstGeom>
        </p:spPr>
      </p:pic>
      <p:pic>
        <p:nvPicPr>
          <p:cNvPr id="38" name="Picture 37"/>
          <p:cNvPicPr>
            <a:picLocks noChangeAspect="1"/>
          </p:cNvPicPr>
          <p:nvPr/>
        </p:nvPicPr>
        <p:blipFill rotWithShape="1">
          <a:blip r:embed="rId4">
            <a:extLst>
              <a:ext uri="{28A0092B-C50C-407E-A947-70E740481C1C}">
                <a14:useLocalDpi xmlns:a14="http://schemas.microsoft.com/office/drawing/2010/main" val="0"/>
              </a:ext>
            </a:extLst>
          </a:blip>
          <a:srcRect l="28627" t="15038" r="28236" b="50438"/>
          <a:stretch/>
        </p:blipFill>
        <p:spPr>
          <a:xfrm rot="13401688">
            <a:off x="2473865" y="1069472"/>
            <a:ext cx="3414712" cy="3536687"/>
          </a:xfrm>
          <a:prstGeom prst="rect">
            <a:avLst/>
          </a:prstGeom>
        </p:spPr>
      </p:pic>
      <p:pic>
        <p:nvPicPr>
          <p:cNvPr id="37" name="Picture 36"/>
          <p:cNvPicPr>
            <a:picLocks noChangeAspect="1"/>
          </p:cNvPicPr>
          <p:nvPr/>
        </p:nvPicPr>
        <p:blipFill rotWithShape="1">
          <a:blip r:embed="rId5">
            <a:extLst>
              <a:ext uri="{28A0092B-C50C-407E-A947-70E740481C1C}">
                <a14:useLocalDpi xmlns:a14="http://schemas.microsoft.com/office/drawing/2010/main" val="0"/>
              </a:ext>
            </a:extLst>
          </a:blip>
          <a:srcRect l="29546" t="14166" r="28541" b="50417"/>
          <a:stretch/>
        </p:blipFill>
        <p:spPr>
          <a:xfrm rot="20585547">
            <a:off x="3012651" y="1377347"/>
            <a:ext cx="3391919" cy="3709135"/>
          </a:xfrm>
          <a:prstGeom prst="rect">
            <a:avLst/>
          </a:prstGeom>
        </p:spPr>
      </p:pic>
      <p:sp>
        <p:nvSpPr>
          <p:cNvPr id="2" name="Title 1"/>
          <p:cNvSpPr>
            <a:spLocks noGrp="1"/>
          </p:cNvSpPr>
          <p:nvPr>
            <p:ph type="title"/>
          </p:nvPr>
        </p:nvSpPr>
        <p:spPr>
          <a:xfrm>
            <a:off x="2391741" y="147818"/>
            <a:ext cx="7528127" cy="711239"/>
          </a:xfrm>
        </p:spPr>
        <p:txBody>
          <a:bodyPr>
            <a:normAutofit/>
          </a:bodyPr>
          <a:lstStyle/>
          <a:p>
            <a:pPr algn="ctr"/>
            <a:r>
              <a:rPr lang="en-US" sz="3600" dirty="0" smtClean="0">
                <a:latin typeface="Tahoma" charset="0"/>
                <a:ea typeface="Tahoma" charset="0"/>
                <a:cs typeface="Tahoma" charset="0"/>
              </a:rPr>
              <a:t>SPARC Component Structure</a:t>
            </a:r>
            <a:endParaRPr lang="en-US" sz="3600" dirty="0">
              <a:latin typeface="Tahoma" charset="0"/>
              <a:ea typeface="Tahoma" charset="0"/>
              <a:cs typeface="Tahoma" charset="0"/>
            </a:endParaRPr>
          </a:p>
        </p:txBody>
      </p:sp>
      <p:sp>
        <p:nvSpPr>
          <p:cNvPr id="29" name="Rounded Rectangle 28"/>
          <p:cNvSpPr/>
          <p:nvPr/>
        </p:nvSpPr>
        <p:spPr>
          <a:xfrm>
            <a:off x="3342456" y="2679096"/>
            <a:ext cx="1968032" cy="1196947"/>
          </a:xfrm>
          <a:prstGeom prst="roundRect">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DATA </a:t>
            </a:r>
            <a:r>
              <a:rPr lang="en-US" dirty="0" smtClean="0">
                <a:solidFill>
                  <a:schemeClr val="bg1"/>
                </a:solidFill>
              </a:rPr>
              <a:t>&amp; RESOURCE CENTER</a:t>
            </a:r>
            <a:endParaRPr lang="en-US" dirty="0">
              <a:solidFill>
                <a:schemeClr val="bg1"/>
              </a:solidFill>
            </a:endParaRPr>
          </a:p>
        </p:txBody>
      </p:sp>
      <p:sp>
        <p:nvSpPr>
          <p:cNvPr id="30" name="Rounded Rectangle 29"/>
          <p:cNvSpPr/>
          <p:nvPr/>
        </p:nvSpPr>
        <p:spPr>
          <a:xfrm>
            <a:off x="816798" y="1044892"/>
            <a:ext cx="1968032" cy="96390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ANATOMICAL &amp; FUNCTIONAL MAPPING</a:t>
            </a:r>
            <a:endParaRPr lang="en-US" dirty="0">
              <a:solidFill>
                <a:schemeClr val="bg1"/>
              </a:solidFill>
            </a:endParaRPr>
          </a:p>
        </p:txBody>
      </p:sp>
      <p:sp>
        <p:nvSpPr>
          <p:cNvPr id="31" name="Rounded Rectangle 30"/>
          <p:cNvSpPr/>
          <p:nvPr/>
        </p:nvSpPr>
        <p:spPr>
          <a:xfrm>
            <a:off x="2358440" y="5200639"/>
            <a:ext cx="1968032" cy="96390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TECHNOLOGY DEVELOPMENT</a:t>
            </a:r>
            <a:endParaRPr lang="en-US" dirty="0">
              <a:solidFill>
                <a:schemeClr val="bg1"/>
              </a:solidFill>
            </a:endParaRPr>
          </a:p>
        </p:txBody>
      </p:sp>
      <p:grpSp>
        <p:nvGrpSpPr>
          <p:cNvPr id="43" name="Group 42"/>
          <p:cNvGrpSpPr/>
          <p:nvPr/>
        </p:nvGrpSpPr>
        <p:grpSpPr>
          <a:xfrm>
            <a:off x="6870624" y="3343593"/>
            <a:ext cx="4648275" cy="2441507"/>
            <a:chOff x="7533679" y="3226480"/>
            <a:chExt cx="4648274" cy="2441506"/>
          </a:xfrm>
        </p:grpSpPr>
        <p:pic>
          <p:nvPicPr>
            <p:cNvPr id="41" name="Picture 40"/>
            <p:cNvPicPr>
              <a:picLocks noChangeAspect="1"/>
            </p:cNvPicPr>
            <p:nvPr/>
          </p:nvPicPr>
          <p:blipFill>
            <a:blip r:embed="rId6"/>
            <a:stretch>
              <a:fillRect/>
            </a:stretch>
          </p:blipFill>
          <p:spPr>
            <a:xfrm rot="2700000">
              <a:off x="6819539" y="3940620"/>
              <a:ext cx="2441506" cy="1013225"/>
            </a:xfrm>
            <a:prstGeom prst="rect">
              <a:avLst/>
            </a:prstGeom>
          </p:spPr>
        </p:pic>
        <p:sp>
          <p:nvSpPr>
            <p:cNvPr id="42" name="TextBox 41"/>
            <p:cNvSpPr txBox="1"/>
            <p:nvPr/>
          </p:nvSpPr>
          <p:spPr>
            <a:xfrm>
              <a:off x="8354507" y="3359250"/>
              <a:ext cx="3827446" cy="923330"/>
            </a:xfrm>
            <a:prstGeom prst="rect">
              <a:avLst/>
            </a:prstGeom>
            <a:noFill/>
          </p:spPr>
          <p:txBody>
            <a:bodyPr wrap="square" rtlCol="0">
              <a:spAutoFit/>
            </a:bodyPr>
            <a:lstStyle/>
            <a:p>
              <a:r>
                <a:rPr lang="en-US" dirty="0" smtClean="0">
                  <a:latin typeface="Tahoma" charset="0"/>
                  <a:ea typeface="Tahoma" charset="0"/>
                  <a:cs typeface="Tahoma" charset="0"/>
                </a:rPr>
                <a:t>Program </a:t>
              </a:r>
              <a:r>
                <a:rPr lang="en-US" dirty="0">
                  <a:latin typeface="Tahoma" charset="0"/>
                  <a:ea typeface="Tahoma" charset="0"/>
                  <a:cs typeface="Tahoma" charset="0"/>
                </a:rPr>
                <a:t>Manager and Staff </a:t>
              </a:r>
              <a:r>
                <a:rPr lang="en-US" dirty="0" smtClean="0">
                  <a:latin typeface="Tahoma" charset="0"/>
                  <a:ea typeface="Tahoma" charset="0"/>
                  <a:cs typeface="Tahoma" charset="0"/>
                </a:rPr>
                <a:t>in OSC </a:t>
              </a:r>
              <a:r>
                <a:rPr lang="en-US" smtClean="0">
                  <a:latin typeface="Tahoma" charset="0"/>
                  <a:ea typeface="Tahoma" charset="0"/>
                  <a:cs typeface="Tahoma" charset="0"/>
                </a:rPr>
                <a:t>(“Common Fund”) set </a:t>
              </a:r>
              <a:r>
                <a:rPr lang="en-US" dirty="0" smtClean="0">
                  <a:latin typeface="Tahoma" charset="0"/>
                  <a:ea typeface="Tahoma" charset="0"/>
                  <a:cs typeface="Tahoma" charset="0"/>
                </a:rPr>
                <a:t>overall vision and make adjustments</a:t>
              </a:r>
              <a:endParaRPr lang="en-US" dirty="0">
                <a:latin typeface="Tahoma" charset="0"/>
                <a:ea typeface="Tahoma" charset="0"/>
                <a:cs typeface="Tahoma" charset="0"/>
              </a:endParaRPr>
            </a:p>
          </p:txBody>
        </p:sp>
      </p:grpSp>
      <p:sp>
        <p:nvSpPr>
          <p:cNvPr id="17" name="TextBox 16"/>
          <p:cNvSpPr txBox="1"/>
          <p:nvPr/>
        </p:nvSpPr>
        <p:spPr>
          <a:xfrm>
            <a:off x="816798" y="2008801"/>
            <a:ext cx="1103187" cy="461665"/>
          </a:xfrm>
          <a:prstGeom prst="rect">
            <a:avLst/>
          </a:prstGeom>
          <a:noFill/>
        </p:spPr>
        <p:txBody>
          <a:bodyPr wrap="none" rtlCol="0">
            <a:spAutoFit/>
          </a:bodyPr>
          <a:lstStyle/>
          <a:p>
            <a:r>
              <a:rPr lang="en-US" sz="2400" dirty="0">
                <a:solidFill>
                  <a:schemeClr val="accent1"/>
                </a:solidFill>
                <a:latin typeface="Tahoma" charset="0"/>
                <a:ea typeface="Tahoma" charset="0"/>
                <a:cs typeface="Tahoma" charset="0"/>
              </a:rPr>
              <a:t>NIDDK</a:t>
            </a:r>
          </a:p>
        </p:txBody>
      </p:sp>
      <p:sp>
        <p:nvSpPr>
          <p:cNvPr id="18" name="TextBox 17"/>
          <p:cNvSpPr txBox="1"/>
          <p:nvPr/>
        </p:nvSpPr>
        <p:spPr>
          <a:xfrm>
            <a:off x="6955419" y="2587136"/>
            <a:ext cx="2113848" cy="461665"/>
          </a:xfrm>
          <a:prstGeom prst="rect">
            <a:avLst/>
          </a:prstGeom>
          <a:noFill/>
        </p:spPr>
        <p:txBody>
          <a:bodyPr wrap="none" rtlCol="0">
            <a:spAutoFit/>
          </a:bodyPr>
          <a:lstStyle/>
          <a:p>
            <a:r>
              <a:rPr lang="en-US" sz="2400" dirty="0" smtClean="0">
                <a:solidFill>
                  <a:srgbClr val="FFC000"/>
                </a:solidFill>
                <a:latin typeface="Tahoma" charset="0"/>
                <a:ea typeface="Tahoma" charset="0"/>
                <a:cs typeface="Tahoma" charset="0"/>
              </a:rPr>
              <a:t>NCATS/NINDS</a:t>
            </a:r>
            <a:endParaRPr lang="en-US" sz="2400" dirty="0">
              <a:solidFill>
                <a:srgbClr val="FFC000"/>
              </a:solidFill>
              <a:latin typeface="Tahoma" charset="0"/>
              <a:ea typeface="Tahoma" charset="0"/>
              <a:cs typeface="Tahoma" charset="0"/>
            </a:endParaRPr>
          </a:p>
        </p:txBody>
      </p:sp>
      <p:sp>
        <p:nvSpPr>
          <p:cNvPr id="19" name="TextBox 18"/>
          <p:cNvSpPr txBox="1"/>
          <p:nvPr/>
        </p:nvSpPr>
        <p:spPr>
          <a:xfrm>
            <a:off x="4345294" y="3830621"/>
            <a:ext cx="982961" cy="461665"/>
          </a:xfrm>
          <a:prstGeom prst="rect">
            <a:avLst/>
          </a:prstGeom>
          <a:noFill/>
        </p:spPr>
        <p:txBody>
          <a:bodyPr wrap="none" rtlCol="0">
            <a:spAutoFit/>
          </a:bodyPr>
          <a:lstStyle/>
          <a:p>
            <a:r>
              <a:rPr lang="en-US" sz="2400" dirty="0">
                <a:solidFill>
                  <a:srgbClr val="7030A0"/>
                </a:solidFill>
                <a:latin typeface="Tahoma" charset="0"/>
                <a:ea typeface="Tahoma" charset="0"/>
                <a:cs typeface="Tahoma" charset="0"/>
              </a:rPr>
              <a:t>NIBIB</a:t>
            </a:r>
          </a:p>
        </p:txBody>
      </p:sp>
      <p:sp>
        <p:nvSpPr>
          <p:cNvPr id="20" name="TextBox 19"/>
          <p:cNvSpPr txBox="1"/>
          <p:nvPr/>
        </p:nvSpPr>
        <p:spPr>
          <a:xfrm>
            <a:off x="2339617" y="6164548"/>
            <a:ext cx="2005677" cy="461665"/>
          </a:xfrm>
          <a:prstGeom prst="rect">
            <a:avLst/>
          </a:prstGeom>
          <a:noFill/>
        </p:spPr>
        <p:txBody>
          <a:bodyPr wrap="none" rtlCol="0">
            <a:spAutoFit/>
          </a:bodyPr>
          <a:lstStyle/>
          <a:p>
            <a:r>
              <a:rPr lang="en-US" sz="2400" dirty="0">
                <a:solidFill>
                  <a:srgbClr val="00B050"/>
                </a:solidFill>
                <a:latin typeface="Tahoma" charset="0"/>
                <a:ea typeface="Tahoma" charset="0"/>
                <a:cs typeface="Tahoma" charset="0"/>
              </a:rPr>
              <a:t>NIBIB/NINDS</a:t>
            </a:r>
          </a:p>
        </p:txBody>
      </p:sp>
    </p:spTree>
    <p:extLst>
      <p:ext uri="{BB962C8B-B14F-4D97-AF65-F5344CB8AC3E}">
        <p14:creationId xmlns:p14="http://schemas.microsoft.com/office/powerpoint/2010/main" val="184457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flipH="1">
            <a:off x="2577655" y="1241083"/>
            <a:ext cx="1" cy="1485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589943" y="1856145"/>
            <a:ext cx="1" cy="658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71121" y="7185"/>
            <a:ext cx="10515600" cy="697193"/>
          </a:xfrm>
        </p:spPr>
        <p:txBody>
          <a:bodyPr>
            <a:normAutofit/>
          </a:bodyPr>
          <a:lstStyle/>
          <a:p>
            <a:pPr algn="ctr"/>
            <a:r>
              <a:rPr lang="en-US" sz="3600" dirty="0" smtClean="0">
                <a:latin typeface="Tahoma" charset="0"/>
                <a:ea typeface="Tahoma" charset="0"/>
                <a:cs typeface="Tahoma" charset="0"/>
              </a:rPr>
              <a:t>SPARC Consortium Snapshot, March 2017</a:t>
            </a:r>
            <a:endParaRPr lang="en-US" sz="3600" dirty="0">
              <a:latin typeface="Tahoma" charset="0"/>
              <a:ea typeface="Tahoma" charset="0"/>
              <a:cs typeface="Tahoma" charset="0"/>
            </a:endParaRPr>
          </a:p>
        </p:txBody>
      </p:sp>
      <p:sp>
        <p:nvSpPr>
          <p:cNvPr id="4" name="TextBox 3"/>
          <p:cNvSpPr txBox="1"/>
          <p:nvPr/>
        </p:nvSpPr>
        <p:spPr>
          <a:xfrm rot="16200000">
            <a:off x="-114429" y="1799786"/>
            <a:ext cx="1335622" cy="461665"/>
          </a:xfrm>
          <a:prstGeom prst="rect">
            <a:avLst/>
          </a:prstGeom>
          <a:noFill/>
        </p:spPr>
        <p:txBody>
          <a:bodyPr wrap="none" rtlCol="0">
            <a:spAutoFit/>
          </a:bodyPr>
          <a:lstStyle/>
          <a:p>
            <a:pPr algn="r"/>
            <a:r>
              <a:rPr lang="en-US" sz="2400" dirty="0" smtClean="0">
                <a:solidFill>
                  <a:schemeClr val="accent1"/>
                </a:solidFill>
                <a:latin typeface="Tahoma" charset="0"/>
                <a:ea typeface="Tahoma" charset="0"/>
                <a:cs typeface="Tahoma" charset="0"/>
              </a:rPr>
              <a:t>Mapping</a:t>
            </a:r>
            <a:endParaRPr lang="en-US" sz="2400" dirty="0">
              <a:solidFill>
                <a:schemeClr val="accent1"/>
              </a:solidFill>
              <a:latin typeface="Tahoma" charset="0"/>
              <a:ea typeface="Tahoma" charset="0"/>
              <a:cs typeface="Tahoma" charset="0"/>
            </a:endParaRPr>
          </a:p>
        </p:txBody>
      </p:sp>
      <p:sp>
        <p:nvSpPr>
          <p:cNvPr id="6" name="TextBox 5"/>
          <p:cNvSpPr txBox="1"/>
          <p:nvPr/>
        </p:nvSpPr>
        <p:spPr>
          <a:xfrm rot="16200000">
            <a:off x="-274758" y="3454525"/>
            <a:ext cx="1656286" cy="461665"/>
          </a:xfrm>
          <a:prstGeom prst="rect">
            <a:avLst/>
          </a:prstGeom>
          <a:noFill/>
        </p:spPr>
        <p:txBody>
          <a:bodyPr wrap="none" rtlCol="0">
            <a:spAutoFit/>
          </a:bodyPr>
          <a:lstStyle/>
          <a:p>
            <a:pPr algn="r"/>
            <a:r>
              <a:rPr lang="en-US" sz="2400" dirty="0" smtClean="0">
                <a:solidFill>
                  <a:srgbClr val="FFC000"/>
                </a:solidFill>
                <a:latin typeface="Tahoma" charset="0"/>
                <a:ea typeface="Tahoma" charset="0"/>
                <a:cs typeface="Tahoma" charset="0"/>
              </a:rPr>
              <a:t>Translation</a:t>
            </a:r>
            <a:endParaRPr lang="en-US" sz="2400" dirty="0">
              <a:solidFill>
                <a:srgbClr val="FFC000"/>
              </a:solidFill>
              <a:latin typeface="Tahoma" charset="0"/>
              <a:ea typeface="Tahoma" charset="0"/>
              <a:cs typeface="Tahoma" charset="0"/>
            </a:endParaRPr>
          </a:p>
        </p:txBody>
      </p:sp>
      <p:sp>
        <p:nvSpPr>
          <p:cNvPr id="8" name="TextBox 7"/>
          <p:cNvSpPr txBox="1"/>
          <p:nvPr/>
        </p:nvSpPr>
        <p:spPr>
          <a:xfrm>
            <a:off x="1067183" y="1364269"/>
            <a:ext cx="3582263" cy="523220"/>
          </a:xfrm>
          <a:prstGeom prst="rect">
            <a:avLst/>
          </a:prstGeom>
          <a:noFill/>
        </p:spPr>
        <p:txBody>
          <a:bodyPr wrap="none" rtlCol="0">
            <a:spAutoFit/>
          </a:bodyPr>
          <a:lstStyle/>
          <a:p>
            <a:r>
              <a:rPr lang="en-US" sz="1400" b="1" dirty="0" smtClean="0">
                <a:solidFill>
                  <a:schemeClr val="accent1"/>
                </a:solidFill>
                <a:latin typeface="Tahoma" charset="0"/>
                <a:ea typeface="Tahoma" charset="0"/>
                <a:cs typeface="Tahoma" charset="0"/>
              </a:rPr>
              <a:t>Comprehensive (</a:t>
            </a:r>
            <a:r>
              <a:rPr lang="en-US" sz="1400" b="1" dirty="0" err="1" smtClean="0">
                <a:solidFill>
                  <a:schemeClr val="accent1"/>
                </a:solidFill>
                <a:latin typeface="Tahoma" charset="0"/>
                <a:ea typeface="Tahoma" charset="0"/>
                <a:cs typeface="Tahoma" charset="0"/>
              </a:rPr>
              <a:t>Shivkumar</a:t>
            </a:r>
            <a:r>
              <a:rPr lang="en-US" sz="1400" b="1" dirty="0" smtClean="0">
                <a:solidFill>
                  <a:schemeClr val="accent1"/>
                </a:solidFill>
                <a:latin typeface="Tahoma" charset="0"/>
                <a:ea typeface="Tahoma" charset="0"/>
                <a:cs typeface="Tahoma" charset="0"/>
              </a:rPr>
              <a:t>/UCLA)</a:t>
            </a:r>
          </a:p>
          <a:p>
            <a:r>
              <a:rPr lang="en-US" sz="1400" dirty="0" smtClean="0">
                <a:solidFill>
                  <a:schemeClr val="accent1"/>
                </a:solidFill>
                <a:latin typeface="Tahoma" charset="0"/>
                <a:ea typeface="Tahoma" charset="0"/>
                <a:cs typeface="Tahoma" charset="0"/>
              </a:rPr>
              <a:t>Auricular branch of </a:t>
            </a:r>
            <a:r>
              <a:rPr lang="en-US" sz="1400" dirty="0" err="1" smtClean="0">
                <a:solidFill>
                  <a:schemeClr val="accent1"/>
                </a:solidFill>
                <a:latin typeface="Tahoma" charset="0"/>
                <a:ea typeface="Tahoma" charset="0"/>
                <a:cs typeface="Tahoma" charset="0"/>
              </a:rPr>
              <a:t>vagus</a:t>
            </a:r>
            <a:r>
              <a:rPr lang="en-US" sz="1400" dirty="0" smtClean="0">
                <a:solidFill>
                  <a:schemeClr val="accent1"/>
                </a:solidFill>
                <a:latin typeface="Tahoma" charset="0"/>
                <a:ea typeface="Tahoma" charset="0"/>
                <a:cs typeface="Tahoma" charset="0"/>
              </a:rPr>
              <a:t> (</a:t>
            </a:r>
            <a:r>
              <a:rPr lang="en-US" sz="1400" dirty="0" err="1" smtClean="0">
                <a:solidFill>
                  <a:schemeClr val="accent1"/>
                </a:solidFill>
                <a:latin typeface="Tahoma" charset="0"/>
                <a:ea typeface="Tahoma" charset="0"/>
                <a:cs typeface="Tahoma" charset="0"/>
              </a:rPr>
              <a:t>Napadow</a:t>
            </a:r>
            <a:r>
              <a:rPr lang="en-US" sz="1400" dirty="0" smtClean="0">
                <a:solidFill>
                  <a:schemeClr val="accent1"/>
                </a:solidFill>
                <a:latin typeface="Tahoma" charset="0"/>
                <a:ea typeface="Tahoma" charset="0"/>
                <a:cs typeface="Tahoma" charset="0"/>
              </a:rPr>
              <a:t>/MGH)</a:t>
            </a:r>
            <a:endParaRPr lang="en-US" sz="1400" dirty="0">
              <a:solidFill>
                <a:schemeClr val="accent1"/>
              </a:solidFill>
              <a:latin typeface="Tahoma" charset="0"/>
              <a:ea typeface="Tahoma" charset="0"/>
              <a:cs typeface="Tahoma" charset="0"/>
            </a:endParaRPr>
          </a:p>
        </p:txBody>
      </p:sp>
      <p:sp>
        <p:nvSpPr>
          <p:cNvPr id="15" name="TextBox 14"/>
          <p:cNvSpPr txBox="1"/>
          <p:nvPr/>
        </p:nvSpPr>
        <p:spPr>
          <a:xfrm>
            <a:off x="3212161" y="1951358"/>
            <a:ext cx="3645422" cy="523220"/>
          </a:xfrm>
          <a:prstGeom prst="rect">
            <a:avLst/>
          </a:prstGeom>
          <a:noFill/>
        </p:spPr>
        <p:txBody>
          <a:bodyPr wrap="none" rtlCol="0">
            <a:spAutoFit/>
          </a:bodyPr>
          <a:lstStyle/>
          <a:p>
            <a:r>
              <a:rPr lang="en-US" sz="1400" b="1" dirty="0" smtClean="0">
                <a:solidFill>
                  <a:schemeClr val="accent1"/>
                </a:solidFill>
                <a:latin typeface="Tahoma" charset="0"/>
                <a:ea typeface="Tahoma" charset="0"/>
                <a:cs typeface="Tahoma" charset="0"/>
              </a:rPr>
              <a:t>Comprehensive (</a:t>
            </a:r>
            <a:r>
              <a:rPr lang="en-US" sz="1400" b="1" dirty="0" err="1" smtClean="0">
                <a:solidFill>
                  <a:schemeClr val="accent1"/>
                </a:solidFill>
                <a:latin typeface="Tahoma" charset="0"/>
                <a:ea typeface="Tahoma" charset="0"/>
                <a:cs typeface="Tahoma" charset="0"/>
              </a:rPr>
              <a:t>Bolser</a:t>
            </a:r>
            <a:r>
              <a:rPr lang="en-US" sz="1400" b="1" dirty="0" smtClean="0">
                <a:solidFill>
                  <a:schemeClr val="accent1"/>
                </a:solidFill>
                <a:latin typeface="Tahoma" charset="0"/>
                <a:ea typeface="Tahoma" charset="0"/>
                <a:cs typeface="Tahoma" charset="0"/>
              </a:rPr>
              <a:t>/U FL)</a:t>
            </a:r>
          </a:p>
          <a:p>
            <a:r>
              <a:rPr lang="en-US" sz="1400" dirty="0" smtClean="0">
                <a:solidFill>
                  <a:schemeClr val="accent1"/>
                </a:solidFill>
                <a:latin typeface="Tahoma" charset="0"/>
                <a:ea typeface="Tahoma" charset="0"/>
                <a:cs typeface="Tahoma" charset="0"/>
              </a:rPr>
              <a:t>Pulmonary </a:t>
            </a:r>
            <a:r>
              <a:rPr lang="en-US" sz="1400" dirty="0" err="1" smtClean="0">
                <a:solidFill>
                  <a:schemeClr val="accent1"/>
                </a:solidFill>
                <a:latin typeface="Tahoma" charset="0"/>
                <a:ea typeface="Tahoma" charset="0"/>
                <a:cs typeface="Tahoma" charset="0"/>
              </a:rPr>
              <a:t>neuroepithelial</a:t>
            </a:r>
            <a:r>
              <a:rPr lang="en-US" sz="1400" dirty="0" smtClean="0">
                <a:solidFill>
                  <a:schemeClr val="accent1"/>
                </a:solidFill>
                <a:latin typeface="Tahoma" charset="0"/>
                <a:ea typeface="Tahoma" charset="0"/>
                <a:cs typeface="Tahoma" charset="0"/>
              </a:rPr>
              <a:t> cells (Sun/UCSD)</a:t>
            </a:r>
            <a:endParaRPr lang="en-US" sz="1400" dirty="0">
              <a:solidFill>
                <a:schemeClr val="accent1"/>
              </a:solidFill>
              <a:latin typeface="Tahoma" charset="0"/>
              <a:ea typeface="Tahoma" charset="0"/>
              <a:cs typeface="Tahoma" charset="0"/>
            </a:endParaRPr>
          </a:p>
        </p:txBody>
      </p:sp>
      <p:sp>
        <p:nvSpPr>
          <p:cNvPr id="16" name="TextBox 15"/>
          <p:cNvSpPr txBox="1"/>
          <p:nvPr/>
        </p:nvSpPr>
        <p:spPr>
          <a:xfrm>
            <a:off x="1896919" y="2448430"/>
            <a:ext cx="3795078" cy="307777"/>
          </a:xfrm>
          <a:prstGeom prst="rect">
            <a:avLst/>
          </a:prstGeom>
          <a:noFill/>
        </p:spPr>
        <p:txBody>
          <a:bodyPr wrap="none" rtlCol="0">
            <a:spAutoFit/>
          </a:bodyPr>
          <a:lstStyle/>
          <a:p>
            <a:r>
              <a:rPr lang="en-US" sz="1400" dirty="0" smtClean="0">
                <a:solidFill>
                  <a:schemeClr val="accent1"/>
                </a:solidFill>
                <a:latin typeface="Tahoma" charset="0"/>
                <a:ea typeface="Tahoma" charset="0"/>
                <a:cs typeface="Tahoma" charset="0"/>
              </a:rPr>
              <a:t>SCG Physiological Atlas </a:t>
            </a:r>
            <a:r>
              <a:rPr lang="en-US" sz="1400" smtClean="0">
                <a:solidFill>
                  <a:schemeClr val="accent1"/>
                </a:solidFill>
                <a:latin typeface="Tahoma" charset="0"/>
                <a:ea typeface="Tahoma" charset="0"/>
                <a:cs typeface="Tahoma" charset="0"/>
              </a:rPr>
              <a:t>(Lewis/Case </a:t>
            </a:r>
            <a:r>
              <a:rPr lang="en-US" sz="1400" dirty="0" smtClean="0">
                <a:solidFill>
                  <a:schemeClr val="accent1"/>
                </a:solidFill>
                <a:latin typeface="Tahoma" charset="0"/>
                <a:ea typeface="Tahoma" charset="0"/>
                <a:cs typeface="Tahoma" charset="0"/>
              </a:rPr>
              <a:t>Western)</a:t>
            </a:r>
            <a:endParaRPr lang="en-US" sz="1400" dirty="0">
              <a:solidFill>
                <a:schemeClr val="accent1"/>
              </a:solidFill>
              <a:latin typeface="Tahoma" charset="0"/>
              <a:ea typeface="Tahoma" charset="0"/>
              <a:cs typeface="Tahoma" charset="0"/>
            </a:endParaRPr>
          </a:p>
        </p:txBody>
      </p:sp>
      <p:sp>
        <p:nvSpPr>
          <p:cNvPr id="17" name="TextBox 16"/>
          <p:cNvSpPr txBox="1"/>
          <p:nvPr/>
        </p:nvSpPr>
        <p:spPr>
          <a:xfrm>
            <a:off x="5314889" y="1389587"/>
            <a:ext cx="3204723" cy="307777"/>
          </a:xfrm>
          <a:prstGeom prst="rect">
            <a:avLst/>
          </a:prstGeom>
          <a:noFill/>
        </p:spPr>
        <p:txBody>
          <a:bodyPr wrap="none" rtlCol="0">
            <a:spAutoFit/>
          </a:bodyPr>
          <a:lstStyle/>
          <a:p>
            <a:r>
              <a:rPr lang="en-US" sz="1400" b="1" dirty="0" smtClean="0">
                <a:solidFill>
                  <a:schemeClr val="accent1"/>
                </a:solidFill>
                <a:latin typeface="Tahoma" charset="0"/>
                <a:ea typeface="Tahoma" charset="0"/>
                <a:cs typeface="Tahoma" charset="0"/>
              </a:rPr>
              <a:t>Comprehensive </a:t>
            </a:r>
            <a:r>
              <a:rPr lang="en-US" sz="1400" b="1" smtClean="0">
                <a:solidFill>
                  <a:schemeClr val="accent1"/>
                </a:solidFill>
                <a:latin typeface="Tahoma" charset="0"/>
                <a:ea typeface="Tahoma" charset="0"/>
                <a:cs typeface="Tahoma" charset="0"/>
              </a:rPr>
              <a:t>(Powley/Purdue</a:t>
            </a:r>
            <a:r>
              <a:rPr lang="en-US" sz="1400" b="1" dirty="0" smtClean="0">
                <a:solidFill>
                  <a:schemeClr val="accent1"/>
                </a:solidFill>
                <a:latin typeface="Tahoma" charset="0"/>
                <a:ea typeface="Tahoma" charset="0"/>
                <a:cs typeface="Tahoma" charset="0"/>
              </a:rPr>
              <a:t>)</a:t>
            </a:r>
          </a:p>
        </p:txBody>
      </p:sp>
      <p:sp>
        <p:nvSpPr>
          <p:cNvPr id="18" name="TextBox 17"/>
          <p:cNvSpPr txBox="1"/>
          <p:nvPr/>
        </p:nvSpPr>
        <p:spPr>
          <a:xfrm>
            <a:off x="7481313" y="1795332"/>
            <a:ext cx="3569823" cy="523220"/>
          </a:xfrm>
          <a:prstGeom prst="rect">
            <a:avLst/>
          </a:prstGeom>
          <a:noFill/>
        </p:spPr>
        <p:txBody>
          <a:bodyPr wrap="none" rtlCol="0">
            <a:spAutoFit/>
          </a:bodyPr>
          <a:lstStyle/>
          <a:p>
            <a:r>
              <a:rPr lang="en-US" sz="1400" b="1" dirty="0" smtClean="0">
                <a:solidFill>
                  <a:schemeClr val="accent1"/>
                </a:solidFill>
                <a:latin typeface="Tahoma" charset="0"/>
                <a:ea typeface="Tahoma" charset="0"/>
                <a:cs typeface="Tahoma" charset="0"/>
              </a:rPr>
              <a:t>Comprehensive (Howard/Toledo)</a:t>
            </a:r>
          </a:p>
          <a:p>
            <a:r>
              <a:rPr lang="en-US" sz="1400" dirty="0" smtClean="0">
                <a:solidFill>
                  <a:schemeClr val="accent1"/>
                </a:solidFill>
                <a:latin typeface="Tahoma" charset="0"/>
                <a:ea typeface="Tahoma" charset="0"/>
                <a:cs typeface="Tahoma" charset="0"/>
              </a:rPr>
              <a:t>Transcriptome (Southard-Smith/Vanderbilt)</a:t>
            </a:r>
            <a:endParaRPr lang="en-US" sz="1400" dirty="0">
              <a:solidFill>
                <a:schemeClr val="accent1"/>
              </a:solidFill>
              <a:latin typeface="Tahoma" charset="0"/>
              <a:ea typeface="Tahoma" charset="0"/>
              <a:cs typeface="Tahoma" charset="0"/>
            </a:endParaRPr>
          </a:p>
        </p:txBody>
      </p:sp>
      <p:sp>
        <p:nvSpPr>
          <p:cNvPr id="19" name="TextBox 18"/>
          <p:cNvSpPr txBox="1"/>
          <p:nvPr/>
        </p:nvSpPr>
        <p:spPr>
          <a:xfrm>
            <a:off x="9033086" y="2557734"/>
            <a:ext cx="3120726" cy="307777"/>
          </a:xfrm>
          <a:prstGeom prst="rect">
            <a:avLst/>
          </a:prstGeom>
          <a:noFill/>
        </p:spPr>
        <p:txBody>
          <a:bodyPr wrap="none" rtlCol="0">
            <a:spAutoFit/>
          </a:bodyPr>
          <a:lstStyle/>
          <a:p>
            <a:r>
              <a:rPr lang="en-US" sz="1400" dirty="0" smtClean="0">
                <a:solidFill>
                  <a:schemeClr val="accent1"/>
                </a:solidFill>
                <a:latin typeface="Tahoma" charset="0"/>
                <a:ea typeface="Tahoma" charset="0"/>
                <a:cs typeface="Tahoma" charset="0"/>
              </a:rPr>
              <a:t>Pancreas (Campbell-Thompson/U FL)</a:t>
            </a:r>
          </a:p>
        </p:txBody>
      </p:sp>
      <p:sp>
        <p:nvSpPr>
          <p:cNvPr id="20" name="TextBox 19"/>
          <p:cNvSpPr txBox="1"/>
          <p:nvPr/>
        </p:nvSpPr>
        <p:spPr>
          <a:xfrm>
            <a:off x="8858486" y="2343169"/>
            <a:ext cx="3295326" cy="307777"/>
          </a:xfrm>
          <a:prstGeom prst="rect">
            <a:avLst/>
          </a:prstGeom>
          <a:noFill/>
        </p:spPr>
        <p:txBody>
          <a:bodyPr wrap="none" rtlCol="0">
            <a:spAutoFit/>
          </a:bodyPr>
          <a:lstStyle/>
          <a:p>
            <a:r>
              <a:rPr lang="en-US" sz="1400" dirty="0" smtClean="0">
                <a:solidFill>
                  <a:schemeClr val="accent1"/>
                </a:solidFill>
                <a:latin typeface="Tahoma" charset="0"/>
                <a:ea typeface="Tahoma" charset="0"/>
                <a:cs typeface="Tahoma" charset="0"/>
              </a:rPr>
              <a:t>Adipose tissue (Columbia, Pennington )</a:t>
            </a:r>
          </a:p>
        </p:txBody>
      </p:sp>
      <p:sp>
        <p:nvSpPr>
          <p:cNvPr id="21" name="TextBox 20"/>
          <p:cNvSpPr txBox="1"/>
          <p:nvPr/>
        </p:nvSpPr>
        <p:spPr>
          <a:xfrm>
            <a:off x="9847540" y="2796916"/>
            <a:ext cx="2306272" cy="307777"/>
          </a:xfrm>
          <a:prstGeom prst="rect">
            <a:avLst/>
          </a:prstGeom>
          <a:noFill/>
        </p:spPr>
        <p:txBody>
          <a:bodyPr wrap="none" rtlCol="0">
            <a:spAutoFit/>
          </a:bodyPr>
          <a:lstStyle/>
          <a:p>
            <a:r>
              <a:rPr lang="en-US" sz="1400" dirty="0" smtClean="0">
                <a:solidFill>
                  <a:schemeClr val="accent1"/>
                </a:solidFill>
                <a:latin typeface="Tahoma" charset="0"/>
                <a:ea typeface="Tahoma" charset="0"/>
                <a:cs typeface="Tahoma" charset="0"/>
              </a:rPr>
              <a:t>Bladder (</a:t>
            </a:r>
            <a:r>
              <a:rPr lang="en-US" sz="1400" dirty="0" err="1" smtClean="0">
                <a:solidFill>
                  <a:schemeClr val="accent1"/>
                </a:solidFill>
                <a:latin typeface="Tahoma" charset="0"/>
                <a:ea typeface="Tahoma" charset="0"/>
                <a:cs typeface="Tahoma" charset="0"/>
              </a:rPr>
              <a:t>Keast</a:t>
            </a:r>
            <a:r>
              <a:rPr lang="en-US" sz="1400" dirty="0" smtClean="0">
                <a:solidFill>
                  <a:schemeClr val="accent1"/>
                </a:solidFill>
                <a:latin typeface="Tahoma" charset="0"/>
                <a:ea typeface="Tahoma" charset="0"/>
                <a:cs typeface="Tahoma" charset="0"/>
              </a:rPr>
              <a:t>/Melbourne)</a:t>
            </a:r>
          </a:p>
        </p:txBody>
      </p:sp>
      <p:sp>
        <p:nvSpPr>
          <p:cNvPr id="22" name="TextBox 21"/>
          <p:cNvSpPr txBox="1"/>
          <p:nvPr/>
        </p:nvSpPr>
        <p:spPr>
          <a:xfrm>
            <a:off x="5767287" y="3394763"/>
            <a:ext cx="2299925" cy="523220"/>
          </a:xfrm>
          <a:prstGeom prst="rect">
            <a:avLst/>
          </a:prstGeom>
          <a:noFill/>
        </p:spPr>
        <p:txBody>
          <a:bodyPr wrap="none" rtlCol="0">
            <a:spAutoFit/>
          </a:bodyPr>
          <a:lstStyle/>
          <a:p>
            <a:pPr algn="r"/>
            <a:r>
              <a:rPr lang="en-US" sz="1400" dirty="0" smtClean="0">
                <a:solidFill>
                  <a:srgbClr val="FFC000"/>
                </a:solidFill>
                <a:latin typeface="Tahoma" charset="0"/>
                <a:ea typeface="Tahoma" charset="0"/>
                <a:cs typeface="Tahoma" charset="0"/>
              </a:rPr>
              <a:t>Chen (Hopkins)/Boston </a:t>
            </a:r>
            <a:r>
              <a:rPr lang="en-US" sz="1400" dirty="0" err="1" smtClean="0">
                <a:solidFill>
                  <a:srgbClr val="FFC000"/>
                </a:solidFill>
                <a:latin typeface="Tahoma" charset="0"/>
                <a:ea typeface="Tahoma" charset="0"/>
                <a:cs typeface="Tahoma" charset="0"/>
              </a:rPr>
              <a:t>Sci</a:t>
            </a:r>
            <a:endParaRPr lang="en-US" sz="1400" dirty="0" smtClean="0">
              <a:solidFill>
                <a:srgbClr val="FFC000"/>
              </a:solidFill>
              <a:latin typeface="Tahoma" charset="0"/>
              <a:ea typeface="Tahoma" charset="0"/>
              <a:cs typeface="Tahoma" charset="0"/>
            </a:endParaRPr>
          </a:p>
          <a:p>
            <a:pPr algn="r"/>
            <a:r>
              <a:rPr lang="en-US" sz="1400" dirty="0" smtClean="0">
                <a:solidFill>
                  <a:srgbClr val="FFC000"/>
                </a:solidFill>
                <a:latin typeface="Tahoma" charset="0"/>
                <a:ea typeface="Tahoma" charset="0"/>
                <a:cs typeface="Tahoma" charset="0"/>
              </a:rPr>
              <a:t>SCS for gastric motility</a:t>
            </a:r>
            <a:endParaRPr lang="en-US" sz="1400" dirty="0">
              <a:solidFill>
                <a:srgbClr val="FFC000"/>
              </a:solidFill>
              <a:latin typeface="Tahoma" charset="0"/>
              <a:ea typeface="Tahoma" charset="0"/>
              <a:cs typeface="Tahoma" charset="0"/>
            </a:endParaRPr>
          </a:p>
        </p:txBody>
      </p:sp>
      <p:sp>
        <p:nvSpPr>
          <p:cNvPr id="23" name="TextBox 22"/>
          <p:cNvSpPr txBox="1"/>
          <p:nvPr/>
        </p:nvSpPr>
        <p:spPr>
          <a:xfrm>
            <a:off x="3444215" y="3394763"/>
            <a:ext cx="2323072" cy="523220"/>
          </a:xfrm>
          <a:prstGeom prst="rect">
            <a:avLst/>
          </a:prstGeom>
          <a:noFill/>
        </p:spPr>
        <p:txBody>
          <a:bodyPr wrap="none" rtlCol="0">
            <a:spAutoFit/>
          </a:bodyPr>
          <a:lstStyle/>
          <a:p>
            <a:pPr algn="r"/>
            <a:r>
              <a:rPr lang="en-US" sz="1400" dirty="0" smtClean="0">
                <a:solidFill>
                  <a:srgbClr val="FFC000"/>
                </a:solidFill>
                <a:latin typeface="Tahoma" charset="0"/>
                <a:ea typeface="Tahoma" charset="0"/>
                <a:cs typeface="Tahoma" charset="0"/>
              </a:rPr>
              <a:t>Canning (Hopkins)/</a:t>
            </a:r>
            <a:r>
              <a:rPr lang="en-US" sz="1400" dirty="0" err="1" smtClean="0">
                <a:solidFill>
                  <a:srgbClr val="FFC000"/>
                </a:solidFill>
                <a:latin typeface="Tahoma" charset="0"/>
                <a:ea typeface="Tahoma" charset="0"/>
                <a:cs typeface="Tahoma" charset="0"/>
              </a:rPr>
              <a:t>Nuviant</a:t>
            </a:r>
            <a:endParaRPr lang="en-US" sz="1400" dirty="0" smtClean="0">
              <a:solidFill>
                <a:srgbClr val="FFC000"/>
              </a:solidFill>
              <a:latin typeface="Tahoma" charset="0"/>
              <a:ea typeface="Tahoma" charset="0"/>
              <a:cs typeface="Tahoma" charset="0"/>
            </a:endParaRPr>
          </a:p>
          <a:p>
            <a:pPr algn="r"/>
            <a:r>
              <a:rPr lang="en-US" sz="1400" dirty="0" smtClean="0">
                <a:solidFill>
                  <a:srgbClr val="FFC000"/>
                </a:solidFill>
                <a:latin typeface="Tahoma" charset="0"/>
                <a:ea typeface="Tahoma" charset="0"/>
                <a:cs typeface="Tahoma" charset="0"/>
              </a:rPr>
              <a:t>Synapse VNS for asthma</a:t>
            </a:r>
            <a:endParaRPr lang="en-US" sz="1400" dirty="0">
              <a:solidFill>
                <a:srgbClr val="FFC000"/>
              </a:solidFill>
              <a:latin typeface="Tahoma" charset="0"/>
              <a:ea typeface="Tahoma" charset="0"/>
              <a:cs typeface="Tahoma" charset="0"/>
            </a:endParaRPr>
          </a:p>
        </p:txBody>
      </p:sp>
      <p:cxnSp>
        <p:nvCxnSpPr>
          <p:cNvPr id="27" name="Straight Connector 26"/>
          <p:cNvCxnSpPr/>
          <p:nvPr/>
        </p:nvCxnSpPr>
        <p:spPr>
          <a:xfrm>
            <a:off x="4815956" y="1241083"/>
            <a:ext cx="0" cy="7106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917252" y="1241083"/>
            <a:ext cx="0" cy="1669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9015486" y="1241083"/>
            <a:ext cx="0" cy="554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959030" y="1205479"/>
            <a:ext cx="0" cy="1197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815956" y="2756207"/>
            <a:ext cx="0" cy="654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22" idx="0"/>
          </p:cNvCxnSpPr>
          <p:nvPr/>
        </p:nvCxnSpPr>
        <p:spPr>
          <a:xfrm flipH="1">
            <a:off x="6917250" y="1697364"/>
            <a:ext cx="2" cy="16973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9471926" y="3394763"/>
            <a:ext cx="2309864" cy="523220"/>
          </a:xfrm>
          <a:prstGeom prst="rect">
            <a:avLst/>
          </a:prstGeom>
          <a:noFill/>
        </p:spPr>
        <p:txBody>
          <a:bodyPr wrap="none" rtlCol="0">
            <a:spAutoFit/>
          </a:bodyPr>
          <a:lstStyle/>
          <a:p>
            <a:pPr algn="r"/>
            <a:r>
              <a:rPr lang="en-US" sz="1400" dirty="0" smtClean="0">
                <a:solidFill>
                  <a:srgbClr val="FFC000"/>
                </a:solidFill>
                <a:latin typeface="Tahoma" charset="0"/>
                <a:ea typeface="Tahoma" charset="0"/>
                <a:cs typeface="Tahoma" charset="0"/>
              </a:rPr>
              <a:t>Yin (</a:t>
            </a:r>
            <a:r>
              <a:rPr lang="en-US" sz="1400" dirty="0" err="1" smtClean="0">
                <a:solidFill>
                  <a:srgbClr val="FFC000"/>
                </a:solidFill>
                <a:latin typeface="Tahoma" charset="0"/>
                <a:ea typeface="Tahoma" charset="0"/>
                <a:cs typeface="Tahoma" charset="0"/>
              </a:rPr>
              <a:t>Transtimulation</a:t>
            </a:r>
            <a:r>
              <a:rPr lang="en-US" sz="1400" dirty="0" smtClean="0">
                <a:solidFill>
                  <a:srgbClr val="FFC000"/>
                </a:solidFill>
                <a:latin typeface="Tahoma" charset="0"/>
                <a:ea typeface="Tahoma" charset="0"/>
                <a:cs typeface="Tahoma" charset="0"/>
              </a:rPr>
              <a:t>)/</a:t>
            </a:r>
            <a:r>
              <a:rPr lang="en-US" sz="1400" dirty="0" err="1" smtClean="0">
                <a:solidFill>
                  <a:srgbClr val="FFC000"/>
                </a:solidFill>
                <a:latin typeface="Tahoma" charset="0"/>
                <a:ea typeface="Tahoma" charset="0"/>
                <a:cs typeface="Tahoma" charset="0"/>
              </a:rPr>
              <a:t>CVRx</a:t>
            </a:r>
            <a:endParaRPr lang="en-US" sz="1400" dirty="0" smtClean="0">
              <a:solidFill>
                <a:srgbClr val="FFC000"/>
              </a:solidFill>
              <a:latin typeface="Tahoma" charset="0"/>
              <a:ea typeface="Tahoma" charset="0"/>
              <a:cs typeface="Tahoma" charset="0"/>
            </a:endParaRPr>
          </a:p>
          <a:p>
            <a:pPr algn="r"/>
            <a:r>
              <a:rPr lang="en-US" sz="1400" dirty="0" smtClean="0">
                <a:solidFill>
                  <a:srgbClr val="FFC000"/>
                </a:solidFill>
                <a:latin typeface="Tahoma" charset="0"/>
                <a:ea typeface="Tahoma" charset="0"/>
                <a:cs typeface="Tahoma" charset="0"/>
              </a:rPr>
              <a:t>VNS for diabetes</a:t>
            </a:r>
            <a:endParaRPr lang="en-US" sz="1400" dirty="0">
              <a:solidFill>
                <a:srgbClr val="FFC000"/>
              </a:solidFill>
              <a:latin typeface="Tahoma" charset="0"/>
              <a:ea typeface="Tahoma" charset="0"/>
              <a:cs typeface="Tahoma" charset="0"/>
            </a:endParaRPr>
          </a:p>
        </p:txBody>
      </p:sp>
      <p:cxnSp>
        <p:nvCxnSpPr>
          <p:cNvPr id="42" name="Straight Connector 41"/>
          <p:cNvCxnSpPr/>
          <p:nvPr/>
        </p:nvCxnSpPr>
        <p:spPr>
          <a:xfrm>
            <a:off x="10959030" y="3104693"/>
            <a:ext cx="0" cy="2900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5080364" y="5399580"/>
            <a:ext cx="2457660" cy="523220"/>
          </a:xfrm>
          <a:prstGeom prst="rect">
            <a:avLst/>
          </a:prstGeom>
          <a:noFill/>
        </p:spPr>
        <p:txBody>
          <a:bodyPr wrap="none" rtlCol="0">
            <a:spAutoFit/>
          </a:bodyPr>
          <a:lstStyle/>
          <a:p>
            <a:r>
              <a:rPr lang="en-US" sz="1400" dirty="0" smtClean="0">
                <a:solidFill>
                  <a:schemeClr val="bg1"/>
                </a:solidFill>
                <a:latin typeface="Tahoma" charset="0"/>
                <a:ea typeface="Tahoma" charset="0"/>
                <a:cs typeface="Tahoma" charset="0"/>
              </a:rPr>
              <a:t>(Horn/Pitt)</a:t>
            </a:r>
          </a:p>
          <a:p>
            <a:r>
              <a:rPr lang="en-US" sz="1400" dirty="0" smtClean="0">
                <a:solidFill>
                  <a:schemeClr val="bg1"/>
                </a:solidFill>
                <a:latin typeface="Tahoma" charset="0"/>
                <a:ea typeface="Tahoma" charset="0"/>
                <a:cs typeface="Tahoma" charset="0"/>
              </a:rPr>
              <a:t>Vagal-gastric communication</a:t>
            </a:r>
          </a:p>
        </p:txBody>
      </p:sp>
      <p:grpSp>
        <p:nvGrpSpPr>
          <p:cNvPr id="73" name="Group 72"/>
          <p:cNvGrpSpPr/>
          <p:nvPr/>
        </p:nvGrpSpPr>
        <p:grpSpPr>
          <a:xfrm>
            <a:off x="319886" y="5956281"/>
            <a:ext cx="11872114" cy="819456"/>
            <a:chOff x="319886" y="5956281"/>
            <a:chExt cx="11872114" cy="819456"/>
          </a:xfrm>
        </p:grpSpPr>
        <p:sp>
          <p:nvSpPr>
            <p:cNvPr id="51" name="TextBox 50"/>
            <p:cNvSpPr txBox="1"/>
            <p:nvPr/>
          </p:nvSpPr>
          <p:spPr>
            <a:xfrm rot="16200000">
              <a:off x="140991" y="6135176"/>
              <a:ext cx="819456" cy="461665"/>
            </a:xfrm>
            <a:prstGeom prst="rect">
              <a:avLst/>
            </a:prstGeom>
            <a:noFill/>
          </p:spPr>
          <p:txBody>
            <a:bodyPr wrap="none" rtlCol="0">
              <a:spAutoFit/>
            </a:bodyPr>
            <a:lstStyle/>
            <a:p>
              <a:pPr algn="r"/>
              <a:r>
                <a:rPr lang="en-US" sz="2400" smtClean="0">
                  <a:solidFill>
                    <a:srgbClr val="7030A0"/>
                  </a:solidFill>
                  <a:latin typeface="Tahoma" charset="0"/>
                  <a:ea typeface="Tahoma" charset="0"/>
                  <a:cs typeface="Tahoma" charset="0"/>
                </a:rPr>
                <a:t>Data</a:t>
              </a:r>
              <a:endParaRPr lang="en-US" sz="2400" dirty="0">
                <a:solidFill>
                  <a:srgbClr val="7030A0"/>
                </a:solidFill>
                <a:latin typeface="Tahoma" charset="0"/>
                <a:ea typeface="Tahoma" charset="0"/>
                <a:cs typeface="Tahoma" charset="0"/>
              </a:endParaRPr>
            </a:p>
          </p:txBody>
        </p:sp>
        <p:sp>
          <p:nvSpPr>
            <p:cNvPr id="54" name="Rounded Rectangle 53"/>
            <p:cNvSpPr/>
            <p:nvPr/>
          </p:nvSpPr>
          <p:spPr>
            <a:xfrm>
              <a:off x="881664" y="6023753"/>
              <a:ext cx="11310336" cy="707608"/>
            </a:xfrm>
            <a:prstGeom prst="roundRect">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solidFill>
                  <a:schemeClr val="bg1"/>
                </a:solidFill>
                <a:latin typeface="Tahoma" charset="0"/>
                <a:ea typeface="Tahoma" charset="0"/>
                <a:cs typeface="Tahoma" charset="0"/>
              </a:endParaRPr>
            </a:p>
          </p:txBody>
        </p:sp>
        <p:sp>
          <p:nvSpPr>
            <p:cNvPr id="55" name="TextBox 54"/>
            <p:cNvSpPr txBox="1"/>
            <p:nvPr/>
          </p:nvSpPr>
          <p:spPr>
            <a:xfrm>
              <a:off x="3954357" y="6124380"/>
              <a:ext cx="4464685" cy="461665"/>
            </a:xfrm>
            <a:prstGeom prst="rect">
              <a:avLst/>
            </a:prstGeom>
            <a:noFill/>
          </p:spPr>
          <p:txBody>
            <a:bodyPr wrap="none" rtlCol="0">
              <a:spAutoFit/>
            </a:bodyPr>
            <a:lstStyle/>
            <a:p>
              <a:pPr algn="r"/>
              <a:r>
                <a:rPr lang="en-US" sz="2400" b="1" smtClean="0">
                  <a:solidFill>
                    <a:schemeClr val="bg1"/>
                  </a:solidFill>
                  <a:latin typeface="Tahoma" charset="0"/>
                  <a:ea typeface="Tahoma" charset="0"/>
                  <a:cs typeface="Tahoma" charset="0"/>
                </a:rPr>
                <a:t>TBD TBD TBD TBD – APPLY!</a:t>
              </a:r>
              <a:endParaRPr lang="en-US" sz="2400" b="1" dirty="0" smtClean="0">
                <a:solidFill>
                  <a:schemeClr val="bg1"/>
                </a:solidFill>
                <a:latin typeface="Tahoma" charset="0"/>
                <a:ea typeface="Tahoma" charset="0"/>
                <a:cs typeface="Tahoma" charset="0"/>
              </a:endParaRPr>
            </a:p>
          </p:txBody>
        </p:sp>
      </p:grpSp>
      <p:grpSp>
        <p:nvGrpSpPr>
          <p:cNvPr id="14" name="Group 13"/>
          <p:cNvGrpSpPr/>
          <p:nvPr/>
        </p:nvGrpSpPr>
        <p:grpSpPr>
          <a:xfrm>
            <a:off x="319887" y="4327462"/>
            <a:ext cx="11959648" cy="1653278"/>
            <a:chOff x="319887" y="4327462"/>
            <a:chExt cx="11959648" cy="1653278"/>
          </a:xfrm>
        </p:grpSpPr>
        <p:grpSp>
          <p:nvGrpSpPr>
            <p:cNvPr id="72" name="Group 71"/>
            <p:cNvGrpSpPr/>
            <p:nvPr/>
          </p:nvGrpSpPr>
          <p:grpSpPr>
            <a:xfrm>
              <a:off x="319887" y="4327462"/>
              <a:ext cx="11959648" cy="1653278"/>
              <a:chOff x="319887" y="4327462"/>
              <a:chExt cx="11959648" cy="1653278"/>
            </a:xfrm>
          </p:grpSpPr>
          <p:sp>
            <p:nvSpPr>
              <p:cNvPr id="70" name="Rounded Rectangle 69"/>
              <p:cNvSpPr/>
              <p:nvPr/>
            </p:nvSpPr>
            <p:spPr>
              <a:xfrm>
                <a:off x="881664" y="4366275"/>
                <a:ext cx="11310336" cy="1609918"/>
              </a:xfrm>
              <a:prstGeom prst="roundRect">
                <a:avLst>
                  <a:gd name="adj" fmla="val 10419"/>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solidFill>
                    <a:schemeClr val="bg1"/>
                  </a:solidFill>
                  <a:latin typeface="Tahoma" charset="0"/>
                  <a:ea typeface="Tahoma" charset="0"/>
                  <a:cs typeface="Tahoma" charset="0"/>
                </a:endParaRPr>
              </a:p>
            </p:txBody>
          </p:sp>
          <p:sp>
            <p:nvSpPr>
              <p:cNvPr id="5" name="TextBox 4"/>
              <p:cNvSpPr txBox="1"/>
              <p:nvPr/>
            </p:nvSpPr>
            <p:spPr>
              <a:xfrm rot="16200000">
                <a:off x="113421" y="4860433"/>
                <a:ext cx="874598" cy="461665"/>
              </a:xfrm>
              <a:prstGeom prst="rect">
                <a:avLst/>
              </a:prstGeom>
              <a:noFill/>
            </p:spPr>
            <p:txBody>
              <a:bodyPr wrap="none" rtlCol="0">
                <a:spAutoFit/>
              </a:bodyPr>
              <a:lstStyle/>
              <a:p>
                <a:pPr algn="r"/>
                <a:r>
                  <a:rPr lang="en-US" sz="2400" dirty="0" smtClean="0">
                    <a:solidFill>
                      <a:srgbClr val="00B050"/>
                    </a:solidFill>
                    <a:latin typeface="Tahoma" charset="0"/>
                    <a:ea typeface="Tahoma" charset="0"/>
                    <a:cs typeface="Tahoma" charset="0"/>
                  </a:rPr>
                  <a:t>Tools</a:t>
                </a:r>
                <a:endParaRPr lang="en-US" sz="2400" dirty="0">
                  <a:solidFill>
                    <a:srgbClr val="00B050"/>
                  </a:solidFill>
                  <a:latin typeface="Tahoma" charset="0"/>
                  <a:ea typeface="Tahoma" charset="0"/>
                  <a:cs typeface="Tahoma" charset="0"/>
                </a:endParaRPr>
              </a:p>
            </p:txBody>
          </p:sp>
          <p:sp>
            <p:nvSpPr>
              <p:cNvPr id="58" name="TextBox 57"/>
              <p:cNvSpPr txBox="1"/>
              <p:nvPr/>
            </p:nvSpPr>
            <p:spPr>
              <a:xfrm>
                <a:off x="825832" y="4364545"/>
                <a:ext cx="2785058" cy="523221"/>
              </a:xfrm>
              <a:prstGeom prst="rect">
                <a:avLst/>
              </a:prstGeom>
              <a:noFill/>
            </p:spPr>
            <p:txBody>
              <a:bodyPr wrap="none" rtlCol="0">
                <a:spAutoFit/>
              </a:bodyPr>
              <a:lstStyle/>
              <a:p>
                <a:r>
                  <a:rPr lang="en-US" sz="1400" dirty="0" smtClean="0">
                    <a:solidFill>
                      <a:schemeClr val="bg1"/>
                    </a:solidFill>
                    <a:latin typeface="Tahoma" charset="0"/>
                    <a:ea typeface="Tahoma" charset="0"/>
                    <a:cs typeface="Tahoma" charset="0"/>
                  </a:rPr>
                  <a:t>(</a:t>
                </a:r>
                <a:r>
                  <a:rPr lang="en-US" sz="1400" dirty="0" err="1" smtClean="0">
                    <a:solidFill>
                      <a:schemeClr val="bg1"/>
                    </a:solidFill>
                    <a:latin typeface="Tahoma" charset="0"/>
                    <a:ea typeface="Tahoma" charset="0"/>
                    <a:cs typeface="Tahoma" charset="0"/>
                  </a:rPr>
                  <a:t>Ardell</a:t>
                </a:r>
                <a:r>
                  <a:rPr lang="en-US" sz="1400" dirty="0" smtClean="0">
                    <a:solidFill>
                      <a:schemeClr val="bg1"/>
                    </a:solidFill>
                    <a:latin typeface="Tahoma" charset="0"/>
                    <a:ea typeface="Tahoma" charset="0"/>
                    <a:cs typeface="Tahoma" charset="0"/>
                  </a:rPr>
                  <a:t>/UCLA)</a:t>
                </a:r>
              </a:p>
              <a:p>
                <a:r>
                  <a:rPr lang="en-US" sz="1400" dirty="0" err="1" smtClean="0">
                    <a:solidFill>
                      <a:schemeClr val="bg1"/>
                    </a:solidFill>
                    <a:latin typeface="Tahoma" charset="0"/>
                    <a:ea typeface="Tahoma" charset="0"/>
                    <a:cs typeface="Tahoma" charset="0"/>
                  </a:rPr>
                  <a:t>Cardioneural</a:t>
                </a:r>
                <a:r>
                  <a:rPr lang="en-US" sz="1400" dirty="0" smtClean="0">
                    <a:solidFill>
                      <a:schemeClr val="bg1"/>
                    </a:solidFill>
                    <a:latin typeface="Tahoma" charset="0"/>
                    <a:ea typeface="Tahoma" charset="0"/>
                    <a:cs typeface="Tahoma" charset="0"/>
                  </a:rPr>
                  <a:t> mapping electrodes</a:t>
                </a:r>
              </a:p>
            </p:txBody>
          </p:sp>
          <p:sp>
            <p:nvSpPr>
              <p:cNvPr id="59" name="TextBox 58"/>
              <p:cNvSpPr txBox="1"/>
              <p:nvPr/>
            </p:nvSpPr>
            <p:spPr>
              <a:xfrm>
                <a:off x="967696" y="4850683"/>
                <a:ext cx="1778372" cy="523220"/>
              </a:xfrm>
              <a:prstGeom prst="rect">
                <a:avLst/>
              </a:prstGeom>
              <a:noFill/>
            </p:spPr>
            <p:txBody>
              <a:bodyPr wrap="none" rtlCol="0">
                <a:spAutoFit/>
              </a:bodyPr>
              <a:lstStyle/>
              <a:p>
                <a:r>
                  <a:rPr lang="en-US" sz="1400" dirty="0" smtClean="0">
                    <a:solidFill>
                      <a:schemeClr val="bg1"/>
                    </a:solidFill>
                    <a:latin typeface="Tahoma" charset="0"/>
                    <a:ea typeface="Tahoma" charset="0"/>
                    <a:cs typeface="Tahoma" charset="0"/>
                  </a:rPr>
                  <a:t>(</a:t>
                </a:r>
                <a:r>
                  <a:rPr lang="en-US" sz="1400" dirty="0" err="1" smtClean="0">
                    <a:solidFill>
                      <a:schemeClr val="bg1"/>
                    </a:solidFill>
                    <a:latin typeface="Tahoma" charset="0"/>
                    <a:ea typeface="Tahoma" charset="0"/>
                    <a:cs typeface="Tahoma" charset="0"/>
                  </a:rPr>
                  <a:t>Bruns</a:t>
                </a:r>
                <a:r>
                  <a:rPr lang="en-US" sz="1400" dirty="0" smtClean="0">
                    <a:solidFill>
                      <a:schemeClr val="bg1"/>
                    </a:solidFill>
                    <a:latin typeface="Tahoma" charset="0"/>
                    <a:ea typeface="Tahoma" charset="0"/>
                    <a:cs typeface="Tahoma" charset="0"/>
                  </a:rPr>
                  <a:t>/Pitt)</a:t>
                </a:r>
              </a:p>
              <a:p>
                <a:r>
                  <a:rPr lang="en-US" sz="1400" dirty="0" smtClean="0">
                    <a:solidFill>
                      <a:schemeClr val="bg1"/>
                    </a:solidFill>
                    <a:latin typeface="Tahoma" charset="0"/>
                    <a:ea typeface="Tahoma" charset="0"/>
                    <a:cs typeface="Tahoma" charset="0"/>
                  </a:rPr>
                  <a:t>Spinal root interface</a:t>
                </a:r>
              </a:p>
            </p:txBody>
          </p:sp>
          <p:sp>
            <p:nvSpPr>
              <p:cNvPr id="61" name="TextBox 60"/>
              <p:cNvSpPr txBox="1"/>
              <p:nvPr/>
            </p:nvSpPr>
            <p:spPr>
              <a:xfrm>
                <a:off x="936561" y="5457519"/>
                <a:ext cx="2083968" cy="523221"/>
              </a:xfrm>
              <a:prstGeom prst="rect">
                <a:avLst/>
              </a:prstGeom>
              <a:noFill/>
            </p:spPr>
            <p:txBody>
              <a:bodyPr wrap="none" rtlCol="0">
                <a:spAutoFit/>
              </a:bodyPr>
              <a:lstStyle/>
              <a:p>
                <a:r>
                  <a:rPr lang="en-US" sz="1400" dirty="0" smtClean="0">
                    <a:solidFill>
                      <a:schemeClr val="bg1"/>
                    </a:solidFill>
                    <a:latin typeface="Tahoma" charset="0"/>
                    <a:ea typeface="Tahoma" charset="0"/>
                    <a:cs typeface="Tahoma" charset="0"/>
                  </a:rPr>
                  <a:t>(Durand/Case)</a:t>
                </a:r>
              </a:p>
              <a:p>
                <a:r>
                  <a:rPr lang="en-US" sz="1400" dirty="0" err="1" smtClean="0">
                    <a:solidFill>
                      <a:schemeClr val="bg1"/>
                    </a:solidFill>
                    <a:latin typeface="Tahoma" charset="0"/>
                    <a:ea typeface="Tahoma" charset="0"/>
                    <a:cs typeface="Tahoma" charset="0"/>
                  </a:rPr>
                  <a:t>Intrafascicular</a:t>
                </a:r>
                <a:r>
                  <a:rPr lang="en-US" sz="1400" dirty="0" smtClean="0">
                    <a:solidFill>
                      <a:schemeClr val="bg1"/>
                    </a:solidFill>
                    <a:latin typeface="Tahoma" charset="0"/>
                    <a:ea typeface="Tahoma" charset="0"/>
                    <a:cs typeface="Tahoma" charset="0"/>
                  </a:rPr>
                  <a:t> nanowire</a:t>
                </a:r>
              </a:p>
            </p:txBody>
          </p:sp>
          <p:sp>
            <p:nvSpPr>
              <p:cNvPr id="62" name="TextBox 61"/>
              <p:cNvSpPr txBox="1"/>
              <p:nvPr/>
            </p:nvSpPr>
            <p:spPr>
              <a:xfrm>
                <a:off x="4432624" y="4804304"/>
                <a:ext cx="2424959" cy="523220"/>
              </a:xfrm>
              <a:prstGeom prst="rect">
                <a:avLst/>
              </a:prstGeom>
              <a:noFill/>
            </p:spPr>
            <p:txBody>
              <a:bodyPr wrap="none" rtlCol="0">
                <a:spAutoFit/>
              </a:bodyPr>
              <a:lstStyle/>
              <a:p>
                <a:r>
                  <a:rPr lang="en-US" sz="1400" dirty="0" smtClean="0">
                    <a:solidFill>
                      <a:schemeClr val="bg1"/>
                    </a:solidFill>
                    <a:latin typeface="Tahoma" charset="0"/>
                    <a:ea typeface="Tahoma" charset="0"/>
                    <a:cs typeface="Tahoma" charset="0"/>
                  </a:rPr>
                  <a:t>(</a:t>
                </a:r>
                <a:r>
                  <a:rPr lang="en-US" sz="1400" dirty="0" err="1" smtClean="0">
                    <a:solidFill>
                      <a:schemeClr val="bg1"/>
                    </a:solidFill>
                    <a:latin typeface="Tahoma" charset="0"/>
                    <a:ea typeface="Tahoma" charset="0"/>
                    <a:cs typeface="Tahoma" charset="0"/>
                  </a:rPr>
                  <a:t>Farajidavar</a:t>
                </a:r>
                <a:r>
                  <a:rPr lang="en-US" sz="1400" dirty="0" smtClean="0">
                    <a:solidFill>
                      <a:schemeClr val="bg1"/>
                    </a:solidFill>
                    <a:latin typeface="Tahoma" charset="0"/>
                    <a:ea typeface="Tahoma" charset="0"/>
                    <a:cs typeface="Tahoma" charset="0"/>
                  </a:rPr>
                  <a:t>/NYIT)</a:t>
                </a:r>
              </a:p>
              <a:p>
                <a:r>
                  <a:rPr lang="en-US" sz="1400" dirty="0" smtClean="0">
                    <a:solidFill>
                      <a:schemeClr val="bg1"/>
                    </a:solidFill>
                    <a:latin typeface="Tahoma" charset="0"/>
                    <a:ea typeface="Tahoma" charset="0"/>
                    <a:cs typeface="Tahoma" charset="0"/>
                  </a:rPr>
                  <a:t>Implantable gastric platform</a:t>
                </a:r>
              </a:p>
            </p:txBody>
          </p:sp>
          <p:sp>
            <p:nvSpPr>
              <p:cNvPr id="64" name="TextBox 63"/>
              <p:cNvSpPr txBox="1"/>
              <p:nvPr/>
            </p:nvSpPr>
            <p:spPr>
              <a:xfrm>
                <a:off x="8198542" y="5440460"/>
                <a:ext cx="2538772" cy="523220"/>
              </a:xfrm>
              <a:prstGeom prst="rect">
                <a:avLst/>
              </a:prstGeom>
              <a:noFill/>
            </p:spPr>
            <p:txBody>
              <a:bodyPr wrap="none" rtlCol="0">
                <a:spAutoFit/>
              </a:bodyPr>
              <a:lstStyle/>
              <a:p>
                <a:r>
                  <a:rPr lang="en-US" sz="1400" dirty="0" smtClean="0">
                    <a:solidFill>
                      <a:schemeClr val="bg1"/>
                    </a:solidFill>
                    <a:latin typeface="Tahoma" charset="0"/>
                    <a:ea typeface="Tahoma" charset="0"/>
                    <a:cs typeface="Tahoma" charset="0"/>
                  </a:rPr>
                  <a:t>(</a:t>
                </a:r>
                <a:r>
                  <a:rPr lang="en-US" sz="1400" dirty="0" err="1" smtClean="0">
                    <a:solidFill>
                      <a:schemeClr val="bg1"/>
                    </a:solidFill>
                    <a:latin typeface="Tahoma" charset="0"/>
                    <a:ea typeface="Tahoma" charset="0"/>
                    <a:cs typeface="Tahoma" charset="0"/>
                  </a:rPr>
                  <a:t>Gereau</a:t>
                </a:r>
                <a:r>
                  <a:rPr lang="en-US" sz="1400" dirty="0" smtClean="0">
                    <a:solidFill>
                      <a:schemeClr val="bg1"/>
                    </a:solidFill>
                    <a:latin typeface="Tahoma" charset="0"/>
                    <a:ea typeface="Tahoma" charset="0"/>
                    <a:cs typeface="Tahoma" charset="0"/>
                  </a:rPr>
                  <a:t>/</a:t>
                </a:r>
                <a:r>
                  <a:rPr lang="en-US" sz="1400" dirty="0" err="1" smtClean="0">
                    <a:solidFill>
                      <a:schemeClr val="bg1"/>
                    </a:solidFill>
                    <a:latin typeface="Tahoma" charset="0"/>
                    <a:ea typeface="Tahoma" charset="0"/>
                    <a:cs typeface="Tahoma" charset="0"/>
                  </a:rPr>
                  <a:t>WashU</a:t>
                </a:r>
                <a:r>
                  <a:rPr lang="en-US" sz="1400" dirty="0" smtClean="0">
                    <a:solidFill>
                      <a:schemeClr val="bg1"/>
                    </a:solidFill>
                    <a:latin typeface="Tahoma" charset="0"/>
                    <a:ea typeface="Tahoma" charset="0"/>
                    <a:cs typeface="Tahoma" charset="0"/>
                  </a:rPr>
                  <a:t>)</a:t>
                </a:r>
              </a:p>
              <a:p>
                <a:r>
                  <a:rPr lang="en-US" sz="1400" dirty="0" smtClean="0">
                    <a:solidFill>
                      <a:schemeClr val="bg1"/>
                    </a:solidFill>
                    <a:latin typeface="Tahoma" charset="0"/>
                    <a:ea typeface="Tahoma" charset="0"/>
                    <a:cs typeface="Tahoma" charset="0"/>
                  </a:rPr>
                  <a:t>Conformal bladder electronics</a:t>
                </a:r>
              </a:p>
            </p:txBody>
          </p:sp>
          <p:sp>
            <p:nvSpPr>
              <p:cNvPr id="65" name="TextBox 64"/>
              <p:cNvSpPr txBox="1"/>
              <p:nvPr/>
            </p:nvSpPr>
            <p:spPr>
              <a:xfrm>
                <a:off x="6536832" y="4387870"/>
                <a:ext cx="2242922" cy="523220"/>
              </a:xfrm>
              <a:prstGeom prst="rect">
                <a:avLst/>
              </a:prstGeom>
              <a:noFill/>
            </p:spPr>
            <p:txBody>
              <a:bodyPr wrap="none" rtlCol="0">
                <a:spAutoFit/>
              </a:bodyPr>
              <a:lstStyle/>
              <a:p>
                <a:r>
                  <a:rPr lang="en-US" sz="1400" dirty="0" smtClean="0">
                    <a:solidFill>
                      <a:schemeClr val="bg1"/>
                    </a:solidFill>
                    <a:latin typeface="Tahoma" charset="0"/>
                    <a:ea typeface="Tahoma" charset="0"/>
                    <a:cs typeface="Tahoma" charset="0"/>
                  </a:rPr>
                  <a:t>(Howard/Toledo)</a:t>
                </a:r>
              </a:p>
              <a:p>
                <a:r>
                  <a:rPr lang="en-US" sz="1400" dirty="0" smtClean="0">
                    <a:solidFill>
                      <a:schemeClr val="bg1"/>
                    </a:solidFill>
                    <a:latin typeface="Tahoma" charset="0"/>
                    <a:ea typeface="Tahoma" charset="0"/>
                    <a:cs typeface="Tahoma" charset="0"/>
                  </a:rPr>
                  <a:t>Mouse lines for ENS study</a:t>
                </a:r>
              </a:p>
            </p:txBody>
          </p:sp>
          <p:sp>
            <p:nvSpPr>
              <p:cNvPr id="66" name="TextBox 65"/>
              <p:cNvSpPr txBox="1"/>
              <p:nvPr/>
            </p:nvSpPr>
            <p:spPr>
              <a:xfrm>
                <a:off x="8719121" y="4419534"/>
                <a:ext cx="1972335" cy="523220"/>
              </a:xfrm>
              <a:prstGeom prst="rect">
                <a:avLst/>
              </a:prstGeom>
              <a:noFill/>
            </p:spPr>
            <p:txBody>
              <a:bodyPr wrap="none" rtlCol="0">
                <a:spAutoFit/>
              </a:bodyPr>
              <a:lstStyle/>
              <a:p>
                <a:r>
                  <a:rPr lang="en-US" sz="1400" dirty="0" smtClean="0">
                    <a:solidFill>
                      <a:schemeClr val="bg1"/>
                    </a:solidFill>
                    <a:latin typeface="Tahoma" charset="0"/>
                    <a:ea typeface="Tahoma" charset="0"/>
                    <a:cs typeface="Tahoma" charset="0"/>
                  </a:rPr>
                  <a:t>(</a:t>
                </a:r>
                <a:r>
                  <a:rPr lang="en-US" sz="1400" dirty="0" err="1" smtClean="0">
                    <a:solidFill>
                      <a:schemeClr val="bg1"/>
                    </a:solidFill>
                    <a:latin typeface="Tahoma" charset="0"/>
                    <a:ea typeface="Tahoma" charset="0"/>
                    <a:cs typeface="Tahoma" charset="0"/>
                  </a:rPr>
                  <a:t>Okusa</a:t>
                </a:r>
                <a:r>
                  <a:rPr lang="en-US" sz="1400" dirty="0" smtClean="0">
                    <a:solidFill>
                      <a:schemeClr val="bg1"/>
                    </a:solidFill>
                    <a:latin typeface="Tahoma" charset="0"/>
                    <a:ea typeface="Tahoma" charset="0"/>
                    <a:cs typeface="Tahoma" charset="0"/>
                  </a:rPr>
                  <a:t>/UVA)</a:t>
                </a:r>
              </a:p>
              <a:p>
                <a:r>
                  <a:rPr lang="en-US" sz="1400" dirty="0" smtClean="0">
                    <a:solidFill>
                      <a:schemeClr val="bg1"/>
                    </a:solidFill>
                    <a:latin typeface="Tahoma" charset="0"/>
                    <a:ea typeface="Tahoma" charset="0"/>
                    <a:cs typeface="Tahoma" charset="0"/>
                  </a:rPr>
                  <a:t>Ultrasound modulation</a:t>
                </a:r>
              </a:p>
            </p:txBody>
          </p:sp>
          <p:sp>
            <p:nvSpPr>
              <p:cNvPr id="67" name="TextBox 66"/>
              <p:cNvSpPr txBox="1"/>
              <p:nvPr/>
            </p:nvSpPr>
            <p:spPr>
              <a:xfrm>
                <a:off x="4690546" y="4327462"/>
                <a:ext cx="1618648" cy="523221"/>
              </a:xfrm>
              <a:prstGeom prst="rect">
                <a:avLst/>
              </a:prstGeom>
              <a:noFill/>
            </p:spPr>
            <p:txBody>
              <a:bodyPr wrap="none" rtlCol="0">
                <a:spAutoFit/>
              </a:bodyPr>
              <a:lstStyle/>
              <a:p>
                <a:r>
                  <a:rPr lang="en-US" sz="1400" dirty="0" smtClean="0">
                    <a:solidFill>
                      <a:schemeClr val="bg1"/>
                    </a:solidFill>
                    <a:latin typeface="Tahoma" charset="0"/>
                    <a:ea typeface="Tahoma" charset="0"/>
                    <a:cs typeface="Tahoma" charset="0"/>
                  </a:rPr>
                  <a:t>(</a:t>
                </a:r>
                <a:r>
                  <a:rPr lang="en-US" sz="1400" dirty="0" err="1" smtClean="0">
                    <a:solidFill>
                      <a:schemeClr val="bg1"/>
                    </a:solidFill>
                    <a:latin typeface="Tahoma" charset="0"/>
                    <a:ea typeface="Tahoma" charset="0"/>
                    <a:cs typeface="Tahoma" charset="0"/>
                  </a:rPr>
                  <a:t>Strohl</a:t>
                </a:r>
                <a:r>
                  <a:rPr lang="en-US" sz="1400" dirty="0" smtClean="0">
                    <a:solidFill>
                      <a:schemeClr val="bg1"/>
                    </a:solidFill>
                    <a:latin typeface="Tahoma" charset="0"/>
                    <a:ea typeface="Tahoma" charset="0"/>
                    <a:cs typeface="Tahoma" charset="0"/>
                  </a:rPr>
                  <a:t>/Case)</a:t>
                </a:r>
              </a:p>
              <a:p>
                <a:r>
                  <a:rPr lang="en-US" sz="1400" dirty="0" smtClean="0">
                    <a:solidFill>
                      <a:schemeClr val="bg1"/>
                    </a:solidFill>
                    <a:latin typeface="Tahoma" charset="0"/>
                    <a:ea typeface="Tahoma" charset="0"/>
                    <a:cs typeface="Tahoma" charset="0"/>
                  </a:rPr>
                  <a:t>Rabbit OSA model</a:t>
                </a:r>
              </a:p>
            </p:txBody>
          </p:sp>
          <p:sp>
            <p:nvSpPr>
              <p:cNvPr id="68" name="TextBox 67"/>
              <p:cNvSpPr txBox="1"/>
              <p:nvPr/>
            </p:nvSpPr>
            <p:spPr>
              <a:xfrm>
                <a:off x="8556995" y="4942895"/>
                <a:ext cx="1664879" cy="523220"/>
              </a:xfrm>
              <a:prstGeom prst="rect">
                <a:avLst/>
              </a:prstGeom>
              <a:noFill/>
            </p:spPr>
            <p:txBody>
              <a:bodyPr wrap="none" rtlCol="0">
                <a:spAutoFit/>
              </a:bodyPr>
              <a:lstStyle/>
              <a:p>
                <a:r>
                  <a:rPr lang="en-US" sz="1400" dirty="0" smtClean="0">
                    <a:solidFill>
                      <a:schemeClr val="bg1"/>
                    </a:solidFill>
                    <a:latin typeface="Tahoma" charset="0"/>
                    <a:ea typeface="Tahoma" charset="0"/>
                    <a:cs typeface="Tahoma" charset="0"/>
                  </a:rPr>
                  <a:t>(</a:t>
                </a:r>
                <a:r>
                  <a:rPr lang="en-US" sz="1400" dirty="0" err="1" smtClean="0">
                    <a:solidFill>
                      <a:schemeClr val="bg1"/>
                    </a:solidFill>
                    <a:latin typeface="Tahoma" charset="0"/>
                    <a:ea typeface="Tahoma" charset="0"/>
                    <a:cs typeface="Tahoma" charset="0"/>
                  </a:rPr>
                  <a:t>Vulchanova</a:t>
                </a:r>
                <a:r>
                  <a:rPr lang="en-US" sz="1400" dirty="0" smtClean="0">
                    <a:solidFill>
                      <a:schemeClr val="bg1"/>
                    </a:solidFill>
                    <a:latin typeface="Tahoma" charset="0"/>
                    <a:ea typeface="Tahoma" charset="0"/>
                    <a:cs typeface="Tahoma" charset="0"/>
                  </a:rPr>
                  <a:t>/UMN)</a:t>
                </a:r>
              </a:p>
              <a:p>
                <a:r>
                  <a:rPr lang="en-US" sz="1400" dirty="0" smtClean="0">
                    <a:solidFill>
                      <a:schemeClr val="bg1"/>
                    </a:solidFill>
                    <a:latin typeface="Tahoma" charset="0"/>
                    <a:ea typeface="Tahoma" charset="0"/>
                    <a:cs typeface="Tahoma" charset="0"/>
                  </a:rPr>
                  <a:t>Viral tools</a:t>
                </a:r>
              </a:p>
            </p:txBody>
          </p:sp>
          <p:sp>
            <p:nvSpPr>
              <p:cNvPr id="69" name="TextBox 68"/>
              <p:cNvSpPr txBox="1"/>
              <p:nvPr/>
            </p:nvSpPr>
            <p:spPr>
              <a:xfrm>
                <a:off x="6795373" y="4911957"/>
                <a:ext cx="1823833" cy="523220"/>
              </a:xfrm>
              <a:prstGeom prst="rect">
                <a:avLst/>
              </a:prstGeom>
              <a:noFill/>
            </p:spPr>
            <p:txBody>
              <a:bodyPr wrap="none" rtlCol="0">
                <a:spAutoFit/>
              </a:bodyPr>
              <a:lstStyle/>
              <a:p>
                <a:r>
                  <a:rPr lang="en-US" sz="1400" dirty="0" smtClean="0">
                    <a:solidFill>
                      <a:schemeClr val="bg1"/>
                    </a:solidFill>
                    <a:latin typeface="Tahoma" charset="0"/>
                    <a:ea typeface="Tahoma" charset="0"/>
                    <a:cs typeface="Tahoma" charset="0"/>
                  </a:rPr>
                  <a:t>(Wells/</a:t>
                </a:r>
                <a:r>
                  <a:rPr lang="en-US" sz="1400" dirty="0" err="1" smtClean="0">
                    <a:solidFill>
                      <a:schemeClr val="bg1"/>
                    </a:solidFill>
                    <a:latin typeface="Tahoma" charset="0"/>
                    <a:ea typeface="Tahoma" charset="0"/>
                    <a:cs typeface="Tahoma" charset="0"/>
                  </a:rPr>
                  <a:t>Cinncinnati</a:t>
                </a:r>
                <a:r>
                  <a:rPr lang="en-US" sz="1400" dirty="0" smtClean="0">
                    <a:solidFill>
                      <a:schemeClr val="bg1"/>
                    </a:solidFill>
                    <a:latin typeface="Tahoma" charset="0"/>
                    <a:ea typeface="Tahoma" charset="0"/>
                    <a:cs typeface="Tahoma" charset="0"/>
                  </a:rPr>
                  <a:t>)</a:t>
                </a:r>
              </a:p>
              <a:p>
                <a:r>
                  <a:rPr lang="en-US" sz="1400" dirty="0" smtClean="0">
                    <a:solidFill>
                      <a:schemeClr val="bg1"/>
                    </a:solidFill>
                    <a:latin typeface="Tahoma" charset="0"/>
                    <a:ea typeface="Tahoma" charset="0"/>
                    <a:cs typeface="Tahoma" charset="0"/>
                  </a:rPr>
                  <a:t>Human GI organoids</a:t>
                </a:r>
              </a:p>
            </p:txBody>
          </p:sp>
          <p:sp>
            <p:nvSpPr>
              <p:cNvPr id="60" name="TextBox 59"/>
              <p:cNvSpPr txBox="1"/>
              <p:nvPr/>
            </p:nvSpPr>
            <p:spPr>
              <a:xfrm>
                <a:off x="10666465" y="4517311"/>
                <a:ext cx="1613070" cy="523221"/>
              </a:xfrm>
              <a:prstGeom prst="rect">
                <a:avLst/>
              </a:prstGeom>
              <a:noFill/>
            </p:spPr>
            <p:txBody>
              <a:bodyPr wrap="none" rtlCol="0">
                <a:spAutoFit/>
              </a:bodyPr>
              <a:lstStyle/>
              <a:p>
                <a:r>
                  <a:rPr lang="en-US" sz="1400" dirty="0" smtClean="0">
                    <a:solidFill>
                      <a:schemeClr val="bg1"/>
                    </a:solidFill>
                    <a:latin typeface="Tahoma" charset="0"/>
                    <a:ea typeface="Tahoma" charset="0"/>
                    <a:cs typeface="Tahoma" charset="0"/>
                  </a:rPr>
                  <a:t>(Davis/Pitt)</a:t>
                </a:r>
              </a:p>
              <a:p>
                <a:r>
                  <a:rPr lang="en-US" sz="1400" dirty="0" smtClean="0">
                    <a:solidFill>
                      <a:schemeClr val="bg1"/>
                    </a:solidFill>
                    <a:latin typeface="Tahoma" charset="0"/>
                    <a:ea typeface="Tahoma" charset="0"/>
                    <a:cs typeface="Tahoma" charset="0"/>
                  </a:rPr>
                  <a:t>Viral bladder tools</a:t>
                </a:r>
              </a:p>
            </p:txBody>
          </p:sp>
        </p:grpSp>
        <p:grpSp>
          <p:nvGrpSpPr>
            <p:cNvPr id="7" name="Group 6"/>
            <p:cNvGrpSpPr/>
            <p:nvPr/>
          </p:nvGrpSpPr>
          <p:grpSpPr>
            <a:xfrm>
              <a:off x="3499913" y="4419965"/>
              <a:ext cx="4687821" cy="1526432"/>
              <a:chOff x="3499913" y="4419965"/>
              <a:chExt cx="4687821" cy="1526432"/>
            </a:xfrm>
          </p:grpSpPr>
          <p:pic>
            <p:nvPicPr>
              <p:cNvPr id="57" name="Picture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8062" y="5266792"/>
                <a:ext cx="882908" cy="673140"/>
              </a:xfrm>
              <a:prstGeom prst="rect">
                <a:avLst/>
              </a:prstGeom>
            </p:spPr>
          </p:pic>
          <p:pic>
            <p:nvPicPr>
              <p:cNvPr id="71" name="Picture 70"/>
              <p:cNvPicPr>
                <a:picLocks noChangeAspect="1"/>
              </p:cNvPicPr>
              <p:nvPr/>
            </p:nvPicPr>
            <p:blipFill rotWithShape="1">
              <a:blip r:embed="rId4"/>
              <a:srcRect l="61628" t="22535" r="20541" b="15155"/>
              <a:stretch/>
            </p:blipFill>
            <p:spPr>
              <a:xfrm>
                <a:off x="7603445" y="5472260"/>
                <a:ext cx="584289" cy="474137"/>
              </a:xfrm>
              <a:prstGeom prst="rect">
                <a:avLst/>
              </a:prstGeom>
            </p:spPr>
          </p:pic>
          <p:pic>
            <p:nvPicPr>
              <p:cNvPr id="74" name="Picture 73"/>
              <p:cNvPicPr>
                <a:picLocks noChangeAspect="1"/>
              </p:cNvPicPr>
              <p:nvPr/>
            </p:nvPicPr>
            <p:blipFill rotWithShape="1">
              <a:blip r:embed="rId5"/>
              <a:srcRect l="1" r="78543"/>
              <a:stretch/>
            </p:blipFill>
            <p:spPr>
              <a:xfrm rot="16200000">
                <a:off x="3826315" y="4093563"/>
                <a:ext cx="448151" cy="1100955"/>
              </a:xfrm>
              <a:prstGeom prst="rect">
                <a:avLst/>
              </a:prstGeom>
            </p:spPr>
          </p:pic>
        </p:grpSp>
      </p:grpSp>
      <p:pic>
        <p:nvPicPr>
          <p:cNvPr id="26" name="Picture 25"/>
          <p:cNvPicPr>
            <a:picLocks noChangeAspect="1"/>
          </p:cNvPicPr>
          <p:nvPr/>
        </p:nvPicPr>
        <p:blipFill>
          <a:blip r:embed="rId6"/>
          <a:stretch>
            <a:fillRect/>
          </a:stretch>
        </p:blipFill>
        <p:spPr>
          <a:xfrm>
            <a:off x="4438773" y="675333"/>
            <a:ext cx="732676" cy="732676"/>
          </a:xfrm>
          <a:prstGeom prst="rect">
            <a:avLst/>
          </a:prstGeom>
        </p:spPr>
      </p:pic>
      <p:pic>
        <p:nvPicPr>
          <p:cNvPr id="32" name="Picture 31"/>
          <p:cNvPicPr>
            <a:picLocks noChangeAspect="1"/>
          </p:cNvPicPr>
          <p:nvPr/>
        </p:nvPicPr>
        <p:blipFill>
          <a:blip r:embed="rId7"/>
          <a:stretch>
            <a:fillRect/>
          </a:stretch>
        </p:blipFill>
        <p:spPr>
          <a:xfrm>
            <a:off x="2206954" y="675333"/>
            <a:ext cx="741401" cy="741401"/>
          </a:xfrm>
          <a:prstGeom prst="rect">
            <a:avLst/>
          </a:prstGeom>
        </p:spPr>
      </p:pic>
      <p:pic>
        <p:nvPicPr>
          <p:cNvPr id="34" name="Picture 33"/>
          <p:cNvPicPr>
            <a:picLocks noChangeAspect="1"/>
          </p:cNvPicPr>
          <p:nvPr/>
        </p:nvPicPr>
        <p:blipFill>
          <a:blip r:embed="rId8"/>
          <a:stretch>
            <a:fillRect/>
          </a:stretch>
        </p:blipFill>
        <p:spPr>
          <a:xfrm>
            <a:off x="8645416" y="668202"/>
            <a:ext cx="780878" cy="780878"/>
          </a:xfrm>
          <a:prstGeom prst="rect">
            <a:avLst/>
          </a:prstGeom>
        </p:spPr>
      </p:pic>
      <p:pic>
        <p:nvPicPr>
          <p:cNvPr id="28" name="Picture 27"/>
          <p:cNvPicPr>
            <a:picLocks noChangeAspect="1"/>
          </p:cNvPicPr>
          <p:nvPr/>
        </p:nvPicPr>
        <p:blipFill>
          <a:blip r:embed="rId9"/>
          <a:stretch>
            <a:fillRect/>
          </a:stretch>
        </p:blipFill>
        <p:spPr>
          <a:xfrm>
            <a:off x="6481034" y="547791"/>
            <a:ext cx="851047" cy="851047"/>
          </a:xfrm>
          <a:prstGeom prst="rect">
            <a:avLst/>
          </a:prstGeom>
        </p:spPr>
      </p:pic>
      <p:pic>
        <p:nvPicPr>
          <p:cNvPr id="37" name="Picture 36"/>
          <p:cNvPicPr>
            <a:picLocks noChangeAspect="1"/>
          </p:cNvPicPr>
          <p:nvPr/>
        </p:nvPicPr>
        <p:blipFill>
          <a:blip r:embed="rId10"/>
          <a:stretch>
            <a:fillRect/>
          </a:stretch>
        </p:blipFill>
        <p:spPr>
          <a:xfrm>
            <a:off x="10426007" y="382386"/>
            <a:ext cx="1066046" cy="1066046"/>
          </a:xfrm>
          <a:prstGeom prst="rect">
            <a:avLst/>
          </a:prstGeom>
        </p:spPr>
      </p:pic>
    </p:spTree>
    <p:extLst>
      <p:ext uri="{BB962C8B-B14F-4D97-AF65-F5344CB8AC3E}">
        <p14:creationId xmlns:p14="http://schemas.microsoft.com/office/powerpoint/2010/main" val="172530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left)">
                                      <p:cBhvr>
                                        <p:cTn id="1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15997"/>
          <a:stretch/>
        </p:blipFill>
        <p:spPr>
          <a:xfrm>
            <a:off x="714013" y="2963664"/>
            <a:ext cx="2872152" cy="1820737"/>
          </a:xfrm>
          <a:prstGeom prst="rect">
            <a:avLst/>
          </a:prstGeom>
        </p:spPr>
      </p:pic>
      <p:pic>
        <p:nvPicPr>
          <p:cNvPr id="3" name="Picture 2"/>
          <p:cNvPicPr>
            <a:picLocks noChangeAspect="1"/>
          </p:cNvPicPr>
          <p:nvPr/>
        </p:nvPicPr>
        <p:blipFill>
          <a:blip r:embed="rId4"/>
          <a:stretch>
            <a:fillRect/>
          </a:stretch>
        </p:blipFill>
        <p:spPr>
          <a:xfrm>
            <a:off x="714013" y="20223"/>
            <a:ext cx="8343900" cy="3502027"/>
          </a:xfrm>
          <a:prstGeom prst="rect">
            <a:avLst/>
          </a:prstGeom>
        </p:spPr>
      </p:pic>
      <p:sp>
        <p:nvSpPr>
          <p:cNvPr id="4" name="Rounded Rectangle 3"/>
          <p:cNvSpPr/>
          <p:nvPr/>
        </p:nvSpPr>
        <p:spPr>
          <a:xfrm>
            <a:off x="1231901" y="4826000"/>
            <a:ext cx="3654063" cy="4562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solidFill>
                  <a:sysClr val="windowText" lastClr="000000"/>
                </a:solidFill>
                <a:latin typeface="Tahoma" charset="0"/>
                <a:ea typeface="Tahoma" charset="0"/>
                <a:cs typeface="Tahoma" charset="0"/>
              </a:rPr>
              <a:t>What is there?</a:t>
            </a:r>
          </a:p>
        </p:txBody>
      </p:sp>
      <p:sp>
        <p:nvSpPr>
          <p:cNvPr id="5" name="Rounded Rectangle 4"/>
          <p:cNvSpPr/>
          <p:nvPr/>
        </p:nvSpPr>
        <p:spPr>
          <a:xfrm>
            <a:off x="1231901" y="5397501"/>
            <a:ext cx="3654063" cy="48895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ysClr val="windowText" lastClr="000000"/>
                </a:solidFill>
                <a:latin typeface="Tahoma" charset="0"/>
                <a:ea typeface="Tahoma" charset="0"/>
                <a:cs typeface="Tahoma" charset="0"/>
              </a:rPr>
              <a:t>How can we access it reliably?</a:t>
            </a:r>
          </a:p>
        </p:txBody>
      </p:sp>
      <p:sp>
        <p:nvSpPr>
          <p:cNvPr id="6" name="Rounded Rectangle 5"/>
          <p:cNvSpPr/>
          <p:nvPr/>
        </p:nvSpPr>
        <p:spPr>
          <a:xfrm>
            <a:off x="1231901" y="6019801"/>
            <a:ext cx="3654063" cy="5223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smtClean="0">
                <a:solidFill>
                  <a:sysClr val="windowText" lastClr="000000"/>
                </a:solidFill>
                <a:latin typeface="Tahoma" charset="0"/>
                <a:ea typeface="Tahoma" charset="0"/>
                <a:cs typeface="Tahoma" charset="0"/>
              </a:rPr>
              <a:t>How should we modulate it?</a:t>
            </a:r>
            <a:endParaRPr lang="en-US" dirty="0">
              <a:solidFill>
                <a:sysClr val="windowText" lastClr="000000"/>
              </a:solidFill>
              <a:latin typeface="Tahoma" charset="0"/>
              <a:ea typeface="Tahoma" charset="0"/>
              <a:cs typeface="Tahoma" charset="0"/>
            </a:endParaRPr>
          </a:p>
        </p:txBody>
      </p:sp>
      <p:sp>
        <p:nvSpPr>
          <p:cNvPr id="10" name="Rounded Rectangle 9"/>
          <p:cNvSpPr/>
          <p:nvPr/>
        </p:nvSpPr>
        <p:spPr>
          <a:xfrm>
            <a:off x="8447447" y="5688851"/>
            <a:ext cx="3626021" cy="445248"/>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ysClr val="windowText" lastClr="000000"/>
                </a:solidFill>
                <a:latin typeface="Tahoma" charset="0"/>
                <a:ea typeface="Tahoma" charset="0"/>
                <a:cs typeface="Tahoma" charset="0"/>
              </a:rPr>
              <a:t>How can we measure the result?</a:t>
            </a:r>
            <a:endParaRPr lang="en-US" dirty="0">
              <a:solidFill>
                <a:sysClr val="windowText" lastClr="000000"/>
              </a:solidFill>
              <a:latin typeface="Tahoma" charset="0"/>
              <a:ea typeface="Tahoma" charset="0"/>
              <a:cs typeface="Tahoma" charset="0"/>
            </a:endParaRPr>
          </a:p>
        </p:txBody>
      </p:sp>
      <p:grpSp>
        <p:nvGrpSpPr>
          <p:cNvPr id="33" name="Group 32"/>
          <p:cNvGrpSpPr/>
          <p:nvPr/>
        </p:nvGrpSpPr>
        <p:grpSpPr>
          <a:xfrm>
            <a:off x="9283537" y="3332998"/>
            <a:ext cx="1853456" cy="2106467"/>
            <a:chOff x="9283539" y="2719533"/>
            <a:chExt cx="1853456" cy="2106466"/>
          </a:xfrm>
        </p:grpSpPr>
        <p:pic>
          <p:nvPicPr>
            <p:cNvPr id="13" name="Picture 12"/>
            <p:cNvPicPr>
              <a:picLocks noChangeAspect="1"/>
            </p:cNvPicPr>
            <p:nvPr/>
          </p:nvPicPr>
          <p:blipFill>
            <a:blip r:embed="rId5"/>
            <a:stretch>
              <a:fillRect/>
            </a:stretch>
          </p:blipFill>
          <p:spPr>
            <a:xfrm>
              <a:off x="9341700" y="2719533"/>
              <a:ext cx="1737135" cy="1737135"/>
            </a:xfrm>
            <a:prstGeom prst="rect">
              <a:avLst/>
            </a:prstGeom>
          </p:spPr>
        </p:pic>
        <p:sp>
          <p:nvSpPr>
            <p:cNvPr id="14" name="TextBox 13"/>
            <p:cNvSpPr txBox="1"/>
            <p:nvPr/>
          </p:nvSpPr>
          <p:spPr>
            <a:xfrm>
              <a:off x="9283539" y="4456667"/>
              <a:ext cx="1853456" cy="369332"/>
            </a:xfrm>
            <a:prstGeom prst="rect">
              <a:avLst/>
            </a:prstGeom>
            <a:noFill/>
          </p:spPr>
          <p:txBody>
            <a:bodyPr wrap="none" rtlCol="0">
              <a:spAutoFit/>
            </a:bodyPr>
            <a:lstStyle/>
            <a:p>
              <a:r>
                <a:rPr lang="en-US" dirty="0">
                  <a:latin typeface="Tahoma" charset="0"/>
                  <a:ea typeface="Tahoma" charset="0"/>
                  <a:cs typeface="Tahoma" charset="0"/>
                </a:rPr>
                <a:t>“Organ readout”</a:t>
              </a:r>
            </a:p>
          </p:txBody>
        </p:sp>
      </p:grpSp>
      <p:grpSp>
        <p:nvGrpSpPr>
          <p:cNvPr id="24" name="Group 23"/>
          <p:cNvGrpSpPr/>
          <p:nvPr/>
        </p:nvGrpSpPr>
        <p:grpSpPr>
          <a:xfrm>
            <a:off x="5481132" y="3969662"/>
            <a:ext cx="2625077" cy="2625077"/>
            <a:chOff x="5273675" y="4097337"/>
            <a:chExt cx="2295525" cy="2295525"/>
          </a:xfrm>
        </p:grpSpPr>
        <p:sp>
          <p:nvSpPr>
            <p:cNvPr id="11" name="Oval 10"/>
            <p:cNvSpPr/>
            <p:nvPr/>
          </p:nvSpPr>
          <p:spPr>
            <a:xfrm>
              <a:off x="5273675" y="4097337"/>
              <a:ext cx="2295525" cy="2295525"/>
            </a:xfrm>
            <a:prstGeom prst="ellipse">
              <a:avLst/>
            </a:prstGeom>
            <a:pattFill prst="lgGrid">
              <a:fgClr>
                <a:schemeClr val="bg2">
                  <a:lumMod val="75000"/>
                </a:schemeClr>
              </a:fgClr>
              <a:bgClr>
                <a:schemeClr val="bg1"/>
              </a:bgClr>
            </a:patt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447876" y="4267200"/>
              <a:ext cx="1206924" cy="1193800"/>
            </a:xfrm>
            <a:custGeom>
              <a:avLst/>
              <a:gdLst>
                <a:gd name="connsiteX0" fmla="*/ 610024 w 1206924"/>
                <a:gd name="connsiteY0" fmla="*/ 12700 h 1193800"/>
                <a:gd name="connsiteX1" fmla="*/ 533824 w 1206924"/>
                <a:gd name="connsiteY1" fmla="*/ 50800 h 1193800"/>
                <a:gd name="connsiteX2" fmla="*/ 508424 w 1206924"/>
                <a:gd name="connsiteY2" fmla="*/ 88900 h 1193800"/>
                <a:gd name="connsiteX3" fmla="*/ 381424 w 1206924"/>
                <a:gd name="connsiteY3" fmla="*/ 177800 h 1193800"/>
                <a:gd name="connsiteX4" fmla="*/ 343324 w 1206924"/>
                <a:gd name="connsiteY4" fmla="*/ 203200 h 1193800"/>
                <a:gd name="connsiteX5" fmla="*/ 305224 w 1206924"/>
                <a:gd name="connsiteY5" fmla="*/ 228600 h 1193800"/>
                <a:gd name="connsiteX6" fmla="*/ 292524 w 1206924"/>
                <a:gd name="connsiteY6" fmla="*/ 266700 h 1193800"/>
                <a:gd name="connsiteX7" fmla="*/ 190924 w 1206924"/>
                <a:gd name="connsiteY7" fmla="*/ 368300 h 1193800"/>
                <a:gd name="connsiteX8" fmla="*/ 152824 w 1206924"/>
                <a:gd name="connsiteY8" fmla="*/ 444500 h 1193800"/>
                <a:gd name="connsiteX9" fmla="*/ 127424 w 1206924"/>
                <a:gd name="connsiteY9" fmla="*/ 520700 h 1193800"/>
                <a:gd name="connsiteX10" fmla="*/ 102024 w 1206924"/>
                <a:gd name="connsiteY10" fmla="*/ 571500 h 1193800"/>
                <a:gd name="connsiteX11" fmla="*/ 89324 w 1206924"/>
                <a:gd name="connsiteY11" fmla="*/ 609600 h 1193800"/>
                <a:gd name="connsiteX12" fmla="*/ 51224 w 1206924"/>
                <a:gd name="connsiteY12" fmla="*/ 660400 h 1193800"/>
                <a:gd name="connsiteX13" fmla="*/ 38524 w 1206924"/>
                <a:gd name="connsiteY13" fmla="*/ 698500 h 1193800"/>
                <a:gd name="connsiteX14" fmla="*/ 13124 w 1206924"/>
                <a:gd name="connsiteY14" fmla="*/ 749300 h 1193800"/>
                <a:gd name="connsiteX15" fmla="*/ 424 w 1206924"/>
                <a:gd name="connsiteY15" fmla="*/ 825500 h 1193800"/>
                <a:gd name="connsiteX16" fmla="*/ 63924 w 1206924"/>
                <a:gd name="connsiteY16" fmla="*/ 1155700 h 1193800"/>
                <a:gd name="connsiteX17" fmla="*/ 140124 w 1206924"/>
                <a:gd name="connsiteY17" fmla="*/ 1193800 h 1193800"/>
                <a:gd name="connsiteX18" fmla="*/ 330624 w 1206924"/>
                <a:gd name="connsiteY18" fmla="*/ 1181100 h 1193800"/>
                <a:gd name="connsiteX19" fmla="*/ 419524 w 1206924"/>
                <a:gd name="connsiteY19" fmla="*/ 1104900 h 1193800"/>
                <a:gd name="connsiteX20" fmla="*/ 457624 w 1206924"/>
                <a:gd name="connsiteY20" fmla="*/ 1092200 h 1193800"/>
                <a:gd name="connsiteX21" fmla="*/ 521124 w 1206924"/>
                <a:gd name="connsiteY21" fmla="*/ 1066800 h 1193800"/>
                <a:gd name="connsiteX22" fmla="*/ 559224 w 1206924"/>
                <a:gd name="connsiteY22" fmla="*/ 1054100 h 1193800"/>
                <a:gd name="connsiteX23" fmla="*/ 648124 w 1206924"/>
                <a:gd name="connsiteY23" fmla="*/ 990600 h 1193800"/>
                <a:gd name="connsiteX24" fmla="*/ 775124 w 1206924"/>
                <a:gd name="connsiteY24" fmla="*/ 952500 h 1193800"/>
                <a:gd name="connsiteX25" fmla="*/ 813224 w 1206924"/>
                <a:gd name="connsiteY25" fmla="*/ 939800 h 1193800"/>
                <a:gd name="connsiteX26" fmla="*/ 864024 w 1206924"/>
                <a:gd name="connsiteY26" fmla="*/ 927100 h 1193800"/>
                <a:gd name="connsiteX27" fmla="*/ 978324 w 1206924"/>
                <a:gd name="connsiteY27" fmla="*/ 863600 h 1193800"/>
                <a:gd name="connsiteX28" fmla="*/ 1054524 w 1206924"/>
                <a:gd name="connsiteY28" fmla="*/ 800100 h 1193800"/>
                <a:gd name="connsiteX29" fmla="*/ 1092624 w 1206924"/>
                <a:gd name="connsiteY29" fmla="*/ 787400 h 1193800"/>
                <a:gd name="connsiteX30" fmla="*/ 1130724 w 1206924"/>
                <a:gd name="connsiteY30" fmla="*/ 762000 h 1193800"/>
                <a:gd name="connsiteX31" fmla="*/ 1168824 w 1206924"/>
                <a:gd name="connsiteY31" fmla="*/ 685800 h 1193800"/>
                <a:gd name="connsiteX32" fmla="*/ 1206924 w 1206924"/>
                <a:gd name="connsiteY32" fmla="*/ 660400 h 1193800"/>
                <a:gd name="connsiteX33" fmla="*/ 1194224 w 1206924"/>
                <a:gd name="connsiteY33" fmla="*/ 533400 h 1193800"/>
                <a:gd name="connsiteX34" fmla="*/ 1156124 w 1206924"/>
                <a:gd name="connsiteY34" fmla="*/ 444500 h 1193800"/>
                <a:gd name="connsiteX35" fmla="*/ 1079924 w 1206924"/>
                <a:gd name="connsiteY35" fmla="*/ 355600 h 1193800"/>
                <a:gd name="connsiteX36" fmla="*/ 1054524 w 1206924"/>
                <a:gd name="connsiteY36" fmla="*/ 292100 h 1193800"/>
                <a:gd name="connsiteX37" fmla="*/ 1029124 w 1206924"/>
                <a:gd name="connsiteY37" fmla="*/ 254000 h 1193800"/>
                <a:gd name="connsiteX38" fmla="*/ 1003724 w 1206924"/>
                <a:gd name="connsiteY38" fmla="*/ 177800 h 1193800"/>
                <a:gd name="connsiteX39" fmla="*/ 952924 w 1206924"/>
                <a:gd name="connsiteY39" fmla="*/ 101600 h 1193800"/>
                <a:gd name="connsiteX40" fmla="*/ 927524 w 1206924"/>
                <a:gd name="connsiteY40" fmla="*/ 63500 h 1193800"/>
                <a:gd name="connsiteX41" fmla="*/ 851324 w 1206924"/>
                <a:gd name="connsiteY41" fmla="*/ 25400 h 1193800"/>
                <a:gd name="connsiteX42" fmla="*/ 813224 w 1206924"/>
                <a:gd name="connsiteY42" fmla="*/ 0 h 1193800"/>
                <a:gd name="connsiteX43" fmla="*/ 673524 w 1206924"/>
                <a:gd name="connsiteY43" fmla="*/ 12700 h 1193800"/>
                <a:gd name="connsiteX44" fmla="*/ 648124 w 1206924"/>
                <a:gd name="connsiteY44" fmla="*/ 50800 h 1193800"/>
                <a:gd name="connsiteX45" fmla="*/ 597324 w 1206924"/>
                <a:gd name="connsiteY45" fmla="*/ 7620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06924" h="1193800">
                  <a:moveTo>
                    <a:pt x="610024" y="12700"/>
                  </a:moveTo>
                  <a:cubicBezTo>
                    <a:pt x="584624" y="25400"/>
                    <a:pt x="556542" y="33761"/>
                    <a:pt x="533824" y="50800"/>
                  </a:cubicBezTo>
                  <a:cubicBezTo>
                    <a:pt x="521613" y="59958"/>
                    <a:pt x="519217" y="78107"/>
                    <a:pt x="508424" y="88900"/>
                  </a:cubicBezTo>
                  <a:cubicBezTo>
                    <a:pt x="489619" y="107705"/>
                    <a:pt x="393871" y="169502"/>
                    <a:pt x="381424" y="177800"/>
                  </a:cubicBezTo>
                  <a:lnTo>
                    <a:pt x="343324" y="203200"/>
                  </a:lnTo>
                  <a:lnTo>
                    <a:pt x="305224" y="228600"/>
                  </a:lnTo>
                  <a:cubicBezTo>
                    <a:pt x="300991" y="241300"/>
                    <a:pt x="301990" y="257234"/>
                    <a:pt x="292524" y="266700"/>
                  </a:cubicBezTo>
                  <a:cubicBezTo>
                    <a:pt x="223407" y="335817"/>
                    <a:pt x="237734" y="227869"/>
                    <a:pt x="190924" y="368300"/>
                  </a:cubicBezTo>
                  <a:cubicBezTo>
                    <a:pt x="144607" y="507251"/>
                    <a:pt x="218476" y="296784"/>
                    <a:pt x="152824" y="444500"/>
                  </a:cubicBezTo>
                  <a:cubicBezTo>
                    <a:pt x="141950" y="468966"/>
                    <a:pt x="139398" y="496753"/>
                    <a:pt x="127424" y="520700"/>
                  </a:cubicBezTo>
                  <a:cubicBezTo>
                    <a:pt x="118957" y="537633"/>
                    <a:pt x="109482" y="554099"/>
                    <a:pt x="102024" y="571500"/>
                  </a:cubicBezTo>
                  <a:cubicBezTo>
                    <a:pt x="96751" y="583805"/>
                    <a:pt x="95966" y="597977"/>
                    <a:pt x="89324" y="609600"/>
                  </a:cubicBezTo>
                  <a:cubicBezTo>
                    <a:pt x="78822" y="627978"/>
                    <a:pt x="63924" y="643467"/>
                    <a:pt x="51224" y="660400"/>
                  </a:cubicBezTo>
                  <a:cubicBezTo>
                    <a:pt x="46991" y="673100"/>
                    <a:pt x="43797" y="686195"/>
                    <a:pt x="38524" y="698500"/>
                  </a:cubicBezTo>
                  <a:cubicBezTo>
                    <a:pt x="31066" y="715901"/>
                    <a:pt x="18564" y="731166"/>
                    <a:pt x="13124" y="749300"/>
                  </a:cubicBezTo>
                  <a:cubicBezTo>
                    <a:pt x="5725" y="773964"/>
                    <a:pt x="4657" y="800100"/>
                    <a:pt x="424" y="825500"/>
                  </a:cubicBezTo>
                  <a:cubicBezTo>
                    <a:pt x="2056" y="854884"/>
                    <a:pt x="-14473" y="1103435"/>
                    <a:pt x="63924" y="1155700"/>
                  </a:cubicBezTo>
                  <a:cubicBezTo>
                    <a:pt x="113163" y="1188526"/>
                    <a:pt x="87544" y="1176273"/>
                    <a:pt x="140124" y="1193800"/>
                  </a:cubicBezTo>
                  <a:cubicBezTo>
                    <a:pt x="203624" y="1189567"/>
                    <a:pt x="267849" y="1191563"/>
                    <a:pt x="330624" y="1181100"/>
                  </a:cubicBezTo>
                  <a:cubicBezTo>
                    <a:pt x="356152" y="1176845"/>
                    <a:pt x="408917" y="1112476"/>
                    <a:pt x="419524" y="1104900"/>
                  </a:cubicBezTo>
                  <a:cubicBezTo>
                    <a:pt x="430417" y="1097119"/>
                    <a:pt x="445089" y="1096900"/>
                    <a:pt x="457624" y="1092200"/>
                  </a:cubicBezTo>
                  <a:cubicBezTo>
                    <a:pt x="478970" y="1084195"/>
                    <a:pt x="499778" y="1074805"/>
                    <a:pt x="521124" y="1066800"/>
                  </a:cubicBezTo>
                  <a:cubicBezTo>
                    <a:pt x="533659" y="1062100"/>
                    <a:pt x="547250" y="1060087"/>
                    <a:pt x="559224" y="1054100"/>
                  </a:cubicBezTo>
                  <a:cubicBezTo>
                    <a:pt x="606833" y="1030296"/>
                    <a:pt x="596350" y="1019363"/>
                    <a:pt x="648124" y="990600"/>
                  </a:cubicBezTo>
                  <a:cubicBezTo>
                    <a:pt x="703973" y="959573"/>
                    <a:pt x="715491" y="967408"/>
                    <a:pt x="775124" y="952500"/>
                  </a:cubicBezTo>
                  <a:cubicBezTo>
                    <a:pt x="788111" y="949253"/>
                    <a:pt x="800352" y="943478"/>
                    <a:pt x="813224" y="939800"/>
                  </a:cubicBezTo>
                  <a:cubicBezTo>
                    <a:pt x="830007" y="935005"/>
                    <a:pt x="847091" y="931333"/>
                    <a:pt x="864024" y="927100"/>
                  </a:cubicBezTo>
                  <a:cubicBezTo>
                    <a:pt x="933565" y="857559"/>
                    <a:pt x="866437" y="913327"/>
                    <a:pt x="978324" y="863600"/>
                  </a:cubicBezTo>
                  <a:cubicBezTo>
                    <a:pt x="1040650" y="835899"/>
                    <a:pt x="994708" y="839977"/>
                    <a:pt x="1054524" y="800100"/>
                  </a:cubicBezTo>
                  <a:cubicBezTo>
                    <a:pt x="1065663" y="792674"/>
                    <a:pt x="1080650" y="793387"/>
                    <a:pt x="1092624" y="787400"/>
                  </a:cubicBezTo>
                  <a:cubicBezTo>
                    <a:pt x="1106276" y="780574"/>
                    <a:pt x="1118024" y="770467"/>
                    <a:pt x="1130724" y="762000"/>
                  </a:cubicBezTo>
                  <a:cubicBezTo>
                    <a:pt x="1141053" y="731012"/>
                    <a:pt x="1144205" y="710419"/>
                    <a:pt x="1168824" y="685800"/>
                  </a:cubicBezTo>
                  <a:cubicBezTo>
                    <a:pt x="1179617" y="675007"/>
                    <a:pt x="1194224" y="668867"/>
                    <a:pt x="1206924" y="660400"/>
                  </a:cubicBezTo>
                  <a:cubicBezTo>
                    <a:pt x="1202691" y="618067"/>
                    <a:pt x="1200693" y="575450"/>
                    <a:pt x="1194224" y="533400"/>
                  </a:cubicBezTo>
                  <a:cubicBezTo>
                    <a:pt x="1190973" y="512265"/>
                    <a:pt x="1165682" y="457881"/>
                    <a:pt x="1156124" y="444500"/>
                  </a:cubicBezTo>
                  <a:cubicBezTo>
                    <a:pt x="1098375" y="363651"/>
                    <a:pt x="1134318" y="453509"/>
                    <a:pt x="1079924" y="355600"/>
                  </a:cubicBezTo>
                  <a:cubicBezTo>
                    <a:pt x="1068853" y="335672"/>
                    <a:pt x="1064719" y="312490"/>
                    <a:pt x="1054524" y="292100"/>
                  </a:cubicBezTo>
                  <a:cubicBezTo>
                    <a:pt x="1047698" y="278448"/>
                    <a:pt x="1035323" y="267948"/>
                    <a:pt x="1029124" y="254000"/>
                  </a:cubicBezTo>
                  <a:cubicBezTo>
                    <a:pt x="1018250" y="229534"/>
                    <a:pt x="1018576" y="200077"/>
                    <a:pt x="1003724" y="177800"/>
                  </a:cubicBezTo>
                  <a:lnTo>
                    <a:pt x="952924" y="101600"/>
                  </a:lnTo>
                  <a:cubicBezTo>
                    <a:pt x="944457" y="88900"/>
                    <a:pt x="940224" y="71967"/>
                    <a:pt x="927524" y="63500"/>
                  </a:cubicBezTo>
                  <a:cubicBezTo>
                    <a:pt x="818335" y="-9293"/>
                    <a:pt x="956484" y="77980"/>
                    <a:pt x="851324" y="25400"/>
                  </a:cubicBezTo>
                  <a:cubicBezTo>
                    <a:pt x="837672" y="18574"/>
                    <a:pt x="825924" y="8467"/>
                    <a:pt x="813224" y="0"/>
                  </a:cubicBezTo>
                  <a:cubicBezTo>
                    <a:pt x="766657" y="4233"/>
                    <a:pt x="718215" y="-1051"/>
                    <a:pt x="673524" y="12700"/>
                  </a:cubicBezTo>
                  <a:cubicBezTo>
                    <a:pt x="658935" y="17189"/>
                    <a:pt x="660043" y="41265"/>
                    <a:pt x="648124" y="50800"/>
                  </a:cubicBezTo>
                  <a:cubicBezTo>
                    <a:pt x="502192" y="167546"/>
                    <a:pt x="665174" y="8350"/>
                    <a:pt x="597324" y="7620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413012" y="4178300"/>
              <a:ext cx="991088" cy="1422400"/>
            </a:xfrm>
            <a:custGeom>
              <a:avLst/>
              <a:gdLst>
                <a:gd name="connsiteX0" fmla="*/ 488 w 991088"/>
                <a:gd name="connsiteY0" fmla="*/ 101600 h 1422400"/>
                <a:gd name="connsiteX1" fmla="*/ 51288 w 991088"/>
                <a:gd name="connsiteY1" fmla="*/ 203200 h 1422400"/>
                <a:gd name="connsiteX2" fmla="*/ 89388 w 991088"/>
                <a:gd name="connsiteY2" fmla="*/ 215900 h 1422400"/>
                <a:gd name="connsiteX3" fmla="*/ 102088 w 991088"/>
                <a:gd name="connsiteY3" fmla="*/ 254000 h 1422400"/>
                <a:gd name="connsiteX4" fmla="*/ 178288 w 991088"/>
                <a:gd name="connsiteY4" fmla="*/ 279400 h 1422400"/>
                <a:gd name="connsiteX5" fmla="*/ 254488 w 991088"/>
                <a:gd name="connsiteY5" fmla="*/ 419100 h 1422400"/>
                <a:gd name="connsiteX6" fmla="*/ 267188 w 991088"/>
                <a:gd name="connsiteY6" fmla="*/ 457200 h 1422400"/>
                <a:gd name="connsiteX7" fmla="*/ 292588 w 991088"/>
                <a:gd name="connsiteY7" fmla="*/ 495300 h 1422400"/>
                <a:gd name="connsiteX8" fmla="*/ 317988 w 991088"/>
                <a:gd name="connsiteY8" fmla="*/ 571500 h 1422400"/>
                <a:gd name="connsiteX9" fmla="*/ 330688 w 991088"/>
                <a:gd name="connsiteY9" fmla="*/ 609600 h 1422400"/>
                <a:gd name="connsiteX10" fmla="*/ 356088 w 991088"/>
                <a:gd name="connsiteY10" fmla="*/ 647700 h 1422400"/>
                <a:gd name="connsiteX11" fmla="*/ 394188 w 991088"/>
                <a:gd name="connsiteY11" fmla="*/ 723900 h 1422400"/>
                <a:gd name="connsiteX12" fmla="*/ 406888 w 991088"/>
                <a:gd name="connsiteY12" fmla="*/ 774700 h 1422400"/>
                <a:gd name="connsiteX13" fmla="*/ 457688 w 991088"/>
                <a:gd name="connsiteY13" fmla="*/ 850900 h 1422400"/>
                <a:gd name="connsiteX14" fmla="*/ 483088 w 991088"/>
                <a:gd name="connsiteY14" fmla="*/ 901700 h 1422400"/>
                <a:gd name="connsiteX15" fmla="*/ 533888 w 991088"/>
                <a:gd name="connsiteY15" fmla="*/ 990600 h 1422400"/>
                <a:gd name="connsiteX16" fmla="*/ 559288 w 991088"/>
                <a:gd name="connsiteY16" fmla="*/ 1066800 h 1422400"/>
                <a:gd name="connsiteX17" fmla="*/ 571988 w 991088"/>
                <a:gd name="connsiteY17" fmla="*/ 1104900 h 1422400"/>
                <a:gd name="connsiteX18" fmla="*/ 584688 w 991088"/>
                <a:gd name="connsiteY18" fmla="*/ 1155700 h 1422400"/>
                <a:gd name="connsiteX19" fmla="*/ 622788 w 991088"/>
                <a:gd name="connsiteY19" fmla="*/ 1206500 h 1422400"/>
                <a:gd name="connsiteX20" fmla="*/ 698988 w 991088"/>
                <a:gd name="connsiteY20" fmla="*/ 1358900 h 1422400"/>
                <a:gd name="connsiteX21" fmla="*/ 724388 w 991088"/>
                <a:gd name="connsiteY21" fmla="*/ 1397000 h 1422400"/>
                <a:gd name="connsiteX22" fmla="*/ 813288 w 991088"/>
                <a:gd name="connsiteY22" fmla="*/ 1422400 h 1422400"/>
                <a:gd name="connsiteX23" fmla="*/ 927588 w 991088"/>
                <a:gd name="connsiteY23" fmla="*/ 1371600 h 1422400"/>
                <a:gd name="connsiteX24" fmla="*/ 952988 w 991088"/>
                <a:gd name="connsiteY24" fmla="*/ 1295400 h 1422400"/>
                <a:gd name="connsiteX25" fmla="*/ 965688 w 991088"/>
                <a:gd name="connsiteY25" fmla="*/ 1206500 h 1422400"/>
                <a:gd name="connsiteX26" fmla="*/ 978388 w 991088"/>
                <a:gd name="connsiteY26" fmla="*/ 1143000 h 1422400"/>
                <a:gd name="connsiteX27" fmla="*/ 991088 w 991088"/>
                <a:gd name="connsiteY27" fmla="*/ 977900 h 1422400"/>
                <a:gd name="connsiteX28" fmla="*/ 978388 w 991088"/>
                <a:gd name="connsiteY28" fmla="*/ 711200 h 1422400"/>
                <a:gd name="connsiteX29" fmla="*/ 952988 w 991088"/>
                <a:gd name="connsiteY29" fmla="*/ 635000 h 1422400"/>
                <a:gd name="connsiteX30" fmla="*/ 940288 w 991088"/>
                <a:gd name="connsiteY30" fmla="*/ 584200 h 1422400"/>
                <a:gd name="connsiteX31" fmla="*/ 902188 w 991088"/>
                <a:gd name="connsiteY31" fmla="*/ 558800 h 1422400"/>
                <a:gd name="connsiteX32" fmla="*/ 876788 w 991088"/>
                <a:gd name="connsiteY32" fmla="*/ 520700 h 1422400"/>
                <a:gd name="connsiteX33" fmla="*/ 838688 w 991088"/>
                <a:gd name="connsiteY33" fmla="*/ 482600 h 1422400"/>
                <a:gd name="connsiteX34" fmla="*/ 825988 w 991088"/>
                <a:gd name="connsiteY34" fmla="*/ 444500 h 1422400"/>
                <a:gd name="connsiteX35" fmla="*/ 787888 w 991088"/>
                <a:gd name="connsiteY35" fmla="*/ 419100 h 1422400"/>
                <a:gd name="connsiteX36" fmla="*/ 749788 w 991088"/>
                <a:gd name="connsiteY36" fmla="*/ 381000 h 1422400"/>
                <a:gd name="connsiteX37" fmla="*/ 724388 w 991088"/>
                <a:gd name="connsiteY37" fmla="*/ 342900 h 1422400"/>
                <a:gd name="connsiteX38" fmla="*/ 648188 w 991088"/>
                <a:gd name="connsiteY38" fmla="*/ 292100 h 1422400"/>
                <a:gd name="connsiteX39" fmla="*/ 597388 w 991088"/>
                <a:gd name="connsiteY39" fmla="*/ 254000 h 1422400"/>
                <a:gd name="connsiteX40" fmla="*/ 521188 w 991088"/>
                <a:gd name="connsiteY40" fmla="*/ 203200 h 1422400"/>
                <a:gd name="connsiteX41" fmla="*/ 444988 w 991088"/>
                <a:gd name="connsiteY41" fmla="*/ 152400 h 1422400"/>
                <a:gd name="connsiteX42" fmla="*/ 368788 w 991088"/>
                <a:gd name="connsiteY42" fmla="*/ 88900 h 1422400"/>
                <a:gd name="connsiteX43" fmla="*/ 330688 w 991088"/>
                <a:gd name="connsiteY43" fmla="*/ 76200 h 1422400"/>
                <a:gd name="connsiteX44" fmla="*/ 292588 w 991088"/>
                <a:gd name="connsiteY44" fmla="*/ 38100 h 1422400"/>
                <a:gd name="connsiteX45" fmla="*/ 152888 w 991088"/>
                <a:gd name="connsiteY45" fmla="*/ 0 h 1422400"/>
                <a:gd name="connsiteX46" fmla="*/ 25888 w 991088"/>
                <a:gd name="connsiteY46" fmla="*/ 50800 h 1422400"/>
                <a:gd name="connsiteX47" fmla="*/ 488 w 991088"/>
                <a:gd name="connsiteY47" fmla="*/ 101600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91088" h="1422400">
                  <a:moveTo>
                    <a:pt x="488" y="101600"/>
                  </a:moveTo>
                  <a:cubicBezTo>
                    <a:pt x="4721" y="127000"/>
                    <a:pt x="28908" y="185296"/>
                    <a:pt x="51288" y="203200"/>
                  </a:cubicBezTo>
                  <a:cubicBezTo>
                    <a:pt x="61741" y="211563"/>
                    <a:pt x="76688" y="211667"/>
                    <a:pt x="89388" y="215900"/>
                  </a:cubicBezTo>
                  <a:cubicBezTo>
                    <a:pt x="93621" y="228600"/>
                    <a:pt x="91195" y="246219"/>
                    <a:pt x="102088" y="254000"/>
                  </a:cubicBezTo>
                  <a:cubicBezTo>
                    <a:pt x="123875" y="269562"/>
                    <a:pt x="178288" y="279400"/>
                    <a:pt x="178288" y="279400"/>
                  </a:cubicBezTo>
                  <a:cubicBezTo>
                    <a:pt x="209205" y="325775"/>
                    <a:pt x="235279" y="361474"/>
                    <a:pt x="254488" y="419100"/>
                  </a:cubicBezTo>
                  <a:cubicBezTo>
                    <a:pt x="258721" y="431800"/>
                    <a:pt x="261201" y="445226"/>
                    <a:pt x="267188" y="457200"/>
                  </a:cubicBezTo>
                  <a:cubicBezTo>
                    <a:pt x="274014" y="470852"/>
                    <a:pt x="286389" y="481352"/>
                    <a:pt x="292588" y="495300"/>
                  </a:cubicBezTo>
                  <a:cubicBezTo>
                    <a:pt x="303462" y="519766"/>
                    <a:pt x="309521" y="546100"/>
                    <a:pt x="317988" y="571500"/>
                  </a:cubicBezTo>
                  <a:cubicBezTo>
                    <a:pt x="322221" y="584200"/>
                    <a:pt x="323262" y="598461"/>
                    <a:pt x="330688" y="609600"/>
                  </a:cubicBezTo>
                  <a:cubicBezTo>
                    <a:pt x="339155" y="622300"/>
                    <a:pt x="349262" y="634048"/>
                    <a:pt x="356088" y="647700"/>
                  </a:cubicBezTo>
                  <a:cubicBezTo>
                    <a:pt x="408668" y="752860"/>
                    <a:pt x="321395" y="614711"/>
                    <a:pt x="394188" y="723900"/>
                  </a:cubicBezTo>
                  <a:cubicBezTo>
                    <a:pt x="398421" y="740833"/>
                    <a:pt x="399082" y="759088"/>
                    <a:pt x="406888" y="774700"/>
                  </a:cubicBezTo>
                  <a:cubicBezTo>
                    <a:pt x="420540" y="802004"/>
                    <a:pt x="444036" y="823596"/>
                    <a:pt x="457688" y="850900"/>
                  </a:cubicBezTo>
                  <a:cubicBezTo>
                    <a:pt x="466155" y="867833"/>
                    <a:pt x="473695" y="885262"/>
                    <a:pt x="483088" y="901700"/>
                  </a:cubicBezTo>
                  <a:cubicBezTo>
                    <a:pt x="513636" y="955159"/>
                    <a:pt x="508302" y="926636"/>
                    <a:pt x="533888" y="990600"/>
                  </a:cubicBezTo>
                  <a:cubicBezTo>
                    <a:pt x="543832" y="1015459"/>
                    <a:pt x="550821" y="1041400"/>
                    <a:pt x="559288" y="1066800"/>
                  </a:cubicBezTo>
                  <a:cubicBezTo>
                    <a:pt x="563521" y="1079500"/>
                    <a:pt x="568741" y="1091913"/>
                    <a:pt x="571988" y="1104900"/>
                  </a:cubicBezTo>
                  <a:cubicBezTo>
                    <a:pt x="576221" y="1121833"/>
                    <a:pt x="576882" y="1140088"/>
                    <a:pt x="584688" y="1155700"/>
                  </a:cubicBezTo>
                  <a:cubicBezTo>
                    <a:pt x="594154" y="1174632"/>
                    <a:pt x="610088" y="1189567"/>
                    <a:pt x="622788" y="1206500"/>
                  </a:cubicBezTo>
                  <a:cubicBezTo>
                    <a:pt x="657841" y="1311660"/>
                    <a:pt x="633336" y="1260423"/>
                    <a:pt x="698988" y="1358900"/>
                  </a:cubicBezTo>
                  <a:cubicBezTo>
                    <a:pt x="707455" y="1371600"/>
                    <a:pt x="709580" y="1393298"/>
                    <a:pt x="724388" y="1397000"/>
                  </a:cubicBezTo>
                  <a:cubicBezTo>
                    <a:pt x="788175" y="1412947"/>
                    <a:pt x="758629" y="1404180"/>
                    <a:pt x="813288" y="1422400"/>
                  </a:cubicBezTo>
                  <a:cubicBezTo>
                    <a:pt x="867663" y="1413338"/>
                    <a:pt x="898859" y="1423312"/>
                    <a:pt x="927588" y="1371600"/>
                  </a:cubicBezTo>
                  <a:cubicBezTo>
                    <a:pt x="940591" y="1348195"/>
                    <a:pt x="952988" y="1295400"/>
                    <a:pt x="952988" y="1295400"/>
                  </a:cubicBezTo>
                  <a:cubicBezTo>
                    <a:pt x="957221" y="1265767"/>
                    <a:pt x="960767" y="1236027"/>
                    <a:pt x="965688" y="1206500"/>
                  </a:cubicBezTo>
                  <a:cubicBezTo>
                    <a:pt x="969237" y="1185208"/>
                    <a:pt x="976004" y="1164454"/>
                    <a:pt x="978388" y="1143000"/>
                  </a:cubicBezTo>
                  <a:cubicBezTo>
                    <a:pt x="984483" y="1088142"/>
                    <a:pt x="986855" y="1032933"/>
                    <a:pt x="991088" y="977900"/>
                  </a:cubicBezTo>
                  <a:cubicBezTo>
                    <a:pt x="986855" y="889000"/>
                    <a:pt x="988216" y="799656"/>
                    <a:pt x="978388" y="711200"/>
                  </a:cubicBezTo>
                  <a:cubicBezTo>
                    <a:pt x="975431" y="684590"/>
                    <a:pt x="959482" y="660975"/>
                    <a:pt x="952988" y="635000"/>
                  </a:cubicBezTo>
                  <a:cubicBezTo>
                    <a:pt x="948755" y="618067"/>
                    <a:pt x="949970" y="598723"/>
                    <a:pt x="940288" y="584200"/>
                  </a:cubicBezTo>
                  <a:cubicBezTo>
                    <a:pt x="931821" y="571500"/>
                    <a:pt x="914888" y="567267"/>
                    <a:pt x="902188" y="558800"/>
                  </a:cubicBezTo>
                  <a:cubicBezTo>
                    <a:pt x="893721" y="546100"/>
                    <a:pt x="886559" y="532426"/>
                    <a:pt x="876788" y="520700"/>
                  </a:cubicBezTo>
                  <a:cubicBezTo>
                    <a:pt x="865290" y="506902"/>
                    <a:pt x="848651" y="497544"/>
                    <a:pt x="838688" y="482600"/>
                  </a:cubicBezTo>
                  <a:cubicBezTo>
                    <a:pt x="831262" y="471461"/>
                    <a:pt x="834351" y="454953"/>
                    <a:pt x="825988" y="444500"/>
                  </a:cubicBezTo>
                  <a:cubicBezTo>
                    <a:pt x="816453" y="432581"/>
                    <a:pt x="799614" y="428871"/>
                    <a:pt x="787888" y="419100"/>
                  </a:cubicBezTo>
                  <a:cubicBezTo>
                    <a:pt x="774090" y="407602"/>
                    <a:pt x="761286" y="394798"/>
                    <a:pt x="749788" y="381000"/>
                  </a:cubicBezTo>
                  <a:cubicBezTo>
                    <a:pt x="740017" y="369274"/>
                    <a:pt x="735875" y="352951"/>
                    <a:pt x="724388" y="342900"/>
                  </a:cubicBezTo>
                  <a:cubicBezTo>
                    <a:pt x="701414" y="322798"/>
                    <a:pt x="672610" y="310416"/>
                    <a:pt x="648188" y="292100"/>
                  </a:cubicBezTo>
                  <a:cubicBezTo>
                    <a:pt x="631255" y="279400"/>
                    <a:pt x="614728" y="266138"/>
                    <a:pt x="597388" y="254000"/>
                  </a:cubicBezTo>
                  <a:cubicBezTo>
                    <a:pt x="572379" y="236494"/>
                    <a:pt x="542774" y="224786"/>
                    <a:pt x="521188" y="203200"/>
                  </a:cubicBezTo>
                  <a:cubicBezTo>
                    <a:pt x="473622" y="155634"/>
                    <a:pt x="500127" y="170780"/>
                    <a:pt x="444988" y="152400"/>
                  </a:cubicBezTo>
                  <a:cubicBezTo>
                    <a:pt x="416901" y="124313"/>
                    <a:pt x="404151" y="106581"/>
                    <a:pt x="368788" y="88900"/>
                  </a:cubicBezTo>
                  <a:cubicBezTo>
                    <a:pt x="356814" y="82913"/>
                    <a:pt x="343388" y="80433"/>
                    <a:pt x="330688" y="76200"/>
                  </a:cubicBezTo>
                  <a:cubicBezTo>
                    <a:pt x="317988" y="63500"/>
                    <a:pt x="308288" y="46822"/>
                    <a:pt x="292588" y="38100"/>
                  </a:cubicBezTo>
                  <a:cubicBezTo>
                    <a:pt x="256334" y="17959"/>
                    <a:pt x="193927" y="8208"/>
                    <a:pt x="152888" y="0"/>
                  </a:cubicBezTo>
                  <a:cubicBezTo>
                    <a:pt x="100097" y="6599"/>
                    <a:pt x="41619" y="-12123"/>
                    <a:pt x="25888" y="50800"/>
                  </a:cubicBezTo>
                  <a:cubicBezTo>
                    <a:pt x="20754" y="71335"/>
                    <a:pt x="-3745" y="76200"/>
                    <a:pt x="488" y="101600"/>
                  </a:cubicBezTo>
                  <a:close/>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321484" y="5143500"/>
              <a:ext cx="698441" cy="990600"/>
            </a:xfrm>
            <a:custGeom>
              <a:avLst/>
              <a:gdLst>
                <a:gd name="connsiteX0" fmla="*/ 219016 w 792435"/>
                <a:gd name="connsiteY0" fmla="*/ 50800 h 990600"/>
                <a:gd name="connsiteX1" fmla="*/ 104716 w 792435"/>
                <a:gd name="connsiteY1" fmla="*/ 114300 h 990600"/>
                <a:gd name="connsiteX2" fmla="*/ 66616 w 792435"/>
                <a:gd name="connsiteY2" fmla="*/ 152400 h 990600"/>
                <a:gd name="connsiteX3" fmla="*/ 28516 w 792435"/>
                <a:gd name="connsiteY3" fmla="*/ 177800 h 990600"/>
                <a:gd name="connsiteX4" fmla="*/ 3116 w 792435"/>
                <a:gd name="connsiteY4" fmla="*/ 228600 h 990600"/>
                <a:gd name="connsiteX5" fmla="*/ 41216 w 792435"/>
                <a:gd name="connsiteY5" fmla="*/ 393700 h 990600"/>
                <a:gd name="connsiteX6" fmla="*/ 53916 w 792435"/>
                <a:gd name="connsiteY6" fmla="*/ 444500 h 990600"/>
                <a:gd name="connsiteX7" fmla="*/ 79316 w 792435"/>
                <a:gd name="connsiteY7" fmla="*/ 647700 h 990600"/>
                <a:gd name="connsiteX8" fmla="*/ 92016 w 792435"/>
                <a:gd name="connsiteY8" fmla="*/ 698500 h 990600"/>
                <a:gd name="connsiteX9" fmla="*/ 117416 w 792435"/>
                <a:gd name="connsiteY9" fmla="*/ 736600 h 990600"/>
                <a:gd name="connsiteX10" fmla="*/ 130116 w 792435"/>
                <a:gd name="connsiteY10" fmla="*/ 800100 h 990600"/>
                <a:gd name="connsiteX11" fmla="*/ 206316 w 792435"/>
                <a:gd name="connsiteY11" fmla="*/ 838200 h 990600"/>
                <a:gd name="connsiteX12" fmla="*/ 244416 w 792435"/>
                <a:gd name="connsiteY12" fmla="*/ 889000 h 990600"/>
                <a:gd name="connsiteX13" fmla="*/ 320616 w 792435"/>
                <a:gd name="connsiteY13" fmla="*/ 939800 h 990600"/>
                <a:gd name="connsiteX14" fmla="*/ 346016 w 792435"/>
                <a:gd name="connsiteY14" fmla="*/ 977900 h 990600"/>
                <a:gd name="connsiteX15" fmla="*/ 384116 w 792435"/>
                <a:gd name="connsiteY15" fmla="*/ 990600 h 990600"/>
                <a:gd name="connsiteX16" fmla="*/ 574616 w 792435"/>
                <a:gd name="connsiteY16" fmla="*/ 977900 h 990600"/>
                <a:gd name="connsiteX17" fmla="*/ 587316 w 792435"/>
                <a:gd name="connsiteY17" fmla="*/ 927100 h 990600"/>
                <a:gd name="connsiteX18" fmla="*/ 625416 w 792435"/>
                <a:gd name="connsiteY18" fmla="*/ 914400 h 990600"/>
                <a:gd name="connsiteX19" fmla="*/ 638116 w 792435"/>
                <a:gd name="connsiteY19" fmla="*/ 838200 h 990600"/>
                <a:gd name="connsiteX20" fmla="*/ 714316 w 792435"/>
                <a:gd name="connsiteY20" fmla="*/ 774700 h 990600"/>
                <a:gd name="connsiteX21" fmla="*/ 752416 w 792435"/>
                <a:gd name="connsiteY21" fmla="*/ 749300 h 990600"/>
                <a:gd name="connsiteX22" fmla="*/ 765116 w 792435"/>
                <a:gd name="connsiteY22" fmla="*/ 508000 h 990600"/>
                <a:gd name="connsiteX23" fmla="*/ 739716 w 792435"/>
                <a:gd name="connsiteY23" fmla="*/ 469900 h 990600"/>
                <a:gd name="connsiteX24" fmla="*/ 714316 w 792435"/>
                <a:gd name="connsiteY24" fmla="*/ 393700 h 990600"/>
                <a:gd name="connsiteX25" fmla="*/ 676216 w 792435"/>
                <a:gd name="connsiteY25" fmla="*/ 292100 h 990600"/>
                <a:gd name="connsiteX26" fmla="*/ 638116 w 792435"/>
                <a:gd name="connsiteY26" fmla="*/ 266700 h 990600"/>
                <a:gd name="connsiteX27" fmla="*/ 600016 w 792435"/>
                <a:gd name="connsiteY27" fmla="*/ 228600 h 990600"/>
                <a:gd name="connsiteX28" fmla="*/ 561916 w 792435"/>
                <a:gd name="connsiteY28" fmla="*/ 203200 h 990600"/>
                <a:gd name="connsiteX29" fmla="*/ 523816 w 792435"/>
                <a:gd name="connsiteY29" fmla="*/ 165100 h 990600"/>
                <a:gd name="connsiteX30" fmla="*/ 447616 w 792435"/>
                <a:gd name="connsiteY30" fmla="*/ 127000 h 990600"/>
                <a:gd name="connsiteX31" fmla="*/ 371416 w 792435"/>
                <a:gd name="connsiteY31" fmla="*/ 50800 h 990600"/>
                <a:gd name="connsiteX32" fmla="*/ 346016 w 792435"/>
                <a:gd name="connsiteY32" fmla="*/ 12700 h 990600"/>
                <a:gd name="connsiteX33" fmla="*/ 307916 w 792435"/>
                <a:gd name="connsiteY33" fmla="*/ 0 h 990600"/>
                <a:gd name="connsiteX34" fmla="*/ 269816 w 792435"/>
                <a:gd name="connsiteY34" fmla="*/ 12700 h 990600"/>
                <a:gd name="connsiteX35" fmla="*/ 219016 w 792435"/>
                <a:gd name="connsiteY35" fmla="*/ 508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92435" h="990600">
                  <a:moveTo>
                    <a:pt x="219016" y="50800"/>
                  </a:moveTo>
                  <a:cubicBezTo>
                    <a:pt x="191499" y="67733"/>
                    <a:pt x="140981" y="90123"/>
                    <a:pt x="104716" y="114300"/>
                  </a:cubicBezTo>
                  <a:cubicBezTo>
                    <a:pt x="89772" y="124263"/>
                    <a:pt x="80414" y="140902"/>
                    <a:pt x="66616" y="152400"/>
                  </a:cubicBezTo>
                  <a:cubicBezTo>
                    <a:pt x="54890" y="162171"/>
                    <a:pt x="41216" y="169333"/>
                    <a:pt x="28516" y="177800"/>
                  </a:cubicBezTo>
                  <a:cubicBezTo>
                    <a:pt x="20049" y="194733"/>
                    <a:pt x="4465" y="209716"/>
                    <a:pt x="3116" y="228600"/>
                  </a:cubicBezTo>
                  <a:cubicBezTo>
                    <a:pt x="-4681" y="337763"/>
                    <a:pt x="115" y="332049"/>
                    <a:pt x="41216" y="393700"/>
                  </a:cubicBezTo>
                  <a:cubicBezTo>
                    <a:pt x="45449" y="410633"/>
                    <a:pt x="51609" y="427199"/>
                    <a:pt x="53916" y="444500"/>
                  </a:cubicBezTo>
                  <a:cubicBezTo>
                    <a:pt x="77771" y="623414"/>
                    <a:pt x="53198" y="530170"/>
                    <a:pt x="79316" y="647700"/>
                  </a:cubicBezTo>
                  <a:cubicBezTo>
                    <a:pt x="83102" y="664739"/>
                    <a:pt x="85140" y="682457"/>
                    <a:pt x="92016" y="698500"/>
                  </a:cubicBezTo>
                  <a:cubicBezTo>
                    <a:pt x="98029" y="712529"/>
                    <a:pt x="108949" y="723900"/>
                    <a:pt x="117416" y="736600"/>
                  </a:cubicBezTo>
                  <a:cubicBezTo>
                    <a:pt x="121649" y="757767"/>
                    <a:pt x="119406" y="781358"/>
                    <a:pt x="130116" y="800100"/>
                  </a:cubicBezTo>
                  <a:cubicBezTo>
                    <a:pt x="141702" y="820375"/>
                    <a:pt x="186760" y="831681"/>
                    <a:pt x="206316" y="838200"/>
                  </a:cubicBezTo>
                  <a:cubicBezTo>
                    <a:pt x="219016" y="855133"/>
                    <a:pt x="228596" y="874938"/>
                    <a:pt x="244416" y="889000"/>
                  </a:cubicBezTo>
                  <a:cubicBezTo>
                    <a:pt x="267232" y="909281"/>
                    <a:pt x="320616" y="939800"/>
                    <a:pt x="320616" y="939800"/>
                  </a:cubicBezTo>
                  <a:cubicBezTo>
                    <a:pt x="329083" y="952500"/>
                    <a:pt x="334097" y="968365"/>
                    <a:pt x="346016" y="977900"/>
                  </a:cubicBezTo>
                  <a:cubicBezTo>
                    <a:pt x="356469" y="986263"/>
                    <a:pt x="370729" y="990600"/>
                    <a:pt x="384116" y="990600"/>
                  </a:cubicBezTo>
                  <a:cubicBezTo>
                    <a:pt x="447757" y="990600"/>
                    <a:pt x="511116" y="982133"/>
                    <a:pt x="574616" y="977900"/>
                  </a:cubicBezTo>
                  <a:cubicBezTo>
                    <a:pt x="578849" y="960967"/>
                    <a:pt x="576412" y="940730"/>
                    <a:pt x="587316" y="927100"/>
                  </a:cubicBezTo>
                  <a:cubicBezTo>
                    <a:pt x="595679" y="916647"/>
                    <a:pt x="618774" y="926023"/>
                    <a:pt x="625416" y="914400"/>
                  </a:cubicBezTo>
                  <a:cubicBezTo>
                    <a:pt x="638192" y="892042"/>
                    <a:pt x="629973" y="862629"/>
                    <a:pt x="638116" y="838200"/>
                  </a:cubicBezTo>
                  <a:cubicBezTo>
                    <a:pt x="653371" y="792434"/>
                    <a:pt x="675472" y="796896"/>
                    <a:pt x="714316" y="774700"/>
                  </a:cubicBezTo>
                  <a:cubicBezTo>
                    <a:pt x="727568" y="767127"/>
                    <a:pt x="739716" y="757767"/>
                    <a:pt x="752416" y="749300"/>
                  </a:cubicBezTo>
                  <a:cubicBezTo>
                    <a:pt x="811672" y="660416"/>
                    <a:pt x="795615" y="701163"/>
                    <a:pt x="765116" y="508000"/>
                  </a:cubicBezTo>
                  <a:cubicBezTo>
                    <a:pt x="762735" y="492923"/>
                    <a:pt x="745915" y="483848"/>
                    <a:pt x="739716" y="469900"/>
                  </a:cubicBezTo>
                  <a:cubicBezTo>
                    <a:pt x="728842" y="445434"/>
                    <a:pt x="720810" y="419675"/>
                    <a:pt x="714316" y="393700"/>
                  </a:cubicBezTo>
                  <a:cubicBezTo>
                    <a:pt x="705771" y="359521"/>
                    <a:pt x="699934" y="320562"/>
                    <a:pt x="676216" y="292100"/>
                  </a:cubicBezTo>
                  <a:cubicBezTo>
                    <a:pt x="666445" y="280374"/>
                    <a:pt x="649842" y="276471"/>
                    <a:pt x="638116" y="266700"/>
                  </a:cubicBezTo>
                  <a:cubicBezTo>
                    <a:pt x="624318" y="255202"/>
                    <a:pt x="613814" y="240098"/>
                    <a:pt x="600016" y="228600"/>
                  </a:cubicBezTo>
                  <a:cubicBezTo>
                    <a:pt x="588290" y="218829"/>
                    <a:pt x="573642" y="212971"/>
                    <a:pt x="561916" y="203200"/>
                  </a:cubicBezTo>
                  <a:cubicBezTo>
                    <a:pt x="548118" y="191702"/>
                    <a:pt x="538760" y="175063"/>
                    <a:pt x="523816" y="165100"/>
                  </a:cubicBezTo>
                  <a:cubicBezTo>
                    <a:pt x="435551" y="106256"/>
                    <a:pt x="537542" y="206934"/>
                    <a:pt x="447616" y="127000"/>
                  </a:cubicBezTo>
                  <a:cubicBezTo>
                    <a:pt x="420768" y="103135"/>
                    <a:pt x="391341" y="80688"/>
                    <a:pt x="371416" y="50800"/>
                  </a:cubicBezTo>
                  <a:cubicBezTo>
                    <a:pt x="362949" y="38100"/>
                    <a:pt x="357935" y="22235"/>
                    <a:pt x="346016" y="12700"/>
                  </a:cubicBezTo>
                  <a:cubicBezTo>
                    <a:pt x="335563" y="4337"/>
                    <a:pt x="320616" y="4233"/>
                    <a:pt x="307916" y="0"/>
                  </a:cubicBezTo>
                  <a:cubicBezTo>
                    <a:pt x="295216" y="4233"/>
                    <a:pt x="281790" y="6713"/>
                    <a:pt x="269816" y="12700"/>
                  </a:cubicBezTo>
                  <a:cubicBezTo>
                    <a:pt x="237774" y="28721"/>
                    <a:pt x="246533" y="33867"/>
                    <a:pt x="219016" y="50800"/>
                  </a:cubicBezTo>
                  <a:close/>
                </a:path>
              </a:pathLst>
            </a:cu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5638800" y="5433058"/>
              <a:ext cx="819212" cy="802642"/>
            </a:xfrm>
            <a:custGeom>
              <a:avLst/>
              <a:gdLst>
                <a:gd name="connsiteX0" fmla="*/ 508000 w 819212"/>
                <a:gd name="connsiteY0" fmla="*/ 2542 h 802642"/>
                <a:gd name="connsiteX1" fmla="*/ 114300 w 819212"/>
                <a:gd name="connsiteY1" fmla="*/ 91442 h 802642"/>
                <a:gd name="connsiteX2" fmla="*/ 76200 w 819212"/>
                <a:gd name="connsiteY2" fmla="*/ 116842 h 802642"/>
                <a:gd name="connsiteX3" fmla="*/ 0 w 819212"/>
                <a:gd name="connsiteY3" fmla="*/ 193042 h 802642"/>
                <a:gd name="connsiteX4" fmla="*/ 25400 w 819212"/>
                <a:gd name="connsiteY4" fmla="*/ 320042 h 802642"/>
                <a:gd name="connsiteX5" fmla="*/ 38100 w 819212"/>
                <a:gd name="connsiteY5" fmla="*/ 358142 h 802642"/>
                <a:gd name="connsiteX6" fmla="*/ 76200 w 819212"/>
                <a:gd name="connsiteY6" fmla="*/ 370842 h 802642"/>
                <a:gd name="connsiteX7" fmla="*/ 127000 w 819212"/>
                <a:gd name="connsiteY7" fmla="*/ 447042 h 802642"/>
                <a:gd name="connsiteX8" fmla="*/ 177800 w 819212"/>
                <a:gd name="connsiteY8" fmla="*/ 510542 h 802642"/>
                <a:gd name="connsiteX9" fmla="*/ 241300 w 819212"/>
                <a:gd name="connsiteY9" fmla="*/ 624842 h 802642"/>
                <a:gd name="connsiteX10" fmla="*/ 292100 w 819212"/>
                <a:gd name="connsiteY10" fmla="*/ 713742 h 802642"/>
                <a:gd name="connsiteX11" fmla="*/ 330200 w 819212"/>
                <a:gd name="connsiteY11" fmla="*/ 739142 h 802642"/>
                <a:gd name="connsiteX12" fmla="*/ 368300 w 819212"/>
                <a:gd name="connsiteY12" fmla="*/ 777242 h 802642"/>
                <a:gd name="connsiteX13" fmla="*/ 419100 w 819212"/>
                <a:gd name="connsiteY13" fmla="*/ 789942 h 802642"/>
                <a:gd name="connsiteX14" fmla="*/ 457200 w 819212"/>
                <a:gd name="connsiteY14" fmla="*/ 802642 h 802642"/>
                <a:gd name="connsiteX15" fmla="*/ 774700 w 819212"/>
                <a:gd name="connsiteY15" fmla="*/ 777242 h 802642"/>
                <a:gd name="connsiteX16" fmla="*/ 812800 w 819212"/>
                <a:gd name="connsiteY16" fmla="*/ 751842 h 802642"/>
                <a:gd name="connsiteX17" fmla="*/ 749300 w 819212"/>
                <a:gd name="connsiteY17" fmla="*/ 637542 h 802642"/>
                <a:gd name="connsiteX18" fmla="*/ 723900 w 819212"/>
                <a:gd name="connsiteY18" fmla="*/ 599442 h 802642"/>
                <a:gd name="connsiteX19" fmla="*/ 685800 w 819212"/>
                <a:gd name="connsiteY19" fmla="*/ 523242 h 802642"/>
                <a:gd name="connsiteX20" fmla="*/ 647700 w 819212"/>
                <a:gd name="connsiteY20" fmla="*/ 421642 h 802642"/>
                <a:gd name="connsiteX21" fmla="*/ 635000 w 819212"/>
                <a:gd name="connsiteY21" fmla="*/ 383542 h 802642"/>
                <a:gd name="connsiteX22" fmla="*/ 609600 w 819212"/>
                <a:gd name="connsiteY22" fmla="*/ 269242 h 802642"/>
                <a:gd name="connsiteX23" fmla="*/ 584200 w 819212"/>
                <a:gd name="connsiteY23" fmla="*/ 116842 h 802642"/>
                <a:gd name="connsiteX24" fmla="*/ 571500 w 819212"/>
                <a:gd name="connsiteY24" fmla="*/ 78742 h 802642"/>
                <a:gd name="connsiteX25" fmla="*/ 533400 w 819212"/>
                <a:gd name="connsiteY25" fmla="*/ 66042 h 802642"/>
                <a:gd name="connsiteX26" fmla="*/ 508000 w 819212"/>
                <a:gd name="connsiteY26" fmla="*/ 27942 h 802642"/>
                <a:gd name="connsiteX27" fmla="*/ 508000 w 819212"/>
                <a:gd name="connsiteY27" fmla="*/ 2542 h 80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19212" h="802642">
                  <a:moveTo>
                    <a:pt x="508000" y="2542"/>
                  </a:moveTo>
                  <a:cubicBezTo>
                    <a:pt x="442383" y="13125"/>
                    <a:pt x="211713" y="48147"/>
                    <a:pt x="114300" y="91442"/>
                  </a:cubicBezTo>
                  <a:cubicBezTo>
                    <a:pt x="100352" y="97641"/>
                    <a:pt x="87608" y="106701"/>
                    <a:pt x="76200" y="116842"/>
                  </a:cubicBezTo>
                  <a:cubicBezTo>
                    <a:pt x="49352" y="140707"/>
                    <a:pt x="0" y="193042"/>
                    <a:pt x="0" y="193042"/>
                  </a:cubicBezTo>
                  <a:cubicBezTo>
                    <a:pt x="8467" y="235375"/>
                    <a:pt x="15692" y="277976"/>
                    <a:pt x="25400" y="320042"/>
                  </a:cubicBezTo>
                  <a:cubicBezTo>
                    <a:pt x="28410" y="333086"/>
                    <a:pt x="28634" y="348676"/>
                    <a:pt x="38100" y="358142"/>
                  </a:cubicBezTo>
                  <a:cubicBezTo>
                    <a:pt x="47566" y="367608"/>
                    <a:pt x="63500" y="366609"/>
                    <a:pt x="76200" y="370842"/>
                  </a:cubicBezTo>
                  <a:cubicBezTo>
                    <a:pt x="106397" y="461434"/>
                    <a:pt x="63579" y="351910"/>
                    <a:pt x="127000" y="447042"/>
                  </a:cubicBezTo>
                  <a:cubicBezTo>
                    <a:pt x="176075" y="520654"/>
                    <a:pt x="92591" y="453736"/>
                    <a:pt x="177800" y="510542"/>
                  </a:cubicBezTo>
                  <a:cubicBezTo>
                    <a:pt x="212920" y="615903"/>
                    <a:pt x="153961" y="450165"/>
                    <a:pt x="241300" y="624842"/>
                  </a:cubicBezTo>
                  <a:cubicBezTo>
                    <a:pt x="251261" y="644764"/>
                    <a:pt x="274149" y="695791"/>
                    <a:pt x="292100" y="713742"/>
                  </a:cubicBezTo>
                  <a:cubicBezTo>
                    <a:pt x="302893" y="724535"/>
                    <a:pt x="318474" y="729371"/>
                    <a:pt x="330200" y="739142"/>
                  </a:cubicBezTo>
                  <a:cubicBezTo>
                    <a:pt x="343998" y="750640"/>
                    <a:pt x="352706" y="768331"/>
                    <a:pt x="368300" y="777242"/>
                  </a:cubicBezTo>
                  <a:cubicBezTo>
                    <a:pt x="383455" y="785902"/>
                    <a:pt x="402317" y="785147"/>
                    <a:pt x="419100" y="789942"/>
                  </a:cubicBezTo>
                  <a:cubicBezTo>
                    <a:pt x="431972" y="793620"/>
                    <a:pt x="444500" y="798409"/>
                    <a:pt x="457200" y="802642"/>
                  </a:cubicBezTo>
                  <a:cubicBezTo>
                    <a:pt x="563033" y="794175"/>
                    <a:pt x="669596" y="792257"/>
                    <a:pt x="774700" y="777242"/>
                  </a:cubicBezTo>
                  <a:cubicBezTo>
                    <a:pt x="789810" y="775083"/>
                    <a:pt x="809489" y="766742"/>
                    <a:pt x="812800" y="751842"/>
                  </a:cubicBezTo>
                  <a:cubicBezTo>
                    <a:pt x="832791" y="661884"/>
                    <a:pt x="804505" y="665145"/>
                    <a:pt x="749300" y="637542"/>
                  </a:cubicBezTo>
                  <a:cubicBezTo>
                    <a:pt x="740833" y="624842"/>
                    <a:pt x="730726" y="613094"/>
                    <a:pt x="723900" y="599442"/>
                  </a:cubicBezTo>
                  <a:cubicBezTo>
                    <a:pt x="671320" y="494282"/>
                    <a:pt x="758593" y="632431"/>
                    <a:pt x="685800" y="523242"/>
                  </a:cubicBezTo>
                  <a:cubicBezTo>
                    <a:pt x="662385" y="429584"/>
                    <a:pt x="687547" y="514618"/>
                    <a:pt x="647700" y="421642"/>
                  </a:cubicBezTo>
                  <a:cubicBezTo>
                    <a:pt x="642427" y="409337"/>
                    <a:pt x="638678" y="396414"/>
                    <a:pt x="635000" y="383542"/>
                  </a:cubicBezTo>
                  <a:cubicBezTo>
                    <a:pt x="625215" y="349295"/>
                    <a:pt x="615644" y="303489"/>
                    <a:pt x="609600" y="269242"/>
                  </a:cubicBezTo>
                  <a:cubicBezTo>
                    <a:pt x="600650" y="218525"/>
                    <a:pt x="600486" y="165700"/>
                    <a:pt x="584200" y="116842"/>
                  </a:cubicBezTo>
                  <a:cubicBezTo>
                    <a:pt x="579967" y="104142"/>
                    <a:pt x="580966" y="88208"/>
                    <a:pt x="571500" y="78742"/>
                  </a:cubicBezTo>
                  <a:cubicBezTo>
                    <a:pt x="562034" y="69276"/>
                    <a:pt x="546100" y="70275"/>
                    <a:pt x="533400" y="66042"/>
                  </a:cubicBezTo>
                  <a:cubicBezTo>
                    <a:pt x="524933" y="53342"/>
                    <a:pt x="518793" y="38735"/>
                    <a:pt x="508000" y="27942"/>
                  </a:cubicBezTo>
                  <a:cubicBezTo>
                    <a:pt x="497207" y="17149"/>
                    <a:pt x="573617" y="-8041"/>
                    <a:pt x="508000" y="2542"/>
                  </a:cubicBezTo>
                  <a:close/>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ounded Rectangle 21"/>
          <p:cNvSpPr/>
          <p:nvPr/>
        </p:nvSpPr>
        <p:spPr>
          <a:xfrm>
            <a:off x="9283541" y="2507464"/>
            <a:ext cx="2759809" cy="4562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ysClr val="windowText" lastClr="000000"/>
                </a:solidFill>
                <a:latin typeface="Tahoma" charset="0"/>
                <a:ea typeface="Tahoma" charset="0"/>
                <a:cs typeface="Tahoma" charset="0"/>
              </a:rPr>
              <a:t>Why is that happening?</a:t>
            </a:r>
          </a:p>
        </p:txBody>
      </p:sp>
      <p:grpSp>
        <p:nvGrpSpPr>
          <p:cNvPr id="7" name="Group 6"/>
          <p:cNvGrpSpPr/>
          <p:nvPr/>
        </p:nvGrpSpPr>
        <p:grpSpPr>
          <a:xfrm>
            <a:off x="9283538" y="94139"/>
            <a:ext cx="2789928" cy="2413326"/>
            <a:chOff x="9283539" y="94138"/>
            <a:chExt cx="2789929" cy="2413326"/>
          </a:xfrm>
        </p:grpSpPr>
        <p:pic>
          <p:nvPicPr>
            <p:cNvPr id="25" name="Picture 24"/>
            <p:cNvPicPr>
              <a:picLocks noChangeAspect="1"/>
            </p:cNvPicPr>
            <p:nvPr/>
          </p:nvPicPr>
          <p:blipFill>
            <a:blip r:embed="rId6"/>
            <a:stretch>
              <a:fillRect/>
            </a:stretch>
          </p:blipFill>
          <p:spPr>
            <a:xfrm>
              <a:off x="9283539" y="94138"/>
              <a:ext cx="2633143" cy="2242196"/>
            </a:xfrm>
            <a:prstGeom prst="rect">
              <a:avLst/>
            </a:prstGeom>
          </p:spPr>
        </p:pic>
        <p:sp>
          <p:nvSpPr>
            <p:cNvPr id="2" name="TextBox 1"/>
            <p:cNvSpPr txBox="1"/>
            <p:nvPr/>
          </p:nvSpPr>
          <p:spPr>
            <a:xfrm>
              <a:off x="10382170" y="2230465"/>
              <a:ext cx="1691298" cy="276999"/>
            </a:xfrm>
            <a:prstGeom prst="rect">
              <a:avLst/>
            </a:prstGeom>
            <a:noFill/>
          </p:spPr>
          <p:txBody>
            <a:bodyPr wrap="none" rtlCol="0">
              <a:spAutoFit/>
            </a:bodyPr>
            <a:lstStyle/>
            <a:p>
              <a:r>
                <a:rPr lang="en-US" sz="1200" dirty="0">
                  <a:latin typeface="Tahoma" charset="0"/>
                  <a:ea typeface="Tahoma" charset="0"/>
                  <a:cs typeface="Tahoma" charset="0"/>
                </a:rPr>
                <a:t>Powley et al </a:t>
              </a:r>
              <a:r>
                <a:rPr lang="en-US" sz="1200" i="1" dirty="0">
                  <a:latin typeface="Tahoma" charset="0"/>
                  <a:ea typeface="Tahoma" charset="0"/>
                  <a:cs typeface="Tahoma" charset="0"/>
                </a:rPr>
                <a:t>JCN</a:t>
              </a:r>
              <a:r>
                <a:rPr lang="en-US" sz="1200" dirty="0">
                  <a:latin typeface="Tahoma" charset="0"/>
                  <a:ea typeface="Tahoma" charset="0"/>
                  <a:cs typeface="Tahoma" charset="0"/>
                </a:rPr>
                <a:t> 2016</a:t>
              </a:r>
            </a:p>
          </p:txBody>
        </p:sp>
      </p:gr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71784">
            <a:off x="3957419" y="4672756"/>
            <a:ext cx="5425440" cy="1085088"/>
          </a:xfrm>
          <a:prstGeom prst="rect">
            <a:avLst/>
          </a:prstGeom>
        </p:spPr>
      </p:pic>
    </p:spTree>
    <p:extLst>
      <p:ext uri="{BB962C8B-B14F-4D97-AF65-F5344CB8AC3E}">
        <p14:creationId xmlns:p14="http://schemas.microsoft.com/office/powerpoint/2010/main" val="183236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Users/civillicoef/Library/Group Containers/UBF8T346G9.Office/msoclip1/01/CAAC88D1-19E3-B143-B2E8-0905DF794761.png"/>
          <p:cNvPicPr>
            <a:picLocks noChangeAspect="1" noChangeArrowheads="1"/>
          </p:cNvPicPr>
          <p:nvPr/>
        </p:nvPicPr>
        <p:blipFill rotWithShape="1">
          <a:blip r:embed="rId3">
            <a:extLst>
              <a:ext uri="{28A0092B-C50C-407E-A947-70E740481C1C}">
                <a14:useLocalDpi xmlns:a14="http://schemas.microsoft.com/office/drawing/2010/main" val="0"/>
              </a:ext>
            </a:extLst>
          </a:blip>
          <a:srcRect b="28688"/>
          <a:stretch/>
        </p:blipFill>
        <p:spPr bwMode="auto">
          <a:xfrm>
            <a:off x="872701" y="1147172"/>
            <a:ext cx="10867596" cy="49537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23511" y="1210960"/>
            <a:ext cx="760657" cy="814225"/>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342305" y="1210960"/>
            <a:ext cx="760657" cy="814225"/>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181889" y="1210960"/>
            <a:ext cx="760657" cy="814225"/>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7225" y="975263"/>
            <a:ext cx="11024171" cy="5067477"/>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205753" y="1832342"/>
            <a:ext cx="1919374" cy="3085483"/>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3284168" y="210022"/>
            <a:ext cx="5278050" cy="1009164"/>
            <a:chOff x="2855543" y="785996"/>
            <a:chExt cx="5278050" cy="1009164"/>
          </a:xfrm>
        </p:grpSpPr>
        <p:sp>
          <p:nvSpPr>
            <p:cNvPr id="16" name="TextBox 15"/>
            <p:cNvSpPr txBox="1"/>
            <p:nvPr/>
          </p:nvSpPr>
          <p:spPr>
            <a:xfrm>
              <a:off x="4350480" y="785996"/>
              <a:ext cx="1887055" cy="461665"/>
            </a:xfrm>
            <a:prstGeom prst="rect">
              <a:avLst/>
            </a:prstGeom>
            <a:noFill/>
          </p:spPr>
          <p:txBody>
            <a:bodyPr wrap="none" rtlCol="0">
              <a:spAutoFit/>
            </a:bodyPr>
            <a:lstStyle/>
            <a:p>
              <a:r>
                <a:rPr lang="en-US" sz="2400" b="1" smtClean="0">
                  <a:solidFill>
                    <a:srgbClr val="7030A0"/>
                  </a:solidFill>
                  <a:latin typeface="Tahoma" charset="0"/>
                  <a:ea typeface="Tahoma" charset="0"/>
                  <a:cs typeface="Tahoma" charset="0"/>
                </a:rPr>
                <a:t>connectors</a:t>
              </a:r>
              <a:endParaRPr lang="en-US" sz="2400" b="1" dirty="0">
                <a:solidFill>
                  <a:srgbClr val="7030A0"/>
                </a:solidFill>
                <a:latin typeface="Tahoma" charset="0"/>
                <a:ea typeface="Tahoma" charset="0"/>
                <a:cs typeface="Tahoma" charset="0"/>
              </a:endParaRPr>
            </a:p>
          </p:txBody>
        </p:sp>
        <p:cxnSp>
          <p:nvCxnSpPr>
            <p:cNvPr id="17" name="Straight Connector 16"/>
            <p:cNvCxnSpPr>
              <a:endCxn id="16" idx="2"/>
            </p:cNvCxnSpPr>
            <p:nvPr/>
          </p:nvCxnSpPr>
          <p:spPr>
            <a:xfrm flipV="1">
              <a:off x="2855543" y="1247661"/>
              <a:ext cx="2438465" cy="53927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7" idx="0"/>
              <a:endCxn id="16" idx="2"/>
            </p:cNvCxnSpPr>
            <p:nvPr/>
          </p:nvCxnSpPr>
          <p:spPr>
            <a:xfrm flipH="1" flipV="1">
              <a:off x="5294008" y="1247661"/>
              <a:ext cx="1" cy="5474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8" idx="0"/>
              <a:endCxn id="16" idx="2"/>
            </p:cNvCxnSpPr>
            <p:nvPr/>
          </p:nvCxnSpPr>
          <p:spPr>
            <a:xfrm flipH="1" flipV="1">
              <a:off x="5294008" y="1247661"/>
              <a:ext cx="2839585" cy="5474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512423" y="223842"/>
            <a:ext cx="1653017" cy="751421"/>
            <a:chOff x="83798" y="799816"/>
            <a:chExt cx="1653017" cy="751421"/>
          </a:xfrm>
        </p:grpSpPr>
        <p:sp>
          <p:nvSpPr>
            <p:cNvPr id="3" name="TextBox 2"/>
            <p:cNvSpPr txBox="1"/>
            <p:nvPr/>
          </p:nvSpPr>
          <p:spPr>
            <a:xfrm>
              <a:off x="83798" y="799816"/>
              <a:ext cx="1653017" cy="461665"/>
            </a:xfrm>
            <a:prstGeom prst="rect">
              <a:avLst/>
            </a:prstGeom>
            <a:noFill/>
          </p:spPr>
          <p:txBody>
            <a:bodyPr wrap="none" rtlCol="0">
              <a:spAutoFit/>
            </a:bodyPr>
            <a:lstStyle/>
            <a:p>
              <a:r>
                <a:rPr lang="en-US" sz="2400" b="1" dirty="0" smtClean="0">
                  <a:solidFill>
                    <a:srgbClr val="7030A0"/>
                  </a:solidFill>
                  <a:latin typeface="Tahoma" charset="0"/>
                  <a:ea typeface="Tahoma" charset="0"/>
                  <a:cs typeface="Tahoma" charset="0"/>
                </a:rPr>
                <a:t>container</a:t>
              </a:r>
              <a:endParaRPr lang="en-US" sz="2400" b="1" dirty="0">
                <a:solidFill>
                  <a:srgbClr val="7030A0"/>
                </a:solidFill>
                <a:latin typeface="Tahoma" charset="0"/>
                <a:ea typeface="Tahoma" charset="0"/>
                <a:cs typeface="Tahoma" charset="0"/>
              </a:endParaRPr>
            </a:p>
          </p:txBody>
        </p:sp>
        <p:cxnSp>
          <p:nvCxnSpPr>
            <p:cNvPr id="25" name="Straight Connector 24"/>
            <p:cNvCxnSpPr>
              <a:stCxn id="3" idx="2"/>
            </p:cNvCxnSpPr>
            <p:nvPr/>
          </p:nvCxnSpPr>
          <p:spPr>
            <a:xfrm flipH="1">
              <a:off x="910306" y="1261481"/>
              <a:ext cx="1" cy="28975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a:off x="2576282" y="197875"/>
            <a:ext cx="1415772" cy="461665"/>
          </a:xfrm>
          <a:prstGeom prst="rect">
            <a:avLst/>
          </a:prstGeom>
        </p:spPr>
        <p:txBody>
          <a:bodyPr wrap="none">
            <a:spAutoFit/>
          </a:bodyPr>
          <a:lstStyle/>
          <a:p>
            <a:r>
              <a:rPr lang="en-US" sz="2400" b="1">
                <a:solidFill>
                  <a:srgbClr val="7030A0"/>
                </a:solidFill>
                <a:latin typeface="Tahoma" charset="0"/>
                <a:ea typeface="Tahoma" charset="0"/>
                <a:cs typeface="Tahoma" charset="0"/>
              </a:rPr>
              <a:t>SPARC4</a:t>
            </a:r>
            <a:endParaRPr lang="en-US" sz="2400" b="1">
              <a:solidFill>
                <a:srgbClr val="7030A0"/>
              </a:solidFill>
            </a:endParaRPr>
          </a:p>
        </p:txBody>
      </p:sp>
      <p:sp>
        <p:nvSpPr>
          <p:cNvPr id="30" name="Rectangle 29"/>
          <p:cNvSpPr/>
          <p:nvPr/>
        </p:nvSpPr>
        <p:spPr>
          <a:xfrm>
            <a:off x="2549243" y="6283352"/>
            <a:ext cx="2824812" cy="461665"/>
          </a:xfrm>
          <a:prstGeom prst="rect">
            <a:avLst/>
          </a:prstGeom>
        </p:spPr>
        <p:txBody>
          <a:bodyPr wrap="none">
            <a:spAutoFit/>
          </a:bodyPr>
          <a:lstStyle/>
          <a:p>
            <a:r>
              <a:rPr lang="en-US" sz="2400" b="1" dirty="0" smtClean="0">
                <a:solidFill>
                  <a:schemeClr val="accent1"/>
                </a:solidFill>
                <a:latin typeface="Tahoma" charset="0"/>
                <a:ea typeface="Tahoma" charset="0"/>
                <a:cs typeface="Tahoma" charset="0"/>
              </a:rPr>
              <a:t>SPARC1</a:t>
            </a:r>
            <a:r>
              <a:rPr lang="en-US" sz="2400" b="1" dirty="0" smtClean="0">
                <a:latin typeface="Tahoma" charset="0"/>
                <a:ea typeface="Tahoma" charset="0"/>
                <a:cs typeface="Tahoma" charset="0"/>
              </a:rPr>
              <a:t>/</a:t>
            </a:r>
            <a:r>
              <a:rPr lang="en-US" sz="2400" b="1" dirty="0" smtClean="0">
                <a:solidFill>
                  <a:srgbClr val="00B050"/>
                </a:solidFill>
                <a:latin typeface="Tahoma" charset="0"/>
                <a:ea typeface="Tahoma" charset="0"/>
                <a:cs typeface="Tahoma" charset="0"/>
              </a:rPr>
              <a:t>SPARC2</a:t>
            </a:r>
            <a:endParaRPr lang="en-US" sz="2400" b="1" dirty="0">
              <a:solidFill>
                <a:srgbClr val="00B050"/>
              </a:solidFill>
            </a:endParaRPr>
          </a:p>
        </p:txBody>
      </p:sp>
      <p:grpSp>
        <p:nvGrpSpPr>
          <p:cNvPr id="33" name="Group 32"/>
          <p:cNvGrpSpPr/>
          <p:nvPr/>
        </p:nvGrpSpPr>
        <p:grpSpPr>
          <a:xfrm>
            <a:off x="2165440" y="4917825"/>
            <a:ext cx="7863277" cy="1366978"/>
            <a:chOff x="2165440" y="4917825"/>
            <a:chExt cx="7863277" cy="1366978"/>
          </a:xfrm>
        </p:grpSpPr>
        <p:cxnSp>
          <p:nvCxnSpPr>
            <p:cNvPr id="26" name="Straight Connector 25"/>
            <p:cNvCxnSpPr>
              <a:stCxn id="30" idx="0"/>
            </p:cNvCxnSpPr>
            <p:nvPr/>
          </p:nvCxnSpPr>
          <p:spPr>
            <a:xfrm flipV="1">
              <a:off x="3961649" y="6040772"/>
              <a:ext cx="383803" cy="24258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2165440" y="4917825"/>
              <a:ext cx="7863277" cy="1366978"/>
              <a:chOff x="2165440" y="4917825"/>
              <a:chExt cx="7863277" cy="1366978"/>
            </a:xfrm>
          </p:grpSpPr>
          <p:cxnSp>
            <p:nvCxnSpPr>
              <p:cNvPr id="9" name="Straight Connector 8"/>
              <p:cNvCxnSpPr>
                <a:stCxn id="30" idx="0"/>
              </p:cNvCxnSpPr>
              <p:nvPr/>
            </p:nvCxnSpPr>
            <p:spPr>
              <a:xfrm flipH="1" flipV="1">
                <a:off x="2165440" y="4917825"/>
                <a:ext cx="1796209" cy="136552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12" idx="2"/>
              </p:cNvCxnSpPr>
              <p:nvPr/>
            </p:nvCxnSpPr>
            <p:spPr>
              <a:xfrm flipV="1">
                <a:off x="3992054" y="5678482"/>
                <a:ext cx="3089788" cy="6048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13" idx="2"/>
              </p:cNvCxnSpPr>
              <p:nvPr/>
            </p:nvCxnSpPr>
            <p:spPr>
              <a:xfrm flipV="1">
                <a:off x="3961649" y="5678482"/>
                <a:ext cx="6067068" cy="606321"/>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1" name="Rectangle 10"/>
          <p:cNvSpPr/>
          <p:nvPr/>
        </p:nvSpPr>
        <p:spPr>
          <a:xfrm>
            <a:off x="3125127" y="1500224"/>
            <a:ext cx="2598904" cy="454251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33977" y="1500224"/>
            <a:ext cx="2495729" cy="41782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502460" y="1500224"/>
            <a:ext cx="3052513" cy="41782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735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10996</TotalTime>
  <Words>1887</Words>
  <Application>Microsoft Office PowerPoint</Application>
  <PresentationFormat>Custom</PresentationFormat>
  <Paragraphs>346</Paragraphs>
  <Slides>17</Slides>
  <Notes>13</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Neuromodulation: Recent FDA Market Approvals</vt:lpstr>
      <vt:lpstr>Many randomized controlled trials miss their prespecified primary efficacy endpoints</vt:lpstr>
      <vt:lpstr>Why is treatment response so inconsistent?</vt:lpstr>
      <vt:lpstr>PowerPoint Presentation</vt:lpstr>
      <vt:lpstr>SPARC Component Structure</vt:lpstr>
      <vt:lpstr>SPARC Consortium Snapshot, March 2017</vt:lpstr>
      <vt:lpstr>PowerPoint Presentation</vt:lpstr>
      <vt:lpstr>PowerPoint Presentation</vt:lpstr>
      <vt:lpstr>SPARC4: Data and Resource Center Cores</vt:lpstr>
      <vt:lpstr>PowerPoint Presentation</vt:lpstr>
      <vt:lpstr>PowerPoint Presentation</vt:lpstr>
      <vt:lpstr>PowerPoint Presentation</vt:lpstr>
      <vt:lpstr>PowerPoint Presentation</vt:lpstr>
      <vt:lpstr>PowerPoint Presentation</vt:lpstr>
      <vt:lpstr>SPARC4: Data and Resource Center Cores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SPARC: Open and Upcoming Funding Opportunities</dc:title>
  <dc:creator>Gene Civillico</dc:creator>
  <cp:lastModifiedBy>Lochner, Donna R.</cp:lastModifiedBy>
  <cp:revision>173</cp:revision>
  <dcterms:created xsi:type="dcterms:W3CDTF">2016-11-09T18:05:25Z</dcterms:created>
  <dcterms:modified xsi:type="dcterms:W3CDTF">2017-03-23T10:27:49Z</dcterms:modified>
</cp:coreProperties>
</file>