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71168"/>
  </p:normalViewPr>
  <p:slideViewPr>
    <p:cSldViewPr snapToGrid="0" snapToObjects="1" showGuides="1">
      <p:cViewPr varScale="1">
        <p:scale>
          <a:sx n="60" d="100"/>
          <a:sy n="60" d="100"/>
        </p:scale>
        <p:origin x="90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EA2CD-3A0A-5149-8C62-131257594501}" type="datetimeFigureOut">
              <a:rPr lang="en-US" smtClean="0"/>
              <a:t>2/20/19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D3E5A-7BE9-6B43-9BB7-9FDC952D6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Photos and audio</a:t>
            </a:r>
            <a:r>
              <a:rPr lang="en-US" baseline="0" dirty="0" smtClean="0"/>
              <a:t> recordings will be automatically processed for relevant features: social context, valence, presence of substances in environment.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D3E5A-7BE9-6B43-9BB7-9FDC952D6F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4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3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9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3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5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1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2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3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6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1D512-2A71-A345-8A7D-945DE4D0496A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895A9-250D-BA45-BAFB-383E2EC26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54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Twin Study of Adolescent Alcohol and Drug Use Development: Leveraging Intensive Longitudinal Assessments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Scott I. </a:t>
            </a:r>
            <a:r>
              <a:rPr lang="en-US" dirty="0" smtClean="0"/>
              <a:t>Vrieze</a:t>
            </a:r>
            <a:r>
              <a:rPr lang="en-US" baseline="30000" dirty="0" smtClean="0"/>
              <a:t>1,2</a:t>
            </a:r>
            <a:r>
              <a:rPr lang="en-US" dirty="0" smtClean="0"/>
              <a:t>, Naomi P. Friedman</a:t>
            </a:r>
            <a:r>
              <a:rPr lang="en-US" baseline="30000" dirty="0" smtClean="0"/>
              <a:t>2</a:t>
            </a:r>
            <a:br>
              <a:rPr lang="en-US" baseline="30000" dirty="0" smtClean="0"/>
            </a:br>
            <a:endParaRPr lang="en-US" baseline="30000" dirty="0" smtClean="0"/>
          </a:p>
          <a:p>
            <a:pPr algn="l"/>
            <a:r>
              <a:rPr lang="en-US" baseline="30000" dirty="0" smtClean="0"/>
              <a:t>1 </a:t>
            </a:r>
            <a:r>
              <a:rPr lang="en-US" dirty="0" smtClean="0"/>
              <a:t>University of Minnesota </a:t>
            </a:r>
          </a:p>
          <a:p>
            <a:pPr algn="l"/>
            <a:r>
              <a:rPr lang="en-US" baseline="30000" dirty="0" smtClean="0"/>
              <a:t>1 </a:t>
            </a:r>
            <a:r>
              <a:rPr lang="en-US" dirty="0" smtClean="0"/>
              <a:t>University of Colorado Boulder </a:t>
            </a:r>
          </a:p>
          <a:p>
            <a:pPr algn="l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744479" y="6389640"/>
            <a:ext cx="2287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smtClean="0">
                <a:effectLst/>
                <a:latin typeface="ArialMT" charset="0"/>
              </a:rPr>
              <a:t>NIH U01 DA046413 </a:t>
            </a:r>
            <a:endParaRPr lang="is-IS"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361" y="6122363"/>
            <a:ext cx="3535626" cy="53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mage result for university of minneso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66" y="5827495"/>
            <a:ext cx="3151414" cy="108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30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037"/>
            <a:ext cx="10515600" cy="1325563"/>
          </a:xfrm>
        </p:spPr>
        <p:txBody>
          <a:bodyPr/>
          <a:lstStyle/>
          <a:p>
            <a:r>
              <a:rPr lang="en-US" dirty="0" smtClean="0"/>
              <a:t>Behavioral problem: Substance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30" y="1371600"/>
            <a:ext cx="9258300" cy="504552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Goal</a:t>
            </a:r>
            <a:r>
              <a:rPr lang="en-US" dirty="0" smtClean="0"/>
              <a:t>:  </a:t>
            </a:r>
            <a:r>
              <a:rPr lang="en-US" dirty="0" smtClean="0"/>
              <a:t>Develop a fine-grained </a:t>
            </a:r>
            <a:r>
              <a:rPr lang="en-US" dirty="0"/>
              <a:t>model of </a:t>
            </a:r>
            <a:r>
              <a:rPr lang="en-US" dirty="0" smtClean="0"/>
              <a:t>developmental </a:t>
            </a:r>
            <a:r>
              <a:rPr lang="en-US" dirty="0"/>
              <a:t>change in key </a:t>
            </a:r>
            <a:r>
              <a:rPr lang="en-US" dirty="0" smtClean="0"/>
              <a:t>risk domains and </a:t>
            </a:r>
            <a:r>
              <a:rPr lang="en-US" dirty="0"/>
              <a:t>their </a:t>
            </a:r>
            <a:r>
              <a:rPr lang="en-US" dirty="0" smtClean="0"/>
              <a:t>relations </a:t>
            </a:r>
            <a:r>
              <a:rPr lang="en-US" dirty="0"/>
              <a:t>to substance </a:t>
            </a:r>
            <a:r>
              <a:rPr lang="en-US" dirty="0" smtClean="0"/>
              <a:t>use, including moderation by environmental context. </a:t>
            </a:r>
          </a:p>
          <a:p>
            <a:r>
              <a:rPr lang="en-US" b="1" dirty="0" smtClean="0"/>
              <a:t>Theoretical Framework:</a:t>
            </a:r>
            <a:r>
              <a:rPr lang="en-US" dirty="0" smtClean="0"/>
              <a:t> Dual systems model of adolescent risk behavior. </a:t>
            </a:r>
            <a:r>
              <a:rPr lang="en-US" dirty="0"/>
              <a:t>The combination of high sensation </a:t>
            </a:r>
            <a:r>
              <a:rPr lang="en-US" dirty="0" smtClean="0"/>
              <a:t>seeking (bottom-up influences) and </a:t>
            </a:r>
            <a:r>
              <a:rPr lang="en-US" dirty="0"/>
              <a:t>low levels of executive function </a:t>
            </a:r>
            <a:r>
              <a:rPr lang="en-US" dirty="0" smtClean="0"/>
              <a:t>(top-down control) puts </a:t>
            </a:r>
            <a:r>
              <a:rPr lang="en-US" dirty="0"/>
              <a:t>adolescents at risk to use and misuse alcohol and other </a:t>
            </a:r>
            <a:r>
              <a:rPr lang="en-US" dirty="0" smtClean="0"/>
              <a:t>drugs. </a:t>
            </a:r>
            <a:r>
              <a:rPr lang="en-US" dirty="0"/>
              <a:t>While this is clearly a developmental theory, no study to date has conducted intensive longitudinal assessments to characterize these developmental trends, their interrelationships, or their modulation by environmental circumstances, particularly in the young adult transition. </a:t>
            </a:r>
            <a:endParaRPr lang="en-US" b="1" dirty="0" smtClean="0"/>
          </a:p>
        </p:txBody>
      </p:sp>
      <p:pic>
        <p:nvPicPr>
          <p:cNvPr id="2050" name="Picture 2" descr="otwi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126" y="-3175"/>
            <a:ext cx="2103874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ult female twins sitting on a bench looking at a cell phone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143" y="2219325"/>
            <a:ext cx="176212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oung twin boys looking at laptop on pi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0438" y="3711348"/>
            <a:ext cx="161925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89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7032171" cy="4351338"/>
          </a:xfrm>
        </p:spPr>
        <p:txBody>
          <a:bodyPr/>
          <a:lstStyle/>
          <a:p>
            <a:r>
              <a:rPr lang="en-US" dirty="0" smtClean="0"/>
              <a:t>1,000 individual adolescent twins</a:t>
            </a:r>
          </a:p>
          <a:p>
            <a:r>
              <a:rPr lang="en-US" dirty="0" smtClean="0"/>
              <a:t>Baseline in-person assessment </a:t>
            </a:r>
          </a:p>
          <a:p>
            <a:pPr lvl="1"/>
            <a:r>
              <a:rPr lang="en-US" dirty="0" smtClean="0"/>
              <a:t>Substance use, executive functions, personality, psychopathology, peer and family context</a:t>
            </a:r>
          </a:p>
          <a:p>
            <a:r>
              <a:rPr lang="en-US" dirty="0" smtClean="0"/>
              <a:t>2-year remote </a:t>
            </a:r>
            <a:r>
              <a:rPr lang="en-US" dirty="0" smtClean="0"/>
              <a:t>follow-up with </a:t>
            </a:r>
            <a:r>
              <a:rPr lang="en-US" dirty="0" err="1" smtClean="0"/>
              <a:t>CoTwins</a:t>
            </a:r>
            <a:r>
              <a:rPr lang="en-US" dirty="0" smtClean="0"/>
              <a:t> app</a:t>
            </a:r>
          </a:p>
          <a:p>
            <a:pPr lvl="1"/>
            <a:r>
              <a:rPr lang="en-US" dirty="0" smtClean="0"/>
              <a:t>~Weekly substance use</a:t>
            </a:r>
            <a:r>
              <a:rPr lang="en-US" dirty="0"/>
              <a:t> </a:t>
            </a:r>
            <a:r>
              <a:rPr lang="en-US" dirty="0" smtClean="0"/>
              <a:t>and</a:t>
            </a:r>
            <a:r>
              <a:rPr lang="en-US" dirty="0" smtClean="0"/>
              <a:t> mood, monthly peer substance use, life events, parental monitoring, yearly personality, executiv</a:t>
            </a:r>
            <a:r>
              <a:rPr lang="en-US" dirty="0" smtClean="0"/>
              <a:t>e function</a:t>
            </a:r>
          </a:p>
          <a:p>
            <a:pPr lvl="1"/>
            <a:r>
              <a:rPr lang="en-US" dirty="0" smtClean="0"/>
              <a:t>GPS, audio sampling, photos of environment</a:t>
            </a:r>
          </a:p>
          <a:p>
            <a:pPr lvl="1"/>
            <a:endParaRPr lang="en-US" dirty="0" smtClean="0"/>
          </a:p>
        </p:txBody>
      </p:sp>
      <p:pic>
        <p:nvPicPr>
          <p:cNvPr id="7" name="Screenshot_20170522-214128.png" descr="Screenshot_20170522-214128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49423" y="365125"/>
            <a:ext cx="3419422" cy="621529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182504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14" y="1690688"/>
            <a:ext cx="10945586" cy="4705804"/>
          </a:xfrm>
        </p:spPr>
        <p:txBody>
          <a:bodyPr>
            <a:normAutofit/>
          </a:bodyPr>
          <a:lstStyle/>
          <a:p>
            <a:r>
              <a:rPr lang="en-US" dirty="0" smtClean="0"/>
              <a:t>Modeling: </a:t>
            </a:r>
          </a:p>
          <a:p>
            <a:pPr lvl="1"/>
            <a:r>
              <a:rPr lang="en-US" dirty="0" smtClean="0"/>
              <a:t>Substance use data: growth curve models, classical twin genetic and environmental decomposition, and co-twin control models</a:t>
            </a:r>
          </a:p>
          <a:p>
            <a:pPr lvl="1"/>
            <a:r>
              <a:rPr lang="en-US" dirty="0" smtClean="0"/>
              <a:t>GPS and smartphone data: derivation of instrument variables (e.g., moving out of parental home; starting new job); twin similarity in environment</a:t>
            </a:r>
          </a:p>
          <a:p>
            <a:r>
              <a:rPr lang="en-US" dirty="0" smtClean="0"/>
              <a:t>Challenges: </a:t>
            </a:r>
          </a:p>
          <a:p>
            <a:pPr lvl="1"/>
            <a:r>
              <a:rPr lang="en-US" dirty="0" smtClean="0"/>
              <a:t>Missing data </a:t>
            </a:r>
          </a:p>
          <a:p>
            <a:pPr lvl="1"/>
            <a:r>
              <a:rPr lang="en-US" dirty="0" smtClean="0"/>
              <a:t>Highly </a:t>
            </a:r>
            <a:r>
              <a:rPr lang="en-US" smtClean="0"/>
              <a:t>multivariate analysis with </a:t>
            </a:r>
            <a:r>
              <a:rPr lang="en-US" dirty="0" smtClean="0"/>
              <a:t>a relatively small sample size </a:t>
            </a:r>
          </a:p>
          <a:p>
            <a:r>
              <a:rPr lang="en-US" dirty="0" smtClean="0"/>
              <a:t>Impact: </a:t>
            </a:r>
          </a:p>
          <a:p>
            <a:pPr lvl="1"/>
            <a:r>
              <a:rPr lang="en-US" dirty="0" smtClean="0"/>
              <a:t>Fine-grained characterization of development of substance use behaviors informed by genetic and environmental context</a:t>
            </a:r>
          </a:p>
        </p:txBody>
      </p:sp>
    </p:spTree>
    <p:extLst>
      <p:ext uri="{BB962C8B-B14F-4D97-AF65-F5344CB8AC3E}">
        <p14:creationId xmlns:p14="http://schemas.microsoft.com/office/powerpoint/2010/main" val="190344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302</Words>
  <Application>Microsoft Macintosh PowerPoint</Application>
  <PresentationFormat>Widescreen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ArialMT</vt:lpstr>
      <vt:lpstr>Calibri</vt:lpstr>
      <vt:lpstr>Calibri Light</vt:lpstr>
      <vt:lpstr>Arial</vt:lpstr>
      <vt:lpstr>Office Theme</vt:lpstr>
      <vt:lpstr>A Twin Study of Adolescent Alcohol and Drug Use Development: Leveraging Intensive Longitudinal Assessments </vt:lpstr>
      <vt:lpstr>Behavioral problem: Substance use</vt:lpstr>
      <vt:lpstr>Design</vt:lpstr>
      <vt:lpstr>Modeling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Friedman</dc:creator>
  <cp:lastModifiedBy>Naomi Friedman</cp:lastModifiedBy>
  <cp:revision>11</cp:revision>
  <dcterms:created xsi:type="dcterms:W3CDTF">2019-02-20T16:50:57Z</dcterms:created>
  <dcterms:modified xsi:type="dcterms:W3CDTF">2019-02-20T18:35:49Z</dcterms:modified>
</cp:coreProperties>
</file>