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389" r:id="rId2"/>
    <p:sldId id="500" r:id="rId3"/>
    <p:sldId id="571" r:id="rId4"/>
    <p:sldId id="573" r:id="rId5"/>
    <p:sldId id="597" r:id="rId6"/>
    <p:sldId id="598" r:id="rId7"/>
    <p:sldId id="599" r:id="rId8"/>
    <p:sldId id="600" r:id="rId9"/>
    <p:sldId id="601" r:id="rId10"/>
    <p:sldId id="602" r:id="rId11"/>
    <p:sldId id="603"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D253C"/>
    <a:srgbClr val="63F4A8"/>
    <a:srgbClr val="FEFFE7"/>
    <a:srgbClr val="D769B5"/>
    <a:srgbClr val="5366BA"/>
    <a:srgbClr val="2DD3D4"/>
    <a:srgbClr val="FD5B53"/>
    <a:srgbClr val="45AA75"/>
    <a:srgbClr val="CA64B5"/>
    <a:srgbClr val="DB94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171" autoAdjust="0"/>
    <p:restoredTop sz="81874" autoAdjust="0"/>
  </p:normalViewPr>
  <p:slideViewPr>
    <p:cSldViewPr snapToGrid="0" snapToObjects="1">
      <p:cViewPr>
        <p:scale>
          <a:sx n="200" d="100"/>
          <a:sy n="200" d="100"/>
        </p:scale>
        <p:origin x="3928" y="46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9B9863-9E38-B441-A670-42F156CA91EF}" type="datetimeFigureOut">
              <a:rPr lang="en-US" smtClean="0"/>
              <a:t>3/22/17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75A5AA-A0C6-8641-81FA-48BFC8A8B9AB}" type="slidenum">
              <a:rPr lang="en-US" smtClean="0"/>
              <a:t>‹#›</a:t>
            </a:fld>
            <a:endParaRPr lang="en-US"/>
          </a:p>
        </p:txBody>
      </p:sp>
    </p:spTree>
    <p:extLst>
      <p:ext uri="{BB962C8B-B14F-4D97-AF65-F5344CB8AC3E}">
        <p14:creationId xmlns:p14="http://schemas.microsoft.com/office/powerpoint/2010/main" val="6068828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81C50-A4F2-1C44-B2EF-3ABF24DDBE4F}" type="slidenum">
              <a:rPr lang="en-US" smtClean="0"/>
              <a:t>1</a:t>
            </a:fld>
            <a:endParaRPr lang="en-US"/>
          </a:p>
        </p:txBody>
      </p:sp>
    </p:spTree>
    <p:extLst>
      <p:ext uri="{BB962C8B-B14F-4D97-AF65-F5344CB8AC3E}">
        <p14:creationId xmlns:p14="http://schemas.microsoft.com/office/powerpoint/2010/main" val="2130352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err="1" smtClean="0"/>
              <a:t>Duchenne</a:t>
            </a:r>
            <a:r>
              <a:rPr lang="en-US" sz="800" baseline="0" dirty="0" smtClean="0"/>
              <a:t> muscular dystrophy is a devastating neuromuscular disease, affecting 1 in 3500 boys, resulting in severe muscle pathology across multiple spatial and temporal scales.</a:t>
            </a:r>
          </a:p>
          <a:p>
            <a:endParaRPr lang="en-US" sz="800" baseline="0" dirty="0" smtClean="0"/>
          </a:p>
          <a:p>
            <a:r>
              <a:rPr lang="en-US" sz="800" baseline="0" dirty="0" smtClean="0"/>
              <a:t>The disease is typically first detected around age 3-5 with boys have difficulty rising from the floor. High susceptibility to contraction induced damaged caused by the missing protein leads to constant cycles of degeneration and regeneration of muscle and chronic inflammation. As the muscle continues to degenerate, contractile muscle tissue is replaced by fibrosis and fatty infiltration, and boys lose their ability to walk in their early teens and die due to cardiac or respiratory complications in their 20’s.	</a:t>
            </a:r>
          </a:p>
          <a:p>
            <a:endParaRPr lang="en-US" sz="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And although we know that the disease</a:t>
            </a:r>
            <a:r>
              <a:rPr lang="en-US" sz="800" baseline="0" dirty="0" smtClean="0"/>
              <a:t> is caused by dystrophin deficiency there is still no effective treatment for DMD, despite extensive experimental research. </a:t>
            </a:r>
            <a:endParaRPr lang="en-US" sz="800" dirty="0" smtClean="0"/>
          </a:p>
        </p:txBody>
      </p:sp>
      <p:sp>
        <p:nvSpPr>
          <p:cNvPr id="4" name="Slide Number Placeholder 3"/>
          <p:cNvSpPr>
            <a:spLocks noGrp="1"/>
          </p:cNvSpPr>
          <p:nvPr>
            <p:ph type="sldNum" sz="quarter" idx="10"/>
          </p:nvPr>
        </p:nvSpPr>
        <p:spPr/>
        <p:txBody>
          <a:bodyPr/>
          <a:lstStyle/>
          <a:p>
            <a:fld id="{2721905E-195C-44D2-AA33-00AF8258E220}" type="slidenum">
              <a:rPr lang="en-US" smtClean="0"/>
              <a:t>2</a:t>
            </a:fld>
            <a:endParaRPr lang="en-US"/>
          </a:p>
        </p:txBody>
      </p:sp>
    </p:spTree>
    <p:extLst>
      <p:ext uri="{BB962C8B-B14F-4D97-AF65-F5344CB8AC3E}">
        <p14:creationId xmlns:p14="http://schemas.microsoft.com/office/powerpoint/2010/main" val="1572060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63FC45-391D-6B41-A976-E2FEA8CBD13A}" type="datetimeFigureOut">
              <a:rPr lang="en-US" smtClean="0"/>
              <a:t>3/22/17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C0AE1-289F-EB46-9EDB-965111E76D29}" type="slidenum">
              <a:rPr lang="en-US" smtClean="0"/>
              <a:t>‹#›</a:t>
            </a:fld>
            <a:endParaRPr lang="en-US"/>
          </a:p>
        </p:txBody>
      </p:sp>
    </p:spTree>
    <p:extLst>
      <p:ext uri="{BB962C8B-B14F-4D97-AF65-F5344CB8AC3E}">
        <p14:creationId xmlns:p14="http://schemas.microsoft.com/office/powerpoint/2010/main" val="2963220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63FC45-391D-6B41-A976-E2FEA8CBD13A}" type="datetimeFigureOut">
              <a:rPr lang="en-US" smtClean="0"/>
              <a:t>3/22/17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C0AE1-289F-EB46-9EDB-965111E76D29}" type="slidenum">
              <a:rPr lang="en-US" smtClean="0"/>
              <a:t>‹#›</a:t>
            </a:fld>
            <a:endParaRPr lang="en-US"/>
          </a:p>
        </p:txBody>
      </p:sp>
    </p:spTree>
    <p:extLst>
      <p:ext uri="{BB962C8B-B14F-4D97-AF65-F5344CB8AC3E}">
        <p14:creationId xmlns:p14="http://schemas.microsoft.com/office/powerpoint/2010/main" val="615627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63FC45-391D-6B41-A976-E2FEA8CBD13A}" type="datetimeFigureOut">
              <a:rPr lang="en-US" smtClean="0"/>
              <a:t>3/22/17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C0AE1-289F-EB46-9EDB-965111E76D29}" type="slidenum">
              <a:rPr lang="en-US" smtClean="0"/>
              <a:t>‹#›</a:t>
            </a:fld>
            <a:endParaRPr lang="en-US"/>
          </a:p>
        </p:txBody>
      </p:sp>
    </p:spTree>
    <p:extLst>
      <p:ext uri="{BB962C8B-B14F-4D97-AF65-F5344CB8AC3E}">
        <p14:creationId xmlns:p14="http://schemas.microsoft.com/office/powerpoint/2010/main" val="3771161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63FC45-391D-6B41-A976-E2FEA8CBD13A}" type="datetimeFigureOut">
              <a:rPr lang="en-US" smtClean="0"/>
              <a:t>3/22/17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C0AE1-289F-EB46-9EDB-965111E76D29}" type="slidenum">
              <a:rPr lang="en-US" smtClean="0"/>
              <a:t>‹#›</a:t>
            </a:fld>
            <a:endParaRPr lang="en-US"/>
          </a:p>
        </p:txBody>
      </p:sp>
    </p:spTree>
    <p:extLst>
      <p:ext uri="{BB962C8B-B14F-4D97-AF65-F5344CB8AC3E}">
        <p14:creationId xmlns:p14="http://schemas.microsoft.com/office/powerpoint/2010/main" val="1270572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63FC45-391D-6B41-A976-E2FEA8CBD13A}" type="datetimeFigureOut">
              <a:rPr lang="en-US" smtClean="0"/>
              <a:t>3/22/17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C0AE1-289F-EB46-9EDB-965111E76D29}" type="slidenum">
              <a:rPr lang="en-US" smtClean="0"/>
              <a:t>‹#›</a:t>
            </a:fld>
            <a:endParaRPr lang="en-US"/>
          </a:p>
        </p:txBody>
      </p:sp>
    </p:spTree>
    <p:extLst>
      <p:ext uri="{BB962C8B-B14F-4D97-AF65-F5344CB8AC3E}">
        <p14:creationId xmlns:p14="http://schemas.microsoft.com/office/powerpoint/2010/main" val="185481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63FC45-391D-6B41-A976-E2FEA8CBD13A}" type="datetimeFigureOut">
              <a:rPr lang="en-US" smtClean="0"/>
              <a:t>3/22/17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8C0AE1-289F-EB46-9EDB-965111E76D29}" type="slidenum">
              <a:rPr lang="en-US" smtClean="0"/>
              <a:t>‹#›</a:t>
            </a:fld>
            <a:endParaRPr lang="en-US"/>
          </a:p>
        </p:txBody>
      </p:sp>
    </p:spTree>
    <p:extLst>
      <p:ext uri="{BB962C8B-B14F-4D97-AF65-F5344CB8AC3E}">
        <p14:creationId xmlns:p14="http://schemas.microsoft.com/office/powerpoint/2010/main" val="1297369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63FC45-391D-6B41-A976-E2FEA8CBD13A}" type="datetimeFigureOut">
              <a:rPr lang="en-US" smtClean="0"/>
              <a:t>3/22/17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8C0AE1-289F-EB46-9EDB-965111E76D29}" type="slidenum">
              <a:rPr lang="en-US" smtClean="0"/>
              <a:t>‹#›</a:t>
            </a:fld>
            <a:endParaRPr lang="en-US"/>
          </a:p>
        </p:txBody>
      </p:sp>
    </p:spTree>
    <p:extLst>
      <p:ext uri="{BB962C8B-B14F-4D97-AF65-F5344CB8AC3E}">
        <p14:creationId xmlns:p14="http://schemas.microsoft.com/office/powerpoint/2010/main" val="2718414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63FC45-391D-6B41-A976-E2FEA8CBD13A}" type="datetimeFigureOut">
              <a:rPr lang="en-US" smtClean="0"/>
              <a:t>3/22/17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8C0AE1-289F-EB46-9EDB-965111E76D29}" type="slidenum">
              <a:rPr lang="en-US" smtClean="0"/>
              <a:t>‹#›</a:t>
            </a:fld>
            <a:endParaRPr lang="en-US"/>
          </a:p>
        </p:txBody>
      </p:sp>
    </p:spTree>
    <p:extLst>
      <p:ext uri="{BB962C8B-B14F-4D97-AF65-F5344CB8AC3E}">
        <p14:creationId xmlns:p14="http://schemas.microsoft.com/office/powerpoint/2010/main" val="3025346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63FC45-391D-6B41-A976-E2FEA8CBD13A}" type="datetimeFigureOut">
              <a:rPr lang="en-US" smtClean="0"/>
              <a:t>3/22/17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8C0AE1-289F-EB46-9EDB-965111E76D29}" type="slidenum">
              <a:rPr lang="en-US" smtClean="0"/>
              <a:t>‹#›</a:t>
            </a:fld>
            <a:endParaRPr lang="en-US"/>
          </a:p>
        </p:txBody>
      </p:sp>
    </p:spTree>
    <p:extLst>
      <p:ext uri="{BB962C8B-B14F-4D97-AF65-F5344CB8AC3E}">
        <p14:creationId xmlns:p14="http://schemas.microsoft.com/office/powerpoint/2010/main" val="631584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63FC45-391D-6B41-A976-E2FEA8CBD13A}" type="datetimeFigureOut">
              <a:rPr lang="en-US" smtClean="0"/>
              <a:t>3/22/17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8C0AE1-289F-EB46-9EDB-965111E76D29}" type="slidenum">
              <a:rPr lang="en-US" smtClean="0"/>
              <a:t>‹#›</a:t>
            </a:fld>
            <a:endParaRPr lang="en-US"/>
          </a:p>
        </p:txBody>
      </p:sp>
    </p:spTree>
    <p:extLst>
      <p:ext uri="{BB962C8B-B14F-4D97-AF65-F5344CB8AC3E}">
        <p14:creationId xmlns:p14="http://schemas.microsoft.com/office/powerpoint/2010/main" val="2921574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63FC45-391D-6B41-A976-E2FEA8CBD13A}" type="datetimeFigureOut">
              <a:rPr lang="en-US" smtClean="0"/>
              <a:t>3/22/17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8C0AE1-289F-EB46-9EDB-965111E76D29}" type="slidenum">
              <a:rPr lang="en-US" smtClean="0"/>
              <a:t>‹#›</a:t>
            </a:fld>
            <a:endParaRPr lang="en-US"/>
          </a:p>
        </p:txBody>
      </p:sp>
    </p:spTree>
    <p:extLst>
      <p:ext uri="{BB962C8B-B14F-4D97-AF65-F5344CB8AC3E}">
        <p14:creationId xmlns:p14="http://schemas.microsoft.com/office/powerpoint/2010/main" val="32396781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63FC45-391D-6B41-A976-E2FEA8CBD13A}" type="datetimeFigureOut">
              <a:rPr lang="en-US" smtClean="0"/>
              <a:t>3/22/17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8C0AE1-289F-EB46-9EDB-965111E76D29}" type="slidenum">
              <a:rPr lang="en-US" smtClean="0"/>
              <a:t>‹#›</a:t>
            </a:fld>
            <a:endParaRPr lang="en-US"/>
          </a:p>
        </p:txBody>
      </p:sp>
    </p:spTree>
    <p:extLst>
      <p:ext uri="{BB962C8B-B14F-4D97-AF65-F5344CB8AC3E}">
        <p14:creationId xmlns:p14="http://schemas.microsoft.com/office/powerpoint/2010/main" val="3085946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hyperlink" Target="mailto:ssblemker@virginia.edu" TargetMode="External"/><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alphaModFix amt="26000"/>
          </a:blip>
          <a:srcRect t="37740" r="32608"/>
          <a:stretch/>
        </p:blipFill>
        <p:spPr>
          <a:xfrm rot="16200000">
            <a:off x="1035050" y="-1098550"/>
            <a:ext cx="7124700" cy="9347200"/>
          </a:xfrm>
          <a:prstGeom prst="rect">
            <a:avLst/>
          </a:prstGeom>
        </p:spPr>
      </p:pic>
      <p:sp>
        <p:nvSpPr>
          <p:cNvPr id="2" name="Title 1"/>
          <p:cNvSpPr>
            <a:spLocks noGrp="1"/>
          </p:cNvSpPr>
          <p:nvPr>
            <p:ph type="title"/>
          </p:nvPr>
        </p:nvSpPr>
        <p:spPr>
          <a:xfrm>
            <a:off x="-228601" y="817026"/>
            <a:ext cx="9677400" cy="1143000"/>
          </a:xfrm>
        </p:spPr>
        <p:txBody>
          <a:bodyPr>
            <a:noAutofit/>
          </a:bodyPr>
          <a:lstStyle/>
          <a:p>
            <a:pPr algn="ctr"/>
            <a:r>
              <a:rPr lang="en-US" sz="4000" dirty="0" smtClean="0">
                <a:latin typeface="Calibri"/>
                <a:cs typeface="Calibri"/>
              </a:rPr>
              <a:t>Multi-scale modeling </a:t>
            </a:r>
            <a:br>
              <a:rPr lang="en-US" sz="4000" dirty="0" smtClean="0">
                <a:latin typeface="Calibri"/>
                <a:cs typeface="Calibri"/>
              </a:rPr>
            </a:br>
            <a:r>
              <a:rPr lang="en-US" sz="4000" dirty="0" smtClean="0">
                <a:latin typeface="Calibri"/>
                <a:cs typeface="Calibri"/>
              </a:rPr>
              <a:t>for treatment discovery in </a:t>
            </a:r>
            <a:br>
              <a:rPr lang="en-US" sz="4000" dirty="0" smtClean="0">
                <a:latin typeface="Calibri"/>
                <a:cs typeface="Calibri"/>
              </a:rPr>
            </a:br>
            <a:r>
              <a:rPr lang="en-US" sz="4000" dirty="0" err="1" smtClean="0">
                <a:latin typeface="Calibri"/>
                <a:cs typeface="Calibri"/>
              </a:rPr>
              <a:t>Duchenne</a:t>
            </a:r>
            <a:r>
              <a:rPr lang="en-US" sz="4000" dirty="0" smtClean="0">
                <a:latin typeface="Calibri"/>
                <a:cs typeface="Calibri"/>
              </a:rPr>
              <a:t> muscular dystrophy</a:t>
            </a:r>
            <a:br>
              <a:rPr lang="en-US" sz="4000" dirty="0" smtClean="0">
                <a:latin typeface="Calibri"/>
                <a:cs typeface="Calibri"/>
              </a:rPr>
            </a:br>
            <a:endParaRPr lang="en-US" sz="4000" dirty="0">
              <a:latin typeface="Calibri"/>
              <a:cs typeface="Calibri"/>
            </a:endParaRPr>
          </a:p>
        </p:txBody>
      </p:sp>
      <p:sp>
        <p:nvSpPr>
          <p:cNvPr id="3" name="Content Placeholder 2"/>
          <p:cNvSpPr>
            <a:spLocks noGrp="1"/>
          </p:cNvSpPr>
          <p:nvPr>
            <p:ph idx="1"/>
          </p:nvPr>
        </p:nvSpPr>
        <p:spPr>
          <a:xfrm>
            <a:off x="601131" y="2700337"/>
            <a:ext cx="8229600" cy="2963863"/>
          </a:xfrm>
        </p:spPr>
        <p:txBody>
          <a:bodyPr>
            <a:normAutofit/>
          </a:bodyPr>
          <a:lstStyle/>
          <a:p>
            <a:pPr marL="0" indent="0" algn="ctr">
              <a:buNone/>
            </a:pPr>
            <a:r>
              <a:rPr lang="en-US" sz="2600" b="1" dirty="0" smtClean="0">
                <a:latin typeface="Calibri"/>
                <a:cs typeface="Calibri"/>
              </a:rPr>
              <a:t>Silvia Salinas Blemker</a:t>
            </a:r>
            <a:r>
              <a:rPr lang="en-US" sz="2600" b="1" dirty="0">
                <a:latin typeface="Calibri"/>
                <a:cs typeface="Calibri"/>
              </a:rPr>
              <a:t> </a:t>
            </a:r>
            <a:r>
              <a:rPr lang="en-US" sz="2600" b="1" dirty="0" smtClean="0">
                <a:latin typeface="Calibri"/>
                <a:cs typeface="Calibri"/>
              </a:rPr>
              <a:t>and </a:t>
            </a:r>
            <a:r>
              <a:rPr lang="en-US" sz="2600" b="1" dirty="0" err="1" smtClean="0">
                <a:latin typeface="Calibri"/>
                <a:cs typeface="Calibri"/>
              </a:rPr>
              <a:t>Shayn</a:t>
            </a:r>
            <a:r>
              <a:rPr lang="en-US" sz="2600" b="1" dirty="0" smtClean="0">
                <a:latin typeface="Calibri"/>
                <a:cs typeface="Calibri"/>
              </a:rPr>
              <a:t> Peirce-</a:t>
            </a:r>
            <a:r>
              <a:rPr lang="en-US" sz="2600" b="1" dirty="0" err="1" smtClean="0">
                <a:latin typeface="Calibri"/>
                <a:cs typeface="Calibri"/>
              </a:rPr>
              <a:t>Cottler</a:t>
            </a:r>
            <a:endParaRPr lang="en-US" sz="2600" b="1" dirty="0" smtClean="0">
              <a:latin typeface="Calibri"/>
              <a:cs typeface="Calibri"/>
            </a:endParaRPr>
          </a:p>
          <a:p>
            <a:pPr marL="0" indent="0" algn="ctr">
              <a:buNone/>
            </a:pPr>
            <a:r>
              <a:rPr lang="en-US" sz="2600" b="1" dirty="0" smtClean="0">
                <a:latin typeface="Calibri"/>
                <a:cs typeface="Calibri"/>
              </a:rPr>
              <a:t>Biomedical Engineering </a:t>
            </a:r>
          </a:p>
          <a:p>
            <a:pPr marL="0" indent="0" algn="ctr">
              <a:buNone/>
            </a:pPr>
            <a:r>
              <a:rPr lang="en-US" sz="2600" b="1" dirty="0" smtClean="0">
                <a:latin typeface="Calibri"/>
                <a:cs typeface="Calibri"/>
              </a:rPr>
              <a:t>University of Virginia</a:t>
            </a:r>
          </a:p>
          <a:p>
            <a:pPr marL="0" indent="0" algn="ctr">
              <a:buNone/>
            </a:pPr>
            <a:endParaRPr lang="en-US" sz="2200" dirty="0">
              <a:latin typeface="Calibri"/>
              <a:cs typeface="Calibri"/>
            </a:endParaRPr>
          </a:p>
        </p:txBody>
      </p:sp>
      <p:pic>
        <p:nvPicPr>
          <p:cNvPr id="7" name="Picture 6"/>
          <p:cNvPicPr>
            <a:picLocks noChangeAspect="1"/>
          </p:cNvPicPr>
          <p:nvPr/>
        </p:nvPicPr>
        <p:blipFill rotWithShape="1">
          <a:blip r:embed="rId4"/>
          <a:srcRect r="12000"/>
          <a:stretch/>
        </p:blipFill>
        <p:spPr>
          <a:xfrm>
            <a:off x="5791200" y="5880100"/>
            <a:ext cx="3352800" cy="787400"/>
          </a:xfrm>
          <a:prstGeom prst="rect">
            <a:avLst/>
          </a:prstGeom>
        </p:spPr>
      </p:pic>
      <p:pic>
        <p:nvPicPr>
          <p:cNvPr id="8" name="Picture 7"/>
          <p:cNvPicPr>
            <a:picLocks noChangeAspect="1"/>
          </p:cNvPicPr>
          <p:nvPr/>
        </p:nvPicPr>
        <p:blipFill>
          <a:blip r:embed="rId5"/>
          <a:stretch>
            <a:fillRect/>
          </a:stretch>
        </p:blipFill>
        <p:spPr>
          <a:xfrm>
            <a:off x="334259" y="4998008"/>
            <a:ext cx="2738046" cy="1288492"/>
          </a:xfrm>
          <a:prstGeom prst="rect">
            <a:avLst/>
          </a:prstGeom>
        </p:spPr>
      </p:pic>
    </p:spTree>
    <p:extLst>
      <p:ext uri="{BB962C8B-B14F-4D97-AF65-F5344CB8AC3E}">
        <p14:creationId xmlns:p14="http://schemas.microsoft.com/office/powerpoint/2010/main" val="97023158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Third-party evaluator</a:t>
            </a:r>
            <a:endParaRPr lang="en-US" dirty="0"/>
          </a:p>
        </p:txBody>
      </p:sp>
      <p:sp>
        <p:nvSpPr>
          <p:cNvPr id="3" name="Content Placeholder 2"/>
          <p:cNvSpPr>
            <a:spLocks noGrp="1"/>
          </p:cNvSpPr>
          <p:nvPr>
            <p:ph idx="1"/>
          </p:nvPr>
        </p:nvSpPr>
        <p:spPr/>
        <p:txBody>
          <a:bodyPr/>
          <a:lstStyle/>
          <a:p>
            <a:r>
              <a:rPr lang="en-US" dirty="0" smtClean="0"/>
              <a:t>Dr. </a:t>
            </a:r>
            <a:r>
              <a:rPr lang="en-US" dirty="0" err="1" smtClean="0"/>
              <a:t>Scharf</a:t>
            </a:r>
            <a:r>
              <a:rPr lang="en-US" dirty="0" smtClean="0"/>
              <a:t> (co-I) will provide clinical evaluation</a:t>
            </a:r>
          </a:p>
          <a:p>
            <a:endParaRPr lang="en-US" dirty="0"/>
          </a:p>
          <a:p>
            <a:r>
              <a:rPr lang="en-US" dirty="0" smtClean="0"/>
              <a:t>Looking for two MSM evaluators: </a:t>
            </a:r>
            <a:endParaRPr lang="en-US" dirty="0"/>
          </a:p>
          <a:p>
            <a:pPr lvl="1"/>
            <a:r>
              <a:rPr lang="en-US" dirty="0" smtClean="0"/>
              <a:t>Biomechanical modeling expert </a:t>
            </a:r>
          </a:p>
          <a:p>
            <a:pPr lvl="1"/>
            <a:r>
              <a:rPr lang="en-US" dirty="0"/>
              <a:t>A</a:t>
            </a:r>
            <a:r>
              <a:rPr lang="en-US" dirty="0" smtClean="0"/>
              <a:t>gent-based modeling expert</a:t>
            </a:r>
          </a:p>
          <a:p>
            <a:endParaRPr lang="en-US" dirty="0"/>
          </a:p>
        </p:txBody>
      </p:sp>
      <p:pic>
        <p:nvPicPr>
          <p:cNvPr id="4" name="Picture 3"/>
          <p:cNvPicPr>
            <a:picLocks noChangeAspect="1"/>
          </p:cNvPicPr>
          <p:nvPr/>
        </p:nvPicPr>
        <p:blipFill>
          <a:blip r:embed="rId2"/>
          <a:stretch>
            <a:fillRect/>
          </a:stretch>
        </p:blipFill>
        <p:spPr>
          <a:xfrm>
            <a:off x="5829300" y="4394200"/>
            <a:ext cx="1841500" cy="1833316"/>
          </a:xfrm>
          <a:prstGeom prst="rect">
            <a:avLst/>
          </a:prstGeom>
        </p:spPr>
      </p:pic>
    </p:spTree>
    <p:extLst>
      <p:ext uri="{BB962C8B-B14F-4D97-AF65-F5344CB8AC3E}">
        <p14:creationId xmlns:p14="http://schemas.microsoft.com/office/powerpoint/2010/main" val="2936231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also looking for a post-doc!</a:t>
            </a:r>
            <a:endParaRPr lang="en-US" dirty="0"/>
          </a:p>
        </p:txBody>
      </p:sp>
      <p:pic>
        <p:nvPicPr>
          <p:cNvPr id="4"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t="6532" b="11484"/>
          <a:stretch/>
        </p:blipFill>
        <p:spPr bwMode="auto">
          <a:xfrm>
            <a:off x="897466" y="1999724"/>
            <a:ext cx="3593271" cy="2313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4794845" y="1999724"/>
            <a:ext cx="3474962" cy="2313332"/>
          </a:xfrm>
          <a:prstGeom prst="rect">
            <a:avLst/>
          </a:prstGeom>
        </p:spPr>
      </p:pic>
      <p:sp>
        <p:nvSpPr>
          <p:cNvPr id="6" name="TextBox 5"/>
          <p:cNvSpPr txBox="1"/>
          <p:nvPr/>
        </p:nvSpPr>
        <p:spPr>
          <a:xfrm>
            <a:off x="1458978" y="4639733"/>
            <a:ext cx="6671734" cy="400110"/>
          </a:xfrm>
          <a:prstGeom prst="rect">
            <a:avLst/>
          </a:prstGeom>
          <a:noFill/>
        </p:spPr>
        <p:txBody>
          <a:bodyPr wrap="square" rtlCol="0">
            <a:spAutoFit/>
          </a:bodyPr>
          <a:lstStyle/>
          <a:p>
            <a:pPr algn="ctr"/>
            <a:r>
              <a:rPr lang="en-US" sz="2000" dirty="0" smtClean="0"/>
              <a:t>email: </a:t>
            </a:r>
            <a:r>
              <a:rPr lang="en-US" sz="2000" dirty="0" smtClean="0">
                <a:hlinkClick r:id="rId4"/>
              </a:rPr>
              <a:t>ssblemker@virginia.edu</a:t>
            </a:r>
            <a:r>
              <a:rPr lang="en-US" sz="2000" dirty="0" smtClean="0"/>
              <a:t> if you are interested!</a:t>
            </a:r>
            <a:endParaRPr lang="en-US" sz="2000" dirty="0"/>
          </a:p>
        </p:txBody>
      </p:sp>
    </p:spTree>
    <p:extLst>
      <p:ext uri="{BB962C8B-B14F-4D97-AF65-F5344CB8AC3E}">
        <p14:creationId xmlns:p14="http://schemas.microsoft.com/office/powerpoint/2010/main" val="3520891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29525"/>
          <a:stretch/>
        </p:blipFill>
        <p:spPr>
          <a:xfrm>
            <a:off x="404520" y="1003450"/>
            <a:ext cx="7948905" cy="5556476"/>
          </a:xfrm>
          <a:prstGeom prst="rect">
            <a:avLst/>
          </a:prstGeom>
        </p:spPr>
      </p:pic>
      <p:sp>
        <p:nvSpPr>
          <p:cNvPr id="6" name="Title 1"/>
          <p:cNvSpPr>
            <a:spLocks noGrp="1"/>
          </p:cNvSpPr>
          <p:nvPr>
            <p:ph type="title"/>
          </p:nvPr>
        </p:nvSpPr>
        <p:spPr>
          <a:xfrm>
            <a:off x="0" y="144599"/>
            <a:ext cx="9171052" cy="647700"/>
          </a:xfrm>
        </p:spPr>
        <p:txBody>
          <a:bodyPr>
            <a:noAutofit/>
          </a:bodyPr>
          <a:lstStyle/>
          <a:p>
            <a:pPr algn="l"/>
            <a:r>
              <a:rPr lang="en-US" sz="2600" dirty="0" smtClean="0">
                <a:solidFill>
                  <a:srgbClr val="000000"/>
                </a:solidFill>
                <a:latin typeface="+mn-lt"/>
              </a:rPr>
              <a:t>This U01 grant aims to model disease progression and potential treatments for </a:t>
            </a:r>
            <a:r>
              <a:rPr lang="en-US" sz="2600" dirty="0" err="1" smtClean="0">
                <a:solidFill>
                  <a:srgbClr val="000000"/>
                </a:solidFill>
                <a:latin typeface="+mn-lt"/>
              </a:rPr>
              <a:t>Duchenne</a:t>
            </a:r>
            <a:r>
              <a:rPr lang="en-US" sz="2600" dirty="0" smtClean="0">
                <a:solidFill>
                  <a:srgbClr val="000000"/>
                </a:solidFill>
                <a:latin typeface="+mn-lt"/>
              </a:rPr>
              <a:t> muscular dystrophy</a:t>
            </a:r>
            <a:endParaRPr lang="en-US" sz="2600" b="1" dirty="0">
              <a:solidFill>
                <a:srgbClr val="000000"/>
              </a:solidFill>
              <a:latin typeface="+mn-lt"/>
            </a:endParaRPr>
          </a:p>
        </p:txBody>
      </p:sp>
      <p:grpSp>
        <p:nvGrpSpPr>
          <p:cNvPr id="4" name="Group 3"/>
          <p:cNvGrpSpPr/>
          <p:nvPr/>
        </p:nvGrpSpPr>
        <p:grpSpPr>
          <a:xfrm>
            <a:off x="5833110" y="891540"/>
            <a:ext cx="3002280" cy="5406390"/>
            <a:chOff x="5833110" y="891540"/>
            <a:chExt cx="3002280" cy="5406390"/>
          </a:xfrm>
        </p:grpSpPr>
        <p:sp>
          <p:nvSpPr>
            <p:cNvPr id="2" name="Rectangle 1"/>
            <p:cNvSpPr/>
            <p:nvPr/>
          </p:nvSpPr>
          <p:spPr>
            <a:xfrm>
              <a:off x="6183630" y="891540"/>
              <a:ext cx="2651760" cy="5406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833110" y="4122420"/>
              <a:ext cx="2110740" cy="21755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3646170" y="1003450"/>
            <a:ext cx="4046220" cy="5203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919980" y="6051708"/>
            <a:ext cx="3996267" cy="492443"/>
          </a:xfrm>
          <a:prstGeom prst="rect">
            <a:avLst/>
          </a:prstGeom>
          <a:noFill/>
        </p:spPr>
        <p:txBody>
          <a:bodyPr wrap="square" rtlCol="0">
            <a:spAutoFit/>
          </a:bodyPr>
          <a:lstStyle/>
          <a:p>
            <a:pPr algn="r"/>
            <a:r>
              <a:rPr lang="en-US" sz="2600" b="1" i="1" dirty="0" smtClean="0">
                <a:solidFill>
                  <a:srgbClr val="FF0000"/>
                </a:solidFill>
              </a:rPr>
              <a:t>RULE 1</a:t>
            </a:r>
            <a:endParaRPr lang="en-US" sz="2600" b="1" i="1" dirty="0">
              <a:solidFill>
                <a:srgbClr val="FF0000"/>
              </a:solidFill>
            </a:endParaRPr>
          </a:p>
        </p:txBody>
      </p:sp>
    </p:spTree>
    <p:extLst>
      <p:ext uri="{BB962C8B-B14F-4D97-AF65-F5344CB8AC3E}">
        <p14:creationId xmlns:p14="http://schemas.microsoft.com/office/powerpoint/2010/main" val="2351536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122238"/>
            <a:ext cx="8229600" cy="1143000"/>
          </a:xfrm>
        </p:spPr>
        <p:txBody>
          <a:bodyPr>
            <a:normAutofit fontScale="90000"/>
          </a:bodyPr>
          <a:lstStyle/>
          <a:p>
            <a:r>
              <a:rPr lang="en-US" dirty="0" smtClean="0"/>
              <a:t>Multi-scale muscle modeling framework</a:t>
            </a:r>
            <a:endParaRPr lang="en-US" dirty="0"/>
          </a:p>
        </p:txBody>
      </p:sp>
      <p:pic>
        <p:nvPicPr>
          <p:cNvPr id="6" name="Picture 5" descr="modeling 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 y="1773824"/>
            <a:ext cx="1752600" cy="3632920"/>
          </a:xfrm>
          <a:prstGeom prst="rect">
            <a:avLst/>
          </a:prstGeom>
        </p:spPr>
      </p:pic>
      <p:grpSp>
        <p:nvGrpSpPr>
          <p:cNvPr id="19" name="Group 18"/>
          <p:cNvGrpSpPr/>
          <p:nvPr/>
        </p:nvGrpSpPr>
        <p:grpSpPr>
          <a:xfrm>
            <a:off x="2197100" y="1773824"/>
            <a:ext cx="2978150" cy="3642423"/>
            <a:chOff x="2197100" y="1773824"/>
            <a:chExt cx="2978150" cy="3642423"/>
          </a:xfrm>
        </p:grpSpPr>
        <p:pic>
          <p:nvPicPr>
            <p:cNvPr id="7" name="Picture 6" descr="model 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0750" y="1773824"/>
              <a:ext cx="1714500" cy="3642423"/>
            </a:xfrm>
            <a:prstGeom prst="rect">
              <a:avLst/>
            </a:prstGeom>
          </p:spPr>
        </p:pic>
        <p:cxnSp>
          <p:nvCxnSpPr>
            <p:cNvPr id="11" name="Straight Arrow Connector 10"/>
            <p:cNvCxnSpPr/>
            <p:nvPr/>
          </p:nvCxnSpPr>
          <p:spPr>
            <a:xfrm>
              <a:off x="2197100" y="2832100"/>
              <a:ext cx="1263650" cy="0"/>
            </a:xfrm>
            <a:prstGeom prst="straightConnector1">
              <a:avLst/>
            </a:prstGeom>
            <a:ln w="952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197100" y="2268210"/>
              <a:ext cx="1524000" cy="523220"/>
            </a:xfrm>
            <a:prstGeom prst="rect">
              <a:avLst/>
            </a:prstGeom>
            <a:noFill/>
          </p:spPr>
          <p:txBody>
            <a:bodyPr wrap="square" rtlCol="0">
              <a:spAutoFit/>
            </a:bodyPr>
            <a:lstStyle/>
            <a:p>
              <a:r>
                <a:rPr lang="en-US" sz="1400" dirty="0"/>
                <a:t>m</a:t>
              </a:r>
              <a:r>
                <a:rPr lang="en-US" sz="1400" dirty="0" smtClean="0"/>
                <a:t>acro-scale strains</a:t>
              </a:r>
              <a:endParaRPr lang="en-US" sz="1400" dirty="0"/>
            </a:p>
          </p:txBody>
        </p:sp>
      </p:grpSp>
      <p:grpSp>
        <p:nvGrpSpPr>
          <p:cNvPr id="22" name="Group 21"/>
          <p:cNvGrpSpPr/>
          <p:nvPr/>
        </p:nvGrpSpPr>
        <p:grpSpPr>
          <a:xfrm>
            <a:off x="2197100" y="3792210"/>
            <a:ext cx="1524000" cy="640090"/>
            <a:chOff x="2197100" y="3792210"/>
            <a:chExt cx="1524000" cy="640090"/>
          </a:xfrm>
        </p:grpSpPr>
        <p:cxnSp>
          <p:nvCxnSpPr>
            <p:cNvPr id="13" name="Straight Arrow Connector 12"/>
            <p:cNvCxnSpPr/>
            <p:nvPr/>
          </p:nvCxnSpPr>
          <p:spPr>
            <a:xfrm flipH="1">
              <a:off x="2197100" y="4432300"/>
              <a:ext cx="1263650" cy="0"/>
            </a:xfrm>
            <a:prstGeom prst="straightConnector1">
              <a:avLst/>
            </a:prstGeom>
            <a:ln w="952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197100" y="3792210"/>
              <a:ext cx="1524000" cy="523220"/>
            </a:xfrm>
            <a:prstGeom prst="rect">
              <a:avLst/>
            </a:prstGeom>
            <a:noFill/>
          </p:spPr>
          <p:txBody>
            <a:bodyPr wrap="square" rtlCol="0">
              <a:spAutoFit/>
            </a:bodyPr>
            <a:lstStyle/>
            <a:p>
              <a:r>
                <a:rPr lang="en-US" sz="1400" dirty="0" smtClean="0"/>
                <a:t>updated tissue properties</a:t>
              </a:r>
              <a:endParaRPr lang="en-US" sz="1400" dirty="0"/>
            </a:p>
          </p:txBody>
        </p:sp>
      </p:grpSp>
      <p:grpSp>
        <p:nvGrpSpPr>
          <p:cNvPr id="20" name="Group 19"/>
          <p:cNvGrpSpPr/>
          <p:nvPr/>
        </p:nvGrpSpPr>
        <p:grpSpPr>
          <a:xfrm>
            <a:off x="5175250" y="1768496"/>
            <a:ext cx="3092450" cy="3638248"/>
            <a:chOff x="5175250" y="1768496"/>
            <a:chExt cx="3092450" cy="3638248"/>
          </a:xfrm>
        </p:grpSpPr>
        <p:pic>
          <p:nvPicPr>
            <p:cNvPr id="8" name="Picture 7" descr="modeling 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0" y="1768496"/>
              <a:ext cx="1790700" cy="3638248"/>
            </a:xfrm>
            <a:prstGeom prst="rect">
              <a:avLst/>
            </a:prstGeom>
          </p:spPr>
        </p:pic>
        <p:cxnSp>
          <p:nvCxnSpPr>
            <p:cNvPr id="12" name="Straight Arrow Connector 11"/>
            <p:cNvCxnSpPr/>
            <p:nvPr/>
          </p:nvCxnSpPr>
          <p:spPr>
            <a:xfrm>
              <a:off x="5175250" y="2832100"/>
              <a:ext cx="1263650" cy="0"/>
            </a:xfrm>
            <a:prstGeom prst="straightConnector1">
              <a:avLst/>
            </a:prstGeom>
            <a:ln w="952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175250" y="2268210"/>
              <a:ext cx="1524000" cy="523220"/>
            </a:xfrm>
            <a:prstGeom prst="rect">
              <a:avLst/>
            </a:prstGeom>
            <a:noFill/>
          </p:spPr>
          <p:txBody>
            <a:bodyPr wrap="square" rtlCol="0">
              <a:spAutoFit/>
            </a:bodyPr>
            <a:lstStyle/>
            <a:p>
              <a:r>
                <a:rPr lang="en-US" sz="1400" dirty="0" smtClean="0"/>
                <a:t>micro-scale strains</a:t>
              </a:r>
              <a:endParaRPr lang="en-US" sz="1400" dirty="0"/>
            </a:p>
          </p:txBody>
        </p:sp>
      </p:grpSp>
      <p:grpSp>
        <p:nvGrpSpPr>
          <p:cNvPr id="21" name="Group 20"/>
          <p:cNvGrpSpPr/>
          <p:nvPr/>
        </p:nvGrpSpPr>
        <p:grpSpPr>
          <a:xfrm>
            <a:off x="5175250" y="3830310"/>
            <a:ext cx="1524000" cy="601990"/>
            <a:chOff x="5175250" y="3830310"/>
            <a:chExt cx="1524000" cy="601990"/>
          </a:xfrm>
        </p:grpSpPr>
        <p:cxnSp>
          <p:nvCxnSpPr>
            <p:cNvPr id="14" name="Straight Arrow Connector 13"/>
            <p:cNvCxnSpPr/>
            <p:nvPr/>
          </p:nvCxnSpPr>
          <p:spPr>
            <a:xfrm flipH="1">
              <a:off x="5175250" y="4432300"/>
              <a:ext cx="1263650" cy="0"/>
            </a:xfrm>
            <a:prstGeom prst="straightConnector1">
              <a:avLst/>
            </a:prstGeom>
            <a:ln w="952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175250" y="3830310"/>
              <a:ext cx="1524000" cy="523220"/>
            </a:xfrm>
            <a:prstGeom prst="rect">
              <a:avLst/>
            </a:prstGeom>
            <a:noFill/>
          </p:spPr>
          <p:txBody>
            <a:bodyPr wrap="square" rtlCol="0">
              <a:spAutoFit/>
            </a:bodyPr>
            <a:lstStyle/>
            <a:p>
              <a:r>
                <a:rPr lang="en-US" sz="1400" dirty="0" smtClean="0"/>
                <a:t>updated micro-structure</a:t>
              </a:r>
              <a:endParaRPr lang="en-US" sz="1400" dirty="0"/>
            </a:p>
          </p:txBody>
        </p:sp>
      </p:grpSp>
      <p:grpSp>
        <p:nvGrpSpPr>
          <p:cNvPr id="28" name="Group 27"/>
          <p:cNvGrpSpPr/>
          <p:nvPr/>
        </p:nvGrpSpPr>
        <p:grpSpPr>
          <a:xfrm>
            <a:off x="1219200" y="5447694"/>
            <a:ext cx="6311900" cy="1384906"/>
            <a:chOff x="1219200" y="5447694"/>
            <a:chExt cx="6311900" cy="1384906"/>
          </a:xfrm>
        </p:grpSpPr>
        <p:sp>
          <p:nvSpPr>
            <p:cNvPr id="23" name="Left Bracket 22"/>
            <p:cNvSpPr/>
            <p:nvPr/>
          </p:nvSpPr>
          <p:spPr>
            <a:xfrm rot="16200000">
              <a:off x="4324047" y="2342847"/>
              <a:ext cx="102206" cy="6311900"/>
            </a:xfrm>
            <a:prstGeom prst="leftBracket">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26" name="Straight Arrow Connector 25"/>
            <p:cNvCxnSpPr/>
            <p:nvPr/>
          </p:nvCxnSpPr>
          <p:spPr>
            <a:xfrm>
              <a:off x="4343400" y="5549900"/>
              <a:ext cx="1301750" cy="1282700"/>
            </a:xfrm>
            <a:prstGeom prst="straightConnector1">
              <a:avLst/>
            </a:prstGeom>
            <a:ln w="63500" cmpd="sng">
              <a:solidFill>
                <a:schemeClr val="bg1">
                  <a:lumMod val="50000"/>
                </a:schemeClr>
              </a:solidFill>
              <a:headEnd type="ova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711059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227349"/>
            <a:ext cx="9906000" cy="336872"/>
          </a:xfrm>
        </p:spPr>
        <p:txBody>
          <a:bodyPr>
            <a:normAutofit fontScale="90000"/>
          </a:bodyPr>
          <a:lstStyle/>
          <a:p>
            <a:r>
              <a:rPr lang="en-US" dirty="0" smtClean="0"/>
              <a:t>Predict macro- and micro-scale remodeling</a:t>
            </a:r>
            <a:endParaRPr lang="en-US" dirty="0"/>
          </a:p>
        </p:txBody>
      </p:sp>
      <p:pic>
        <p:nvPicPr>
          <p:cNvPr id="4" name="Picture 3" descr="output mode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800" y="1574800"/>
            <a:ext cx="4622800" cy="4477072"/>
          </a:xfrm>
          <a:prstGeom prst="rect">
            <a:avLst/>
          </a:prstGeom>
        </p:spPr>
      </p:pic>
      <p:sp>
        <p:nvSpPr>
          <p:cNvPr id="5" name="Left Bracket 4"/>
          <p:cNvSpPr/>
          <p:nvPr/>
        </p:nvSpPr>
        <p:spPr>
          <a:xfrm rot="16200000">
            <a:off x="4292297" y="-2203753"/>
            <a:ext cx="102206" cy="6311900"/>
          </a:xfrm>
          <a:prstGeom prst="leftBracket">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6" name="Straight Arrow Connector 5"/>
          <p:cNvCxnSpPr/>
          <p:nvPr/>
        </p:nvCxnSpPr>
        <p:spPr>
          <a:xfrm>
            <a:off x="4756150" y="1003300"/>
            <a:ext cx="1301750" cy="1282700"/>
          </a:xfrm>
          <a:prstGeom prst="straightConnector1">
            <a:avLst/>
          </a:prstGeom>
          <a:ln w="63500" cmpd="sng">
            <a:solidFill>
              <a:schemeClr val="bg1">
                <a:lumMod val="50000"/>
              </a:schemeClr>
            </a:solidFill>
            <a:headEnd type="ova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057200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components of model credibility plan</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Verification</a:t>
            </a:r>
          </a:p>
          <a:p>
            <a:pPr marL="514350" indent="-514350">
              <a:buAutoNum type="arabicPeriod"/>
            </a:pPr>
            <a:r>
              <a:rPr lang="en-US" dirty="0" smtClean="0"/>
              <a:t>Validation</a:t>
            </a:r>
          </a:p>
          <a:p>
            <a:pPr marL="514350" indent="-514350">
              <a:buAutoNum type="arabicPeriod"/>
            </a:pPr>
            <a:r>
              <a:rPr lang="en-US" dirty="0" smtClean="0"/>
              <a:t>Sensitivity analysis</a:t>
            </a:r>
          </a:p>
          <a:p>
            <a:pPr marL="514350" indent="-514350">
              <a:buAutoNum type="arabicPeriod"/>
            </a:pPr>
            <a:r>
              <a:rPr lang="en-US" dirty="0" smtClean="0"/>
              <a:t>Documentation of model limitations</a:t>
            </a:r>
          </a:p>
          <a:p>
            <a:pPr marL="514350" indent="-514350">
              <a:buAutoNum type="arabicPeriod"/>
            </a:pPr>
            <a:r>
              <a:rPr lang="en-US" dirty="0" smtClean="0"/>
              <a:t>Evaluation of clinical credibility</a:t>
            </a:r>
            <a:endParaRPr lang="en-US" dirty="0"/>
          </a:p>
        </p:txBody>
      </p:sp>
    </p:spTree>
    <p:extLst>
      <p:ext uri="{BB962C8B-B14F-4D97-AF65-F5344CB8AC3E}">
        <p14:creationId xmlns:p14="http://schemas.microsoft.com/office/powerpoint/2010/main" val="2400238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31" y="12171"/>
            <a:ext cx="8229600" cy="1143000"/>
          </a:xfrm>
        </p:spPr>
        <p:txBody>
          <a:bodyPr>
            <a:normAutofit/>
          </a:bodyPr>
          <a:lstStyle/>
          <a:p>
            <a:r>
              <a:rPr lang="en-US" dirty="0" smtClean="0"/>
              <a:t>Validation</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18531" y="1417639"/>
            <a:ext cx="8940800" cy="3726989"/>
          </a:xfrm>
          <a:prstGeom prst="rect">
            <a:avLst/>
          </a:prstGeom>
        </p:spPr>
      </p:pic>
      <p:sp>
        <p:nvSpPr>
          <p:cNvPr id="5" name="TextBox 4"/>
          <p:cNvSpPr txBox="1"/>
          <p:nvPr/>
        </p:nvSpPr>
        <p:spPr>
          <a:xfrm>
            <a:off x="4919980" y="6051708"/>
            <a:ext cx="3996267" cy="492443"/>
          </a:xfrm>
          <a:prstGeom prst="rect">
            <a:avLst/>
          </a:prstGeom>
          <a:noFill/>
        </p:spPr>
        <p:txBody>
          <a:bodyPr wrap="square" rtlCol="0">
            <a:spAutoFit/>
          </a:bodyPr>
          <a:lstStyle/>
          <a:p>
            <a:pPr algn="r"/>
            <a:r>
              <a:rPr lang="en-US" sz="2600" b="1" i="1" dirty="0" smtClean="0">
                <a:solidFill>
                  <a:srgbClr val="FF0000"/>
                </a:solidFill>
              </a:rPr>
              <a:t>RULES 2 &amp; 3</a:t>
            </a:r>
            <a:endParaRPr lang="en-US" sz="2600" b="1" i="1" dirty="0">
              <a:solidFill>
                <a:srgbClr val="FF0000"/>
              </a:solidFill>
            </a:endParaRPr>
          </a:p>
        </p:txBody>
      </p:sp>
      <p:pic>
        <p:nvPicPr>
          <p:cNvPr id="6" name="Picture 5"/>
          <p:cNvPicPr>
            <a:picLocks noChangeAspect="1"/>
          </p:cNvPicPr>
          <p:nvPr/>
        </p:nvPicPr>
        <p:blipFill rotWithShape="1">
          <a:blip r:embed="rId3"/>
          <a:srcRect l="21956" t="2" r="22488" b="-2"/>
          <a:stretch/>
        </p:blipFill>
        <p:spPr>
          <a:xfrm>
            <a:off x="8102600" y="6353018"/>
            <a:ext cx="88900" cy="80009"/>
          </a:xfrm>
          <a:prstGeom prst="rect">
            <a:avLst/>
          </a:prstGeom>
        </p:spPr>
      </p:pic>
    </p:spTree>
    <p:extLst>
      <p:ext uri="{BB962C8B-B14F-4D97-AF65-F5344CB8AC3E}">
        <p14:creationId xmlns:p14="http://schemas.microsoft.com/office/powerpoint/2010/main" val="961075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393925620"/>
              </p:ext>
            </p:extLst>
          </p:nvPr>
        </p:nvGraphicFramePr>
        <p:xfrm>
          <a:off x="-119063" y="1309688"/>
          <a:ext cx="9263063" cy="4826000"/>
        </p:xfrm>
        <a:graphic>
          <a:graphicData uri="http://schemas.openxmlformats.org/presentationml/2006/ole">
            <mc:AlternateContent xmlns:mc="http://schemas.openxmlformats.org/markup-compatibility/2006">
              <mc:Choice xmlns:v="urn:schemas-microsoft-com:vml" Requires="v">
                <p:oleObj spid="_x0000_s1039" name="Document" r:id="rId3" imgW="6997700" imgH="3644900" progId="Word.Document.12">
                  <p:embed/>
                </p:oleObj>
              </mc:Choice>
              <mc:Fallback>
                <p:oleObj name="Document" r:id="rId3" imgW="6997700" imgH="3644900" progId="Word.Document.12">
                  <p:embed/>
                  <p:pic>
                    <p:nvPicPr>
                      <p:cNvPr id="0" name=""/>
                      <p:cNvPicPr/>
                      <p:nvPr/>
                    </p:nvPicPr>
                    <p:blipFill>
                      <a:blip r:embed="rId4"/>
                      <a:stretch>
                        <a:fillRect/>
                      </a:stretch>
                    </p:blipFill>
                    <p:spPr>
                      <a:xfrm>
                        <a:off x="-119063" y="1309688"/>
                        <a:ext cx="9263063" cy="4826000"/>
                      </a:xfrm>
                      <a:prstGeom prst="rect">
                        <a:avLst/>
                      </a:prstGeom>
                    </p:spPr>
                  </p:pic>
                </p:oleObj>
              </mc:Fallback>
            </mc:AlternateContent>
          </a:graphicData>
        </a:graphic>
      </p:graphicFrame>
      <p:sp>
        <p:nvSpPr>
          <p:cNvPr id="5" name="TextBox 4"/>
          <p:cNvSpPr txBox="1"/>
          <p:nvPr/>
        </p:nvSpPr>
        <p:spPr>
          <a:xfrm>
            <a:off x="4919980" y="6051708"/>
            <a:ext cx="3996267" cy="492443"/>
          </a:xfrm>
          <a:prstGeom prst="rect">
            <a:avLst/>
          </a:prstGeom>
          <a:noFill/>
        </p:spPr>
        <p:txBody>
          <a:bodyPr wrap="square" rtlCol="0">
            <a:spAutoFit/>
          </a:bodyPr>
          <a:lstStyle/>
          <a:p>
            <a:pPr algn="r"/>
            <a:r>
              <a:rPr lang="en-US" sz="2600" b="1" i="1" dirty="0" smtClean="0">
                <a:solidFill>
                  <a:srgbClr val="FF0000"/>
                </a:solidFill>
              </a:rPr>
              <a:t>RULES 5, 6, 7, 8</a:t>
            </a:r>
            <a:endParaRPr lang="en-US" sz="2600" b="1" i="1" dirty="0">
              <a:solidFill>
                <a:srgbClr val="FF0000"/>
              </a:solidFill>
            </a:endParaRPr>
          </a:p>
        </p:txBody>
      </p:sp>
    </p:spTree>
    <p:extLst>
      <p:ext uri="{BB962C8B-B14F-4D97-AF65-F5344CB8AC3E}">
        <p14:creationId xmlns:p14="http://schemas.microsoft.com/office/powerpoint/2010/main" val="311954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Year 1 progress of model credibility</a:t>
            </a:r>
            <a:endParaRPr lang="en-US" dirty="0"/>
          </a:p>
        </p:txBody>
      </p:sp>
      <p:sp>
        <p:nvSpPr>
          <p:cNvPr id="3" name="Content Placeholder 2"/>
          <p:cNvSpPr>
            <a:spLocks noGrp="1"/>
          </p:cNvSpPr>
          <p:nvPr>
            <p:ph idx="1"/>
          </p:nvPr>
        </p:nvSpPr>
        <p:spPr>
          <a:xfrm>
            <a:off x="457200" y="1600200"/>
            <a:ext cx="8229600" cy="702733"/>
          </a:xfrm>
        </p:spPr>
        <p:txBody>
          <a:bodyPr/>
          <a:lstStyle/>
          <a:p>
            <a:pPr marL="0" indent="0">
              <a:buNone/>
            </a:pPr>
            <a:r>
              <a:rPr lang="en-US" i="1" dirty="0" smtClean="0"/>
              <a:t>Validation &amp; sensitivity analysis</a:t>
            </a:r>
            <a:endParaRPr lang="en-US" i="1" dirty="0"/>
          </a:p>
        </p:txBody>
      </p:sp>
      <p:pic>
        <p:nvPicPr>
          <p:cNvPr id="4" name="Picture 3"/>
          <p:cNvPicPr/>
          <p:nvPr/>
        </p:nvPicPr>
        <p:blipFill rotWithShape="1">
          <a:blip r:embed="rId2">
            <a:extLst>
              <a:ext uri="{28A0092B-C50C-407E-A947-70E740481C1C}">
                <a14:useLocalDpi xmlns:a14="http://schemas.microsoft.com/office/drawing/2010/main" val="0"/>
              </a:ext>
            </a:extLst>
          </a:blip>
          <a:srcRect t="2103" r="47172" b="66512"/>
          <a:stretch/>
        </p:blipFill>
        <p:spPr>
          <a:xfrm>
            <a:off x="5113867" y="2472266"/>
            <a:ext cx="3691467" cy="284053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302933"/>
            <a:ext cx="4615570" cy="3009872"/>
          </a:xfrm>
          <a:prstGeom prst="rect">
            <a:avLst/>
          </a:prstGeom>
        </p:spPr>
      </p:pic>
      <p:sp>
        <p:nvSpPr>
          <p:cNvPr id="6" name="TextBox 5"/>
          <p:cNvSpPr txBox="1"/>
          <p:nvPr/>
        </p:nvSpPr>
        <p:spPr>
          <a:xfrm>
            <a:off x="4919980" y="6051708"/>
            <a:ext cx="3996267" cy="492443"/>
          </a:xfrm>
          <a:prstGeom prst="rect">
            <a:avLst/>
          </a:prstGeom>
          <a:noFill/>
        </p:spPr>
        <p:txBody>
          <a:bodyPr wrap="square" rtlCol="0">
            <a:spAutoFit/>
          </a:bodyPr>
          <a:lstStyle/>
          <a:p>
            <a:pPr algn="r"/>
            <a:r>
              <a:rPr lang="en-US" sz="2600" b="1" i="1" dirty="0" smtClean="0">
                <a:solidFill>
                  <a:srgbClr val="FF0000"/>
                </a:solidFill>
              </a:rPr>
              <a:t>RULES 2 &amp; 3</a:t>
            </a:r>
            <a:endParaRPr lang="en-US" sz="2600" b="1" i="1" dirty="0">
              <a:solidFill>
                <a:srgbClr val="FF0000"/>
              </a:solidFill>
            </a:endParaRPr>
          </a:p>
        </p:txBody>
      </p:sp>
      <p:pic>
        <p:nvPicPr>
          <p:cNvPr id="7" name="Picture 6"/>
          <p:cNvPicPr>
            <a:picLocks noChangeAspect="1"/>
          </p:cNvPicPr>
          <p:nvPr/>
        </p:nvPicPr>
        <p:blipFill rotWithShape="1">
          <a:blip r:embed="rId4"/>
          <a:srcRect l="21956" t="2" r="22488" b="-2"/>
          <a:stretch/>
        </p:blipFill>
        <p:spPr>
          <a:xfrm>
            <a:off x="8102600" y="6353018"/>
            <a:ext cx="88900" cy="80009"/>
          </a:xfrm>
          <a:prstGeom prst="rect">
            <a:avLst/>
          </a:prstGeom>
        </p:spPr>
      </p:pic>
    </p:spTree>
    <p:extLst>
      <p:ext uri="{BB962C8B-B14F-4D97-AF65-F5344CB8AC3E}">
        <p14:creationId xmlns:p14="http://schemas.microsoft.com/office/powerpoint/2010/main" val="10741653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and opportunities</a:t>
            </a:r>
            <a:endParaRPr lang="en-US" dirty="0"/>
          </a:p>
        </p:txBody>
      </p:sp>
      <p:sp>
        <p:nvSpPr>
          <p:cNvPr id="3" name="Content Placeholder 2"/>
          <p:cNvSpPr>
            <a:spLocks noGrp="1"/>
          </p:cNvSpPr>
          <p:nvPr>
            <p:ph idx="1"/>
          </p:nvPr>
        </p:nvSpPr>
        <p:spPr/>
        <p:txBody>
          <a:bodyPr>
            <a:normAutofit lnSpcReduction="10000"/>
          </a:bodyPr>
          <a:lstStyle/>
          <a:p>
            <a:r>
              <a:rPr lang="en-US" dirty="0"/>
              <a:t>C</a:t>
            </a:r>
            <a:r>
              <a:rPr lang="en-US" dirty="0" smtClean="0"/>
              <a:t>omplexity </a:t>
            </a:r>
            <a:r>
              <a:rPr lang="en-US" dirty="0"/>
              <a:t>of our </a:t>
            </a:r>
            <a:r>
              <a:rPr lang="en-US" dirty="0" smtClean="0"/>
              <a:t>multi-scale </a:t>
            </a:r>
            <a:r>
              <a:rPr lang="en-US" dirty="0"/>
              <a:t>model presents a challenge for robust uncertainty quantification and sensitivity </a:t>
            </a:r>
            <a:r>
              <a:rPr lang="en-US" dirty="0" smtClean="0"/>
              <a:t>analysis.</a:t>
            </a:r>
          </a:p>
          <a:p>
            <a:endParaRPr lang="en-US" dirty="0"/>
          </a:p>
          <a:p>
            <a:r>
              <a:rPr lang="en-US" dirty="0" smtClean="0"/>
              <a:t>Combination of deterministic and stochastic behaviors that require different validation approaches.</a:t>
            </a:r>
          </a:p>
          <a:p>
            <a:endParaRPr lang="en-US" dirty="0"/>
          </a:p>
          <a:p>
            <a:r>
              <a:rPr lang="en-US" dirty="0" smtClean="0"/>
              <a:t>Numerical validation may not be equivalent to clinical validation … what is most important?</a:t>
            </a:r>
          </a:p>
        </p:txBody>
      </p:sp>
      <p:sp>
        <p:nvSpPr>
          <p:cNvPr id="4" name="TextBox 3"/>
          <p:cNvSpPr txBox="1"/>
          <p:nvPr/>
        </p:nvSpPr>
        <p:spPr>
          <a:xfrm>
            <a:off x="4919980" y="6051708"/>
            <a:ext cx="3996267" cy="492443"/>
          </a:xfrm>
          <a:prstGeom prst="rect">
            <a:avLst/>
          </a:prstGeom>
          <a:noFill/>
        </p:spPr>
        <p:txBody>
          <a:bodyPr wrap="square" rtlCol="0">
            <a:spAutoFit/>
          </a:bodyPr>
          <a:lstStyle/>
          <a:p>
            <a:pPr algn="r"/>
            <a:r>
              <a:rPr lang="en-US" sz="2600" b="1" i="1" dirty="0" smtClean="0">
                <a:solidFill>
                  <a:srgbClr val="FF0000"/>
                </a:solidFill>
              </a:rPr>
              <a:t>RULE 4</a:t>
            </a:r>
            <a:endParaRPr lang="en-US" sz="2600" b="1" i="1" dirty="0">
              <a:solidFill>
                <a:srgbClr val="FF0000"/>
              </a:solidFill>
            </a:endParaRPr>
          </a:p>
        </p:txBody>
      </p:sp>
    </p:spTree>
    <p:extLst>
      <p:ext uri="{BB962C8B-B14F-4D97-AF65-F5344CB8AC3E}">
        <p14:creationId xmlns:p14="http://schemas.microsoft.com/office/powerpoint/2010/main" val="30081592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19170</TotalTime>
  <Words>326</Words>
  <Application>Microsoft Macintosh PowerPoint</Application>
  <PresentationFormat>On-screen Show (4:3)</PresentationFormat>
  <Paragraphs>47</Paragraphs>
  <Slides>11</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Office Theme</vt:lpstr>
      <vt:lpstr>Microsoft Word Document</vt:lpstr>
      <vt:lpstr>Multi-scale modeling  for treatment discovery in  Duchenne muscular dystrophy </vt:lpstr>
      <vt:lpstr>This U01 grant aims to model disease progression and potential treatments for Duchenne muscular dystrophy</vt:lpstr>
      <vt:lpstr>Multi-scale muscle modeling framework</vt:lpstr>
      <vt:lpstr>Predict macro- and micro-scale remodeling</vt:lpstr>
      <vt:lpstr>Key components of model credibility plan</vt:lpstr>
      <vt:lpstr>Validation</vt:lpstr>
      <vt:lpstr>Timeline</vt:lpstr>
      <vt:lpstr>Year 1 progress of model credibility</vt:lpstr>
      <vt:lpstr>Challenges and opportunities</vt:lpstr>
      <vt:lpstr>Third-party evaluator</vt:lpstr>
      <vt:lpstr>We are also looking for a post-doc!</vt:lpstr>
    </vt:vector>
  </TitlesOfParts>
  <Company>UVA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Silvia Blemker</dc:creator>
  <cp:lastModifiedBy>Silvia Blemker</cp:lastModifiedBy>
  <cp:revision>450</cp:revision>
  <cp:lastPrinted>2017-03-24T02:24:11Z</cp:lastPrinted>
  <dcterms:created xsi:type="dcterms:W3CDTF">2016-06-08T01:32:34Z</dcterms:created>
  <dcterms:modified xsi:type="dcterms:W3CDTF">2017-03-24T02:25:45Z</dcterms:modified>
</cp:coreProperties>
</file>