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6"/>
  </p:notesMasterIdLst>
  <p:sldIdLst>
    <p:sldId id="256" r:id="rId2"/>
    <p:sldId id="456" r:id="rId3"/>
    <p:sldId id="1201" r:id="rId4"/>
    <p:sldId id="45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2" userDrawn="1">
          <p15:clr>
            <a:srgbClr val="A4A3A4"/>
          </p15:clr>
        </p15:guide>
        <p15:guide id="2" pos="2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dja Klasnja" initials="PK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100"/>
    <a:srgbClr val="76D6FF"/>
    <a:srgbClr val="EBEBE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8"/>
    <p:restoredTop sz="75840"/>
  </p:normalViewPr>
  <p:slideViewPr>
    <p:cSldViewPr snapToGrid="0" snapToObjects="1">
      <p:cViewPr varScale="1">
        <p:scale>
          <a:sx n="78" d="100"/>
          <a:sy n="78" d="100"/>
        </p:scale>
        <p:origin x="-627" y="39"/>
      </p:cViewPr>
      <p:guideLst>
        <p:guide orient="horz" pos="1032"/>
        <p:guide pos="2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B1B15-CDD3-2745-85FA-C00A0B2AA5D8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47A90-F69D-824B-B65F-CC508ED57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2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47A90-F69D-824B-B65F-CC508ED57F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30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47A90-F69D-824B-B65F-CC508ED57F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30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67760-3FBF-4803-979F-C81DD83304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28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6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4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2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8391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828"/>
            <a:ext cx="10515600" cy="784321"/>
          </a:xfrm>
        </p:spPr>
        <p:txBody>
          <a:bodyPr/>
          <a:lstStyle>
            <a:lvl1pPr>
              <a:defRPr sz="3600">
                <a:solidFill>
                  <a:srgbClr val="9411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7527"/>
            <a:ext cx="10515600" cy="51794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893" y="839149"/>
            <a:ext cx="12192000" cy="0"/>
          </a:xfrm>
          <a:prstGeom prst="line">
            <a:avLst/>
          </a:prstGeom>
          <a:ln w="25400">
            <a:solidFill>
              <a:srgbClr val="941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15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aseline="0">
                <a:latin typeface="Lucida Grande" panose="020B06000405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3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411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5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9411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8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6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1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0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F6DE-5238-EB4D-A873-98BB5758EA8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95C6-F7D8-FD45-BE83-2605544B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3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3EFF6DE-5238-EB4D-A873-98BB5758EA85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4DA595C6-F7D8-FD45-BE83-2605544B00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2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4CEECA-91DF-0943-A84A-7CCB9ADEE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09934"/>
            <a:ext cx="12192000" cy="1858997"/>
          </a:xfrm>
        </p:spPr>
        <p:txBody>
          <a:bodyPr anchor="t">
            <a:normAutofit fontScale="90000"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MICRO-TEMPORAL PROCESSES UNDERLYING HEALTH BEHAVIOR ADOPTION AND MAINTENANCE</a:t>
            </a:r>
            <a:b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microT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Study)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8112CA-7DE8-2645-A247-EDA65F6B4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2263" y="3426465"/>
            <a:ext cx="10822673" cy="16557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Grande" panose="020B0600040502020204" pitchFamily="34" charset="0"/>
                <a:cs typeface="Lucida Grande" panose="020B0600040502020204" pitchFamily="34" charset="0"/>
              </a:rPr>
              <a:t>Genevieve Dunton, Stephen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ucida Grande" panose="020B0600040502020204" pitchFamily="34" charset="0"/>
                <a:cs typeface="Lucida Grande" panose="020B0600040502020204" pitchFamily="34" charset="0"/>
              </a:rPr>
              <a:t>Intille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Grande" panose="020B0600040502020204" pitchFamily="34" charset="0"/>
                <a:cs typeface="Lucida Grande" panose="020B0600040502020204" pitchFamily="34" charset="0"/>
              </a:rPr>
              <a:t>, Alex Rothman, </a:t>
            </a:r>
          </a:p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Grande" panose="020B0600040502020204" pitchFamily="34" charset="0"/>
                <a:cs typeface="Lucida Grande" panose="020B0600040502020204" pitchFamily="34" charset="0"/>
              </a:rPr>
              <a:t>Don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ucida Grande" panose="020B0600040502020204" pitchFamily="34" charset="0"/>
                <a:cs typeface="Lucida Grande" panose="020B0600040502020204" pitchFamily="34" charset="0"/>
              </a:rPr>
              <a:t>Hedeker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Grande" panose="020B0600040502020204" pitchFamily="34" charset="0"/>
                <a:cs typeface="Lucida Grande" panose="020B0600040502020204" pitchFamily="34" charset="0"/>
              </a:rPr>
              <a:t>, Adam Leventhal, Susan Redline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E563910-F962-4187-8AFC-93D8C05F3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808" y="5345723"/>
            <a:ext cx="3494639" cy="11566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E90DBB7-CC0B-4813-A29B-DD9FC77B04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554" y="5315596"/>
            <a:ext cx="3048011" cy="125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83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87BD2A-4045-BB48-9C8D-02E699DBE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165877"/>
            <a:ext cx="12192001" cy="1328570"/>
          </a:xfrm>
        </p:spPr>
        <p:txBody>
          <a:bodyPr>
            <a:normAutofit/>
          </a:bodyPr>
          <a:lstStyle/>
          <a:p>
            <a:pPr marL="174625"/>
            <a:r>
              <a:rPr lang="en-US" sz="3200" dirty="0"/>
              <a:t>Behavioral </a:t>
            </a:r>
            <a:r>
              <a:rPr lang="en-US" sz="3200" dirty="0">
                <a:solidFill>
                  <a:srgbClr val="941100"/>
                </a:solidFill>
              </a:rPr>
              <a:t>Problems: </a:t>
            </a:r>
            <a:r>
              <a:rPr lang="en-US" sz="3200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Physical Inactivity, Sitting, Poor Sleep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BAED6AE3-C555-264F-A41F-4492AA5FA9A0}"/>
              </a:ext>
            </a:extLst>
          </p:cNvPr>
          <p:cNvSpPr txBox="1">
            <a:spLocks/>
          </p:cNvSpPr>
          <p:nvPr/>
        </p:nvSpPr>
        <p:spPr>
          <a:xfrm>
            <a:off x="129602" y="1162693"/>
            <a:ext cx="12062398" cy="5498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Goal</a:t>
            </a:r>
            <a:r>
              <a:rPr lang="en-US" dirty="0"/>
              <a:t>:  Assess differences in the micro-temporal processes underlying the adoption versus maintenance of </a:t>
            </a:r>
            <a:r>
              <a:rPr lang="en-US" dirty="0" smtClean="0"/>
              <a:t>behaviors</a:t>
            </a:r>
            <a:br>
              <a:rPr lang="en-US" dirty="0" smtClean="0"/>
            </a:br>
            <a:endParaRPr lang="en-US" dirty="0"/>
          </a:p>
          <a:p>
            <a:r>
              <a:rPr lang="en-US" b="1" dirty="0"/>
              <a:t>Measurement</a:t>
            </a:r>
            <a:r>
              <a:rPr lang="en-US" dirty="0"/>
              <a:t>: Prospective within-subject case-crossover observational design collecting Intensive Longitudinal Data (ILD) across 12-months in ethnically-diverse emerging adults (ages 18-24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  <a:p>
            <a:r>
              <a:rPr lang="en-US" b="1" dirty="0"/>
              <a:t>Theoretical Framework: </a:t>
            </a:r>
            <a:r>
              <a:rPr lang="en-US" dirty="0"/>
              <a:t>Dual-Process Model of Decision-making and </a:t>
            </a:r>
            <a:r>
              <a:rPr lang="en-US" dirty="0" smtClean="0"/>
              <a:t>Behavior</a:t>
            </a:r>
          </a:p>
          <a:p>
            <a:pPr lvl="1"/>
            <a:r>
              <a:rPr lang="en-US" dirty="0" smtClean="0"/>
              <a:t>Deliberative/reflective </a:t>
            </a:r>
            <a:r>
              <a:rPr lang="en-US" dirty="0"/>
              <a:t>processes will be </a:t>
            </a:r>
            <a:r>
              <a:rPr lang="en-US" dirty="0" smtClean="0"/>
              <a:t>activated </a:t>
            </a:r>
            <a:r>
              <a:rPr lang="en-US" dirty="0"/>
              <a:t>to a greater extent when </a:t>
            </a:r>
            <a:r>
              <a:rPr lang="en-US" dirty="0" smtClean="0"/>
              <a:t>attempting </a:t>
            </a:r>
            <a:r>
              <a:rPr lang="en-US" dirty="0"/>
              <a:t>to adopt </a:t>
            </a:r>
            <a:r>
              <a:rPr lang="en-US" dirty="0" smtClean="0"/>
              <a:t>behavior</a:t>
            </a:r>
          </a:p>
          <a:p>
            <a:pPr lvl="1"/>
            <a:r>
              <a:rPr lang="en-US" dirty="0" smtClean="0"/>
              <a:t>Automatic/reactive </a:t>
            </a:r>
            <a:r>
              <a:rPr lang="en-US" dirty="0"/>
              <a:t>processes will </a:t>
            </a:r>
            <a:r>
              <a:rPr lang="en-US" dirty="0" smtClean="0"/>
              <a:t>be activated </a:t>
            </a:r>
            <a:r>
              <a:rPr lang="en-US" dirty="0"/>
              <a:t>to a greater extent when </a:t>
            </a:r>
            <a:r>
              <a:rPr lang="en-US" dirty="0" smtClean="0"/>
              <a:t>attempting </a:t>
            </a:r>
            <a:r>
              <a:rPr lang="en-US" dirty="0"/>
              <a:t>to maintain behavior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5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B69632-8F19-4624-B7B6-330B12504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86000" y="-135134"/>
            <a:ext cx="8686800" cy="125272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Data Collection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78FC828-2424-46AE-91A9-4747D4447FA8}"/>
              </a:ext>
            </a:extLst>
          </p:cNvPr>
          <p:cNvSpPr txBox="1"/>
          <p:nvPr/>
        </p:nvSpPr>
        <p:spPr>
          <a:xfrm>
            <a:off x="1752601" y="844068"/>
            <a:ext cx="1863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Smartphone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404EDD2-D539-41FB-B9D9-1ACDE5AA4B6D}"/>
              </a:ext>
            </a:extLst>
          </p:cNvPr>
          <p:cNvSpPr txBox="1"/>
          <p:nvPr/>
        </p:nvSpPr>
        <p:spPr>
          <a:xfrm>
            <a:off x="1805501" y="3756468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Smartwatch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49E431C-B5FA-49EC-A4B4-C43A96D9B864}"/>
              </a:ext>
            </a:extLst>
          </p:cNvPr>
          <p:cNvSpPr txBox="1"/>
          <p:nvPr/>
        </p:nvSpPr>
        <p:spPr>
          <a:xfrm>
            <a:off x="6400800" y="876229"/>
            <a:ext cx="4038600" cy="2123658"/>
          </a:xfrm>
          <a:prstGeom prst="rect">
            <a:avLst/>
          </a:prstGeom>
          <a:noFill/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Reflective Factors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Demands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Deliberation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Stress/coping/affect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Self-efficacy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757141-5B04-4C6D-A870-A38BF703980E}"/>
              </a:ext>
            </a:extLst>
          </p:cNvPr>
          <p:cNvSpPr txBox="1"/>
          <p:nvPr/>
        </p:nvSpPr>
        <p:spPr>
          <a:xfrm>
            <a:off x="6400800" y="3001448"/>
            <a:ext cx="4038600" cy="2462213"/>
          </a:xfrm>
          <a:prstGeom prst="rect">
            <a:avLst/>
          </a:prstGeom>
          <a:noFill/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Reactive Factors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Proximity to types of people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Phone/app use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Text/voice communication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Transportation mode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Noise/light/weather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FE05E5B6-0840-4B87-9EAD-56999B3B80BB}"/>
              </a:ext>
            </a:extLst>
          </p:cNvPr>
          <p:cNvCxnSpPr/>
          <p:nvPr/>
        </p:nvCxnSpPr>
        <p:spPr>
          <a:xfrm>
            <a:off x="4881014" y="1678704"/>
            <a:ext cx="144358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Users\Stephen Intille\Desktop\Urban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49" t="4487" r="27004" b="2004"/>
          <a:stretch/>
        </p:blipFill>
        <p:spPr bwMode="auto">
          <a:xfrm>
            <a:off x="2113937" y="4287092"/>
            <a:ext cx="1140337" cy="144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2107170" y="1333567"/>
            <a:ext cx="1183147" cy="2252712"/>
            <a:chOff x="476250" y="647700"/>
            <a:chExt cx="2381250" cy="45339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26" t="4924" b="4924"/>
            <a:stretch/>
          </p:blipFill>
          <p:spPr>
            <a:xfrm>
              <a:off x="476250" y="647700"/>
              <a:ext cx="2381250" cy="45339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3" t="531" r="81559" b="1573"/>
            <a:stretch/>
          </p:blipFill>
          <p:spPr>
            <a:xfrm>
              <a:off x="635378" y="1059599"/>
              <a:ext cx="2096365" cy="3512401"/>
            </a:xfrm>
            <a:prstGeom prst="rect">
              <a:avLst/>
            </a:prstGeom>
          </p:spPr>
        </p:pic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78FC828-2424-46AE-91A9-4747D4447FA8}"/>
              </a:ext>
            </a:extLst>
          </p:cNvPr>
          <p:cNvSpPr txBox="1"/>
          <p:nvPr/>
        </p:nvSpPr>
        <p:spPr>
          <a:xfrm>
            <a:off x="3562086" y="1496164"/>
            <a:ext cx="24320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Self-report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Random EMA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Context-sensitive EMA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Passive sensing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78FC828-2424-46AE-91A9-4747D4447FA8}"/>
              </a:ext>
            </a:extLst>
          </p:cNvPr>
          <p:cNvSpPr txBox="1"/>
          <p:nvPr/>
        </p:nvSpPr>
        <p:spPr>
          <a:xfrm>
            <a:off x="3479595" y="4103949"/>
            <a:ext cx="25970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Self-report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Random µEMA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Context-sensitive µEMA 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Passive sensing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FE05E5B6-0840-4B87-9EAD-56999B3B80BB}"/>
              </a:ext>
            </a:extLst>
          </p:cNvPr>
          <p:cNvCxnSpPr>
            <a:cxnSpLocks/>
          </p:cNvCxnSpPr>
          <p:nvPr/>
        </p:nvCxnSpPr>
        <p:spPr>
          <a:xfrm>
            <a:off x="5992271" y="4765668"/>
            <a:ext cx="34765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FE05E5B6-0840-4B87-9EAD-56999B3B80BB}"/>
              </a:ext>
            </a:extLst>
          </p:cNvPr>
          <p:cNvCxnSpPr>
            <a:cxnSpLocks/>
          </p:cNvCxnSpPr>
          <p:nvPr/>
        </p:nvCxnSpPr>
        <p:spPr>
          <a:xfrm>
            <a:off x="5583742" y="2328520"/>
            <a:ext cx="817058" cy="10412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FE05E5B6-0840-4B87-9EAD-56999B3B80BB}"/>
              </a:ext>
            </a:extLst>
          </p:cNvPr>
          <p:cNvCxnSpPr>
            <a:cxnSpLocks/>
          </p:cNvCxnSpPr>
          <p:nvPr/>
        </p:nvCxnSpPr>
        <p:spPr>
          <a:xfrm>
            <a:off x="5285154" y="2721742"/>
            <a:ext cx="1115646" cy="9095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FE05E5B6-0840-4B87-9EAD-56999B3B80BB}"/>
              </a:ext>
            </a:extLst>
          </p:cNvPr>
          <p:cNvCxnSpPr>
            <a:cxnSpLocks/>
          </p:cNvCxnSpPr>
          <p:nvPr/>
        </p:nvCxnSpPr>
        <p:spPr>
          <a:xfrm>
            <a:off x="5253908" y="5291083"/>
            <a:ext cx="10706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FE05E5B6-0840-4B87-9EAD-56999B3B80BB}"/>
              </a:ext>
            </a:extLst>
          </p:cNvPr>
          <p:cNvCxnSpPr/>
          <p:nvPr/>
        </p:nvCxnSpPr>
        <p:spPr>
          <a:xfrm flipV="1">
            <a:off x="5022857" y="2389333"/>
            <a:ext cx="1317068" cy="182880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B5D057F-C9F6-4CE0-8EB3-C0E5CD8DDC2A}"/>
              </a:ext>
            </a:extLst>
          </p:cNvPr>
          <p:cNvSpPr txBox="1"/>
          <p:nvPr/>
        </p:nvSpPr>
        <p:spPr>
          <a:xfrm>
            <a:off x="6400800" y="5463661"/>
            <a:ext cx="3010761" cy="1446550"/>
          </a:xfrm>
          <a:prstGeom prst="rect">
            <a:avLst/>
          </a:prstGeom>
          <a:noFill/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Behaviors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Physical Activity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Sedentary Behavior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77E435C0-1BE6-4A41-BA07-0350DD22390A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5285154" y="5412929"/>
            <a:ext cx="1115646" cy="7740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1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44664A-6302-5745-985C-070E16A6F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0981"/>
          </a:xfrm>
        </p:spPr>
        <p:txBody>
          <a:bodyPr>
            <a:normAutofit/>
          </a:bodyPr>
          <a:lstStyle/>
          <a:p>
            <a:pPr marL="228600"/>
            <a:r>
              <a:rPr lang="en-US" dirty="0">
                <a:solidFill>
                  <a:srgbClr val="941100"/>
                </a:solidFill>
              </a:rPr>
              <a:t>Modeling, Challenges and Impact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E9BBAA4-7224-B24E-9C85-DDF87DA94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" y="959318"/>
            <a:ext cx="10558272" cy="6090789"/>
          </a:xfrm>
        </p:spPr>
        <p:txBody>
          <a:bodyPr>
            <a:noAutofit/>
          </a:bodyPr>
          <a:lstStyle/>
          <a:p>
            <a:r>
              <a:rPr lang="en-US" sz="2600" b="1" dirty="0" smtClean="0"/>
              <a:t>Modeling: </a:t>
            </a:r>
            <a:r>
              <a:rPr lang="en-US" sz="2600" b="1" dirty="0" smtClean="0"/>
              <a:t>Two-pronged approach: </a:t>
            </a:r>
            <a:r>
              <a:rPr lang="en-US" sz="2600" dirty="0" smtClean="0"/>
              <a:t>U</a:t>
            </a:r>
            <a:r>
              <a:rPr lang="en-US" sz="2600" dirty="0" smtClean="0"/>
              <a:t>se machine learning (ML) </a:t>
            </a:r>
            <a:r>
              <a:rPr lang="en-US" sz="2600" dirty="0"/>
              <a:t>to identify person-specific combinations of factors predicting behavior episodes and lapses. </a:t>
            </a:r>
            <a:r>
              <a:rPr lang="en-US" sz="2600" dirty="0" smtClean="0"/>
              <a:t>Use multilevel </a:t>
            </a:r>
            <a:br>
              <a:rPr lang="en-US" sz="2600" dirty="0" smtClean="0"/>
            </a:br>
            <a:r>
              <a:rPr lang="en-US" sz="2600" dirty="0" smtClean="0"/>
              <a:t>regression</a:t>
            </a:r>
            <a:r>
              <a:rPr lang="en-US" sz="2600" dirty="0"/>
              <a:t> </a:t>
            </a:r>
            <a:r>
              <a:rPr lang="en-US" sz="2600" dirty="0" smtClean="0"/>
              <a:t>to i</a:t>
            </a:r>
            <a:r>
              <a:rPr lang="en-US" sz="2600" dirty="0" smtClean="0"/>
              <a:t>dentify time-varying and</a:t>
            </a:r>
            <a:br>
              <a:rPr lang="en-US" sz="2600" dirty="0" smtClean="0"/>
            </a:br>
            <a:r>
              <a:rPr lang="en-US" sz="2600" dirty="0" smtClean="0"/>
              <a:t>time-invariant moderators</a:t>
            </a:r>
            <a:endParaRPr lang="en-US" sz="2600" dirty="0"/>
          </a:p>
          <a:p>
            <a:r>
              <a:rPr lang="en-US" sz="2600" b="1" dirty="0" smtClean="0"/>
              <a:t>Challenges</a:t>
            </a:r>
            <a:r>
              <a:rPr lang="en-US" sz="2600" dirty="0" smtClean="0"/>
              <a:t>: Building ML models that can </a:t>
            </a:r>
            <a:br>
              <a:rPr lang="en-US" sz="2600" dirty="0" smtClean="0"/>
            </a:br>
            <a:r>
              <a:rPr lang="en-US" sz="2600" dirty="0" smtClean="0"/>
              <a:t>detect and predict of individual-level</a:t>
            </a:r>
            <a:br>
              <a:rPr lang="en-US" sz="2600" dirty="0" smtClean="0"/>
            </a:br>
            <a:r>
              <a:rPr lang="en-US" sz="2600" dirty="0" smtClean="0"/>
              <a:t>behaviors with limited training data without</a:t>
            </a:r>
            <a:br>
              <a:rPr lang="en-US" sz="2600" dirty="0" smtClean="0"/>
            </a:br>
            <a:r>
              <a:rPr lang="en-US" sz="2600" dirty="0" smtClean="0"/>
              <a:t>overfitting;  using models conducive to </a:t>
            </a:r>
            <a:br>
              <a:rPr lang="en-US" sz="2600" dirty="0" smtClean="0"/>
            </a:br>
            <a:r>
              <a:rPr lang="en-US" sz="2600" dirty="0" smtClean="0"/>
              <a:t>explanation (e.g., variants on decision trees);</a:t>
            </a:r>
            <a:br>
              <a:rPr lang="en-US" sz="2600" dirty="0" smtClean="0"/>
            </a:br>
            <a:r>
              <a:rPr lang="en-US" sz="2600" dirty="0" smtClean="0"/>
              <a:t>seeding algorithms with appropriate features</a:t>
            </a:r>
          </a:p>
          <a:p>
            <a:r>
              <a:rPr lang="en-US" sz="2600" b="1" dirty="0" smtClean="0"/>
              <a:t>Impact</a:t>
            </a:r>
            <a:r>
              <a:rPr lang="en-US" sz="2600" b="1" dirty="0"/>
              <a:t>: </a:t>
            </a:r>
            <a:r>
              <a:rPr lang="en-US" sz="2600" dirty="0"/>
              <a:t>Insights into the temporal-, situational-, behavioral-, and individual-specificity of time-varying explanatory factors to build more predictive models of health behavior and personalized </a:t>
            </a:r>
            <a:r>
              <a:rPr lang="en-US" sz="2600" dirty="0" smtClean="0"/>
              <a:t>interventions </a:t>
            </a:r>
            <a:endParaRPr lang="en-US" sz="2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CE36084-A0AD-4657-AD2B-2223DAF82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0403" y="4075668"/>
            <a:ext cx="3933825" cy="23336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55E75FF-3286-41B4-83CB-157959DAA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6896" y="1817942"/>
            <a:ext cx="4360837" cy="181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5355</TotalTime>
  <Words>126</Words>
  <Application>Microsoft Office PowerPoint</Application>
  <PresentationFormat>Custom</PresentationFormat>
  <Paragraphs>43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MICRO-TEMPORAL PROCESSES UNDERLYING HEALTH BEHAVIOR ADOPTION AND MAINTENANCE (microT Study)</vt:lpstr>
      <vt:lpstr>Behavioral Problems: Physical Inactivity, Sitting, Poor Sleep</vt:lpstr>
      <vt:lpstr>Data Collection</vt:lpstr>
      <vt:lpstr>Modeling, Challenges and Impact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Donna Spruijt-Metz</dc:creator>
  <cp:lastModifiedBy>Stephen Intille</cp:lastModifiedBy>
  <cp:revision>158</cp:revision>
  <dcterms:created xsi:type="dcterms:W3CDTF">2018-10-08T21:03:01Z</dcterms:created>
  <dcterms:modified xsi:type="dcterms:W3CDTF">2019-02-21T18:02:33Z</dcterms:modified>
</cp:coreProperties>
</file>