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6" autoAdjust="0"/>
    <p:restoredTop sz="94660"/>
  </p:normalViewPr>
  <p:slideViewPr>
    <p:cSldViewPr snapToGrid="0">
      <p:cViewPr varScale="1">
        <p:scale>
          <a:sx n="64" d="100"/>
          <a:sy n="64" d="100"/>
        </p:scale>
        <p:origin x="672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1E59FE-FF1A-46DC-9B1F-F11CB6B21CFB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8D157-CC99-4DD1-A719-B859978BB5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6690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800" cy="27368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6933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800" cy="1056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3733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91072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800" cy="26180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800" cy="1734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57189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 algn="ctr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 algn="ctr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 algn="ctr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 algn="ctr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913465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105481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111F40-A8B9-4B72-B37A-61A40D29D17C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7B172B-CD36-4D75-9F38-1E9541BF89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122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800" cy="11224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8566789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644679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2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23323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867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617804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425876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6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2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609585" lvl="0" indent="-40639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1219170" lvl="1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2pPr>
            <a:lvl3pPr marL="1828754" lvl="2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3pPr>
            <a:lvl4pPr marL="2438339" lvl="3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4pPr>
            <a:lvl5pPr marL="3047924" lvl="4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5pPr>
            <a:lvl6pPr marL="3657509" lvl="5" indent="-406390">
              <a:spcBef>
                <a:spcPts val="2133"/>
              </a:spcBef>
              <a:spcAft>
                <a:spcPts val="0"/>
              </a:spcAft>
              <a:buSzPts val="1200"/>
              <a:buChar char="■"/>
              <a:defRPr sz="1600"/>
            </a:lvl6pPr>
            <a:lvl7pPr marL="4267093" lvl="6" indent="-406390">
              <a:spcBef>
                <a:spcPts val="2133"/>
              </a:spcBef>
              <a:spcAft>
                <a:spcPts val="0"/>
              </a:spcAft>
              <a:buSzPts val="1200"/>
              <a:buChar char="●"/>
              <a:defRPr sz="1600"/>
            </a:lvl7pPr>
            <a:lvl8pPr marL="4876678" lvl="7" indent="-406390">
              <a:spcBef>
                <a:spcPts val="2133"/>
              </a:spcBef>
              <a:spcAft>
                <a:spcPts val="0"/>
              </a:spcAft>
              <a:buSzPts val="1200"/>
              <a:buChar char="○"/>
              <a:defRPr sz="1600"/>
            </a:lvl8pPr>
            <a:lvl9pPr marL="5486263" lvl="8" indent="-406390">
              <a:spcBef>
                <a:spcPts val="2133"/>
              </a:spcBef>
              <a:spcAft>
                <a:spcPts val="2133"/>
              </a:spcAft>
              <a:buSzPts val="12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618328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400" cy="54544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35406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600" cy="19764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600" cy="16468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6000" cy="492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44486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400" cy="8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609585" lvl="0" indent="-30479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3304534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333">
                <a:solidFill>
                  <a:schemeClr val="dk2"/>
                </a:solidFill>
              </a:defRPr>
            </a:lvl1pPr>
            <a:lvl2pPr lvl="1" algn="r">
              <a:buNone/>
              <a:defRPr sz="1333">
                <a:solidFill>
                  <a:schemeClr val="dk2"/>
                </a:solidFill>
              </a:defRPr>
            </a:lvl2pPr>
            <a:lvl3pPr lvl="2" algn="r">
              <a:buNone/>
              <a:defRPr sz="1333">
                <a:solidFill>
                  <a:schemeClr val="dk2"/>
                </a:solidFill>
              </a:defRPr>
            </a:lvl3pPr>
            <a:lvl4pPr lvl="3" algn="r">
              <a:buNone/>
              <a:defRPr sz="1333">
                <a:solidFill>
                  <a:schemeClr val="dk2"/>
                </a:solidFill>
              </a:defRPr>
            </a:lvl4pPr>
            <a:lvl5pPr lvl="4" algn="r">
              <a:buNone/>
              <a:defRPr sz="1333">
                <a:solidFill>
                  <a:schemeClr val="dk2"/>
                </a:solidFill>
              </a:defRPr>
            </a:lvl5pPr>
            <a:lvl6pPr lvl="5" algn="r">
              <a:buNone/>
              <a:defRPr sz="1333">
                <a:solidFill>
                  <a:schemeClr val="dk2"/>
                </a:solidFill>
              </a:defRPr>
            </a:lvl6pPr>
            <a:lvl7pPr lvl="6" algn="r">
              <a:buNone/>
              <a:defRPr sz="1333">
                <a:solidFill>
                  <a:schemeClr val="dk2"/>
                </a:solidFill>
              </a:defRPr>
            </a:lvl7pPr>
            <a:lvl8pPr lvl="7" algn="r">
              <a:buNone/>
              <a:defRPr sz="1333">
                <a:solidFill>
                  <a:schemeClr val="dk2"/>
                </a:solidFill>
              </a:defRPr>
            </a:lvl8pPr>
            <a:lvl9pPr lvl="8" algn="r">
              <a:buNone/>
              <a:defRPr sz="1333">
                <a:solidFill>
                  <a:schemeClr val="dk2"/>
                </a:solidFill>
              </a:defRPr>
            </a:lvl9pPr>
          </a:lstStyle>
          <a:p>
            <a:fld id="{00000000-1234-1234-1234-123412341234}" type="slidenum">
              <a:rPr lang="en" smtClean="0"/>
              <a:pPr/>
              <a:t>‹#›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1545870032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subTitle" idx="1"/>
          </p:nvPr>
        </p:nvSpPr>
        <p:spPr>
          <a:xfrm>
            <a:off x="315533" y="358380"/>
            <a:ext cx="11360800" cy="10568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indent="0" algn="l"/>
            <a:r>
              <a:rPr lang="en" sz="3467">
                <a:solidFill>
                  <a:srgbClr val="000000"/>
                </a:solidFill>
              </a:rPr>
              <a:t>Computational and circuit mechanisms underlying rapid learning</a:t>
            </a:r>
            <a:endParaRPr sz="3467">
              <a:solidFill>
                <a:srgbClr val="000000"/>
              </a:solidFill>
            </a:endParaRPr>
          </a:p>
        </p:txBody>
      </p:sp>
      <p:pic>
        <p:nvPicPr>
          <p:cNvPr id="55" name="Google Shape;55;p13"/>
          <p:cNvPicPr preferRelativeResize="0"/>
          <p:nvPr/>
        </p:nvPicPr>
        <p:blipFill rotWithShape="1">
          <a:blip r:embed="rId3">
            <a:alphaModFix/>
          </a:blip>
          <a:srcRect b="19717"/>
          <a:stretch/>
        </p:blipFill>
        <p:spPr>
          <a:xfrm>
            <a:off x="5027133" y="997633"/>
            <a:ext cx="6760299" cy="439049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315533" y="1863400"/>
            <a:ext cx="11530000" cy="368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defTabSz="1219170">
              <a:buClr>
                <a:srgbClr val="000000"/>
              </a:buClr>
            </a:pPr>
            <a:r>
              <a:rPr lang="en" sz="1867" i="1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Collaborators</a:t>
            </a:r>
            <a:endParaRPr sz="1867" i="1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609585" defTabSz="1219170">
              <a:buClr>
                <a:srgbClr val="000000"/>
              </a:buClr>
            </a:pPr>
            <a:r>
              <a:rPr lang="en" sz="18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Beth Buffalo, UW</a:t>
            </a: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609585" defTabSz="1219170">
              <a:buClr>
                <a:srgbClr val="000000"/>
              </a:buClr>
            </a:pPr>
            <a:r>
              <a:rPr lang="en" sz="18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David Freedman, U. Chicago</a:t>
            </a: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609585" defTabSz="1219170">
              <a:buClr>
                <a:srgbClr val="000000"/>
              </a:buClr>
            </a:pPr>
            <a:r>
              <a:rPr lang="en" sz="18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Bob Knight, Berkeley</a:t>
            </a: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609585" defTabSz="1219170">
              <a:buClr>
                <a:srgbClr val="000000"/>
              </a:buClr>
            </a:pPr>
            <a:r>
              <a:rPr lang="en" sz="18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Jack Lin, UC Irvine</a:t>
            </a: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609585" defTabSz="1219170">
              <a:buClr>
                <a:srgbClr val="000000"/>
              </a:buClr>
            </a:pPr>
            <a:r>
              <a:rPr lang="en" sz="18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Jeff Ojemann, UW</a:t>
            </a: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609585" defTabSz="1219170">
              <a:buClr>
                <a:srgbClr val="000000"/>
              </a:buClr>
            </a:pPr>
            <a:r>
              <a:rPr lang="en" sz="18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XJ Wang, NYU</a:t>
            </a: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609585" defTabSz="1219170">
              <a:buClr>
                <a:srgbClr val="000000"/>
              </a:buClr>
            </a:pPr>
            <a:r>
              <a:rPr lang="en" sz="18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Adrienne Fairhall, UW</a:t>
            </a: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marL="609585" defTabSz="1219170">
              <a:buClr>
                <a:srgbClr val="000000"/>
              </a:buClr>
            </a:pPr>
            <a:r>
              <a:rPr lang="en" sz="18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Ariel Rokem, UW</a:t>
            </a: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r>
              <a:rPr lang="en" sz="1867" i="1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Goal</a:t>
            </a:r>
            <a:endParaRPr sz="1867" i="1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  <a:p>
            <a:pPr defTabSz="1219170">
              <a:buClr>
                <a:srgbClr val="000000"/>
              </a:buClr>
            </a:pPr>
            <a:r>
              <a:rPr lang="en" sz="1867" kern="0">
                <a:solidFill>
                  <a:srgbClr val="000000"/>
                </a:solidFill>
                <a:latin typeface="Arial"/>
                <a:cs typeface="Arial"/>
                <a:sym typeface="Arial"/>
              </a:rPr>
              <a:t>to characterize the multi-area network interactions and dynamics that underlie the formation of schema, ie a conceptual structure of a task that allows for rapid learning. Simultaneous NHP and human recordings in cortex and hippocampus along with multi-area network modeling</a:t>
            </a:r>
            <a:endParaRPr sz="1867" kern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C3128EA-8D80-4425-8A98-98033EA8492E}"/>
              </a:ext>
            </a:extLst>
          </p:cNvPr>
          <p:cNvSpPr txBox="1"/>
          <p:nvPr/>
        </p:nvSpPr>
        <p:spPr>
          <a:xfrm>
            <a:off x="0" y="12941"/>
            <a:ext cx="2220328" cy="379656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defTabSz="1219170">
              <a:buClr>
                <a:srgbClr val="000000"/>
              </a:buClr>
            </a:pPr>
            <a:r>
              <a:rPr lang="en-US" sz="1867" kern="0" dirty="0" err="1">
                <a:solidFill>
                  <a:srgbClr val="000000"/>
                </a:solidFill>
                <a:latin typeface="Arial"/>
                <a:cs typeface="Arial"/>
                <a:sym typeface="Arial"/>
              </a:rPr>
              <a:t>Fairhall_Buffalo</a:t>
            </a:r>
            <a:endParaRPr lang="en-US" sz="1867" kern="0" dirty="0">
              <a:solidFill>
                <a:srgbClr val="000000"/>
              </a:solidFill>
              <a:latin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89</Words>
  <Application>Microsoft Office PowerPoint</Application>
  <PresentationFormat>Widescreen</PresentationFormat>
  <Paragraphs>16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Peng, Grace (NIH/NIBIB) [E]</dc:creator>
  <cp:lastModifiedBy>Peng, Grace (NIH/NIBIB) [E]</cp:lastModifiedBy>
  <cp:revision>1</cp:revision>
  <dcterms:created xsi:type="dcterms:W3CDTF">2019-04-05T21:00:58Z</dcterms:created>
  <dcterms:modified xsi:type="dcterms:W3CDTF">2019-04-05T21:01:28Z</dcterms:modified>
</cp:coreProperties>
</file>