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345" r:id="rId2"/>
    <p:sldId id="347" r:id="rId3"/>
    <p:sldId id="348" r:id="rId4"/>
    <p:sldId id="441" r:id="rId5"/>
    <p:sldId id="351" r:id="rId6"/>
    <p:sldId id="350" r:id="rId7"/>
    <p:sldId id="353" r:id="rId8"/>
    <p:sldId id="354" r:id="rId9"/>
    <p:sldId id="446" r:id="rId10"/>
    <p:sldId id="442" r:id="rId11"/>
    <p:sldId id="357" r:id="rId12"/>
    <p:sldId id="382" r:id="rId13"/>
    <p:sldId id="387" r:id="rId14"/>
    <p:sldId id="439" r:id="rId15"/>
    <p:sldId id="447" r:id="rId16"/>
    <p:sldId id="448" r:id="rId17"/>
    <p:sldId id="440" r:id="rId18"/>
    <p:sldId id="449" r:id="rId19"/>
    <p:sldId id="450" r:id="rId20"/>
    <p:sldId id="443" r:id="rId21"/>
    <p:sldId id="270" r:id="rId22"/>
    <p:sldId id="451"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17" autoAdjust="0"/>
  </p:normalViewPr>
  <p:slideViewPr>
    <p:cSldViewPr snapToGrid="0" snapToObjects="1">
      <p:cViewPr>
        <p:scale>
          <a:sx n="90" d="100"/>
          <a:sy n="90" d="100"/>
        </p:scale>
        <p:origin x="-2160"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MM\Documents\Projects\FDA-wide-WG\Membership-as-of-201707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MM\Documents\Projects\FDA-wide-WG\Membership-as-of-201707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Regulatory Evidence</c:v>
                </c:pt>
              </c:strCache>
            </c:strRef>
          </c:tx>
          <c:dPt>
            <c:idx val="0"/>
            <c:bubble3D val="0"/>
            <c:spPr>
              <a:solidFill>
                <a:schemeClr val="accent2"/>
              </a:solidFill>
              <a:ln>
                <a:noFill/>
              </a:ln>
              <a:effectLst>
                <a:outerShdw blurRad="40000" dist="23000" dir="5400000" rotWithShape="0">
                  <a:srgbClr val="000000">
                    <a:alpha val="35000"/>
                  </a:srgbClr>
                </a:outerShdw>
              </a:effectLst>
            </c:spPr>
          </c:dPt>
          <c:dPt>
            <c:idx val="1"/>
            <c:bubble3D val="0"/>
            <c:spPr>
              <a:solidFill>
                <a:schemeClr val="accent3"/>
              </a:solidFill>
              <a:ln>
                <a:noFill/>
              </a:ln>
              <a:effectLst>
                <a:outerShdw blurRad="40000" dist="23000" dir="5400000" rotWithShape="0">
                  <a:srgbClr val="000000">
                    <a:alpha val="35000"/>
                  </a:srgbClr>
                </a:outerShdw>
              </a:effectLst>
            </c:spPr>
          </c:dPt>
          <c:dPt>
            <c:idx val="2"/>
            <c:bubble3D val="0"/>
            <c:spPr>
              <a:solidFill>
                <a:schemeClr val="bg2"/>
              </a:solidFill>
              <a:ln>
                <a:noFill/>
              </a:ln>
              <a:effectLst>
                <a:outerShdw blurRad="40000" dist="23000" dir="5400000" rotWithShape="0">
                  <a:srgbClr val="000000">
                    <a:alpha val="35000"/>
                  </a:srgbClr>
                </a:outerShdw>
              </a:effectLst>
            </c:spPr>
          </c:dPt>
          <c:dPt>
            <c:idx val="3"/>
            <c:bubble3D val="0"/>
            <c:spPr>
              <a:solidFill>
                <a:schemeClr val="accent1"/>
              </a:solidFill>
              <a:ln>
                <a:noFill/>
              </a:ln>
              <a:effectLst>
                <a:outerShdw blurRad="40000" dist="23000" dir="5400000" rotWithShape="0">
                  <a:srgbClr val="000000">
                    <a:alpha val="35000"/>
                  </a:srgbClr>
                </a:outerShdw>
              </a:effectLst>
            </c:spPr>
          </c:dPt>
          <c:cat>
            <c:strRef>
              <c:f>Sheet1!$A$2:$A$5</c:f>
              <c:strCache>
                <c:ptCount val="4"/>
                <c:pt idx="0">
                  <c:v>Bench</c:v>
                </c:pt>
                <c:pt idx="1">
                  <c:v>Animal</c:v>
                </c:pt>
                <c:pt idx="2">
                  <c:v>Human</c:v>
                </c:pt>
                <c:pt idx="3">
                  <c:v>Computer</c:v>
                </c:pt>
              </c:strCache>
            </c:strRef>
          </c:cat>
          <c:val>
            <c:numRef>
              <c:f>Sheet1!$B$2:$B$5</c:f>
              <c:numCache>
                <c:formatCode>General</c:formatCode>
                <c:ptCount val="4"/>
                <c:pt idx="0">
                  <c:v>32.5</c:v>
                </c:pt>
                <c:pt idx="1">
                  <c:v>32.5</c:v>
                </c:pt>
                <c:pt idx="2">
                  <c:v>32.5</c:v>
                </c:pt>
                <c:pt idx="3">
                  <c:v>1.5</c:v>
                </c:pt>
              </c:numCache>
            </c:numRef>
          </c:val>
        </c:ser>
        <c:dLbls>
          <c:showLegendKey val="0"/>
          <c:showVal val="0"/>
          <c:showCatName val="0"/>
          <c:showSerName val="0"/>
          <c:showPercent val="0"/>
          <c:showBubbleSize val="0"/>
          <c:showLeaderLines val="0"/>
        </c:dLbls>
        <c:firstSliceAng val="7"/>
      </c:pieChart>
      <c:spPr>
        <a:noFill/>
        <a:ln w="20536">
          <a:noFill/>
        </a:ln>
        <a:effectLst/>
      </c:spPr>
    </c:plotArea>
    <c:plotVisOnly val="1"/>
    <c:dispBlanksAs val="gap"/>
    <c:showDLblsOverMax val="0"/>
  </c:chart>
  <c:spPr>
    <a:noFill/>
    <a:ln w="9525" cap="flat" cmpd="sng" algn="ctr">
      <a:noFill/>
      <a:prstDash val="solid"/>
    </a:ln>
    <a:effectLst/>
  </c:spPr>
  <c:txPr>
    <a:bodyPr/>
    <a:lstStyle/>
    <a:p>
      <a:pPr>
        <a:defRPr sz="145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Regulatory Evidence</c:v>
                </c:pt>
              </c:strCache>
            </c:strRef>
          </c:tx>
          <c:dPt>
            <c:idx val="0"/>
            <c:bubble3D val="0"/>
            <c:explosion val="29"/>
            <c:spPr>
              <a:solidFill>
                <a:schemeClr val="accent4"/>
              </a:solidFill>
              <a:ln>
                <a:noFill/>
              </a:ln>
              <a:effectLst>
                <a:outerShdw blurRad="40000" dist="23000" dir="5400000" rotWithShape="0">
                  <a:srgbClr val="000000">
                    <a:alpha val="35000"/>
                  </a:srgbClr>
                </a:outerShdw>
              </a:effectLst>
            </c:spPr>
          </c:dPt>
          <c:dPt>
            <c:idx val="1"/>
            <c:bubble3D val="0"/>
            <c:spPr>
              <a:solidFill>
                <a:schemeClr val="accent1"/>
              </a:solidFill>
              <a:ln>
                <a:noFill/>
              </a:ln>
              <a:effectLst>
                <a:outerShdw blurRad="40000" dist="23000" dir="5400000" rotWithShape="0">
                  <a:srgbClr val="000000">
                    <a:alpha val="35000"/>
                  </a:srgbClr>
                </a:outerShdw>
              </a:effectLst>
            </c:spPr>
          </c:dPt>
          <c:dPt>
            <c:idx val="2"/>
            <c:bubble3D val="0"/>
            <c:spPr>
              <a:solidFill>
                <a:schemeClr val="accent2"/>
              </a:solidFill>
              <a:ln>
                <a:noFill/>
              </a:ln>
              <a:effectLst>
                <a:outerShdw blurRad="40000" dist="23000" dir="5400000" rotWithShape="0">
                  <a:srgbClr val="000000">
                    <a:alpha val="35000"/>
                  </a:srgbClr>
                </a:outerShdw>
              </a:effectLst>
            </c:spPr>
          </c:dPt>
          <c:dPt>
            <c:idx val="3"/>
            <c:bubble3D val="0"/>
            <c:spPr>
              <a:solidFill>
                <a:schemeClr val="accent3"/>
              </a:solidFill>
              <a:ln>
                <a:noFill/>
              </a:ln>
              <a:effectLst>
                <a:outerShdw blurRad="40000" dist="23000" dir="5400000" rotWithShape="0">
                  <a:srgbClr val="000000">
                    <a:alpha val="35000"/>
                  </a:srgbClr>
                </a:outerShdw>
              </a:effectLst>
            </c:spPr>
          </c:dPt>
          <c:dPt>
            <c:idx val="4"/>
            <c:bubble3D val="0"/>
            <c:spPr>
              <a:solidFill>
                <a:schemeClr val="bg2"/>
              </a:solidFill>
              <a:ln>
                <a:noFill/>
              </a:ln>
              <a:effectLst>
                <a:outerShdw blurRad="40000" dist="23000" dir="5400000" rotWithShape="0">
                  <a:srgbClr val="000000">
                    <a:alpha val="35000"/>
                  </a:srgbClr>
                </a:outerShdw>
              </a:effectLst>
            </c:spPr>
          </c:dPt>
          <c:cat>
            <c:strRef>
              <c:f>Sheet1!$A$2:$A$6</c:f>
              <c:strCache>
                <c:ptCount val="5"/>
                <c:pt idx="1">
                  <c:v>Computer</c:v>
                </c:pt>
                <c:pt idx="2">
                  <c:v>Bench</c:v>
                </c:pt>
                <c:pt idx="3">
                  <c:v>Animal</c:v>
                </c:pt>
                <c:pt idx="4">
                  <c:v>Human</c:v>
                </c:pt>
              </c:strCache>
            </c:strRef>
          </c:cat>
          <c:val>
            <c:numRef>
              <c:f>Sheet1!$B$2:$B$6</c:f>
              <c:numCache>
                <c:formatCode>General</c:formatCode>
                <c:ptCount val="5"/>
                <c:pt idx="1">
                  <c:v>35</c:v>
                </c:pt>
                <c:pt idx="2">
                  <c:v>20</c:v>
                </c:pt>
                <c:pt idx="3">
                  <c:v>20</c:v>
                </c:pt>
                <c:pt idx="4">
                  <c:v>30</c:v>
                </c:pt>
              </c:numCache>
            </c:numRef>
          </c:val>
        </c:ser>
        <c:dLbls>
          <c:showLegendKey val="0"/>
          <c:showVal val="0"/>
          <c:showCatName val="0"/>
          <c:showSerName val="0"/>
          <c:showPercent val="0"/>
          <c:showBubbleSize val="0"/>
          <c:showLeaderLines val="0"/>
        </c:dLbls>
        <c:firstSliceAng val="7"/>
      </c:pieChart>
      <c:spPr>
        <a:noFill/>
        <a:ln w="20536">
          <a:noFill/>
        </a:ln>
        <a:effectLst/>
      </c:spPr>
    </c:plotArea>
    <c:plotVisOnly val="1"/>
    <c:dispBlanksAs val="gap"/>
    <c:showDLblsOverMax val="0"/>
  </c:chart>
  <c:spPr>
    <a:noFill/>
    <a:ln w="9525" cap="flat" cmpd="sng" algn="ctr">
      <a:noFill/>
      <a:prstDash val="solid"/>
    </a:ln>
    <a:effectLst/>
  </c:spPr>
  <c:txPr>
    <a:bodyPr/>
    <a:lstStyle/>
    <a:p>
      <a:pPr>
        <a:defRPr sz="145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57745892697238"/>
          <c:y val="3.9091584091537922E-2"/>
          <c:w val="0.6067267787031686"/>
          <c:h val="0.90444279444290732"/>
        </c:manualLayout>
      </c:layout>
      <c:pieChart>
        <c:varyColors val="1"/>
        <c:ser>
          <c:idx val="0"/>
          <c:order val="0"/>
          <c:dLbls>
            <c:spPr>
              <a:noFill/>
              <a:ln>
                <a:noFill/>
              </a:ln>
              <a:effectLst/>
            </c:sp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Analytics!$B$3:$B$10</c:f>
              <c:strCache>
                <c:ptCount val="8"/>
                <c:pt idx="0">
                  <c:v>CBER</c:v>
                </c:pt>
                <c:pt idx="1">
                  <c:v>CDER</c:v>
                </c:pt>
                <c:pt idx="2">
                  <c:v>CDRH</c:v>
                </c:pt>
                <c:pt idx="3">
                  <c:v>CFSAN</c:v>
                </c:pt>
                <c:pt idx="4">
                  <c:v>CTP</c:v>
                </c:pt>
                <c:pt idx="5">
                  <c:v>CVM</c:v>
                </c:pt>
                <c:pt idx="6">
                  <c:v>NCTR</c:v>
                </c:pt>
                <c:pt idx="7">
                  <c:v>OTHER</c:v>
                </c:pt>
              </c:strCache>
            </c:strRef>
          </c:cat>
          <c:val>
            <c:numRef>
              <c:f>Analytics!$C$3:$C$10</c:f>
              <c:numCache>
                <c:formatCode>General</c:formatCode>
                <c:ptCount val="8"/>
                <c:pt idx="0">
                  <c:v>9</c:v>
                </c:pt>
                <c:pt idx="1">
                  <c:v>53</c:v>
                </c:pt>
                <c:pt idx="2">
                  <c:v>45</c:v>
                </c:pt>
                <c:pt idx="3">
                  <c:v>11</c:v>
                </c:pt>
                <c:pt idx="4">
                  <c:v>25</c:v>
                </c:pt>
                <c:pt idx="5">
                  <c:v>6</c:v>
                </c:pt>
                <c:pt idx="6">
                  <c:v>6</c:v>
                </c:pt>
                <c:pt idx="7">
                  <c:v>9</c:v>
                </c:pt>
              </c:numCache>
            </c:numRef>
          </c:val>
          <c:extLst xmlns:c16r2="http://schemas.microsoft.com/office/drawing/2015/06/chart">
            <c:ext xmlns:c16="http://schemas.microsoft.com/office/drawing/2014/chart" uri="{C3380CC4-5D6E-409C-BE32-E72D297353CC}">
              <c16:uniqueId val="{00000000-BA12-4408-A3AB-4349C7B92ED0}"/>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7.1587713504146597E-2"/>
          <c:y val="8.4430639456917672E-2"/>
          <c:w val="0.23785268750176372"/>
          <c:h val="0.913665056604135"/>
        </c:manualLayout>
      </c:layout>
      <c:overlay val="0"/>
      <c:txPr>
        <a:bodyPr/>
        <a:lstStyle/>
        <a:p>
          <a:pPr>
            <a:defRPr sz="15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672025371828523"/>
          <c:y val="5.0925925925925923E-2"/>
          <c:w val="0.53888888888888886"/>
          <c:h val="0.89814814814814814"/>
        </c:manualLayout>
      </c:layout>
      <c:pieChart>
        <c:varyColors val="1"/>
        <c:ser>
          <c:idx val="0"/>
          <c:order val="0"/>
          <c:dLbls>
            <c:spPr>
              <a:noFill/>
              <a:ln>
                <a:noFill/>
              </a:ln>
              <a:effectLst/>
            </c:sp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Analytics!$E$3:$E$8</c:f>
              <c:strCache>
                <c:ptCount val="6"/>
                <c:pt idx="0">
                  <c:v>Big Data</c:v>
                </c:pt>
                <c:pt idx="1">
                  <c:v>Chemical</c:v>
                </c:pt>
                <c:pt idx="2">
                  <c:v>Mechanistic</c:v>
                </c:pt>
                <c:pt idx="3">
                  <c:v>Physics</c:v>
                </c:pt>
                <c:pt idx="4">
                  <c:v>Risk Assessment</c:v>
                </c:pt>
                <c:pt idx="5">
                  <c:v>Statistical</c:v>
                </c:pt>
              </c:strCache>
            </c:strRef>
          </c:cat>
          <c:val>
            <c:numRef>
              <c:f>Analytics!$F$3:$F$8</c:f>
              <c:numCache>
                <c:formatCode>General</c:formatCode>
                <c:ptCount val="6"/>
                <c:pt idx="0">
                  <c:v>104</c:v>
                </c:pt>
                <c:pt idx="1">
                  <c:v>53</c:v>
                </c:pt>
                <c:pt idx="2">
                  <c:v>69</c:v>
                </c:pt>
                <c:pt idx="3">
                  <c:v>54</c:v>
                </c:pt>
                <c:pt idx="4">
                  <c:v>58</c:v>
                </c:pt>
                <c:pt idx="5">
                  <c:v>86</c:v>
                </c:pt>
              </c:numCache>
            </c:numRef>
          </c:val>
          <c:extLst xmlns:c16r2="http://schemas.microsoft.com/office/drawing/2015/06/chart">
            <c:ext xmlns:c16="http://schemas.microsoft.com/office/drawing/2014/chart" uri="{C3380CC4-5D6E-409C-BE32-E72D297353CC}">
              <c16:uniqueId val="{00000000-15C3-4529-8636-666C277E781D}"/>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2.7836187023349238E-2"/>
          <c:y val="0.20586561749467314"/>
          <c:w val="0.36289014793506885"/>
          <c:h val="0.79413438250532686"/>
        </c:manualLayout>
      </c:layout>
      <c:overlay val="0"/>
    </c:legend>
    <c:plotVisOnly val="1"/>
    <c:dispBlanksAs val="gap"/>
    <c:showDLblsOverMax val="0"/>
  </c:chart>
  <c:txPr>
    <a:bodyPr/>
    <a:lstStyle/>
    <a:p>
      <a:pPr>
        <a:defRPr sz="15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CBC60-E2AF-4E3D-B585-7B6BC02C1C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F560703-6E6F-4DAF-ADE0-8261E3BC9ED1}">
      <dgm:prSet phldrT="[Text]" custT="1"/>
      <dgm:spPr/>
      <dgm:t>
        <a:bodyPr/>
        <a:lstStyle/>
        <a:p>
          <a:r>
            <a:rPr lang="en-US" sz="1500" dirty="0" smtClean="0"/>
            <a:t>Chemical</a:t>
          </a:r>
          <a:endParaRPr lang="en-US" sz="1500" dirty="0"/>
        </a:p>
      </dgm:t>
    </dgm:pt>
    <dgm:pt modelId="{6F66A4F5-A495-4620-94EE-3CC3A397196F}" type="parTrans" cxnId="{45E52C95-B8D8-4C51-A8D2-B05E4A0E9475}">
      <dgm:prSet/>
      <dgm:spPr/>
      <dgm:t>
        <a:bodyPr/>
        <a:lstStyle/>
        <a:p>
          <a:endParaRPr lang="en-US"/>
        </a:p>
      </dgm:t>
    </dgm:pt>
    <dgm:pt modelId="{4B4BA88C-0CF1-428D-9CDA-129DE51FDE90}" type="sibTrans" cxnId="{45E52C95-B8D8-4C51-A8D2-B05E4A0E9475}">
      <dgm:prSet/>
      <dgm:spPr/>
      <dgm:t>
        <a:bodyPr/>
        <a:lstStyle/>
        <a:p>
          <a:endParaRPr lang="en-US"/>
        </a:p>
      </dgm:t>
    </dgm:pt>
    <dgm:pt modelId="{AAA89185-4C7B-424C-82B8-F36D2CB11F5F}">
      <dgm:prSet phldrT="[Text]" custT="1"/>
      <dgm:spPr/>
      <dgm:t>
        <a:bodyPr/>
        <a:lstStyle/>
        <a:p>
          <a:r>
            <a:rPr lang="en-US" sz="1500" dirty="0" smtClean="0"/>
            <a:t>(Q)SAR</a:t>
          </a:r>
          <a:endParaRPr lang="en-US" sz="1500" dirty="0"/>
        </a:p>
      </dgm:t>
    </dgm:pt>
    <dgm:pt modelId="{9729CC69-78CE-48E7-AD0C-00A31C5DAEF2}" type="parTrans" cxnId="{99726B03-7195-46DA-A102-BC2E745FF87A}">
      <dgm:prSet/>
      <dgm:spPr/>
      <dgm:t>
        <a:bodyPr/>
        <a:lstStyle/>
        <a:p>
          <a:endParaRPr lang="en-US"/>
        </a:p>
      </dgm:t>
    </dgm:pt>
    <dgm:pt modelId="{54D6721C-DFFE-4872-996D-00632A35921F}" type="sibTrans" cxnId="{99726B03-7195-46DA-A102-BC2E745FF87A}">
      <dgm:prSet/>
      <dgm:spPr/>
      <dgm:t>
        <a:bodyPr/>
        <a:lstStyle/>
        <a:p>
          <a:endParaRPr lang="en-US"/>
        </a:p>
      </dgm:t>
    </dgm:pt>
    <dgm:pt modelId="{8001D238-E310-477F-919E-B80DBFA376DD}">
      <dgm:prSet phldrT="[Text]" custT="1"/>
      <dgm:spPr/>
      <dgm:t>
        <a:bodyPr/>
        <a:lstStyle/>
        <a:p>
          <a:r>
            <a:rPr lang="en-US" sz="1500" dirty="0" smtClean="0"/>
            <a:t>Quality by Design</a:t>
          </a:r>
          <a:endParaRPr lang="en-US" sz="1500" dirty="0"/>
        </a:p>
      </dgm:t>
    </dgm:pt>
    <dgm:pt modelId="{2EC9D4BF-7D5C-47F8-92C8-94D4901227D3}" type="parTrans" cxnId="{D08AB506-D8AF-4619-A67A-29FA22FB508C}">
      <dgm:prSet/>
      <dgm:spPr/>
      <dgm:t>
        <a:bodyPr/>
        <a:lstStyle/>
        <a:p>
          <a:endParaRPr lang="en-US"/>
        </a:p>
      </dgm:t>
    </dgm:pt>
    <dgm:pt modelId="{A32D53F2-D704-4EA9-826E-672151CD62E2}" type="sibTrans" cxnId="{D08AB506-D8AF-4619-A67A-29FA22FB508C}">
      <dgm:prSet/>
      <dgm:spPr/>
      <dgm:t>
        <a:bodyPr/>
        <a:lstStyle/>
        <a:p>
          <a:endParaRPr lang="en-US"/>
        </a:p>
      </dgm:t>
    </dgm:pt>
    <dgm:pt modelId="{155C52F2-6F7D-4F4C-AC09-F571C0929B39}">
      <dgm:prSet phldrT="[Text]" custT="1"/>
      <dgm:spPr/>
      <dgm:t>
        <a:bodyPr/>
        <a:lstStyle/>
        <a:p>
          <a:r>
            <a:rPr lang="en-US" sz="1500" dirty="0" smtClean="0"/>
            <a:t>Mechanistic</a:t>
          </a:r>
          <a:endParaRPr lang="en-US" sz="1500" dirty="0"/>
        </a:p>
      </dgm:t>
    </dgm:pt>
    <dgm:pt modelId="{7D7C2AAD-AE00-4D3D-B9EF-A268BBAD9DB8}" type="parTrans" cxnId="{E688336F-509E-4379-9AD6-A5AE451FEC05}">
      <dgm:prSet/>
      <dgm:spPr/>
      <dgm:t>
        <a:bodyPr/>
        <a:lstStyle/>
        <a:p>
          <a:endParaRPr lang="en-US"/>
        </a:p>
      </dgm:t>
    </dgm:pt>
    <dgm:pt modelId="{F00F1E8C-D26D-4045-8176-44286F1E75DD}" type="sibTrans" cxnId="{E688336F-509E-4379-9AD6-A5AE451FEC05}">
      <dgm:prSet/>
      <dgm:spPr/>
      <dgm:t>
        <a:bodyPr/>
        <a:lstStyle/>
        <a:p>
          <a:endParaRPr lang="en-US"/>
        </a:p>
      </dgm:t>
    </dgm:pt>
    <dgm:pt modelId="{15CDF012-312E-45DC-ABFE-7AE9C03295FC}">
      <dgm:prSet phldrT="[Text]" custT="1"/>
      <dgm:spPr/>
      <dgm:t>
        <a:bodyPr/>
        <a:lstStyle/>
        <a:p>
          <a:r>
            <a:rPr lang="en-US" sz="1500" dirty="0" smtClean="0"/>
            <a:t>PBPK</a:t>
          </a:r>
          <a:endParaRPr lang="en-US" sz="1500" dirty="0"/>
        </a:p>
      </dgm:t>
    </dgm:pt>
    <dgm:pt modelId="{420EE83A-0DC2-4479-945B-3BC1985B60E0}" type="parTrans" cxnId="{73B5CADA-2A89-4736-8DC0-000318CDCA40}">
      <dgm:prSet/>
      <dgm:spPr/>
      <dgm:t>
        <a:bodyPr/>
        <a:lstStyle/>
        <a:p>
          <a:endParaRPr lang="en-US"/>
        </a:p>
      </dgm:t>
    </dgm:pt>
    <dgm:pt modelId="{C86C9EE8-106B-4500-BFC6-C680ABF3E9C1}" type="sibTrans" cxnId="{73B5CADA-2A89-4736-8DC0-000318CDCA40}">
      <dgm:prSet/>
      <dgm:spPr/>
      <dgm:t>
        <a:bodyPr/>
        <a:lstStyle/>
        <a:p>
          <a:endParaRPr lang="en-US"/>
        </a:p>
      </dgm:t>
    </dgm:pt>
    <dgm:pt modelId="{27312D3E-657A-4D8A-88A9-A2CB0D8C487A}">
      <dgm:prSet phldrT="[Text]" custT="1"/>
      <dgm:spPr/>
      <dgm:t>
        <a:bodyPr/>
        <a:lstStyle/>
        <a:p>
          <a:r>
            <a:rPr lang="en-US" sz="1500" dirty="0" smtClean="0"/>
            <a:t>PK/PD</a:t>
          </a:r>
          <a:endParaRPr lang="en-US" sz="1500" dirty="0"/>
        </a:p>
      </dgm:t>
    </dgm:pt>
    <dgm:pt modelId="{F13025A5-C83F-46EA-A7D5-5D00ABE3E736}" type="parTrans" cxnId="{FBE9BB49-C47D-4650-8384-3292C95DDC88}">
      <dgm:prSet/>
      <dgm:spPr/>
      <dgm:t>
        <a:bodyPr/>
        <a:lstStyle/>
        <a:p>
          <a:endParaRPr lang="en-US"/>
        </a:p>
      </dgm:t>
    </dgm:pt>
    <dgm:pt modelId="{B30D0E63-F2FC-441C-BDAF-F9E265B902CA}" type="sibTrans" cxnId="{FBE9BB49-C47D-4650-8384-3292C95DDC88}">
      <dgm:prSet/>
      <dgm:spPr/>
      <dgm:t>
        <a:bodyPr/>
        <a:lstStyle/>
        <a:p>
          <a:endParaRPr lang="en-US"/>
        </a:p>
      </dgm:t>
    </dgm:pt>
    <dgm:pt modelId="{A663A7F0-9636-4D8C-8489-5339BA443480}">
      <dgm:prSet phldrT="[Text]" custT="1"/>
      <dgm:spPr/>
      <dgm:t>
        <a:bodyPr/>
        <a:lstStyle/>
        <a:p>
          <a:r>
            <a:rPr lang="en-US" sz="1500" dirty="0" smtClean="0"/>
            <a:t>Big Data</a:t>
          </a:r>
          <a:endParaRPr lang="en-US" sz="1500" dirty="0"/>
        </a:p>
      </dgm:t>
    </dgm:pt>
    <dgm:pt modelId="{B5C867A4-212B-485F-97A2-83E4EBE62789}" type="parTrans" cxnId="{30917D4E-221C-4184-9A0F-E0BE15F1DAA4}">
      <dgm:prSet/>
      <dgm:spPr/>
      <dgm:t>
        <a:bodyPr/>
        <a:lstStyle/>
        <a:p>
          <a:endParaRPr lang="en-US"/>
        </a:p>
      </dgm:t>
    </dgm:pt>
    <dgm:pt modelId="{6CF8DCCB-1882-46C5-BCB3-0B66C7F30FD4}" type="sibTrans" cxnId="{30917D4E-221C-4184-9A0F-E0BE15F1DAA4}">
      <dgm:prSet/>
      <dgm:spPr/>
      <dgm:t>
        <a:bodyPr/>
        <a:lstStyle/>
        <a:p>
          <a:endParaRPr lang="en-US"/>
        </a:p>
      </dgm:t>
    </dgm:pt>
    <dgm:pt modelId="{EC6F0F3B-32DD-4022-9126-E22A0A994FAB}">
      <dgm:prSet phldrT="[Text]" custT="1"/>
      <dgm:spPr/>
      <dgm:t>
        <a:bodyPr/>
        <a:lstStyle/>
        <a:p>
          <a:r>
            <a:rPr lang="en-US" sz="1500" dirty="0" smtClean="0"/>
            <a:t>Statistical </a:t>
          </a:r>
          <a:endParaRPr lang="en-US" sz="1500" dirty="0"/>
        </a:p>
      </dgm:t>
    </dgm:pt>
    <dgm:pt modelId="{B83277EA-1163-4969-8F27-F458EEFB2904}" type="parTrans" cxnId="{5F77F65C-FC2A-4A2B-AEEA-15F84A71E8BD}">
      <dgm:prSet/>
      <dgm:spPr/>
      <dgm:t>
        <a:bodyPr/>
        <a:lstStyle/>
        <a:p>
          <a:endParaRPr lang="en-US"/>
        </a:p>
      </dgm:t>
    </dgm:pt>
    <dgm:pt modelId="{3BB91139-1409-47DA-B6C9-C2E5B9E9CBA8}" type="sibTrans" cxnId="{5F77F65C-FC2A-4A2B-AEEA-15F84A71E8BD}">
      <dgm:prSet/>
      <dgm:spPr/>
      <dgm:t>
        <a:bodyPr/>
        <a:lstStyle/>
        <a:p>
          <a:endParaRPr lang="en-US"/>
        </a:p>
      </dgm:t>
    </dgm:pt>
    <dgm:pt modelId="{41DD4088-C6B4-4156-997F-DA5AB3620177}">
      <dgm:prSet phldrT="[Text]" custT="1"/>
      <dgm:spPr/>
      <dgm:t>
        <a:bodyPr/>
        <a:lstStyle/>
        <a:p>
          <a:r>
            <a:rPr lang="en-US" sz="1500" dirty="0" smtClean="0"/>
            <a:t>Knowledge bases</a:t>
          </a:r>
          <a:endParaRPr lang="en-US" sz="1500" dirty="0"/>
        </a:p>
      </dgm:t>
    </dgm:pt>
    <dgm:pt modelId="{9C020946-7A8C-41D6-9317-E24A5666C848}" type="parTrans" cxnId="{E910B187-68F8-403E-AD70-9E5F1DEC8D48}">
      <dgm:prSet/>
      <dgm:spPr/>
      <dgm:t>
        <a:bodyPr/>
        <a:lstStyle/>
        <a:p>
          <a:endParaRPr lang="en-US"/>
        </a:p>
      </dgm:t>
    </dgm:pt>
    <dgm:pt modelId="{A7AA7386-342E-4821-A92A-CFF99E9B604A}" type="sibTrans" cxnId="{E910B187-68F8-403E-AD70-9E5F1DEC8D48}">
      <dgm:prSet/>
      <dgm:spPr/>
      <dgm:t>
        <a:bodyPr/>
        <a:lstStyle/>
        <a:p>
          <a:endParaRPr lang="en-US"/>
        </a:p>
      </dgm:t>
    </dgm:pt>
    <dgm:pt modelId="{E1B4B7D6-5B7B-42FA-BC28-78297DF6B7F0}">
      <dgm:prSet phldrT="[Text]" custT="1"/>
      <dgm:spPr/>
      <dgm:t>
        <a:bodyPr/>
        <a:lstStyle/>
        <a:p>
          <a:r>
            <a:rPr lang="en-US" sz="1500" dirty="0" smtClean="0"/>
            <a:t>Data Visualization</a:t>
          </a:r>
          <a:endParaRPr lang="en-US" sz="1500" dirty="0"/>
        </a:p>
      </dgm:t>
    </dgm:pt>
    <dgm:pt modelId="{8663027D-F488-44B1-AE57-FAE2B2D1861F}" type="parTrans" cxnId="{CCFDCF3B-88E7-4E64-894D-40FFF3A9C307}">
      <dgm:prSet/>
      <dgm:spPr/>
      <dgm:t>
        <a:bodyPr/>
        <a:lstStyle/>
        <a:p>
          <a:endParaRPr lang="en-US"/>
        </a:p>
      </dgm:t>
    </dgm:pt>
    <dgm:pt modelId="{399EA10F-541A-41CC-8FF2-BEF579992772}" type="sibTrans" cxnId="{CCFDCF3B-88E7-4E64-894D-40FFF3A9C307}">
      <dgm:prSet/>
      <dgm:spPr/>
      <dgm:t>
        <a:bodyPr/>
        <a:lstStyle/>
        <a:p>
          <a:endParaRPr lang="en-US"/>
        </a:p>
      </dgm:t>
    </dgm:pt>
    <dgm:pt modelId="{91FCB979-215B-4A72-9C75-C395B52B0B43}">
      <dgm:prSet phldrT="[Text]" custT="1"/>
      <dgm:spPr/>
      <dgm:t>
        <a:bodyPr/>
        <a:lstStyle/>
        <a:p>
          <a:r>
            <a:rPr lang="en-US" sz="1500" dirty="0" smtClean="0"/>
            <a:t>Physics</a:t>
          </a:r>
          <a:endParaRPr lang="en-US" sz="1500" dirty="0"/>
        </a:p>
      </dgm:t>
    </dgm:pt>
    <dgm:pt modelId="{091FFB16-3E1C-4A4E-9678-EA29E2D24398}" type="parTrans" cxnId="{3DF96132-2663-401F-97BE-C0A2D5C72879}">
      <dgm:prSet/>
      <dgm:spPr/>
      <dgm:t>
        <a:bodyPr/>
        <a:lstStyle/>
        <a:p>
          <a:endParaRPr lang="en-US"/>
        </a:p>
      </dgm:t>
    </dgm:pt>
    <dgm:pt modelId="{002A4E74-96D4-4DB7-8393-DC614B0E7312}" type="sibTrans" cxnId="{3DF96132-2663-401F-97BE-C0A2D5C72879}">
      <dgm:prSet/>
      <dgm:spPr/>
      <dgm:t>
        <a:bodyPr/>
        <a:lstStyle/>
        <a:p>
          <a:endParaRPr lang="en-US"/>
        </a:p>
      </dgm:t>
    </dgm:pt>
    <dgm:pt modelId="{9E8FA738-9F36-4207-8BF8-AAB636B67471}">
      <dgm:prSet phldrT="[Text]" custT="1"/>
      <dgm:spPr/>
      <dgm:t>
        <a:bodyPr/>
        <a:lstStyle/>
        <a:p>
          <a:r>
            <a:rPr lang="en-US" sz="1500" dirty="0" smtClean="0"/>
            <a:t> Acoustics</a:t>
          </a:r>
          <a:endParaRPr lang="en-US" sz="1500" dirty="0"/>
        </a:p>
      </dgm:t>
    </dgm:pt>
    <dgm:pt modelId="{E928B731-79D5-47DC-ABF5-043522A59AF9}" type="parTrans" cxnId="{6A59FED5-E0EF-4C16-BDAA-8F56A9DF6C6D}">
      <dgm:prSet/>
      <dgm:spPr/>
      <dgm:t>
        <a:bodyPr/>
        <a:lstStyle/>
        <a:p>
          <a:endParaRPr lang="en-US"/>
        </a:p>
      </dgm:t>
    </dgm:pt>
    <dgm:pt modelId="{C16B773F-6DA7-4D9F-AB1B-C76B96A2A2E8}" type="sibTrans" cxnId="{6A59FED5-E0EF-4C16-BDAA-8F56A9DF6C6D}">
      <dgm:prSet/>
      <dgm:spPr/>
      <dgm:t>
        <a:bodyPr/>
        <a:lstStyle/>
        <a:p>
          <a:endParaRPr lang="en-US"/>
        </a:p>
      </dgm:t>
    </dgm:pt>
    <dgm:pt modelId="{98B4E049-09DC-4878-8269-48C9E34C4859}">
      <dgm:prSet phldrT="[Text]" custT="1"/>
      <dgm:spPr/>
      <dgm:t>
        <a:bodyPr/>
        <a:lstStyle/>
        <a:p>
          <a:r>
            <a:rPr lang="en-US" sz="1500" dirty="0" smtClean="0"/>
            <a:t> Fluid </a:t>
          </a:r>
          <a:r>
            <a:rPr lang="en-US" sz="1500" dirty="0" smtClean="0"/>
            <a:t>dynamics</a:t>
          </a:r>
          <a:endParaRPr lang="en-US" sz="1500" dirty="0"/>
        </a:p>
      </dgm:t>
    </dgm:pt>
    <dgm:pt modelId="{4E0CF8A9-F5CD-4F41-A771-C08ABFB680F1}" type="parTrans" cxnId="{5B34B555-1657-4977-80F2-8F1ECC562808}">
      <dgm:prSet/>
      <dgm:spPr/>
      <dgm:t>
        <a:bodyPr/>
        <a:lstStyle/>
        <a:p>
          <a:endParaRPr lang="en-US"/>
        </a:p>
      </dgm:t>
    </dgm:pt>
    <dgm:pt modelId="{97F73A65-CC43-4ED8-9A27-45A93D7BB378}" type="sibTrans" cxnId="{5B34B555-1657-4977-80F2-8F1ECC562808}">
      <dgm:prSet/>
      <dgm:spPr/>
      <dgm:t>
        <a:bodyPr/>
        <a:lstStyle/>
        <a:p>
          <a:endParaRPr lang="en-US"/>
        </a:p>
      </dgm:t>
    </dgm:pt>
    <dgm:pt modelId="{4A2EBA71-579A-4260-BD25-0236D52FC116}">
      <dgm:prSet phldrT="[Text]" custT="1"/>
      <dgm:spPr/>
      <dgm:t>
        <a:bodyPr/>
        <a:lstStyle/>
        <a:p>
          <a:r>
            <a:rPr lang="en-US" sz="1500" dirty="0" smtClean="0"/>
            <a:t> Heat </a:t>
          </a:r>
          <a:r>
            <a:rPr lang="en-US" sz="1500" dirty="0" smtClean="0"/>
            <a:t>Transfer</a:t>
          </a:r>
          <a:endParaRPr lang="en-US" sz="1500" dirty="0"/>
        </a:p>
      </dgm:t>
    </dgm:pt>
    <dgm:pt modelId="{31B9E5FB-3D17-4699-B960-601B3989C1B8}" type="parTrans" cxnId="{2E563ACB-3458-4F9D-922C-32CDF4597D87}">
      <dgm:prSet/>
      <dgm:spPr/>
      <dgm:t>
        <a:bodyPr/>
        <a:lstStyle/>
        <a:p>
          <a:endParaRPr lang="en-US"/>
        </a:p>
      </dgm:t>
    </dgm:pt>
    <dgm:pt modelId="{4271E129-873E-43B9-BEEC-7F27DBD0140D}" type="sibTrans" cxnId="{2E563ACB-3458-4F9D-922C-32CDF4597D87}">
      <dgm:prSet/>
      <dgm:spPr/>
      <dgm:t>
        <a:bodyPr/>
        <a:lstStyle/>
        <a:p>
          <a:endParaRPr lang="en-US"/>
        </a:p>
      </dgm:t>
    </dgm:pt>
    <dgm:pt modelId="{8E810840-CE3A-4037-978D-3A0BA85F4F34}">
      <dgm:prSet phldrT="[Text]" custT="1"/>
      <dgm:spPr/>
      <dgm:t>
        <a:bodyPr/>
        <a:lstStyle/>
        <a:p>
          <a:r>
            <a:rPr lang="en-US" sz="1500" dirty="0" smtClean="0"/>
            <a:t> Solid </a:t>
          </a:r>
          <a:r>
            <a:rPr lang="en-US" sz="1500" dirty="0" smtClean="0"/>
            <a:t>Mechanics</a:t>
          </a:r>
          <a:endParaRPr lang="en-US" sz="1500" dirty="0"/>
        </a:p>
      </dgm:t>
    </dgm:pt>
    <dgm:pt modelId="{2AD7EB03-779A-41AF-A43F-00C7FF1E1646}" type="parTrans" cxnId="{83830796-AFFC-4125-8E93-F69B3E8A58B9}">
      <dgm:prSet/>
      <dgm:spPr/>
      <dgm:t>
        <a:bodyPr/>
        <a:lstStyle/>
        <a:p>
          <a:endParaRPr lang="en-US"/>
        </a:p>
      </dgm:t>
    </dgm:pt>
    <dgm:pt modelId="{914685B7-0FCB-42BC-8435-99FFE65110E4}" type="sibTrans" cxnId="{83830796-AFFC-4125-8E93-F69B3E8A58B9}">
      <dgm:prSet/>
      <dgm:spPr/>
      <dgm:t>
        <a:bodyPr/>
        <a:lstStyle/>
        <a:p>
          <a:endParaRPr lang="en-US"/>
        </a:p>
      </dgm:t>
    </dgm:pt>
    <dgm:pt modelId="{550DAD69-C99D-484B-B695-5DD379A135F7}">
      <dgm:prSet phldrT="[Text]" custT="1"/>
      <dgm:spPr/>
      <dgm:t>
        <a:bodyPr/>
        <a:lstStyle/>
        <a:p>
          <a:r>
            <a:rPr lang="en-US" sz="1500" dirty="0" smtClean="0"/>
            <a:t> Electromagnetics</a:t>
          </a:r>
          <a:endParaRPr lang="en-US" sz="1500" dirty="0"/>
        </a:p>
      </dgm:t>
    </dgm:pt>
    <dgm:pt modelId="{FCBD8D09-3336-4A4C-BAB7-775CD542F77C}" type="parTrans" cxnId="{408D156F-C0D2-4B19-83C6-3F80F74A732D}">
      <dgm:prSet/>
      <dgm:spPr/>
      <dgm:t>
        <a:bodyPr/>
        <a:lstStyle/>
        <a:p>
          <a:endParaRPr lang="en-US"/>
        </a:p>
      </dgm:t>
    </dgm:pt>
    <dgm:pt modelId="{B86B561C-45A7-4EDA-B079-948F61620F24}" type="sibTrans" cxnId="{408D156F-C0D2-4B19-83C6-3F80F74A732D}">
      <dgm:prSet/>
      <dgm:spPr/>
      <dgm:t>
        <a:bodyPr/>
        <a:lstStyle/>
        <a:p>
          <a:endParaRPr lang="en-US"/>
        </a:p>
      </dgm:t>
    </dgm:pt>
    <dgm:pt modelId="{15C75F67-888B-48B4-A84C-B2C2B0420F90}">
      <dgm:prSet phldrT="[Text]" custT="1"/>
      <dgm:spPr/>
      <dgm:t>
        <a:bodyPr/>
        <a:lstStyle/>
        <a:p>
          <a:r>
            <a:rPr lang="en-US" sz="1500" dirty="0" smtClean="0"/>
            <a:t>In vivo In </a:t>
          </a:r>
          <a:r>
            <a:rPr lang="en-US" sz="1500" dirty="0" smtClean="0"/>
            <a:t>vitro </a:t>
          </a:r>
          <a:r>
            <a:rPr lang="en-US" sz="1500" dirty="0" smtClean="0"/>
            <a:t>correlation</a:t>
          </a:r>
          <a:endParaRPr lang="en-US" sz="1500" dirty="0"/>
        </a:p>
      </dgm:t>
    </dgm:pt>
    <dgm:pt modelId="{C012F203-CAC7-45BD-B4FA-25FA3CB39D41}" type="parTrans" cxnId="{BFE3B1A6-4ABD-4C12-81A3-8A2CB38990DF}">
      <dgm:prSet/>
      <dgm:spPr/>
      <dgm:t>
        <a:bodyPr/>
        <a:lstStyle/>
        <a:p>
          <a:endParaRPr lang="en-US"/>
        </a:p>
      </dgm:t>
    </dgm:pt>
    <dgm:pt modelId="{16F40BBE-7CE0-4E0F-ADB6-2BBC6DE397E1}" type="sibTrans" cxnId="{BFE3B1A6-4ABD-4C12-81A3-8A2CB38990DF}">
      <dgm:prSet/>
      <dgm:spPr/>
      <dgm:t>
        <a:bodyPr/>
        <a:lstStyle/>
        <a:p>
          <a:endParaRPr lang="en-US"/>
        </a:p>
      </dgm:t>
    </dgm:pt>
    <dgm:pt modelId="{0521A099-6F26-434A-B9AB-5D09CEFFC304}">
      <dgm:prSet phldrT="[Text]" custT="1"/>
      <dgm:spPr/>
      <dgm:t>
        <a:bodyPr/>
        <a:lstStyle/>
        <a:p>
          <a:r>
            <a:rPr lang="en-US" sz="1500" dirty="0" smtClean="0"/>
            <a:t>PK</a:t>
          </a:r>
          <a:endParaRPr lang="en-US" sz="1500" dirty="0"/>
        </a:p>
      </dgm:t>
    </dgm:pt>
    <dgm:pt modelId="{19F36097-C93F-4B15-9B90-54C5EBEFC61F}" type="parTrans" cxnId="{07A1AFC3-E10E-48C8-BFD6-001C8C4B2F37}">
      <dgm:prSet/>
      <dgm:spPr/>
      <dgm:t>
        <a:bodyPr/>
        <a:lstStyle/>
        <a:p>
          <a:endParaRPr lang="en-US"/>
        </a:p>
      </dgm:t>
    </dgm:pt>
    <dgm:pt modelId="{A2A3D3C7-B2CB-44A3-AF34-64D9E9B10506}" type="sibTrans" cxnId="{07A1AFC3-E10E-48C8-BFD6-001C8C4B2F37}">
      <dgm:prSet/>
      <dgm:spPr/>
      <dgm:t>
        <a:bodyPr/>
        <a:lstStyle/>
        <a:p>
          <a:endParaRPr lang="en-US"/>
        </a:p>
      </dgm:t>
    </dgm:pt>
    <dgm:pt modelId="{E207DDB6-1772-4DB2-BE54-9A1BFD07E874}">
      <dgm:prSet phldrT="[Text]" custT="1"/>
      <dgm:spPr/>
      <dgm:t>
        <a:bodyPr/>
        <a:lstStyle/>
        <a:p>
          <a:r>
            <a:rPr lang="en-US" sz="1500" dirty="0" err="1" smtClean="0"/>
            <a:t>Chemoinformatics</a:t>
          </a:r>
          <a:endParaRPr lang="en-US" sz="1500" dirty="0"/>
        </a:p>
      </dgm:t>
    </dgm:pt>
    <dgm:pt modelId="{788D56AC-01E0-4AC5-9BB8-281AB3FAD6C1}" type="parTrans" cxnId="{F1D582F8-F1B4-4DAA-96B1-4468D85BA489}">
      <dgm:prSet/>
      <dgm:spPr/>
      <dgm:t>
        <a:bodyPr/>
        <a:lstStyle/>
        <a:p>
          <a:endParaRPr lang="en-US"/>
        </a:p>
      </dgm:t>
    </dgm:pt>
    <dgm:pt modelId="{CD673D95-2727-41B7-B112-DA2C7E995073}" type="sibTrans" cxnId="{F1D582F8-F1B4-4DAA-96B1-4468D85BA489}">
      <dgm:prSet/>
      <dgm:spPr/>
      <dgm:t>
        <a:bodyPr/>
        <a:lstStyle/>
        <a:p>
          <a:endParaRPr lang="en-US"/>
        </a:p>
      </dgm:t>
    </dgm:pt>
    <dgm:pt modelId="{157A6DA7-5FF6-42C8-A88D-E56A3BDE95CD}">
      <dgm:prSet phldrT="[Text]" custT="1"/>
      <dgm:spPr/>
      <dgm:t>
        <a:bodyPr/>
        <a:lstStyle/>
        <a:p>
          <a:r>
            <a:rPr lang="en-US" sz="1500" dirty="0" smtClean="0"/>
            <a:t>“-omics”</a:t>
          </a:r>
          <a:endParaRPr lang="en-US" sz="1500" dirty="0"/>
        </a:p>
      </dgm:t>
    </dgm:pt>
    <dgm:pt modelId="{53C83BD2-637E-4070-B5D3-9AE2F6F48352}" type="parTrans" cxnId="{898D28EE-1719-4EAE-863D-F0FBBC678ABC}">
      <dgm:prSet/>
      <dgm:spPr/>
      <dgm:t>
        <a:bodyPr/>
        <a:lstStyle/>
        <a:p>
          <a:endParaRPr lang="en-US"/>
        </a:p>
      </dgm:t>
    </dgm:pt>
    <dgm:pt modelId="{CB3ED816-9F43-4173-8AD3-7B4878FA4B37}" type="sibTrans" cxnId="{898D28EE-1719-4EAE-863D-F0FBBC678ABC}">
      <dgm:prSet/>
      <dgm:spPr/>
      <dgm:t>
        <a:bodyPr/>
        <a:lstStyle/>
        <a:p>
          <a:endParaRPr lang="en-US"/>
        </a:p>
      </dgm:t>
    </dgm:pt>
    <dgm:pt modelId="{27C11C4A-7FC6-4E54-A8E8-804442AEE69E}">
      <dgm:prSet phldrT="[Text]" custT="1"/>
      <dgm:spPr/>
      <dgm:t>
        <a:bodyPr/>
        <a:lstStyle/>
        <a:p>
          <a:r>
            <a:rPr lang="en-US" sz="1500" dirty="0" smtClean="0"/>
            <a:t>Next gen sequencing</a:t>
          </a:r>
          <a:endParaRPr lang="en-US" sz="1500" dirty="0"/>
        </a:p>
      </dgm:t>
    </dgm:pt>
    <dgm:pt modelId="{D240C050-5574-458B-A3C7-BDE4C7CE0704}" type="parTrans" cxnId="{19DABB5A-FFAB-409A-9EA7-867A204DFCE8}">
      <dgm:prSet/>
      <dgm:spPr/>
      <dgm:t>
        <a:bodyPr/>
        <a:lstStyle/>
        <a:p>
          <a:endParaRPr lang="en-US"/>
        </a:p>
      </dgm:t>
    </dgm:pt>
    <dgm:pt modelId="{17FA589D-2541-4FBE-84A3-E463120E8BD3}" type="sibTrans" cxnId="{19DABB5A-FFAB-409A-9EA7-867A204DFCE8}">
      <dgm:prSet/>
      <dgm:spPr/>
      <dgm:t>
        <a:bodyPr/>
        <a:lstStyle/>
        <a:p>
          <a:endParaRPr lang="en-US"/>
        </a:p>
      </dgm:t>
    </dgm:pt>
    <dgm:pt modelId="{07CEFB4B-8E1E-40E8-AF43-E93CD75D2EE0}">
      <dgm:prSet phldrT="[Text]" custT="1"/>
      <dgm:spPr/>
      <dgm:t>
        <a:bodyPr/>
        <a:lstStyle/>
        <a:p>
          <a:r>
            <a:rPr lang="en-US" sz="1500" dirty="0" smtClean="0"/>
            <a:t>Lumped parameters</a:t>
          </a:r>
          <a:endParaRPr lang="en-US" sz="1500" dirty="0"/>
        </a:p>
      </dgm:t>
    </dgm:pt>
    <dgm:pt modelId="{D8E18256-E377-4DF0-B879-8BF109C56C9C}" type="parTrans" cxnId="{F9C3739B-4F29-4D39-A9F9-31B11528D668}">
      <dgm:prSet/>
      <dgm:spPr/>
      <dgm:t>
        <a:bodyPr/>
        <a:lstStyle/>
        <a:p>
          <a:endParaRPr lang="en-US"/>
        </a:p>
      </dgm:t>
    </dgm:pt>
    <dgm:pt modelId="{1A5297EB-00A4-4654-AFB7-169B38328F49}" type="sibTrans" cxnId="{F9C3739B-4F29-4D39-A9F9-31B11528D668}">
      <dgm:prSet/>
      <dgm:spPr/>
      <dgm:t>
        <a:bodyPr/>
        <a:lstStyle/>
        <a:p>
          <a:endParaRPr lang="en-US"/>
        </a:p>
      </dgm:t>
    </dgm:pt>
    <dgm:pt modelId="{5E9550C3-FDFF-42D3-9F78-0DF2A393F0C0}">
      <dgm:prSet phldrT="[Text]" custT="1"/>
      <dgm:spPr/>
      <dgm:t>
        <a:bodyPr/>
        <a:lstStyle/>
        <a:p>
          <a:r>
            <a:rPr lang="en-US" sz="1500" dirty="0" smtClean="0"/>
            <a:t>Bayesian</a:t>
          </a:r>
          <a:endParaRPr lang="en-US" sz="1500" dirty="0"/>
        </a:p>
      </dgm:t>
    </dgm:pt>
    <dgm:pt modelId="{E2C21A8E-D750-43DB-9C64-5F69346B4E51}" type="parTrans" cxnId="{82EDD76A-7C64-4046-96FB-CD461DE344E0}">
      <dgm:prSet/>
      <dgm:spPr/>
      <dgm:t>
        <a:bodyPr/>
        <a:lstStyle/>
        <a:p>
          <a:endParaRPr lang="en-US"/>
        </a:p>
      </dgm:t>
    </dgm:pt>
    <dgm:pt modelId="{BBA61092-4E90-4234-9893-4A27F1AA21F1}" type="sibTrans" cxnId="{82EDD76A-7C64-4046-96FB-CD461DE344E0}">
      <dgm:prSet/>
      <dgm:spPr/>
      <dgm:t>
        <a:bodyPr/>
        <a:lstStyle/>
        <a:p>
          <a:endParaRPr lang="en-US"/>
        </a:p>
      </dgm:t>
    </dgm:pt>
    <dgm:pt modelId="{B163FD92-9ED5-46F6-B2B4-3867EC20479B}">
      <dgm:prSet phldrT="[Text]" custT="1"/>
      <dgm:spPr/>
      <dgm:t>
        <a:bodyPr/>
        <a:lstStyle/>
        <a:p>
          <a:r>
            <a:rPr lang="en-US" sz="1500" dirty="0" smtClean="0"/>
            <a:t>Adaptive designs</a:t>
          </a:r>
          <a:endParaRPr lang="en-US" sz="1500" dirty="0"/>
        </a:p>
      </dgm:t>
    </dgm:pt>
    <dgm:pt modelId="{8CC35E51-D89E-4CD5-9530-29DA958D5B51}" type="parTrans" cxnId="{B07C7080-F487-4ED6-9FA3-724D767FE1FB}">
      <dgm:prSet/>
      <dgm:spPr/>
      <dgm:t>
        <a:bodyPr/>
        <a:lstStyle/>
        <a:p>
          <a:endParaRPr lang="en-US"/>
        </a:p>
      </dgm:t>
    </dgm:pt>
    <dgm:pt modelId="{6DCE061B-1087-404C-8E6C-99DAFC30A38A}" type="sibTrans" cxnId="{B07C7080-F487-4ED6-9FA3-724D767FE1FB}">
      <dgm:prSet/>
      <dgm:spPr/>
      <dgm:t>
        <a:bodyPr/>
        <a:lstStyle/>
        <a:p>
          <a:endParaRPr lang="en-US"/>
        </a:p>
      </dgm:t>
    </dgm:pt>
    <dgm:pt modelId="{F30B836E-8C37-4F42-8BB5-32F675A158FB}">
      <dgm:prSet phldrT="[Text]" custT="1"/>
      <dgm:spPr/>
      <dgm:t>
        <a:bodyPr/>
        <a:lstStyle/>
        <a:p>
          <a:r>
            <a:rPr lang="en-US" sz="1500" dirty="0" smtClean="0"/>
            <a:t>Stochastic</a:t>
          </a:r>
          <a:endParaRPr lang="en-US" sz="1500" dirty="0"/>
        </a:p>
      </dgm:t>
    </dgm:pt>
    <dgm:pt modelId="{14AEE226-ED9C-440F-AC6F-65CFFE2D6910}" type="parTrans" cxnId="{69B792A7-CD4A-4A05-8C44-C0E69971FAC4}">
      <dgm:prSet/>
      <dgm:spPr/>
      <dgm:t>
        <a:bodyPr/>
        <a:lstStyle/>
        <a:p>
          <a:endParaRPr lang="en-US"/>
        </a:p>
      </dgm:t>
    </dgm:pt>
    <dgm:pt modelId="{B2F38FBF-241F-4071-B59B-424219F453E2}" type="sibTrans" cxnId="{69B792A7-CD4A-4A05-8C44-C0E69971FAC4}">
      <dgm:prSet/>
      <dgm:spPr/>
      <dgm:t>
        <a:bodyPr/>
        <a:lstStyle/>
        <a:p>
          <a:endParaRPr lang="en-US"/>
        </a:p>
      </dgm:t>
    </dgm:pt>
    <dgm:pt modelId="{BC5A5BB3-84CC-4FD0-9833-D8A4F1F63089}">
      <dgm:prSet phldrT="[Text]" custT="1"/>
      <dgm:spPr/>
      <dgm:t>
        <a:bodyPr/>
        <a:lstStyle/>
        <a:p>
          <a:r>
            <a:rPr lang="en-US" sz="1500" dirty="0" smtClean="0"/>
            <a:t>Tipping point</a:t>
          </a:r>
          <a:endParaRPr lang="en-US" sz="1500" dirty="0"/>
        </a:p>
      </dgm:t>
    </dgm:pt>
    <dgm:pt modelId="{23A67E55-1A3D-4F2E-B4EB-B34C8D2882AD}" type="parTrans" cxnId="{E310CA5C-E68E-4C30-8075-27D2879A6031}">
      <dgm:prSet/>
      <dgm:spPr/>
      <dgm:t>
        <a:bodyPr/>
        <a:lstStyle/>
        <a:p>
          <a:endParaRPr lang="en-US"/>
        </a:p>
      </dgm:t>
    </dgm:pt>
    <dgm:pt modelId="{E47178F3-4562-4DB7-83CC-7775A18E78F7}" type="sibTrans" cxnId="{E310CA5C-E68E-4C30-8075-27D2879A6031}">
      <dgm:prSet/>
      <dgm:spPr/>
      <dgm:t>
        <a:bodyPr/>
        <a:lstStyle/>
        <a:p>
          <a:endParaRPr lang="en-US"/>
        </a:p>
      </dgm:t>
    </dgm:pt>
    <dgm:pt modelId="{618AE7C0-7CD6-41C5-BD7E-3E55D595E67C}">
      <dgm:prSet phldrT="[Text]" custT="1"/>
      <dgm:spPr/>
      <dgm:t>
        <a:bodyPr/>
        <a:lstStyle/>
        <a:p>
          <a:r>
            <a:rPr lang="en-US" sz="1500" dirty="0" smtClean="0"/>
            <a:t>Data mining</a:t>
          </a:r>
          <a:endParaRPr lang="en-US" sz="1500" dirty="0"/>
        </a:p>
      </dgm:t>
    </dgm:pt>
    <dgm:pt modelId="{88F457F5-20DB-4ACB-A079-E253383F823E}" type="parTrans" cxnId="{92764829-44AD-40DA-B7D6-B19D94262B31}">
      <dgm:prSet/>
      <dgm:spPr/>
      <dgm:t>
        <a:bodyPr/>
        <a:lstStyle/>
        <a:p>
          <a:endParaRPr lang="en-US"/>
        </a:p>
      </dgm:t>
    </dgm:pt>
    <dgm:pt modelId="{D732507D-902B-4462-AA5D-ECFBB3922E7B}" type="sibTrans" cxnId="{92764829-44AD-40DA-B7D6-B19D94262B31}">
      <dgm:prSet/>
      <dgm:spPr/>
      <dgm:t>
        <a:bodyPr/>
        <a:lstStyle/>
        <a:p>
          <a:endParaRPr lang="en-US"/>
        </a:p>
      </dgm:t>
    </dgm:pt>
    <dgm:pt modelId="{EDA85C6C-B783-44B7-B328-8E588BED70E7}">
      <dgm:prSet phldrT="[Text]" custT="1"/>
      <dgm:spPr/>
      <dgm:t>
        <a:bodyPr/>
        <a:lstStyle/>
        <a:p>
          <a:r>
            <a:rPr lang="en-US" sz="1500" dirty="0" smtClean="0"/>
            <a:t> Optics</a:t>
          </a:r>
          <a:endParaRPr lang="en-US" sz="1500" dirty="0"/>
        </a:p>
      </dgm:t>
    </dgm:pt>
    <dgm:pt modelId="{A7EF82A1-0F91-49A2-8498-47AE89649639}" type="parTrans" cxnId="{F44D0521-E01C-4ABE-A5FC-9E6730AE3B7D}">
      <dgm:prSet/>
      <dgm:spPr/>
      <dgm:t>
        <a:bodyPr/>
        <a:lstStyle/>
        <a:p>
          <a:endParaRPr lang="en-US"/>
        </a:p>
      </dgm:t>
    </dgm:pt>
    <dgm:pt modelId="{5F9043E2-4E38-4311-A083-326B043602A8}" type="sibTrans" cxnId="{F44D0521-E01C-4ABE-A5FC-9E6730AE3B7D}">
      <dgm:prSet/>
      <dgm:spPr/>
      <dgm:t>
        <a:bodyPr/>
        <a:lstStyle/>
        <a:p>
          <a:endParaRPr lang="en-US"/>
        </a:p>
      </dgm:t>
    </dgm:pt>
    <dgm:pt modelId="{1B912BEC-381A-43B4-BA98-C2A875CBB03D}">
      <dgm:prSet phldrT="[Text]" custT="1"/>
      <dgm:spPr/>
      <dgm:t>
        <a:bodyPr/>
        <a:lstStyle/>
        <a:p>
          <a:r>
            <a:rPr lang="en-US" sz="1500" dirty="0" smtClean="0"/>
            <a:t> Systems Modeling</a:t>
          </a:r>
          <a:endParaRPr lang="en-US" sz="1500" dirty="0"/>
        </a:p>
      </dgm:t>
    </dgm:pt>
    <dgm:pt modelId="{88A3649C-6B23-4F13-931E-633FF58EAE9B}" type="parTrans" cxnId="{AF352998-7F16-4AF7-B412-CAA1DA121BB9}">
      <dgm:prSet/>
      <dgm:spPr/>
      <dgm:t>
        <a:bodyPr/>
        <a:lstStyle/>
        <a:p>
          <a:endParaRPr lang="en-US"/>
        </a:p>
      </dgm:t>
    </dgm:pt>
    <dgm:pt modelId="{59D58626-B92C-485E-9D62-AC8704D5FE1C}" type="sibTrans" cxnId="{AF352998-7F16-4AF7-B412-CAA1DA121BB9}">
      <dgm:prSet/>
      <dgm:spPr/>
      <dgm:t>
        <a:bodyPr/>
        <a:lstStyle/>
        <a:p>
          <a:endParaRPr lang="en-US"/>
        </a:p>
      </dgm:t>
    </dgm:pt>
    <dgm:pt modelId="{C4DFB3DF-F2F7-438C-BF97-1CF10E10C3C6}">
      <dgm:prSet phldrT="[Text]" custT="1"/>
      <dgm:spPr/>
      <dgm:t>
        <a:bodyPr/>
        <a:lstStyle/>
        <a:p>
          <a:r>
            <a:rPr lang="en-US" sz="1500" dirty="0" smtClean="0"/>
            <a:t>Data driven models</a:t>
          </a:r>
          <a:endParaRPr lang="en-US" sz="1500" dirty="0"/>
        </a:p>
      </dgm:t>
    </dgm:pt>
    <dgm:pt modelId="{CCABED77-A0EE-452E-B896-8ABF381E306B}" type="parTrans" cxnId="{4ED3D493-2F74-477C-8EF6-AB87E406BF3A}">
      <dgm:prSet/>
      <dgm:spPr/>
      <dgm:t>
        <a:bodyPr/>
        <a:lstStyle/>
        <a:p>
          <a:endParaRPr lang="en-US"/>
        </a:p>
      </dgm:t>
    </dgm:pt>
    <dgm:pt modelId="{9A041DEA-038D-4FFC-A789-ABBAC1A212A6}" type="sibTrans" cxnId="{4ED3D493-2F74-477C-8EF6-AB87E406BF3A}">
      <dgm:prSet/>
      <dgm:spPr/>
      <dgm:t>
        <a:bodyPr/>
        <a:lstStyle/>
        <a:p>
          <a:endParaRPr lang="en-US"/>
        </a:p>
      </dgm:t>
    </dgm:pt>
    <dgm:pt modelId="{AF3F9703-0425-4813-A0C7-8A061D953BC2}">
      <dgm:prSet phldrT="[Text]" custT="1"/>
      <dgm:spPr/>
      <dgm:t>
        <a:bodyPr/>
        <a:lstStyle/>
        <a:p>
          <a:r>
            <a:rPr lang="en-US" sz="1500" dirty="0" smtClean="0"/>
            <a:t>Risk assessment</a:t>
          </a:r>
          <a:endParaRPr lang="en-US" sz="1500" dirty="0"/>
        </a:p>
      </dgm:t>
    </dgm:pt>
    <dgm:pt modelId="{0D196C6A-3E70-40C9-82FA-30A8DF7C6113}" type="parTrans" cxnId="{A85AB7A2-12B2-4C73-A0E7-0EA406D71A4F}">
      <dgm:prSet/>
      <dgm:spPr/>
      <dgm:t>
        <a:bodyPr/>
        <a:lstStyle/>
        <a:p>
          <a:endParaRPr lang="en-US"/>
        </a:p>
      </dgm:t>
    </dgm:pt>
    <dgm:pt modelId="{55373393-467F-4CE3-BD0C-3C00B754CA8C}" type="sibTrans" cxnId="{A85AB7A2-12B2-4C73-A0E7-0EA406D71A4F}">
      <dgm:prSet/>
      <dgm:spPr/>
      <dgm:t>
        <a:bodyPr/>
        <a:lstStyle/>
        <a:p>
          <a:endParaRPr lang="en-US"/>
        </a:p>
      </dgm:t>
    </dgm:pt>
    <dgm:pt modelId="{3AC9C5E1-34C4-4C1B-BA51-4A01CC30D731}" type="pres">
      <dgm:prSet presAssocID="{B5ECBC60-E2AF-4E3D-B585-7B6BC02C1CC1}" presName="Name0" presStyleCnt="0">
        <dgm:presLayoutVars>
          <dgm:dir/>
          <dgm:animLvl val="lvl"/>
          <dgm:resizeHandles val="exact"/>
        </dgm:presLayoutVars>
      </dgm:prSet>
      <dgm:spPr/>
      <dgm:t>
        <a:bodyPr/>
        <a:lstStyle/>
        <a:p>
          <a:endParaRPr lang="en-US"/>
        </a:p>
      </dgm:t>
    </dgm:pt>
    <dgm:pt modelId="{3FFAEA8A-039E-4175-B459-4C06B041FFAF}" type="pres">
      <dgm:prSet presAssocID="{4F560703-6E6F-4DAF-ADE0-8261E3BC9ED1}" presName="composite" presStyleCnt="0"/>
      <dgm:spPr/>
    </dgm:pt>
    <dgm:pt modelId="{4246D4C0-46EF-4049-8A2E-017B650BAF8C}" type="pres">
      <dgm:prSet presAssocID="{4F560703-6E6F-4DAF-ADE0-8261E3BC9ED1}" presName="parTx" presStyleLbl="alignNode1" presStyleIdx="0" presStyleCnt="5" custScaleX="117990" custLinFactY="-100000" custLinFactNeighborX="48813" custLinFactNeighborY="-197674">
        <dgm:presLayoutVars>
          <dgm:chMax val="0"/>
          <dgm:chPref val="0"/>
          <dgm:bulletEnabled val="1"/>
        </dgm:presLayoutVars>
      </dgm:prSet>
      <dgm:spPr/>
      <dgm:t>
        <a:bodyPr/>
        <a:lstStyle/>
        <a:p>
          <a:endParaRPr lang="en-US"/>
        </a:p>
      </dgm:t>
    </dgm:pt>
    <dgm:pt modelId="{C199231E-B9CD-417A-9DE4-3F8767C569CB}" type="pres">
      <dgm:prSet presAssocID="{4F560703-6E6F-4DAF-ADE0-8261E3BC9ED1}" presName="desTx" presStyleLbl="alignAccFollowNode1" presStyleIdx="0" presStyleCnt="5" custScaleX="117990" custScaleY="90894" custLinFactNeighborX="48813" custLinFactNeighborY="-52941">
        <dgm:presLayoutVars>
          <dgm:bulletEnabled val="1"/>
        </dgm:presLayoutVars>
      </dgm:prSet>
      <dgm:spPr/>
      <dgm:t>
        <a:bodyPr/>
        <a:lstStyle/>
        <a:p>
          <a:endParaRPr lang="en-US"/>
        </a:p>
      </dgm:t>
    </dgm:pt>
    <dgm:pt modelId="{0D66B9A4-5F95-4DB3-BE03-3E3B9D66DB66}" type="pres">
      <dgm:prSet presAssocID="{4B4BA88C-0CF1-428D-9CDA-129DE51FDE90}" presName="space" presStyleCnt="0"/>
      <dgm:spPr/>
    </dgm:pt>
    <dgm:pt modelId="{DD7DF04D-5DB5-4ED2-83D8-2BDA4E43AA04}" type="pres">
      <dgm:prSet presAssocID="{155C52F2-6F7D-4F4C-AC09-F571C0929B39}" presName="composite" presStyleCnt="0"/>
      <dgm:spPr/>
    </dgm:pt>
    <dgm:pt modelId="{2A0B6B5F-0BE6-49C4-AE73-EB6D1EEEC185}" type="pres">
      <dgm:prSet presAssocID="{155C52F2-6F7D-4F4C-AC09-F571C0929B39}" presName="parTx" presStyleLbl="alignNode1" presStyleIdx="1" presStyleCnt="5" custScaleX="114432" custLinFactY="200000" custLinFactNeighborX="1221" custLinFactNeighborY="263510">
        <dgm:presLayoutVars>
          <dgm:chMax val="0"/>
          <dgm:chPref val="0"/>
          <dgm:bulletEnabled val="1"/>
        </dgm:presLayoutVars>
      </dgm:prSet>
      <dgm:spPr/>
      <dgm:t>
        <a:bodyPr/>
        <a:lstStyle/>
        <a:p>
          <a:endParaRPr lang="en-US"/>
        </a:p>
      </dgm:t>
    </dgm:pt>
    <dgm:pt modelId="{24E8E419-9FFE-47C0-A03C-F4D75568496B}" type="pres">
      <dgm:prSet presAssocID="{155C52F2-6F7D-4F4C-AC09-F571C0929B39}" presName="desTx" presStyleLbl="alignAccFollowNode1" presStyleIdx="1" presStyleCnt="5" custScaleX="113328" custScaleY="94087" custLinFactNeighborX="1221" custLinFactNeighborY="77081">
        <dgm:presLayoutVars>
          <dgm:bulletEnabled val="1"/>
        </dgm:presLayoutVars>
      </dgm:prSet>
      <dgm:spPr/>
      <dgm:t>
        <a:bodyPr/>
        <a:lstStyle/>
        <a:p>
          <a:endParaRPr lang="en-US"/>
        </a:p>
      </dgm:t>
    </dgm:pt>
    <dgm:pt modelId="{40A12A93-27A1-40B9-B8D3-A2FAC3BA3F4E}" type="pres">
      <dgm:prSet presAssocID="{F00F1E8C-D26D-4045-8176-44286F1E75DD}" presName="space" presStyleCnt="0"/>
      <dgm:spPr/>
    </dgm:pt>
    <dgm:pt modelId="{486E68E9-0CC0-481C-A8CD-3CFEDDFF963B}" type="pres">
      <dgm:prSet presAssocID="{91FCB979-215B-4A72-9C75-C395B52B0B43}" presName="composite" presStyleCnt="0"/>
      <dgm:spPr/>
    </dgm:pt>
    <dgm:pt modelId="{E3A7B8CF-D4CE-42BA-9F94-27F0DF145B80}" type="pres">
      <dgm:prSet presAssocID="{91FCB979-215B-4A72-9C75-C395B52B0B43}" presName="parTx" presStyleLbl="alignNode1" presStyleIdx="2" presStyleCnt="5" custScaleX="125108" custLinFactY="-129726" custLinFactNeighborX="-10374" custLinFactNeighborY="-200000">
        <dgm:presLayoutVars>
          <dgm:chMax val="0"/>
          <dgm:chPref val="0"/>
          <dgm:bulletEnabled val="1"/>
        </dgm:presLayoutVars>
      </dgm:prSet>
      <dgm:spPr/>
      <dgm:t>
        <a:bodyPr/>
        <a:lstStyle/>
        <a:p>
          <a:endParaRPr lang="en-US"/>
        </a:p>
      </dgm:t>
    </dgm:pt>
    <dgm:pt modelId="{B4E88641-DF8F-4A99-A5A7-EEFC0D4DDFCF}" type="pres">
      <dgm:prSet presAssocID="{91FCB979-215B-4A72-9C75-C395B52B0B43}" presName="desTx" presStyleLbl="alignAccFollowNode1" presStyleIdx="2" presStyleCnt="5" custScaleX="125108" custScaleY="92173" custLinFactNeighborX="-10374" custLinFactNeighborY="-56626">
        <dgm:presLayoutVars>
          <dgm:bulletEnabled val="1"/>
        </dgm:presLayoutVars>
      </dgm:prSet>
      <dgm:spPr/>
      <dgm:t>
        <a:bodyPr/>
        <a:lstStyle/>
        <a:p>
          <a:endParaRPr lang="en-US"/>
        </a:p>
      </dgm:t>
    </dgm:pt>
    <dgm:pt modelId="{88082CA2-547A-4139-8620-E98DC2FF4322}" type="pres">
      <dgm:prSet presAssocID="{002A4E74-96D4-4DB7-8393-DC614B0E7312}" presName="space" presStyleCnt="0"/>
      <dgm:spPr/>
    </dgm:pt>
    <dgm:pt modelId="{71D5F01F-C595-4BB1-A423-0B1CDB68D821}" type="pres">
      <dgm:prSet presAssocID="{A663A7F0-9636-4D8C-8489-5339BA443480}" presName="composite" presStyleCnt="0"/>
      <dgm:spPr/>
    </dgm:pt>
    <dgm:pt modelId="{4D5D9C2E-55F5-42CE-9715-55330E46069A}" type="pres">
      <dgm:prSet presAssocID="{A663A7F0-9636-4D8C-8489-5339BA443480}" presName="parTx" presStyleLbl="alignNode1" presStyleIdx="3" presStyleCnt="5" custScaleX="125426" custLinFactY="200000" custLinFactNeighborX="-32948" custLinFactNeighborY="274455">
        <dgm:presLayoutVars>
          <dgm:chMax val="0"/>
          <dgm:chPref val="0"/>
          <dgm:bulletEnabled val="1"/>
        </dgm:presLayoutVars>
      </dgm:prSet>
      <dgm:spPr/>
      <dgm:t>
        <a:bodyPr/>
        <a:lstStyle/>
        <a:p>
          <a:endParaRPr lang="en-US"/>
        </a:p>
      </dgm:t>
    </dgm:pt>
    <dgm:pt modelId="{4F8C4FA3-DEFB-4DEC-B696-8D3A5E0157E8}" type="pres">
      <dgm:prSet presAssocID="{A663A7F0-9636-4D8C-8489-5339BA443480}" presName="desTx" presStyleLbl="alignAccFollowNode1" presStyleIdx="3" presStyleCnt="5" custScaleX="125426" custScaleY="92415" custLinFactNeighborX="-32948" custLinFactNeighborY="75866">
        <dgm:presLayoutVars>
          <dgm:bulletEnabled val="1"/>
        </dgm:presLayoutVars>
      </dgm:prSet>
      <dgm:spPr/>
      <dgm:t>
        <a:bodyPr/>
        <a:lstStyle/>
        <a:p>
          <a:endParaRPr lang="en-US"/>
        </a:p>
      </dgm:t>
    </dgm:pt>
    <dgm:pt modelId="{D3FDBFB2-BF85-4035-A001-CBA9969838DF}" type="pres">
      <dgm:prSet presAssocID="{6CF8DCCB-1882-46C5-BCB3-0B66C7F30FD4}" presName="space" presStyleCnt="0"/>
      <dgm:spPr/>
    </dgm:pt>
    <dgm:pt modelId="{F1F2F71D-7B94-4346-95B5-CE0C639A6E90}" type="pres">
      <dgm:prSet presAssocID="{EC6F0F3B-32DD-4022-9126-E22A0A994FAB}" presName="composite" presStyleCnt="0"/>
      <dgm:spPr/>
    </dgm:pt>
    <dgm:pt modelId="{F4F5A8E8-C56E-4B22-8140-EC60FFF002A0}" type="pres">
      <dgm:prSet presAssocID="{EC6F0F3B-32DD-4022-9126-E22A0A994FAB}" presName="parTx" presStyleLbl="alignNode1" presStyleIdx="4" presStyleCnt="5" custScaleX="108632" custLinFactY="-117033" custLinFactNeighborX="-79143" custLinFactNeighborY="-200000">
        <dgm:presLayoutVars>
          <dgm:chMax val="0"/>
          <dgm:chPref val="0"/>
          <dgm:bulletEnabled val="1"/>
        </dgm:presLayoutVars>
      </dgm:prSet>
      <dgm:spPr/>
      <dgm:t>
        <a:bodyPr/>
        <a:lstStyle/>
        <a:p>
          <a:endParaRPr lang="en-US"/>
        </a:p>
      </dgm:t>
    </dgm:pt>
    <dgm:pt modelId="{A2BA999F-E334-4CB0-8E21-1BDFB7E0DC14}" type="pres">
      <dgm:prSet presAssocID="{EC6F0F3B-32DD-4022-9126-E22A0A994FAB}" presName="desTx" presStyleLbl="alignAccFollowNode1" presStyleIdx="4" presStyleCnt="5" custScaleX="108632" custScaleY="90213" custLinFactNeighborX="-79143" custLinFactNeighborY="-56661">
        <dgm:presLayoutVars>
          <dgm:bulletEnabled val="1"/>
        </dgm:presLayoutVars>
      </dgm:prSet>
      <dgm:spPr/>
      <dgm:t>
        <a:bodyPr/>
        <a:lstStyle/>
        <a:p>
          <a:endParaRPr lang="en-US"/>
        </a:p>
      </dgm:t>
    </dgm:pt>
  </dgm:ptLst>
  <dgm:cxnLst>
    <dgm:cxn modelId="{30917D4E-221C-4184-9A0F-E0BE15F1DAA4}" srcId="{B5ECBC60-E2AF-4E3D-B585-7B6BC02C1CC1}" destId="{A663A7F0-9636-4D8C-8489-5339BA443480}" srcOrd="3" destOrd="0" parTransId="{B5C867A4-212B-485F-97A2-83E4EBE62789}" sibTransId="{6CF8DCCB-1882-46C5-BCB3-0B66C7F30FD4}"/>
    <dgm:cxn modelId="{82EDD76A-7C64-4046-96FB-CD461DE344E0}" srcId="{EC6F0F3B-32DD-4022-9126-E22A0A994FAB}" destId="{5E9550C3-FDFF-42D3-9F78-0DF2A393F0C0}" srcOrd="1" destOrd="0" parTransId="{E2C21A8E-D750-43DB-9C64-5F69346B4E51}" sibTransId="{BBA61092-4E90-4234-9893-4A27F1AA21F1}"/>
    <dgm:cxn modelId="{F44D0521-E01C-4ABE-A5FC-9E6730AE3B7D}" srcId="{91FCB979-215B-4A72-9C75-C395B52B0B43}" destId="{EDA85C6C-B783-44B7-B328-8E588BED70E7}" srcOrd="4" destOrd="0" parTransId="{A7EF82A1-0F91-49A2-8498-47AE89649639}" sibTransId="{5F9043E2-4E38-4311-A083-326B043602A8}"/>
    <dgm:cxn modelId="{AA087CA7-C208-4997-A7E8-6083527461AE}" type="presOf" srcId="{98B4E049-09DC-4878-8269-48C9E34C4859}" destId="{B4E88641-DF8F-4A99-A5A7-EEFC0D4DDFCF}" srcOrd="0" destOrd="2" presId="urn:microsoft.com/office/officeart/2005/8/layout/hList1"/>
    <dgm:cxn modelId="{92764829-44AD-40DA-B7D6-B19D94262B31}" srcId="{EC6F0F3B-32DD-4022-9126-E22A0A994FAB}" destId="{618AE7C0-7CD6-41C5-BD7E-3E55D595E67C}" srcOrd="4" destOrd="0" parTransId="{88F457F5-20DB-4ACB-A079-E253383F823E}" sibTransId="{D732507D-902B-4462-AA5D-ECFBB3922E7B}"/>
    <dgm:cxn modelId="{15D893BA-9341-4F14-B270-92F440FFD6AD}" type="presOf" srcId="{550DAD69-C99D-484B-B695-5DD379A135F7}" destId="{B4E88641-DF8F-4A99-A5A7-EEFC0D4DDFCF}" srcOrd="0" destOrd="1" presId="urn:microsoft.com/office/officeart/2005/8/layout/hList1"/>
    <dgm:cxn modelId="{5880D2EF-B1DA-4098-86B9-47E08F5840AB}" type="presOf" srcId="{4A2EBA71-579A-4260-BD25-0236D52FC116}" destId="{B4E88641-DF8F-4A99-A5A7-EEFC0D4DDFCF}" srcOrd="0" destOrd="3" presId="urn:microsoft.com/office/officeart/2005/8/layout/hList1"/>
    <dgm:cxn modelId="{9BB16335-2EEE-456A-B268-CF7EFF1981AF}" type="presOf" srcId="{E1B4B7D6-5B7B-42FA-BC28-78297DF6B7F0}" destId="{4F8C4FA3-DEFB-4DEC-B696-8D3A5E0157E8}" srcOrd="0" destOrd="4" presId="urn:microsoft.com/office/officeart/2005/8/layout/hList1"/>
    <dgm:cxn modelId="{2352287E-51FF-446E-ABB2-44D768C9ABC6}" type="presOf" srcId="{27312D3E-657A-4D8A-88A9-A2CB0D8C487A}" destId="{24E8E419-9FFE-47C0-A03C-F4D75568496B}" srcOrd="0" destOrd="2" presId="urn:microsoft.com/office/officeart/2005/8/layout/hList1"/>
    <dgm:cxn modelId="{408D156F-C0D2-4B19-83C6-3F80F74A732D}" srcId="{91FCB979-215B-4A72-9C75-C395B52B0B43}" destId="{550DAD69-C99D-484B-B695-5DD379A135F7}" srcOrd="1" destOrd="0" parTransId="{FCBD8D09-3336-4A4C-BAB7-775CD542F77C}" sibTransId="{B86B561C-45A7-4EDA-B079-948F61620F24}"/>
    <dgm:cxn modelId="{D3B397E1-8F56-4D32-9769-0D12763B5199}" type="presOf" srcId="{AAA89185-4C7B-424C-82B8-F36D2CB11F5F}" destId="{C199231E-B9CD-417A-9DE4-3F8767C569CB}" srcOrd="0" destOrd="0" presId="urn:microsoft.com/office/officeart/2005/8/layout/hList1"/>
    <dgm:cxn modelId="{6DD9531F-182B-490F-9A22-1C26275A623F}" type="presOf" srcId="{41DD4088-C6B4-4156-997F-DA5AB3620177}" destId="{4F8C4FA3-DEFB-4DEC-B696-8D3A5E0157E8}" srcOrd="0" destOrd="2" presId="urn:microsoft.com/office/officeart/2005/8/layout/hList1"/>
    <dgm:cxn modelId="{5C17449D-F69F-4486-B518-729E35CC1F77}" type="presOf" srcId="{EC6F0F3B-32DD-4022-9126-E22A0A994FAB}" destId="{F4F5A8E8-C56E-4B22-8140-EC60FFF002A0}" srcOrd="0" destOrd="0" presId="urn:microsoft.com/office/officeart/2005/8/layout/hList1"/>
    <dgm:cxn modelId="{A85AB7A2-12B2-4C73-A0E7-0EA406D71A4F}" srcId="{EC6F0F3B-32DD-4022-9126-E22A0A994FAB}" destId="{AF3F9703-0425-4813-A0C7-8A061D953BC2}" srcOrd="5" destOrd="0" parTransId="{0D196C6A-3E70-40C9-82FA-30A8DF7C6113}" sibTransId="{55373393-467F-4CE3-BD0C-3C00B754CA8C}"/>
    <dgm:cxn modelId="{4ED3D493-2F74-477C-8EF6-AB87E406BF3A}" srcId="{A663A7F0-9636-4D8C-8489-5339BA443480}" destId="{C4DFB3DF-F2F7-438C-BF97-1CF10E10C3C6}" srcOrd="3" destOrd="0" parTransId="{CCABED77-A0EE-452E-B896-8ABF381E306B}" sibTransId="{9A041DEA-038D-4FFC-A789-ABBAC1A212A6}"/>
    <dgm:cxn modelId="{57BB8C43-D3FC-4CFD-A72A-3B83FC2D3D5C}" type="presOf" srcId="{9E8FA738-9F36-4207-8BF8-AAB636B67471}" destId="{B4E88641-DF8F-4A99-A5A7-EEFC0D4DDFCF}" srcOrd="0" destOrd="0" presId="urn:microsoft.com/office/officeart/2005/8/layout/hList1"/>
    <dgm:cxn modelId="{AF352998-7F16-4AF7-B412-CAA1DA121BB9}" srcId="{155C52F2-6F7D-4F4C-AC09-F571C0929B39}" destId="{1B912BEC-381A-43B4-BA98-C2A875CBB03D}" srcOrd="4" destOrd="0" parTransId="{88A3649C-6B23-4F13-931E-633FF58EAE9B}" sibTransId="{59D58626-B92C-485E-9D62-AC8704D5FE1C}"/>
    <dgm:cxn modelId="{4C966532-9625-42BA-B140-5672205E8580}" type="presOf" srcId="{5E9550C3-FDFF-42D3-9F78-0DF2A393F0C0}" destId="{A2BA999F-E334-4CB0-8E21-1BDFB7E0DC14}" srcOrd="0" destOrd="1" presId="urn:microsoft.com/office/officeart/2005/8/layout/hList1"/>
    <dgm:cxn modelId="{D465099D-8F3C-4C13-80CD-8B80524E5185}" type="presOf" srcId="{C4DFB3DF-F2F7-438C-BF97-1CF10E10C3C6}" destId="{4F8C4FA3-DEFB-4DEC-B696-8D3A5E0157E8}" srcOrd="0" destOrd="3" presId="urn:microsoft.com/office/officeart/2005/8/layout/hList1"/>
    <dgm:cxn modelId="{E310CA5C-E68E-4C30-8075-27D2879A6031}" srcId="{EC6F0F3B-32DD-4022-9126-E22A0A994FAB}" destId="{BC5A5BB3-84CC-4FD0-9833-D8A4F1F63089}" srcOrd="3" destOrd="0" parTransId="{23A67E55-1A3D-4F2E-B4EB-B34C8D2882AD}" sibTransId="{E47178F3-4562-4DB7-83CC-7775A18E78F7}"/>
    <dgm:cxn modelId="{D33249AA-27D4-42A6-990C-50E6F5917CF6}" type="presOf" srcId="{AF3F9703-0425-4813-A0C7-8A061D953BC2}" destId="{A2BA999F-E334-4CB0-8E21-1BDFB7E0DC14}" srcOrd="0" destOrd="5" presId="urn:microsoft.com/office/officeart/2005/8/layout/hList1"/>
    <dgm:cxn modelId="{5F77F65C-FC2A-4A2B-AEEA-15F84A71E8BD}" srcId="{B5ECBC60-E2AF-4E3D-B585-7B6BC02C1CC1}" destId="{EC6F0F3B-32DD-4022-9126-E22A0A994FAB}" srcOrd="4" destOrd="0" parTransId="{B83277EA-1163-4969-8F27-F458EEFB2904}" sibTransId="{3BB91139-1409-47DA-B6C9-C2E5B9E9CBA8}"/>
    <dgm:cxn modelId="{E910B187-68F8-403E-AD70-9E5F1DEC8D48}" srcId="{A663A7F0-9636-4D8C-8489-5339BA443480}" destId="{41DD4088-C6B4-4156-997F-DA5AB3620177}" srcOrd="2" destOrd="0" parTransId="{9C020946-7A8C-41D6-9317-E24A5666C848}" sibTransId="{A7AA7386-342E-4821-A92A-CFF99E9B604A}"/>
    <dgm:cxn modelId="{45E52C95-B8D8-4C51-A8D2-B05E4A0E9475}" srcId="{B5ECBC60-E2AF-4E3D-B585-7B6BC02C1CC1}" destId="{4F560703-6E6F-4DAF-ADE0-8261E3BC9ED1}" srcOrd="0" destOrd="0" parTransId="{6F66A4F5-A495-4620-94EE-3CC3A397196F}" sibTransId="{4B4BA88C-0CF1-428D-9CDA-129DE51FDE90}"/>
    <dgm:cxn modelId="{31E5B12C-5418-4971-A2FF-4522AF48C8FE}" type="presOf" srcId="{15C75F67-888B-48B4-A84C-B2C2B0420F90}" destId="{C199231E-B9CD-417A-9DE4-3F8767C569CB}" srcOrd="0" destOrd="2" presId="urn:microsoft.com/office/officeart/2005/8/layout/hList1"/>
    <dgm:cxn modelId="{99726B03-7195-46DA-A102-BC2E745FF87A}" srcId="{4F560703-6E6F-4DAF-ADE0-8261E3BC9ED1}" destId="{AAA89185-4C7B-424C-82B8-F36D2CB11F5F}" srcOrd="0" destOrd="0" parTransId="{9729CC69-78CE-48E7-AD0C-00A31C5DAEF2}" sibTransId="{54D6721C-DFFE-4872-996D-00632A35921F}"/>
    <dgm:cxn modelId="{2E563ACB-3458-4F9D-922C-32CDF4597D87}" srcId="{91FCB979-215B-4A72-9C75-C395B52B0B43}" destId="{4A2EBA71-579A-4260-BD25-0236D52FC116}" srcOrd="3" destOrd="0" parTransId="{31B9E5FB-3D17-4699-B960-601B3989C1B8}" sibTransId="{4271E129-873E-43B9-BEEC-7F27DBD0140D}"/>
    <dgm:cxn modelId="{19DABB5A-FFAB-409A-9EA7-867A204DFCE8}" srcId="{A663A7F0-9636-4D8C-8489-5339BA443480}" destId="{27C11C4A-7FC6-4E54-A8E8-804442AEE69E}" srcOrd="1" destOrd="0" parTransId="{D240C050-5574-458B-A3C7-BDE4C7CE0704}" sibTransId="{17FA589D-2541-4FBE-84A3-E463120E8BD3}"/>
    <dgm:cxn modelId="{FBE9BB49-C47D-4650-8384-3292C95DDC88}" srcId="{155C52F2-6F7D-4F4C-AC09-F571C0929B39}" destId="{27312D3E-657A-4D8A-88A9-A2CB0D8C487A}" srcOrd="2" destOrd="0" parTransId="{F13025A5-C83F-46EA-A7D5-5D00ABE3E736}" sibTransId="{B30D0E63-F2FC-441C-BDAF-F9E265B902CA}"/>
    <dgm:cxn modelId="{55F37E6E-F9B6-4CE4-B274-9B8456290183}" type="presOf" srcId="{EDA85C6C-B783-44B7-B328-8E588BED70E7}" destId="{B4E88641-DF8F-4A99-A5A7-EEFC0D4DDFCF}" srcOrd="0" destOrd="4" presId="urn:microsoft.com/office/officeart/2005/8/layout/hList1"/>
    <dgm:cxn modelId="{5B34B555-1657-4977-80F2-8F1ECC562808}" srcId="{91FCB979-215B-4A72-9C75-C395B52B0B43}" destId="{98B4E049-09DC-4878-8269-48C9E34C4859}" srcOrd="2" destOrd="0" parTransId="{4E0CF8A9-F5CD-4F41-A771-C08ABFB680F1}" sibTransId="{97F73A65-CC43-4ED8-9A27-45A93D7BB378}"/>
    <dgm:cxn modelId="{6A59FED5-E0EF-4C16-BDAA-8F56A9DF6C6D}" srcId="{91FCB979-215B-4A72-9C75-C395B52B0B43}" destId="{9E8FA738-9F36-4207-8BF8-AAB636B67471}" srcOrd="0" destOrd="0" parTransId="{E928B731-79D5-47DC-ABF5-043522A59AF9}" sibTransId="{C16B773F-6DA7-4D9F-AB1B-C76B96A2A2E8}"/>
    <dgm:cxn modelId="{1A83CCE2-F91F-456F-821F-C1A438AD66D5}" type="presOf" srcId="{15CDF012-312E-45DC-ABFE-7AE9C03295FC}" destId="{24E8E419-9FFE-47C0-A03C-F4D75568496B}" srcOrd="0" destOrd="1" presId="urn:microsoft.com/office/officeart/2005/8/layout/hList1"/>
    <dgm:cxn modelId="{050BA52A-35C5-44A8-B94E-E71963999DD5}" type="presOf" srcId="{0521A099-6F26-434A-B9AB-5D09CEFFC304}" destId="{24E8E419-9FFE-47C0-A03C-F4D75568496B}" srcOrd="0" destOrd="0" presId="urn:microsoft.com/office/officeart/2005/8/layout/hList1"/>
    <dgm:cxn modelId="{73B5CADA-2A89-4736-8DC0-000318CDCA40}" srcId="{155C52F2-6F7D-4F4C-AC09-F571C0929B39}" destId="{15CDF012-312E-45DC-ABFE-7AE9C03295FC}" srcOrd="1" destOrd="0" parTransId="{420EE83A-0DC2-4479-945B-3BC1985B60E0}" sibTransId="{C86C9EE8-106B-4500-BFC6-C680ABF3E9C1}"/>
    <dgm:cxn modelId="{F093A11C-BDC4-4630-A641-5C660C13DC2F}" type="presOf" srcId="{E207DDB6-1772-4DB2-BE54-9A1BFD07E874}" destId="{C199231E-B9CD-417A-9DE4-3F8767C569CB}" srcOrd="0" destOrd="3" presId="urn:microsoft.com/office/officeart/2005/8/layout/hList1"/>
    <dgm:cxn modelId="{4EC486B2-694D-4CBF-BAEC-85700BBE54CC}" type="presOf" srcId="{B5ECBC60-E2AF-4E3D-B585-7B6BC02C1CC1}" destId="{3AC9C5E1-34C4-4C1B-BA51-4A01CC30D731}" srcOrd="0" destOrd="0" presId="urn:microsoft.com/office/officeart/2005/8/layout/hList1"/>
    <dgm:cxn modelId="{BDD869B7-8223-4404-8FAC-7D1974699508}" type="presOf" srcId="{B163FD92-9ED5-46F6-B2B4-3867EC20479B}" destId="{A2BA999F-E334-4CB0-8E21-1BDFB7E0DC14}" srcOrd="0" destOrd="2" presId="urn:microsoft.com/office/officeart/2005/8/layout/hList1"/>
    <dgm:cxn modelId="{07A1AFC3-E10E-48C8-BFD6-001C8C4B2F37}" srcId="{155C52F2-6F7D-4F4C-AC09-F571C0929B39}" destId="{0521A099-6F26-434A-B9AB-5D09CEFFC304}" srcOrd="0" destOrd="0" parTransId="{19F36097-C93F-4B15-9B90-54C5EBEFC61F}" sibTransId="{A2A3D3C7-B2CB-44A3-AF34-64D9E9B10506}"/>
    <dgm:cxn modelId="{3DF96132-2663-401F-97BE-C0A2D5C72879}" srcId="{B5ECBC60-E2AF-4E3D-B585-7B6BC02C1CC1}" destId="{91FCB979-215B-4A72-9C75-C395B52B0B43}" srcOrd="2" destOrd="0" parTransId="{091FFB16-3E1C-4A4E-9678-EA29E2D24398}" sibTransId="{002A4E74-96D4-4DB7-8393-DC614B0E7312}"/>
    <dgm:cxn modelId="{B5823805-55BC-4F75-9B05-A73D10CE6AF6}" type="presOf" srcId="{27C11C4A-7FC6-4E54-A8E8-804442AEE69E}" destId="{4F8C4FA3-DEFB-4DEC-B696-8D3A5E0157E8}" srcOrd="0" destOrd="1" presId="urn:microsoft.com/office/officeart/2005/8/layout/hList1"/>
    <dgm:cxn modelId="{CCFDCF3B-88E7-4E64-894D-40FFF3A9C307}" srcId="{A663A7F0-9636-4D8C-8489-5339BA443480}" destId="{E1B4B7D6-5B7B-42FA-BC28-78297DF6B7F0}" srcOrd="4" destOrd="0" parTransId="{8663027D-F488-44B1-AE57-FAE2B2D1861F}" sibTransId="{399EA10F-541A-41CC-8FF2-BEF579992772}"/>
    <dgm:cxn modelId="{D0183974-B729-4880-85D4-307310E47313}" type="presOf" srcId="{8E810840-CE3A-4037-978D-3A0BA85F4F34}" destId="{B4E88641-DF8F-4A99-A5A7-EEFC0D4DDFCF}" srcOrd="0" destOrd="5" presId="urn:microsoft.com/office/officeart/2005/8/layout/hList1"/>
    <dgm:cxn modelId="{12DCE6DD-50C3-47B6-96A3-C9DCE9B88059}" type="presOf" srcId="{8001D238-E310-477F-919E-B80DBFA376DD}" destId="{C199231E-B9CD-417A-9DE4-3F8767C569CB}" srcOrd="0" destOrd="1" presId="urn:microsoft.com/office/officeart/2005/8/layout/hList1"/>
    <dgm:cxn modelId="{83830796-AFFC-4125-8E93-F69B3E8A58B9}" srcId="{91FCB979-215B-4A72-9C75-C395B52B0B43}" destId="{8E810840-CE3A-4037-978D-3A0BA85F4F34}" srcOrd="5" destOrd="0" parTransId="{2AD7EB03-779A-41AF-A43F-00C7FF1E1646}" sibTransId="{914685B7-0FCB-42BC-8435-99FFE65110E4}"/>
    <dgm:cxn modelId="{87614712-E81F-4F84-AA18-FCC1D5A12780}" type="presOf" srcId="{157A6DA7-5FF6-42C8-A88D-E56A3BDE95CD}" destId="{4F8C4FA3-DEFB-4DEC-B696-8D3A5E0157E8}" srcOrd="0" destOrd="0" presId="urn:microsoft.com/office/officeart/2005/8/layout/hList1"/>
    <dgm:cxn modelId="{D08AB506-D8AF-4619-A67A-29FA22FB508C}" srcId="{4F560703-6E6F-4DAF-ADE0-8261E3BC9ED1}" destId="{8001D238-E310-477F-919E-B80DBFA376DD}" srcOrd="1" destOrd="0" parTransId="{2EC9D4BF-7D5C-47F8-92C8-94D4901227D3}" sibTransId="{A32D53F2-D704-4EA9-826E-672151CD62E2}"/>
    <dgm:cxn modelId="{0A8C5FF4-48DF-4EFE-BE0A-6D117C4C0A43}" type="presOf" srcId="{1B912BEC-381A-43B4-BA98-C2A875CBB03D}" destId="{24E8E419-9FFE-47C0-A03C-F4D75568496B}" srcOrd="0" destOrd="4" presId="urn:microsoft.com/office/officeart/2005/8/layout/hList1"/>
    <dgm:cxn modelId="{E688336F-509E-4379-9AD6-A5AE451FEC05}" srcId="{B5ECBC60-E2AF-4E3D-B585-7B6BC02C1CC1}" destId="{155C52F2-6F7D-4F4C-AC09-F571C0929B39}" srcOrd="1" destOrd="0" parTransId="{7D7C2AAD-AE00-4D3D-B9EF-A268BBAD9DB8}" sibTransId="{F00F1E8C-D26D-4045-8176-44286F1E75DD}"/>
    <dgm:cxn modelId="{D847D4EC-AEA8-4AC8-9054-30A52B78942D}" type="presOf" srcId="{BC5A5BB3-84CC-4FD0-9833-D8A4F1F63089}" destId="{A2BA999F-E334-4CB0-8E21-1BDFB7E0DC14}" srcOrd="0" destOrd="3" presId="urn:microsoft.com/office/officeart/2005/8/layout/hList1"/>
    <dgm:cxn modelId="{F9C3739B-4F29-4D39-A9F9-31B11528D668}" srcId="{155C52F2-6F7D-4F4C-AC09-F571C0929B39}" destId="{07CEFB4B-8E1E-40E8-AF43-E93CD75D2EE0}" srcOrd="3" destOrd="0" parTransId="{D8E18256-E377-4DF0-B879-8BF109C56C9C}" sibTransId="{1A5297EB-00A4-4654-AFB7-169B38328F49}"/>
    <dgm:cxn modelId="{E1EEC082-1D87-4110-AF8C-17FA58326F83}" type="presOf" srcId="{618AE7C0-7CD6-41C5-BD7E-3E55D595E67C}" destId="{A2BA999F-E334-4CB0-8E21-1BDFB7E0DC14}" srcOrd="0" destOrd="4" presId="urn:microsoft.com/office/officeart/2005/8/layout/hList1"/>
    <dgm:cxn modelId="{898D28EE-1719-4EAE-863D-F0FBBC678ABC}" srcId="{A663A7F0-9636-4D8C-8489-5339BA443480}" destId="{157A6DA7-5FF6-42C8-A88D-E56A3BDE95CD}" srcOrd="0" destOrd="0" parTransId="{53C83BD2-637E-4070-B5D3-9AE2F6F48352}" sibTransId="{CB3ED816-9F43-4173-8AD3-7B4878FA4B37}"/>
    <dgm:cxn modelId="{B07C7080-F487-4ED6-9FA3-724D767FE1FB}" srcId="{EC6F0F3B-32DD-4022-9126-E22A0A994FAB}" destId="{B163FD92-9ED5-46F6-B2B4-3867EC20479B}" srcOrd="2" destOrd="0" parTransId="{8CC35E51-D89E-4CD5-9530-29DA958D5B51}" sibTransId="{6DCE061B-1087-404C-8E6C-99DAFC30A38A}"/>
    <dgm:cxn modelId="{E2E63D10-343D-4707-B256-F31168502C79}" type="presOf" srcId="{91FCB979-215B-4A72-9C75-C395B52B0B43}" destId="{E3A7B8CF-D4CE-42BA-9F94-27F0DF145B80}" srcOrd="0" destOrd="0" presId="urn:microsoft.com/office/officeart/2005/8/layout/hList1"/>
    <dgm:cxn modelId="{0EAE7757-8A58-4327-815C-326C0644DABE}" type="presOf" srcId="{07CEFB4B-8E1E-40E8-AF43-E93CD75D2EE0}" destId="{24E8E419-9FFE-47C0-A03C-F4D75568496B}" srcOrd="0" destOrd="3" presId="urn:microsoft.com/office/officeart/2005/8/layout/hList1"/>
    <dgm:cxn modelId="{BFE3B1A6-4ABD-4C12-81A3-8A2CB38990DF}" srcId="{4F560703-6E6F-4DAF-ADE0-8261E3BC9ED1}" destId="{15C75F67-888B-48B4-A84C-B2C2B0420F90}" srcOrd="2" destOrd="0" parTransId="{C012F203-CAC7-45BD-B4FA-25FA3CB39D41}" sibTransId="{16F40BBE-7CE0-4E0F-ADB6-2BBC6DE397E1}"/>
    <dgm:cxn modelId="{8C76202C-48AF-4E8D-A092-393A7F2C5CB5}" type="presOf" srcId="{155C52F2-6F7D-4F4C-AC09-F571C0929B39}" destId="{2A0B6B5F-0BE6-49C4-AE73-EB6D1EEEC185}" srcOrd="0" destOrd="0" presId="urn:microsoft.com/office/officeart/2005/8/layout/hList1"/>
    <dgm:cxn modelId="{713C3DFB-D7FE-4740-9DA9-CA003A3AE84F}" type="presOf" srcId="{4F560703-6E6F-4DAF-ADE0-8261E3BC9ED1}" destId="{4246D4C0-46EF-4049-8A2E-017B650BAF8C}" srcOrd="0" destOrd="0" presId="urn:microsoft.com/office/officeart/2005/8/layout/hList1"/>
    <dgm:cxn modelId="{EB2D8EB3-896F-4C44-936A-7E2DC7ED26D5}" type="presOf" srcId="{A663A7F0-9636-4D8C-8489-5339BA443480}" destId="{4D5D9C2E-55F5-42CE-9715-55330E46069A}" srcOrd="0" destOrd="0" presId="urn:microsoft.com/office/officeart/2005/8/layout/hList1"/>
    <dgm:cxn modelId="{D2662388-00CD-42FB-9759-34AE23F1B7FD}" type="presOf" srcId="{F30B836E-8C37-4F42-8BB5-32F675A158FB}" destId="{A2BA999F-E334-4CB0-8E21-1BDFB7E0DC14}" srcOrd="0" destOrd="0" presId="urn:microsoft.com/office/officeart/2005/8/layout/hList1"/>
    <dgm:cxn modelId="{F1D582F8-F1B4-4DAA-96B1-4468D85BA489}" srcId="{4F560703-6E6F-4DAF-ADE0-8261E3BC9ED1}" destId="{E207DDB6-1772-4DB2-BE54-9A1BFD07E874}" srcOrd="3" destOrd="0" parTransId="{788D56AC-01E0-4AC5-9BB8-281AB3FAD6C1}" sibTransId="{CD673D95-2727-41B7-B112-DA2C7E995073}"/>
    <dgm:cxn modelId="{69B792A7-CD4A-4A05-8C44-C0E69971FAC4}" srcId="{EC6F0F3B-32DD-4022-9126-E22A0A994FAB}" destId="{F30B836E-8C37-4F42-8BB5-32F675A158FB}" srcOrd="0" destOrd="0" parTransId="{14AEE226-ED9C-440F-AC6F-65CFFE2D6910}" sibTransId="{B2F38FBF-241F-4071-B59B-424219F453E2}"/>
    <dgm:cxn modelId="{DE597304-5A51-47CA-9F5B-15BF616D4279}" type="presParOf" srcId="{3AC9C5E1-34C4-4C1B-BA51-4A01CC30D731}" destId="{3FFAEA8A-039E-4175-B459-4C06B041FFAF}" srcOrd="0" destOrd="0" presId="urn:microsoft.com/office/officeart/2005/8/layout/hList1"/>
    <dgm:cxn modelId="{812F383F-6B96-4247-AC5E-CA390C50E5E5}" type="presParOf" srcId="{3FFAEA8A-039E-4175-B459-4C06B041FFAF}" destId="{4246D4C0-46EF-4049-8A2E-017B650BAF8C}" srcOrd="0" destOrd="0" presId="urn:microsoft.com/office/officeart/2005/8/layout/hList1"/>
    <dgm:cxn modelId="{FC6DA90E-8342-4D50-AC58-060071602AED}" type="presParOf" srcId="{3FFAEA8A-039E-4175-B459-4C06B041FFAF}" destId="{C199231E-B9CD-417A-9DE4-3F8767C569CB}" srcOrd="1" destOrd="0" presId="urn:microsoft.com/office/officeart/2005/8/layout/hList1"/>
    <dgm:cxn modelId="{32343443-2957-40B9-BAC8-BAFBE14E1B74}" type="presParOf" srcId="{3AC9C5E1-34C4-4C1B-BA51-4A01CC30D731}" destId="{0D66B9A4-5F95-4DB3-BE03-3E3B9D66DB66}" srcOrd="1" destOrd="0" presId="urn:microsoft.com/office/officeart/2005/8/layout/hList1"/>
    <dgm:cxn modelId="{E886352B-5C55-4C08-AED3-49E1237802DD}" type="presParOf" srcId="{3AC9C5E1-34C4-4C1B-BA51-4A01CC30D731}" destId="{DD7DF04D-5DB5-4ED2-83D8-2BDA4E43AA04}" srcOrd="2" destOrd="0" presId="urn:microsoft.com/office/officeart/2005/8/layout/hList1"/>
    <dgm:cxn modelId="{10CEC267-65EE-4448-AA7F-420E2A2D6F35}" type="presParOf" srcId="{DD7DF04D-5DB5-4ED2-83D8-2BDA4E43AA04}" destId="{2A0B6B5F-0BE6-49C4-AE73-EB6D1EEEC185}" srcOrd="0" destOrd="0" presId="urn:microsoft.com/office/officeart/2005/8/layout/hList1"/>
    <dgm:cxn modelId="{26150273-DF9B-411A-9FC1-E32B941F70F3}" type="presParOf" srcId="{DD7DF04D-5DB5-4ED2-83D8-2BDA4E43AA04}" destId="{24E8E419-9FFE-47C0-A03C-F4D75568496B}" srcOrd="1" destOrd="0" presId="urn:microsoft.com/office/officeart/2005/8/layout/hList1"/>
    <dgm:cxn modelId="{4540F429-8911-4B07-B948-9F419630C5FD}" type="presParOf" srcId="{3AC9C5E1-34C4-4C1B-BA51-4A01CC30D731}" destId="{40A12A93-27A1-40B9-B8D3-A2FAC3BA3F4E}" srcOrd="3" destOrd="0" presId="urn:microsoft.com/office/officeart/2005/8/layout/hList1"/>
    <dgm:cxn modelId="{9549537D-D85A-4106-866A-73591121568F}" type="presParOf" srcId="{3AC9C5E1-34C4-4C1B-BA51-4A01CC30D731}" destId="{486E68E9-0CC0-481C-A8CD-3CFEDDFF963B}" srcOrd="4" destOrd="0" presId="urn:microsoft.com/office/officeart/2005/8/layout/hList1"/>
    <dgm:cxn modelId="{867F74E0-6F7D-4781-963B-4A0E714CE2C4}" type="presParOf" srcId="{486E68E9-0CC0-481C-A8CD-3CFEDDFF963B}" destId="{E3A7B8CF-D4CE-42BA-9F94-27F0DF145B80}" srcOrd="0" destOrd="0" presId="urn:microsoft.com/office/officeart/2005/8/layout/hList1"/>
    <dgm:cxn modelId="{D737B8D5-C8E9-45BC-8407-6E964953ABAA}" type="presParOf" srcId="{486E68E9-0CC0-481C-A8CD-3CFEDDFF963B}" destId="{B4E88641-DF8F-4A99-A5A7-EEFC0D4DDFCF}" srcOrd="1" destOrd="0" presId="urn:microsoft.com/office/officeart/2005/8/layout/hList1"/>
    <dgm:cxn modelId="{61B6813D-91D8-4770-A375-F97786FA6FC6}" type="presParOf" srcId="{3AC9C5E1-34C4-4C1B-BA51-4A01CC30D731}" destId="{88082CA2-547A-4139-8620-E98DC2FF4322}" srcOrd="5" destOrd="0" presId="urn:microsoft.com/office/officeart/2005/8/layout/hList1"/>
    <dgm:cxn modelId="{59B86E97-33C6-483E-89BC-6629C57DC349}" type="presParOf" srcId="{3AC9C5E1-34C4-4C1B-BA51-4A01CC30D731}" destId="{71D5F01F-C595-4BB1-A423-0B1CDB68D821}" srcOrd="6" destOrd="0" presId="urn:microsoft.com/office/officeart/2005/8/layout/hList1"/>
    <dgm:cxn modelId="{A0C05306-6A04-4500-B8BB-3F1F7E145479}" type="presParOf" srcId="{71D5F01F-C595-4BB1-A423-0B1CDB68D821}" destId="{4D5D9C2E-55F5-42CE-9715-55330E46069A}" srcOrd="0" destOrd="0" presId="urn:microsoft.com/office/officeart/2005/8/layout/hList1"/>
    <dgm:cxn modelId="{AE395A3B-A742-4FC9-8D95-B488463B45E7}" type="presParOf" srcId="{71D5F01F-C595-4BB1-A423-0B1CDB68D821}" destId="{4F8C4FA3-DEFB-4DEC-B696-8D3A5E0157E8}" srcOrd="1" destOrd="0" presId="urn:microsoft.com/office/officeart/2005/8/layout/hList1"/>
    <dgm:cxn modelId="{107C5560-F15B-42D3-9F85-08667A8445CF}" type="presParOf" srcId="{3AC9C5E1-34C4-4C1B-BA51-4A01CC30D731}" destId="{D3FDBFB2-BF85-4035-A001-CBA9969838DF}" srcOrd="7" destOrd="0" presId="urn:microsoft.com/office/officeart/2005/8/layout/hList1"/>
    <dgm:cxn modelId="{83A2E9A9-6855-418E-AE35-9A7DE5C61BCD}" type="presParOf" srcId="{3AC9C5E1-34C4-4C1B-BA51-4A01CC30D731}" destId="{F1F2F71D-7B94-4346-95B5-CE0C639A6E90}" srcOrd="8" destOrd="0" presId="urn:microsoft.com/office/officeart/2005/8/layout/hList1"/>
    <dgm:cxn modelId="{1BAC79C9-22C6-4E39-98C3-A05A6074D40C}" type="presParOf" srcId="{F1F2F71D-7B94-4346-95B5-CE0C639A6E90}" destId="{F4F5A8E8-C56E-4B22-8140-EC60FFF002A0}" srcOrd="0" destOrd="0" presId="urn:microsoft.com/office/officeart/2005/8/layout/hList1"/>
    <dgm:cxn modelId="{6F892DC5-7AFC-40AF-BEDF-4CA892F38E05}" type="presParOf" srcId="{F1F2F71D-7B94-4346-95B5-CE0C639A6E90}" destId="{A2BA999F-E334-4CB0-8E21-1BDFB7E0DC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6D4C0-46EF-4049-8A2E-017B650BAF8C}">
      <dsp:nvSpPr>
        <dsp:cNvPr id="0" name=""/>
        <dsp:cNvSpPr/>
      </dsp:nvSpPr>
      <dsp:spPr>
        <a:xfrm>
          <a:off x="763587" y="552589"/>
          <a:ext cx="1824301" cy="336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Chemical</a:t>
          </a:r>
          <a:endParaRPr lang="en-US" sz="1500" kern="1200" dirty="0"/>
        </a:p>
      </dsp:txBody>
      <dsp:txXfrm>
        <a:off x="763587" y="552589"/>
        <a:ext cx="1824301" cy="336994"/>
      </dsp:txXfrm>
    </dsp:sp>
    <dsp:sp modelId="{C199231E-B9CD-417A-9DE4-3F8767C569CB}">
      <dsp:nvSpPr>
        <dsp:cNvPr id="0" name=""/>
        <dsp:cNvSpPr/>
      </dsp:nvSpPr>
      <dsp:spPr>
        <a:xfrm>
          <a:off x="763587" y="896707"/>
          <a:ext cx="1824301" cy="18709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(Q)SAR</a:t>
          </a:r>
          <a:endParaRPr lang="en-US" sz="1500" kern="1200" dirty="0"/>
        </a:p>
        <a:p>
          <a:pPr marL="114300" lvl="1" indent="-114300" algn="l" defTabSz="666750">
            <a:lnSpc>
              <a:spcPct val="90000"/>
            </a:lnSpc>
            <a:spcBef>
              <a:spcPct val="0"/>
            </a:spcBef>
            <a:spcAft>
              <a:spcPct val="15000"/>
            </a:spcAft>
            <a:buChar char="••"/>
          </a:pPr>
          <a:r>
            <a:rPr lang="en-US" sz="1500" kern="1200" dirty="0" smtClean="0"/>
            <a:t>Quality by Design</a:t>
          </a:r>
          <a:endParaRPr lang="en-US" sz="1500" kern="1200" dirty="0"/>
        </a:p>
        <a:p>
          <a:pPr marL="114300" lvl="1" indent="-114300" algn="l" defTabSz="666750">
            <a:lnSpc>
              <a:spcPct val="90000"/>
            </a:lnSpc>
            <a:spcBef>
              <a:spcPct val="0"/>
            </a:spcBef>
            <a:spcAft>
              <a:spcPct val="15000"/>
            </a:spcAft>
            <a:buChar char="••"/>
          </a:pPr>
          <a:r>
            <a:rPr lang="en-US" sz="1500" kern="1200" dirty="0" smtClean="0"/>
            <a:t>In vivo In </a:t>
          </a:r>
          <a:r>
            <a:rPr lang="en-US" sz="1500" kern="1200" dirty="0" smtClean="0"/>
            <a:t>vitro </a:t>
          </a:r>
          <a:r>
            <a:rPr lang="en-US" sz="1500" kern="1200" dirty="0" smtClean="0"/>
            <a:t>correlation</a:t>
          </a:r>
          <a:endParaRPr lang="en-US" sz="1500" kern="1200" dirty="0"/>
        </a:p>
        <a:p>
          <a:pPr marL="114300" lvl="1" indent="-114300" algn="l" defTabSz="666750">
            <a:lnSpc>
              <a:spcPct val="90000"/>
            </a:lnSpc>
            <a:spcBef>
              <a:spcPct val="0"/>
            </a:spcBef>
            <a:spcAft>
              <a:spcPct val="15000"/>
            </a:spcAft>
            <a:buChar char="••"/>
          </a:pPr>
          <a:r>
            <a:rPr lang="en-US" sz="1500" kern="1200" dirty="0" err="1" smtClean="0"/>
            <a:t>Chemoinformatics</a:t>
          </a:r>
          <a:endParaRPr lang="en-US" sz="1500" kern="1200" dirty="0"/>
        </a:p>
      </dsp:txBody>
      <dsp:txXfrm>
        <a:off x="763587" y="896707"/>
        <a:ext cx="1824301" cy="1870969"/>
      </dsp:txXfrm>
    </dsp:sp>
    <dsp:sp modelId="{2A0B6B5F-0BE6-49C4-AE73-EB6D1EEEC185}">
      <dsp:nvSpPr>
        <dsp:cNvPr id="0" name=""/>
        <dsp:cNvSpPr/>
      </dsp:nvSpPr>
      <dsp:spPr>
        <a:xfrm>
          <a:off x="2068506" y="3066223"/>
          <a:ext cx="1769289" cy="336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Mechanistic</a:t>
          </a:r>
          <a:endParaRPr lang="en-US" sz="1500" kern="1200" dirty="0"/>
        </a:p>
      </dsp:txBody>
      <dsp:txXfrm>
        <a:off x="2068506" y="3066223"/>
        <a:ext cx="1769289" cy="336994"/>
      </dsp:txXfrm>
    </dsp:sp>
    <dsp:sp modelId="{24E8E419-9FFE-47C0-A03C-F4D75568496B}">
      <dsp:nvSpPr>
        <dsp:cNvPr id="0" name=""/>
        <dsp:cNvSpPr/>
      </dsp:nvSpPr>
      <dsp:spPr>
        <a:xfrm>
          <a:off x="2077041" y="3408426"/>
          <a:ext cx="1752219" cy="20047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PK</a:t>
          </a:r>
          <a:endParaRPr lang="en-US" sz="1500" kern="1200" dirty="0"/>
        </a:p>
        <a:p>
          <a:pPr marL="114300" lvl="1" indent="-114300" algn="l" defTabSz="666750">
            <a:lnSpc>
              <a:spcPct val="90000"/>
            </a:lnSpc>
            <a:spcBef>
              <a:spcPct val="0"/>
            </a:spcBef>
            <a:spcAft>
              <a:spcPct val="15000"/>
            </a:spcAft>
            <a:buChar char="••"/>
          </a:pPr>
          <a:r>
            <a:rPr lang="en-US" sz="1500" kern="1200" dirty="0" smtClean="0"/>
            <a:t>PBPK</a:t>
          </a:r>
          <a:endParaRPr lang="en-US" sz="1500" kern="1200" dirty="0"/>
        </a:p>
        <a:p>
          <a:pPr marL="114300" lvl="1" indent="-114300" algn="l" defTabSz="666750">
            <a:lnSpc>
              <a:spcPct val="90000"/>
            </a:lnSpc>
            <a:spcBef>
              <a:spcPct val="0"/>
            </a:spcBef>
            <a:spcAft>
              <a:spcPct val="15000"/>
            </a:spcAft>
            <a:buChar char="••"/>
          </a:pPr>
          <a:r>
            <a:rPr lang="en-US" sz="1500" kern="1200" dirty="0" smtClean="0"/>
            <a:t>PK/PD</a:t>
          </a:r>
          <a:endParaRPr lang="en-US" sz="1500" kern="1200" dirty="0"/>
        </a:p>
        <a:p>
          <a:pPr marL="114300" lvl="1" indent="-114300" algn="l" defTabSz="666750">
            <a:lnSpc>
              <a:spcPct val="90000"/>
            </a:lnSpc>
            <a:spcBef>
              <a:spcPct val="0"/>
            </a:spcBef>
            <a:spcAft>
              <a:spcPct val="15000"/>
            </a:spcAft>
            <a:buChar char="••"/>
          </a:pPr>
          <a:r>
            <a:rPr lang="en-US" sz="1500" kern="1200" dirty="0" smtClean="0"/>
            <a:t>Lumped parameters</a:t>
          </a:r>
          <a:endParaRPr lang="en-US" sz="1500" kern="1200" dirty="0"/>
        </a:p>
        <a:p>
          <a:pPr marL="114300" lvl="1" indent="-114300" algn="l" defTabSz="666750">
            <a:lnSpc>
              <a:spcPct val="90000"/>
            </a:lnSpc>
            <a:spcBef>
              <a:spcPct val="0"/>
            </a:spcBef>
            <a:spcAft>
              <a:spcPct val="15000"/>
            </a:spcAft>
            <a:buChar char="••"/>
          </a:pPr>
          <a:r>
            <a:rPr lang="en-US" sz="1500" kern="1200" dirty="0" smtClean="0"/>
            <a:t> Systems Modeling</a:t>
          </a:r>
          <a:endParaRPr lang="en-US" sz="1500" kern="1200" dirty="0"/>
        </a:p>
      </dsp:txBody>
      <dsp:txXfrm>
        <a:off x="2077041" y="3408426"/>
        <a:ext cx="1752219" cy="2004728"/>
      </dsp:txXfrm>
    </dsp:sp>
    <dsp:sp modelId="{E3A7B8CF-D4CE-42BA-9F94-27F0DF145B80}">
      <dsp:nvSpPr>
        <dsp:cNvPr id="0" name=""/>
        <dsp:cNvSpPr/>
      </dsp:nvSpPr>
      <dsp:spPr>
        <a:xfrm>
          <a:off x="3874980" y="424078"/>
          <a:ext cx="1934356" cy="336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Physics</a:t>
          </a:r>
          <a:endParaRPr lang="en-US" sz="1500" kern="1200" dirty="0"/>
        </a:p>
      </dsp:txBody>
      <dsp:txXfrm>
        <a:off x="3874980" y="424078"/>
        <a:ext cx="1934356" cy="336994"/>
      </dsp:txXfrm>
    </dsp:sp>
    <dsp:sp modelId="{B4E88641-DF8F-4A99-A5A7-EEFC0D4DDFCF}">
      <dsp:nvSpPr>
        <dsp:cNvPr id="0" name=""/>
        <dsp:cNvSpPr/>
      </dsp:nvSpPr>
      <dsp:spPr>
        <a:xfrm>
          <a:off x="3874980" y="771926"/>
          <a:ext cx="1934356" cy="19239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 Acoustics</a:t>
          </a:r>
          <a:endParaRPr lang="en-US" sz="1500" kern="1200" dirty="0"/>
        </a:p>
        <a:p>
          <a:pPr marL="114300" lvl="1" indent="-114300" algn="l" defTabSz="666750">
            <a:lnSpc>
              <a:spcPct val="90000"/>
            </a:lnSpc>
            <a:spcBef>
              <a:spcPct val="0"/>
            </a:spcBef>
            <a:spcAft>
              <a:spcPct val="15000"/>
            </a:spcAft>
            <a:buChar char="••"/>
          </a:pPr>
          <a:r>
            <a:rPr lang="en-US" sz="1500" kern="1200" dirty="0" smtClean="0"/>
            <a:t> Electromagnetics</a:t>
          </a:r>
          <a:endParaRPr lang="en-US" sz="1500" kern="1200" dirty="0"/>
        </a:p>
        <a:p>
          <a:pPr marL="114300" lvl="1" indent="-114300" algn="l" defTabSz="666750">
            <a:lnSpc>
              <a:spcPct val="90000"/>
            </a:lnSpc>
            <a:spcBef>
              <a:spcPct val="0"/>
            </a:spcBef>
            <a:spcAft>
              <a:spcPct val="15000"/>
            </a:spcAft>
            <a:buChar char="••"/>
          </a:pPr>
          <a:r>
            <a:rPr lang="en-US" sz="1500" kern="1200" dirty="0" smtClean="0"/>
            <a:t> Fluid </a:t>
          </a:r>
          <a:r>
            <a:rPr lang="en-US" sz="1500" kern="1200" dirty="0" smtClean="0"/>
            <a:t>dynamics</a:t>
          </a:r>
          <a:endParaRPr lang="en-US" sz="1500" kern="1200" dirty="0"/>
        </a:p>
        <a:p>
          <a:pPr marL="114300" lvl="1" indent="-114300" algn="l" defTabSz="666750">
            <a:lnSpc>
              <a:spcPct val="90000"/>
            </a:lnSpc>
            <a:spcBef>
              <a:spcPct val="0"/>
            </a:spcBef>
            <a:spcAft>
              <a:spcPct val="15000"/>
            </a:spcAft>
            <a:buChar char="••"/>
          </a:pPr>
          <a:r>
            <a:rPr lang="en-US" sz="1500" kern="1200" dirty="0" smtClean="0"/>
            <a:t> Heat </a:t>
          </a:r>
          <a:r>
            <a:rPr lang="en-US" sz="1500" kern="1200" dirty="0" smtClean="0"/>
            <a:t>Transfer</a:t>
          </a:r>
          <a:endParaRPr lang="en-US" sz="1500" kern="1200" dirty="0"/>
        </a:p>
        <a:p>
          <a:pPr marL="114300" lvl="1" indent="-114300" algn="l" defTabSz="666750">
            <a:lnSpc>
              <a:spcPct val="90000"/>
            </a:lnSpc>
            <a:spcBef>
              <a:spcPct val="0"/>
            </a:spcBef>
            <a:spcAft>
              <a:spcPct val="15000"/>
            </a:spcAft>
            <a:buChar char="••"/>
          </a:pPr>
          <a:r>
            <a:rPr lang="en-US" sz="1500" kern="1200" dirty="0" smtClean="0"/>
            <a:t> Optics</a:t>
          </a:r>
          <a:endParaRPr lang="en-US" sz="1500" kern="1200" dirty="0"/>
        </a:p>
        <a:p>
          <a:pPr marL="114300" lvl="1" indent="-114300" algn="l" defTabSz="666750">
            <a:lnSpc>
              <a:spcPct val="90000"/>
            </a:lnSpc>
            <a:spcBef>
              <a:spcPct val="0"/>
            </a:spcBef>
            <a:spcAft>
              <a:spcPct val="15000"/>
            </a:spcAft>
            <a:buChar char="••"/>
          </a:pPr>
          <a:r>
            <a:rPr lang="en-US" sz="1500" kern="1200" dirty="0" smtClean="0"/>
            <a:t> Solid </a:t>
          </a:r>
          <a:r>
            <a:rPr lang="en-US" sz="1500" kern="1200" dirty="0" smtClean="0"/>
            <a:t>Mechanics</a:t>
          </a:r>
          <a:endParaRPr lang="en-US" sz="1500" kern="1200" dirty="0"/>
        </a:p>
      </dsp:txBody>
      <dsp:txXfrm>
        <a:off x="3874980" y="771926"/>
        <a:ext cx="1934356" cy="1923994"/>
      </dsp:txXfrm>
    </dsp:sp>
    <dsp:sp modelId="{4D5D9C2E-55F5-42CE-9715-55330E46069A}">
      <dsp:nvSpPr>
        <dsp:cNvPr id="0" name=""/>
        <dsp:cNvSpPr/>
      </dsp:nvSpPr>
      <dsp:spPr>
        <a:xfrm>
          <a:off x="5676770" y="3130228"/>
          <a:ext cx="1939273" cy="336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Big Data</a:t>
          </a:r>
          <a:endParaRPr lang="en-US" sz="1500" kern="1200" dirty="0"/>
        </a:p>
      </dsp:txBody>
      <dsp:txXfrm>
        <a:off x="5676770" y="3130228"/>
        <a:ext cx="1939273" cy="336994"/>
      </dsp:txXfrm>
    </dsp:sp>
    <dsp:sp modelId="{4F8C4FA3-DEFB-4DEC-B696-8D3A5E0157E8}">
      <dsp:nvSpPr>
        <dsp:cNvPr id="0" name=""/>
        <dsp:cNvSpPr/>
      </dsp:nvSpPr>
      <dsp:spPr>
        <a:xfrm>
          <a:off x="5676770" y="3479044"/>
          <a:ext cx="1939273" cy="19341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“-omics”</a:t>
          </a:r>
          <a:endParaRPr lang="en-US" sz="1500" kern="1200" dirty="0"/>
        </a:p>
        <a:p>
          <a:pPr marL="114300" lvl="1" indent="-114300" algn="l" defTabSz="666750">
            <a:lnSpc>
              <a:spcPct val="90000"/>
            </a:lnSpc>
            <a:spcBef>
              <a:spcPct val="0"/>
            </a:spcBef>
            <a:spcAft>
              <a:spcPct val="15000"/>
            </a:spcAft>
            <a:buChar char="••"/>
          </a:pPr>
          <a:r>
            <a:rPr lang="en-US" sz="1500" kern="1200" dirty="0" smtClean="0"/>
            <a:t>Next gen sequencing</a:t>
          </a:r>
          <a:endParaRPr lang="en-US" sz="1500" kern="1200" dirty="0"/>
        </a:p>
        <a:p>
          <a:pPr marL="114300" lvl="1" indent="-114300" algn="l" defTabSz="666750">
            <a:lnSpc>
              <a:spcPct val="90000"/>
            </a:lnSpc>
            <a:spcBef>
              <a:spcPct val="0"/>
            </a:spcBef>
            <a:spcAft>
              <a:spcPct val="15000"/>
            </a:spcAft>
            <a:buChar char="••"/>
          </a:pPr>
          <a:r>
            <a:rPr lang="en-US" sz="1500" kern="1200" dirty="0" smtClean="0"/>
            <a:t>Knowledge bases</a:t>
          </a:r>
          <a:endParaRPr lang="en-US" sz="1500" kern="1200" dirty="0"/>
        </a:p>
        <a:p>
          <a:pPr marL="114300" lvl="1" indent="-114300" algn="l" defTabSz="666750">
            <a:lnSpc>
              <a:spcPct val="90000"/>
            </a:lnSpc>
            <a:spcBef>
              <a:spcPct val="0"/>
            </a:spcBef>
            <a:spcAft>
              <a:spcPct val="15000"/>
            </a:spcAft>
            <a:buChar char="••"/>
          </a:pPr>
          <a:r>
            <a:rPr lang="en-US" sz="1500" kern="1200" dirty="0" smtClean="0"/>
            <a:t>Data driven models</a:t>
          </a:r>
          <a:endParaRPr lang="en-US" sz="1500" kern="1200" dirty="0"/>
        </a:p>
        <a:p>
          <a:pPr marL="114300" lvl="1" indent="-114300" algn="l" defTabSz="666750">
            <a:lnSpc>
              <a:spcPct val="90000"/>
            </a:lnSpc>
            <a:spcBef>
              <a:spcPct val="0"/>
            </a:spcBef>
            <a:spcAft>
              <a:spcPct val="15000"/>
            </a:spcAft>
            <a:buChar char="••"/>
          </a:pPr>
          <a:r>
            <a:rPr lang="en-US" sz="1500" kern="1200" dirty="0" smtClean="0"/>
            <a:t>Data Visualization</a:t>
          </a:r>
          <a:endParaRPr lang="en-US" sz="1500" kern="1200" dirty="0"/>
        </a:p>
      </dsp:txBody>
      <dsp:txXfrm>
        <a:off x="5676770" y="3479044"/>
        <a:ext cx="1939273" cy="1934110"/>
      </dsp:txXfrm>
    </dsp:sp>
    <dsp:sp modelId="{F4F5A8E8-C56E-4B22-8140-EC60FFF002A0}">
      <dsp:nvSpPr>
        <dsp:cNvPr id="0" name=""/>
        <dsp:cNvSpPr/>
      </dsp:nvSpPr>
      <dsp:spPr>
        <a:xfrm>
          <a:off x="7118260" y="498188"/>
          <a:ext cx="1679612" cy="336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Statistical </a:t>
          </a:r>
          <a:endParaRPr lang="en-US" sz="1500" kern="1200" dirty="0"/>
        </a:p>
      </dsp:txBody>
      <dsp:txXfrm>
        <a:off x="7118260" y="498188"/>
        <a:ext cx="1679612" cy="336994"/>
      </dsp:txXfrm>
    </dsp:sp>
    <dsp:sp modelId="{A2BA999F-E334-4CB0-8E21-1BDFB7E0DC14}">
      <dsp:nvSpPr>
        <dsp:cNvPr id="0" name=""/>
        <dsp:cNvSpPr/>
      </dsp:nvSpPr>
      <dsp:spPr>
        <a:xfrm>
          <a:off x="7118260" y="845965"/>
          <a:ext cx="1679612" cy="18430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Stochastic</a:t>
          </a:r>
          <a:endParaRPr lang="en-US" sz="1500" kern="1200" dirty="0"/>
        </a:p>
        <a:p>
          <a:pPr marL="114300" lvl="1" indent="-114300" algn="l" defTabSz="666750">
            <a:lnSpc>
              <a:spcPct val="90000"/>
            </a:lnSpc>
            <a:spcBef>
              <a:spcPct val="0"/>
            </a:spcBef>
            <a:spcAft>
              <a:spcPct val="15000"/>
            </a:spcAft>
            <a:buChar char="••"/>
          </a:pPr>
          <a:r>
            <a:rPr lang="en-US" sz="1500" kern="1200" dirty="0" smtClean="0"/>
            <a:t>Bayesian</a:t>
          </a:r>
          <a:endParaRPr lang="en-US" sz="1500" kern="1200" dirty="0"/>
        </a:p>
        <a:p>
          <a:pPr marL="114300" lvl="1" indent="-114300" algn="l" defTabSz="666750">
            <a:lnSpc>
              <a:spcPct val="90000"/>
            </a:lnSpc>
            <a:spcBef>
              <a:spcPct val="0"/>
            </a:spcBef>
            <a:spcAft>
              <a:spcPct val="15000"/>
            </a:spcAft>
            <a:buChar char="••"/>
          </a:pPr>
          <a:r>
            <a:rPr lang="en-US" sz="1500" kern="1200" dirty="0" smtClean="0"/>
            <a:t>Adaptive designs</a:t>
          </a:r>
          <a:endParaRPr lang="en-US" sz="1500" kern="1200" dirty="0"/>
        </a:p>
        <a:p>
          <a:pPr marL="114300" lvl="1" indent="-114300" algn="l" defTabSz="666750">
            <a:lnSpc>
              <a:spcPct val="90000"/>
            </a:lnSpc>
            <a:spcBef>
              <a:spcPct val="0"/>
            </a:spcBef>
            <a:spcAft>
              <a:spcPct val="15000"/>
            </a:spcAft>
            <a:buChar char="••"/>
          </a:pPr>
          <a:r>
            <a:rPr lang="en-US" sz="1500" kern="1200" dirty="0" smtClean="0"/>
            <a:t>Tipping point</a:t>
          </a:r>
          <a:endParaRPr lang="en-US" sz="1500" kern="1200" dirty="0"/>
        </a:p>
        <a:p>
          <a:pPr marL="114300" lvl="1" indent="-114300" algn="l" defTabSz="666750">
            <a:lnSpc>
              <a:spcPct val="90000"/>
            </a:lnSpc>
            <a:spcBef>
              <a:spcPct val="0"/>
            </a:spcBef>
            <a:spcAft>
              <a:spcPct val="15000"/>
            </a:spcAft>
            <a:buChar char="••"/>
          </a:pPr>
          <a:r>
            <a:rPr lang="en-US" sz="1500" kern="1200" dirty="0" smtClean="0"/>
            <a:t>Data mining</a:t>
          </a:r>
          <a:endParaRPr lang="en-US" sz="1500" kern="1200" dirty="0"/>
        </a:p>
        <a:p>
          <a:pPr marL="114300" lvl="1" indent="-114300" algn="l" defTabSz="666750">
            <a:lnSpc>
              <a:spcPct val="90000"/>
            </a:lnSpc>
            <a:spcBef>
              <a:spcPct val="0"/>
            </a:spcBef>
            <a:spcAft>
              <a:spcPct val="15000"/>
            </a:spcAft>
            <a:buChar char="••"/>
          </a:pPr>
          <a:r>
            <a:rPr lang="en-US" sz="1500" kern="1200" dirty="0" smtClean="0"/>
            <a:t>Risk assessment</a:t>
          </a:r>
          <a:endParaRPr lang="en-US" sz="1500" kern="1200" dirty="0"/>
        </a:p>
      </dsp:txBody>
      <dsp:txXfrm>
        <a:off x="7118260" y="845965"/>
        <a:ext cx="1679612" cy="18430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F94F1F9-670B-4BD8-A79A-22FF1A005646}" type="datetimeFigureOut">
              <a:rPr lang="en-US" smtClean="0"/>
              <a:t>8/9/2017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341977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Build on: </a:t>
            </a:r>
          </a:p>
          <a:p>
            <a:pPr marL="192968" lvl="1"/>
            <a:r>
              <a:rPr lang="en-US" i="1" dirty="0"/>
              <a:t>FDA Document: Guidance for the Use of Bayesian Statistics in Medical Device Clinical Trials</a:t>
            </a:r>
          </a:p>
          <a:p>
            <a:r>
              <a:rPr lang="en-US" sz="1500" dirty="0"/>
              <a:t>Integrate the virtual patient in clinical design</a:t>
            </a:r>
          </a:p>
          <a:p>
            <a:r>
              <a:rPr lang="en-US" sz="1500" dirty="0"/>
              <a:t>Augment using Bayesian methods </a:t>
            </a:r>
          </a:p>
          <a:p>
            <a:r>
              <a:rPr lang="en-US" sz="1500" dirty="0"/>
              <a:t>Maintain clinical endpoints with reduced sample size </a:t>
            </a:r>
          </a:p>
          <a:p>
            <a:endParaRPr lang="en-US" dirty="0"/>
          </a:p>
        </p:txBody>
      </p:sp>
      <p:sp>
        <p:nvSpPr>
          <p:cNvPr id="4" name="Slide Number Placeholder 3"/>
          <p:cNvSpPr>
            <a:spLocks noGrp="1"/>
          </p:cNvSpPr>
          <p:nvPr>
            <p:ph type="sldNum" sz="quarter" idx="10"/>
          </p:nvPr>
        </p:nvSpPr>
        <p:spPr/>
        <p:txBody>
          <a:bodyPr/>
          <a:lstStyle/>
          <a:p>
            <a:pPr>
              <a:defRPr/>
            </a:pPr>
            <a:fld id="{C51A9201-BF5C-4E22-8A64-D7C27DDC64F8}" type="slidenum">
              <a:rPr lang="en-US" smtClean="0"/>
              <a:pPr>
                <a:defRPr/>
              </a:pPr>
              <a:t>11</a:t>
            </a:fld>
            <a:endParaRPr lang="en-US"/>
          </a:p>
        </p:txBody>
      </p:sp>
    </p:spTree>
    <p:extLst>
      <p:ext uri="{BB962C8B-B14F-4D97-AF65-F5344CB8AC3E}">
        <p14:creationId xmlns:p14="http://schemas.microsoft.com/office/powerpoint/2010/main" val="157858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6CC86-14FB-4D7E-8E8A-83EC2F9FF03F}" type="slidenum">
              <a:rPr lang="en-US" smtClean="0"/>
              <a:t>13</a:t>
            </a:fld>
            <a:endParaRPr lang="en-US"/>
          </a:p>
        </p:txBody>
      </p:sp>
    </p:spTree>
    <p:extLst>
      <p:ext uri="{BB962C8B-B14F-4D97-AF65-F5344CB8AC3E}">
        <p14:creationId xmlns:p14="http://schemas.microsoft.com/office/powerpoint/2010/main" val="129348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139422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21</a:t>
            </a:fld>
            <a:endParaRPr lang="en-US"/>
          </a:p>
        </p:txBody>
      </p:sp>
    </p:spTree>
    <p:extLst>
      <p:ext uri="{BB962C8B-B14F-4D97-AF65-F5344CB8AC3E}">
        <p14:creationId xmlns:p14="http://schemas.microsoft.com/office/powerpoint/2010/main" val="153702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22</a:t>
            </a:fld>
            <a:endParaRPr lang="en-US"/>
          </a:p>
        </p:txBody>
      </p:sp>
    </p:spTree>
    <p:extLst>
      <p:ext uri="{BB962C8B-B14F-4D97-AF65-F5344CB8AC3E}">
        <p14:creationId xmlns:p14="http://schemas.microsoft.com/office/powerpoint/2010/main" val="314229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270042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390790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40C47-3E7F-406B-B1E8-877D92FF170B}" type="slidenum">
              <a:rPr lang="en-US" smtClean="0"/>
              <a:pPr/>
              <a:t>4</a:t>
            </a:fld>
            <a:endParaRPr lang="en-US" dirty="0"/>
          </a:p>
        </p:txBody>
      </p:sp>
    </p:spTree>
    <p:extLst>
      <p:ext uri="{BB962C8B-B14F-4D97-AF65-F5344CB8AC3E}">
        <p14:creationId xmlns:p14="http://schemas.microsoft.com/office/powerpoint/2010/main" val="27139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202633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create policy</a:t>
            </a:r>
            <a:r>
              <a:rPr lang="en-US" baseline="0" dirty="0" smtClean="0"/>
              <a:t> to stay ahead of the curve</a:t>
            </a:r>
            <a:endParaRPr lang="en-US" dirty="0"/>
          </a:p>
        </p:txBody>
      </p:sp>
      <p:sp>
        <p:nvSpPr>
          <p:cNvPr id="4" name="Slide Number Placeholder 3"/>
          <p:cNvSpPr>
            <a:spLocks noGrp="1"/>
          </p:cNvSpPr>
          <p:nvPr>
            <p:ph type="sldNum" sz="quarter" idx="10"/>
          </p:nvPr>
        </p:nvSpPr>
        <p:spPr/>
        <p:txBody>
          <a:bodyPr/>
          <a:lstStyle/>
          <a:p>
            <a:fld id="{ED5950A7-DFD4-41D5-B813-D3364BFFE6AF}" type="slidenum">
              <a:rPr lang="en-US" smtClean="0"/>
              <a:t>6</a:t>
            </a:fld>
            <a:endParaRPr lang="en-US"/>
          </a:p>
        </p:txBody>
      </p:sp>
    </p:spTree>
    <p:extLst>
      <p:ext uri="{BB962C8B-B14F-4D97-AF65-F5344CB8AC3E}">
        <p14:creationId xmlns:p14="http://schemas.microsoft.com/office/powerpoint/2010/main" val="402772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100">
                <a:solidFill>
                  <a:srgbClr val="000000"/>
                </a:solidFill>
                <a:latin typeface="Gill Sans" charset="0"/>
                <a:ea typeface="ヒラギノ角ゴ ProN W3" charset="0"/>
                <a:cs typeface="ヒラギノ角ゴ ProN W3" charset="0"/>
                <a:sym typeface="Gill Sans" charset="0"/>
              </a:defRPr>
            </a:lvl1pPr>
            <a:lvl2pPr marL="785302" indent="-302039" eaLnBrk="0" hangingPunct="0">
              <a:defRPr sz="6100">
                <a:solidFill>
                  <a:srgbClr val="000000"/>
                </a:solidFill>
                <a:latin typeface="Gill Sans" charset="0"/>
                <a:ea typeface="ヒラギノ角ゴ ProN W3" charset="0"/>
                <a:cs typeface="ヒラギノ角ゴ ProN W3" charset="0"/>
                <a:sym typeface="Gill Sans" charset="0"/>
              </a:defRPr>
            </a:lvl2pPr>
            <a:lvl3pPr marL="1208157" indent="-241632" eaLnBrk="0" hangingPunct="0">
              <a:defRPr sz="6100">
                <a:solidFill>
                  <a:srgbClr val="000000"/>
                </a:solidFill>
                <a:latin typeface="Gill Sans" charset="0"/>
                <a:ea typeface="ヒラギノ角ゴ ProN W3" charset="0"/>
                <a:cs typeface="ヒラギノ角ゴ ProN W3" charset="0"/>
                <a:sym typeface="Gill Sans" charset="0"/>
              </a:defRPr>
            </a:lvl3pPr>
            <a:lvl4pPr marL="1691420" indent="-241632" eaLnBrk="0" hangingPunct="0">
              <a:defRPr sz="6100">
                <a:solidFill>
                  <a:srgbClr val="000000"/>
                </a:solidFill>
                <a:latin typeface="Gill Sans" charset="0"/>
                <a:ea typeface="ヒラギノ角ゴ ProN W3" charset="0"/>
                <a:cs typeface="ヒラギノ角ゴ ProN W3" charset="0"/>
                <a:sym typeface="Gill Sans" charset="0"/>
              </a:defRPr>
            </a:lvl4pPr>
            <a:lvl5pPr marL="2174684" indent="-241632" eaLnBrk="0" hangingPunct="0">
              <a:defRPr sz="6100">
                <a:solidFill>
                  <a:srgbClr val="000000"/>
                </a:solidFill>
                <a:latin typeface="Gill Sans" charset="0"/>
                <a:ea typeface="ヒラギノ角ゴ ProN W3" charset="0"/>
                <a:cs typeface="ヒラギノ角ゴ ProN W3" charset="0"/>
                <a:sym typeface="Gill Sans" charset="0"/>
              </a:defRPr>
            </a:lvl5pPr>
            <a:lvl6pPr marL="2657947"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6pPr>
            <a:lvl7pPr marL="3141210"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7pPr>
            <a:lvl8pPr marL="3624473"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8pPr>
            <a:lvl9pPr marL="4107736"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9pPr>
          </a:lstStyle>
          <a:p>
            <a:pPr eaLnBrk="1" hangingPunct="1"/>
            <a:fld id="{0EDDE638-3B0E-7D44-B409-F891890FB202}" type="slidenum">
              <a:rPr lang="en-US" sz="1300"/>
              <a:pPr eaLnBrk="1" hangingPunct="1"/>
              <a:t>7</a:t>
            </a:fld>
            <a:endParaRPr lang="en-US" sz="13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ea typeface="MS PGothic" charset="0"/>
              </a:rPr>
              <a:t>9 Strategic Priorities</a:t>
            </a:r>
          </a:p>
          <a:p>
            <a:r>
              <a:rPr lang="en-US" dirty="0" smtClean="0">
                <a:latin typeface="Calibri" charset="0"/>
                <a:ea typeface="MS PGothic" charset="0"/>
              </a:rPr>
              <a:t>FDA’s strategic plan is designed to enable the Agency to meet today’s public health needs and to be fully prepared for the challenges and opportunities of tomorrow.</a:t>
            </a:r>
          </a:p>
          <a:p>
            <a:endParaRPr lang="en-US" dirty="0" smtClean="0">
              <a:latin typeface="Calibri" charset="0"/>
              <a:ea typeface="MS PGothic" charset="0"/>
            </a:endParaRPr>
          </a:p>
          <a:p>
            <a:r>
              <a:rPr lang="en-US" dirty="0" smtClean="0">
                <a:latin typeface="Calibri" charset="0"/>
                <a:ea typeface="MS PGothic" charset="0"/>
              </a:rPr>
              <a:t>Investment in these areas are essential</a:t>
            </a:r>
            <a:r>
              <a:rPr lang="en-US" baseline="0" dirty="0" smtClean="0">
                <a:latin typeface="Calibri" charset="0"/>
                <a:ea typeface="MS PGothic" charset="0"/>
              </a:rPr>
              <a:t> to mission success and public health and safety.</a:t>
            </a:r>
          </a:p>
          <a:p>
            <a:endParaRPr lang="en-US" baseline="0" dirty="0" smtClean="0">
              <a:latin typeface="Calibri" charset="0"/>
              <a:ea typeface="MS PGothic" charset="0"/>
            </a:endParaRPr>
          </a:p>
          <a:p>
            <a:r>
              <a:rPr lang="en-US" baseline="0" dirty="0" smtClean="0">
                <a:latin typeface="Calibri" charset="0"/>
                <a:ea typeface="MS PGothic" charset="0"/>
              </a:rPr>
              <a:t>Chemical Quantitative structure activity relationship models </a:t>
            </a:r>
          </a:p>
          <a:p>
            <a:endParaRPr lang="en-US" baseline="0" dirty="0" smtClean="0">
              <a:latin typeface="Calibri" charset="0"/>
              <a:ea typeface="MS PGothic" charset="0"/>
            </a:endParaRPr>
          </a:p>
          <a:p>
            <a:endParaRPr lang="en-US" dirty="0">
              <a:latin typeface="Calibri"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100">
                <a:solidFill>
                  <a:srgbClr val="000000"/>
                </a:solidFill>
                <a:latin typeface="Gill Sans" charset="0"/>
                <a:ea typeface="ヒラギノ角ゴ ProN W3" charset="0"/>
                <a:cs typeface="ヒラギノ角ゴ ProN W3" charset="0"/>
                <a:sym typeface="Gill Sans" charset="0"/>
              </a:defRPr>
            </a:lvl1pPr>
            <a:lvl2pPr marL="785302" indent="-302039" eaLnBrk="0" hangingPunct="0">
              <a:defRPr sz="6100">
                <a:solidFill>
                  <a:srgbClr val="000000"/>
                </a:solidFill>
                <a:latin typeface="Gill Sans" charset="0"/>
                <a:ea typeface="ヒラギノ角ゴ ProN W3" charset="0"/>
                <a:cs typeface="ヒラギノ角ゴ ProN W3" charset="0"/>
                <a:sym typeface="Gill Sans" charset="0"/>
              </a:defRPr>
            </a:lvl2pPr>
            <a:lvl3pPr marL="1208157" indent="-241632" eaLnBrk="0" hangingPunct="0">
              <a:defRPr sz="6100">
                <a:solidFill>
                  <a:srgbClr val="000000"/>
                </a:solidFill>
                <a:latin typeface="Gill Sans" charset="0"/>
                <a:ea typeface="ヒラギノ角ゴ ProN W3" charset="0"/>
                <a:cs typeface="ヒラギノ角ゴ ProN W3" charset="0"/>
                <a:sym typeface="Gill Sans" charset="0"/>
              </a:defRPr>
            </a:lvl3pPr>
            <a:lvl4pPr marL="1691420" indent="-241632" eaLnBrk="0" hangingPunct="0">
              <a:defRPr sz="6100">
                <a:solidFill>
                  <a:srgbClr val="000000"/>
                </a:solidFill>
                <a:latin typeface="Gill Sans" charset="0"/>
                <a:ea typeface="ヒラギノ角ゴ ProN W3" charset="0"/>
                <a:cs typeface="ヒラギノ角ゴ ProN W3" charset="0"/>
                <a:sym typeface="Gill Sans" charset="0"/>
              </a:defRPr>
            </a:lvl4pPr>
            <a:lvl5pPr marL="2174684" indent="-241632" eaLnBrk="0" hangingPunct="0">
              <a:defRPr sz="6100">
                <a:solidFill>
                  <a:srgbClr val="000000"/>
                </a:solidFill>
                <a:latin typeface="Gill Sans" charset="0"/>
                <a:ea typeface="ヒラギノ角ゴ ProN W3" charset="0"/>
                <a:cs typeface="ヒラギノ角ゴ ProN W3" charset="0"/>
                <a:sym typeface="Gill Sans" charset="0"/>
              </a:defRPr>
            </a:lvl5pPr>
            <a:lvl6pPr marL="2657947"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6pPr>
            <a:lvl7pPr marL="3141210"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7pPr>
            <a:lvl8pPr marL="3624473"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8pPr>
            <a:lvl9pPr marL="4107736" indent="-241632" algn="ctr" eaLnBrk="0" fontAlgn="base" hangingPunct="0">
              <a:spcBef>
                <a:spcPct val="0"/>
              </a:spcBef>
              <a:spcAft>
                <a:spcPct val="0"/>
              </a:spcAft>
              <a:defRPr sz="6100">
                <a:solidFill>
                  <a:srgbClr val="000000"/>
                </a:solidFill>
                <a:latin typeface="Gill Sans" charset="0"/>
                <a:ea typeface="ヒラギノ角ゴ ProN W3" charset="0"/>
                <a:cs typeface="ヒラギノ角ゴ ProN W3" charset="0"/>
                <a:sym typeface="Gill Sans" charset="0"/>
              </a:defRPr>
            </a:lvl9pPr>
          </a:lstStyle>
          <a:p>
            <a:pPr eaLnBrk="1" hangingPunct="1"/>
            <a:fld id="{0EDDE638-3B0E-7D44-B409-F891890FB202}" type="slidenum">
              <a:rPr lang="en-US" sz="1300"/>
              <a:pPr eaLnBrk="1" hangingPunct="1"/>
              <a:t>8</a:t>
            </a:fld>
            <a:endParaRPr lang="en-US" sz="1300"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93" eaLnBrk="0" fontAlgn="base" hangingPunct="0">
              <a:spcBef>
                <a:spcPct val="30000"/>
              </a:spcBef>
              <a:spcAft>
                <a:spcPct val="0"/>
              </a:spcAft>
              <a:defRPr/>
            </a:pPr>
            <a:r>
              <a:rPr lang="en-US" dirty="0">
                <a:latin typeface="Arial" charset="0"/>
                <a:ea typeface="ＭＳ Ｐゴシック" charset="-128"/>
                <a:cs typeface="ＭＳ Ｐゴシック" charset="-128"/>
              </a:rPr>
              <a:t>A model is representation of a system, entity, phenomena, or process, which could be a laboratory bench test, animal model (e.g., mouse) or computational model (e.g., of a human organ system</a:t>
            </a:r>
            <a:r>
              <a:rPr lang="en-US" dirty="0" smtClean="0">
                <a:latin typeface="Arial" charset="0"/>
                <a:ea typeface="ＭＳ Ｐゴシック" charset="-128"/>
                <a:cs typeface="ＭＳ Ｐゴシック" charset="-128"/>
              </a:rPr>
              <a:t>).  And we use all of these models,</a:t>
            </a:r>
            <a:r>
              <a:rPr lang="en-US" baseline="0" dirty="0" smtClean="0">
                <a:latin typeface="Arial" charset="0"/>
                <a:ea typeface="ＭＳ Ｐゴシック" charset="-128"/>
                <a:cs typeface="ＭＳ Ｐゴシック" charset="-128"/>
              </a:rPr>
              <a:t> including the clinical trial, to evaluate medical products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C51A9201-BF5C-4E22-8A64-D7C27DDC64F8}" type="slidenum">
              <a:rPr lang="en-US" smtClean="0"/>
              <a:pPr>
                <a:defRPr/>
              </a:pPr>
              <a:t>10</a:t>
            </a:fld>
            <a:endParaRPr lang="en-US"/>
          </a:p>
        </p:txBody>
      </p:sp>
    </p:spTree>
    <p:extLst>
      <p:ext uri="{BB962C8B-B14F-4D97-AF65-F5344CB8AC3E}">
        <p14:creationId xmlns:p14="http://schemas.microsoft.com/office/powerpoint/2010/main" val="185999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a:prstGeom prst="rect">
            <a:avLst/>
          </a:prstGeom>
        </p:spPr>
        <p:txBody>
          <a:bodyPr/>
          <a:lstStyle/>
          <a:p>
            <a:fld id="{A349544A-F1CD-3844-BFB3-6D230A0137DD}" type="datetimeFigureOut">
              <a:rPr lang="en-US" smtClean="0"/>
              <a:t>8/9/2017</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a:prstGeom prst="rect">
            <a:avLst/>
          </a:prstGeom>
        </p:spPr>
        <p:txBody>
          <a:bodyPr/>
          <a:lstStyle/>
          <a:p>
            <a:fld id="{A349544A-F1CD-3844-BFB3-6D230A0137DD}" type="datetimeFigureOut">
              <a:rPr lang="en-US" smtClean="0"/>
              <a:t>8/9/2017</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a:prstGeom prst="rect">
            <a:avLst/>
          </a:prstGeom>
        </p:spPr>
        <p:txBody>
          <a:bodyPr/>
          <a:lstStyle/>
          <a:p>
            <a:fld id="{A349544A-F1CD-3844-BFB3-6D230A0137DD}" type="datetimeFigureOut">
              <a:rPr lang="en-US" smtClean="0"/>
              <a:t>8/9/2017</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36768"/>
            <a:ext cx="8509103" cy="926020"/>
          </a:xfrm>
        </p:spPr>
        <p:txBody>
          <a:bodyPr>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23850" y="1410057"/>
            <a:ext cx="8509103" cy="4885762"/>
          </a:xfrm>
        </p:spPr>
        <p:txBody>
          <a:bodyPr/>
          <a:lstStyle>
            <a:lvl1pPr>
              <a:defRPr sz="2600"/>
            </a:lvl1pPr>
            <a:lvl2pPr>
              <a:defRPr sz="2400"/>
            </a:lvl2pPr>
            <a:lvl3pPr>
              <a:defRPr sz="22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a:prstGeom prst="rect">
            <a:avLst/>
          </a:prstGeom>
        </p:spPr>
        <p:txBody>
          <a:bodyPr/>
          <a:lstStyle/>
          <a:p>
            <a:fld id="{A349544A-F1CD-3844-BFB3-6D230A0137DD}" type="datetimeFigureOut">
              <a:rPr lang="en-US" smtClean="0"/>
              <a:t>8/9/2017</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a:prstGeom prst="rect">
            <a:avLst/>
          </a:prstGeom>
        </p:spPr>
        <p:txBody>
          <a:bodyPr/>
          <a:lstStyle/>
          <a:p>
            <a:fld id="{A349544A-F1CD-3844-BFB3-6D230A0137DD}" type="datetimeFigureOut">
              <a:rPr lang="en-US" smtClean="0"/>
              <a:t>8/9/2017</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a:prstGeom prst="rect">
            <a:avLst/>
          </a:prstGeom>
        </p:spPr>
        <p:txBody>
          <a:bodyPr/>
          <a:lstStyle/>
          <a:p>
            <a:fld id="{A349544A-F1CD-3844-BFB3-6D230A0137DD}" type="datetimeFigureOut">
              <a:rPr lang="en-US" smtClean="0"/>
              <a:t>8/9/2017</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a:prstGeom prst="rect">
            <a:avLst/>
          </a:prstGeom>
        </p:spPr>
        <p:txBody>
          <a:bodyPr/>
          <a:lstStyle/>
          <a:p>
            <a:fld id="{A349544A-F1CD-3844-BFB3-6D230A0137DD}" type="datetimeFigureOut">
              <a:rPr lang="en-US" smtClean="0"/>
              <a:t>8/9/2017</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a:prstGeom prst="rect">
            <a:avLst/>
          </a:prstGeom>
        </p:spPr>
        <p:txBody>
          <a:bodyPr/>
          <a:lstStyle/>
          <a:p>
            <a:fld id="{A349544A-F1CD-3844-BFB3-6D230A0137DD}" type="datetimeFigureOut">
              <a:rPr lang="en-US" smtClean="0"/>
              <a:t>8/9/2017</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a:prstGeom prst="rect">
            <a:avLst/>
          </a:prstGeom>
        </p:spPr>
        <p:txBody>
          <a:bodyPr/>
          <a:lstStyle/>
          <a:p>
            <a:fld id="{A349544A-F1CD-3844-BFB3-6D230A0137DD}" type="datetimeFigureOut">
              <a:rPr lang="en-US" smtClean="0"/>
              <a:t>8/9/2017</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a:prstGeom prst="rect">
            <a:avLst/>
          </a:prstGeom>
        </p:spPr>
        <p:txBody>
          <a:bodyPr/>
          <a:lstStyle/>
          <a:p>
            <a:fld id="{A349544A-F1CD-3844-BFB3-6D230A0137DD}" type="datetimeFigureOut">
              <a:rPr lang="en-US" smtClean="0"/>
              <a:t>8/9/2017</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
        <p:nvSpPr>
          <p:cNvPr id="7" name="Footer Placeholder 4"/>
          <p:cNvSpPr txBox="1">
            <a:spLocks/>
          </p:cNvSpPr>
          <p:nvPr/>
        </p:nvSpPr>
        <p:spPr>
          <a:xfrm>
            <a:off x="247650" y="638492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mtClean="0">
                <a:solidFill>
                  <a:schemeClr val="tx2">
                    <a:lumMod val="60000"/>
                    <a:lumOff val="40000"/>
                  </a:schemeClr>
                </a:solidFill>
                <a:latin typeface="Helvetica"/>
                <a:cs typeface="Helvetica"/>
              </a:rPr>
              <a:t>www.fda.gov</a:t>
            </a:r>
            <a:endParaRPr lang="en-US" sz="1600" b="1" dirty="0" smtClean="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037" y="1364534"/>
            <a:ext cx="8346558" cy="1470025"/>
          </a:xfrm>
        </p:spPr>
        <p:txBody>
          <a:bodyPr>
            <a:noAutofit/>
          </a:bodyPr>
          <a:lstStyle/>
          <a:p>
            <a:r>
              <a:rPr lang="en-US" sz="4200" b="1" dirty="0" smtClean="0"/>
              <a:t>Modeling and Simulation at U.S. FDA</a:t>
            </a:r>
            <a:endParaRPr lang="en-US" sz="4200" b="1" dirty="0"/>
          </a:p>
        </p:txBody>
      </p:sp>
      <p:sp>
        <p:nvSpPr>
          <p:cNvPr id="6" name="TextBox 5"/>
          <p:cNvSpPr txBox="1"/>
          <p:nvPr/>
        </p:nvSpPr>
        <p:spPr>
          <a:xfrm>
            <a:off x="907137" y="3207506"/>
            <a:ext cx="5079404" cy="2831544"/>
          </a:xfrm>
          <a:prstGeom prst="rect">
            <a:avLst/>
          </a:prstGeom>
          <a:noFill/>
        </p:spPr>
        <p:txBody>
          <a:bodyPr wrap="none" rtlCol="0">
            <a:spAutoFit/>
          </a:bodyPr>
          <a:lstStyle/>
          <a:p>
            <a:r>
              <a:rPr lang="en-US" sz="2200" b="1" dirty="0" smtClean="0"/>
              <a:t>Tina Morrison, Ph.D.</a:t>
            </a:r>
          </a:p>
          <a:p>
            <a:r>
              <a:rPr lang="en-US" sz="2000" i="1" dirty="0" smtClean="0"/>
              <a:t>Chair, Modeling and Simulation Working Group</a:t>
            </a:r>
          </a:p>
          <a:p>
            <a:r>
              <a:rPr lang="en-US" sz="2000" dirty="0" smtClean="0"/>
              <a:t>Office of the Chief Scientist</a:t>
            </a:r>
          </a:p>
          <a:p>
            <a:endParaRPr lang="en-US" sz="2000" dirty="0"/>
          </a:p>
          <a:p>
            <a:r>
              <a:rPr lang="en-US" sz="2000" i="1" dirty="0" smtClean="0"/>
              <a:t>Deputy Director, Division of Applied Mechanics</a:t>
            </a:r>
          </a:p>
          <a:p>
            <a:r>
              <a:rPr lang="en-US" sz="2000" dirty="0" smtClean="0"/>
              <a:t>Office of Science and Engineering Laboratories</a:t>
            </a:r>
          </a:p>
          <a:p>
            <a:r>
              <a:rPr lang="en-US" sz="2000" dirty="0" smtClean="0"/>
              <a:t>U.S. Food and Drug Administration</a:t>
            </a:r>
          </a:p>
          <a:p>
            <a:endParaRPr lang="en-US" dirty="0" smtClean="0"/>
          </a:p>
          <a:p>
            <a:r>
              <a:rPr lang="en-US" b="1" dirty="0" smtClean="0">
                <a:solidFill>
                  <a:srgbClr val="0070C0"/>
                </a:solidFill>
              </a:rPr>
              <a:t>Tina.Morrison@fda.hhs.gov</a:t>
            </a:r>
            <a:endParaRPr lang="en-US" b="1" dirty="0">
              <a:solidFill>
                <a:srgbClr val="0070C0"/>
              </a:solidFill>
            </a:endParaRPr>
          </a:p>
        </p:txBody>
      </p:sp>
    </p:spTree>
    <p:extLst>
      <p:ext uri="{BB962C8B-B14F-4D97-AF65-F5344CB8AC3E}">
        <p14:creationId xmlns:p14="http://schemas.microsoft.com/office/powerpoint/2010/main" val="310784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What is a </a:t>
            </a:r>
            <a:r>
              <a:rPr lang="en-US" b="1" dirty="0" smtClean="0"/>
              <a:t>Model</a:t>
            </a:r>
            <a:r>
              <a:rPr lang="en-US" b="1" dirty="0"/>
              <a:t>?</a:t>
            </a:r>
            <a:endParaRPr lang="en-US" dirty="0"/>
          </a:p>
        </p:txBody>
      </p:sp>
      <p:sp>
        <p:nvSpPr>
          <p:cNvPr id="5" name="Content Placeholder 2"/>
          <p:cNvSpPr>
            <a:spLocks noGrp="1"/>
          </p:cNvSpPr>
          <p:nvPr>
            <p:ph idx="1"/>
          </p:nvPr>
        </p:nvSpPr>
        <p:spPr/>
        <p:txBody>
          <a:bodyPr/>
          <a:lstStyle/>
          <a:p>
            <a:pPr marL="0" lvl="0" indent="0">
              <a:buNone/>
            </a:pPr>
            <a:r>
              <a:rPr lang="en-US" sz="2400" b="1" dirty="0" smtClean="0"/>
              <a:t>Model:</a:t>
            </a:r>
            <a:r>
              <a:rPr lang="en-US" sz="2400" b="0" dirty="0" smtClean="0"/>
              <a:t> </a:t>
            </a:r>
            <a:r>
              <a:rPr lang="en-US" sz="2400" b="0" dirty="0"/>
              <a:t>a </a:t>
            </a:r>
            <a:r>
              <a:rPr lang="en-US" sz="2400" b="0" dirty="0" smtClean="0"/>
              <a:t>representation </a:t>
            </a:r>
            <a:r>
              <a:rPr lang="en-US" sz="2400" b="0" dirty="0"/>
              <a:t>of a system, entity, phenomena, or </a:t>
            </a:r>
            <a:r>
              <a:rPr lang="en-US" sz="2400" b="0" dirty="0" smtClean="0"/>
              <a:t>process. </a:t>
            </a:r>
          </a:p>
          <a:p>
            <a:pPr marL="0" lvl="0" indent="0">
              <a:buNone/>
            </a:pPr>
            <a:endParaRPr lang="en-US" sz="2400" dirty="0"/>
          </a:p>
          <a:p>
            <a:pPr lvl="0"/>
            <a:endParaRPr lang="en-US" sz="24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754" y="2007225"/>
            <a:ext cx="1686415" cy="130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p:cNvSpPr>
            <a:spLocks/>
          </p:cNvSpPr>
          <p:nvPr/>
        </p:nvSpPr>
        <p:spPr bwMode="auto">
          <a:xfrm>
            <a:off x="991921" y="4738006"/>
            <a:ext cx="135755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r>
              <a:rPr lang="en-US" sz="2200" dirty="0">
                <a:solidFill>
                  <a:schemeClr val="tx1"/>
                </a:solidFill>
                <a:latin typeface="+mn-lt"/>
                <a:ea typeface="MS PGothic" charset="0"/>
                <a:cs typeface="MS PGothic" charset="0"/>
                <a:sym typeface="Arial" charset="0"/>
              </a:rPr>
              <a:t>In vitro</a:t>
            </a:r>
          </a:p>
          <a:p>
            <a:pPr algn="ctr"/>
            <a:r>
              <a:rPr lang="en-US" sz="2200" dirty="0" smtClean="0">
                <a:solidFill>
                  <a:schemeClr val="tx1"/>
                </a:solidFill>
                <a:latin typeface="+mn-lt"/>
                <a:ea typeface="MS PGothic" charset="0"/>
                <a:cs typeface="MS PGothic" charset="0"/>
                <a:sym typeface="Arial" charset="0"/>
              </a:rPr>
              <a:t>(</a:t>
            </a:r>
            <a:r>
              <a:rPr lang="en-US" sz="2200" dirty="0" smtClean="0">
                <a:ea typeface="MS PGothic" charset="0"/>
                <a:cs typeface="MS PGothic" charset="0"/>
                <a:sym typeface="Arial" charset="0"/>
              </a:rPr>
              <a:t>laboratory</a:t>
            </a:r>
            <a:r>
              <a:rPr lang="en-US" sz="2200" dirty="0" smtClean="0">
                <a:solidFill>
                  <a:schemeClr val="tx1"/>
                </a:solidFill>
                <a:latin typeface="+mn-lt"/>
                <a:ea typeface="MS PGothic" charset="0"/>
                <a:cs typeface="MS PGothic" charset="0"/>
                <a:sym typeface="Arial" charset="0"/>
              </a:rPr>
              <a:t>)</a:t>
            </a:r>
            <a:endParaRPr lang="en-US" sz="2200" dirty="0">
              <a:solidFill>
                <a:schemeClr val="tx1"/>
              </a:solidFill>
              <a:latin typeface="+mn-lt"/>
              <a:ea typeface="MS PGothic" charset="0"/>
              <a:cs typeface="MS PGothic" charset="0"/>
              <a:sym typeface="Arial" charset="0"/>
            </a:endParaRPr>
          </a:p>
        </p:txBody>
      </p:sp>
      <p:sp>
        <p:nvSpPr>
          <p:cNvPr id="10" name="Rectangle 9"/>
          <p:cNvSpPr>
            <a:spLocks/>
          </p:cNvSpPr>
          <p:nvPr/>
        </p:nvSpPr>
        <p:spPr bwMode="auto">
          <a:xfrm>
            <a:off x="3582014" y="3422884"/>
            <a:ext cx="20742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r>
              <a:rPr lang="en-US" sz="2200" dirty="0">
                <a:solidFill>
                  <a:schemeClr val="tx1"/>
                </a:solidFill>
                <a:latin typeface="+mn-lt"/>
                <a:ea typeface="MS PGothic" charset="0"/>
                <a:cs typeface="MS PGothic" charset="0"/>
                <a:sym typeface="Arial" charset="0"/>
              </a:rPr>
              <a:t>In vivo</a:t>
            </a:r>
          </a:p>
          <a:p>
            <a:pPr algn="ctr"/>
            <a:r>
              <a:rPr lang="en-US" sz="2200" dirty="0" smtClean="0">
                <a:solidFill>
                  <a:schemeClr val="tx1"/>
                </a:solidFill>
                <a:latin typeface="+mn-lt"/>
                <a:ea typeface="MS PGothic" charset="0"/>
                <a:cs typeface="MS PGothic" charset="0"/>
                <a:sym typeface="Arial" charset="0"/>
              </a:rPr>
              <a:t>(animals/humans)</a:t>
            </a:r>
            <a:endParaRPr lang="en-US" sz="2200" dirty="0">
              <a:solidFill>
                <a:schemeClr val="tx1"/>
              </a:solidFill>
              <a:latin typeface="+mn-lt"/>
              <a:ea typeface="MS PGothic" charset="0"/>
              <a:cs typeface="MS PGothic" charset="0"/>
              <a:sym typeface="Arial" charset="0"/>
            </a:endParaRPr>
          </a:p>
        </p:txBody>
      </p:sp>
      <p:sp>
        <p:nvSpPr>
          <p:cNvPr id="11" name="Rectangle 10"/>
          <p:cNvSpPr>
            <a:spLocks/>
          </p:cNvSpPr>
          <p:nvPr/>
        </p:nvSpPr>
        <p:spPr bwMode="auto">
          <a:xfrm>
            <a:off x="6607641" y="4678630"/>
            <a:ext cx="128663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r>
              <a:rPr lang="en-US" sz="2200" dirty="0">
                <a:solidFill>
                  <a:schemeClr val="tx1"/>
                </a:solidFill>
                <a:latin typeface="+mn-lt"/>
                <a:ea typeface="MS PGothic" charset="0"/>
                <a:cs typeface="MS PGothic" charset="0"/>
                <a:sym typeface="Arial" charset="0"/>
              </a:rPr>
              <a:t>In silico</a:t>
            </a:r>
          </a:p>
          <a:p>
            <a:pPr algn="ctr"/>
            <a:r>
              <a:rPr lang="en-US" sz="2200" dirty="0" smtClean="0">
                <a:solidFill>
                  <a:schemeClr val="tx1"/>
                </a:solidFill>
                <a:latin typeface="+mn-lt"/>
                <a:ea typeface="MS PGothic" charset="0"/>
                <a:cs typeface="MS PGothic" charset="0"/>
                <a:sym typeface="Arial" charset="0"/>
              </a:rPr>
              <a:t>(computer)</a:t>
            </a:r>
            <a:endParaRPr lang="en-US" sz="2200" dirty="0">
              <a:solidFill>
                <a:schemeClr val="tx1"/>
              </a:solidFill>
              <a:latin typeface="+mn-lt"/>
              <a:ea typeface="MS PGothic" charset="0"/>
              <a:cs typeface="MS PGothic" charset="0"/>
              <a:sym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47" y="2633595"/>
            <a:ext cx="2325435" cy="183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4747" y="5604834"/>
            <a:ext cx="4572000" cy="246221"/>
          </a:xfrm>
          <a:prstGeom prst="rect">
            <a:avLst/>
          </a:prstGeom>
        </p:spPr>
        <p:txBody>
          <a:bodyPr>
            <a:spAutoFit/>
          </a:bodyPr>
          <a:lstStyle/>
          <a:p>
            <a:r>
              <a:rPr lang="en-US" sz="1000" dirty="0"/>
              <a:t>http://medicalimplanttestinglab.com/news.html</a:t>
            </a:r>
          </a:p>
        </p:txBody>
      </p:sp>
      <p:pic>
        <p:nvPicPr>
          <p:cNvPr id="1030" name="Picture 6" descr="http://www.wakehealth.edu/assets/0/76/83/166/3866/3870/7628d5c9-6c81-4e0e-812b-79c64ccd0d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498" y="2257181"/>
            <a:ext cx="1685925"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07641" y="5596222"/>
            <a:ext cx="1390124" cy="246221"/>
          </a:xfrm>
          <a:prstGeom prst="rect">
            <a:avLst/>
          </a:prstGeom>
        </p:spPr>
        <p:txBody>
          <a:bodyPr wrap="none">
            <a:spAutoFit/>
          </a:bodyPr>
          <a:lstStyle/>
          <a:p>
            <a:r>
              <a:rPr lang="en-US" sz="1000" dirty="0" smtClean="0"/>
              <a:t>www.wakehealth.edu</a:t>
            </a:r>
            <a:endParaRPr lang="en-US" sz="1000" dirty="0"/>
          </a:p>
        </p:txBody>
      </p:sp>
      <p:pic>
        <p:nvPicPr>
          <p:cNvPr id="8194" name="Picture 2" descr="Image result for clinical trial"/>
          <p:cNvPicPr>
            <a:picLocks noChangeAspect="1" noChangeArrowheads="1"/>
          </p:cNvPicPr>
          <p:nvPr/>
        </p:nvPicPr>
        <p:blipFill rotWithShape="1">
          <a:blip r:embed="rId6">
            <a:extLst>
              <a:ext uri="{28A0092B-C50C-407E-A947-70E740481C1C}">
                <a14:useLocalDpi xmlns:a14="http://schemas.microsoft.com/office/drawing/2010/main" val="0"/>
              </a:ext>
            </a:extLst>
          </a:blip>
          <a:srcRect l="10889" t="10033" r="12321"/>
          <a:stretch/>
        </p:blipFill>
        <p:spPr bwMode="auto">
          <a:xfrm>
            <a:off x="3504084" y="4275874"/>
            <a:ext cx="2365088" cy="221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39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wn Arrow 38"/>
          <p:cNvSpPr/>
          <p:nvPr/>
        </p:nvSpPr>
        <p:spPr bwMode="auto">
          <a:xfrm rot="16200000">
            <a:off x="4423073" y="3018687"/>
            <a:ext cx="470919" cy="648968"/>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616265"/>
              </a:solidFill>
            </a:endParaRPr>
          </a:p>
        </p:txBody>
      </p:sp>
      <p:grpSp>
        <p:nvGrpSpPr>
          <p:cNvPr id="12" name="Group 11"/>
          <p:cNvGrpSpPr/>
          <p:nvPr/>
        </p:nvGrpSpPr>
        <p:grpSpPr>
          <a:xfrm>
            <a:off x="148984" y="1875874"/>
            <a:ext cx="4231945" cy="3728741"/>
            <a:chOff x="381000" y="2620368"/>
            <a:chExt cx="4231945" cy="3728741"/>
          </a:xfrm>
        </p:grpSpPr>
        <p:graphicFrame>
          <p:nvGraphicFramePr>
            <p:cNvPr id="34" name="Chart 1"/>
            <p:cNvGraphicFramePr>
              <a:graphicFrameLocks/>
            </p:cNvGraphicFramePr>
            <p:nvPr>
              <p:extLst>
                <p:ext uri="{D42A27DB-BD31-4B8C-83A1-F6EECF244321}">
                  <p14:modId xmlns:p14="http://schemas.microsoft.com/office/powerpoint/2010/main" val="401684881"/>
                </p:ext>
              </p:extLst>
            </p:nvPr>
          </p:nvGraphicFramePr>
          <p:xfrm>
            <a:off x="381000" y="2889141"/>
            <a:ext cx="3980721" cy="267345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p:cNvSpPr txBox="1"/>
            <p:nvPr/>
          </p:nvSpPr>
          <p:spPr>
            <a:xfrm>
              <a:off x="484494" y="329200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Human</a:t>
              </a:r>
              <a:endParaRPr lang="en-US" sz="1800" dirty="0"/>
            </a:p>
          </p:txBody>
        </p:sp>
        <p:sp>
          <p:nvSpPr>
            <p:cNvPr id="22" name="TextBox 1"/>
            <p:cNvSpPr txBox="1"/>
            <p:nvPr/>
          </p:nvSpPr>
          <p:spPr>
            <a:xfrm>
              <a:off x="1876567" y="543470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Animal</a:t>
              </a:r>
              <a:endParaRPr lang="en-US" sz="1800" dirty="0"/>
            </a:p>
          </p:txBody>
        </p:sp>
        <p:sp>
          <p:nvSpPr>
            <p:cNvPr id="23" name="TextBox 1"/>
            <p:cNvSpPr txBox="1"/>
            <p:nvPr/>
          </p:nvSpPr>
          <p:spPr>
            <a:xfrm>
              <a:off x="3200402" y="3083373"/>
              <a:ext cx="1412543"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Laboratory</a:t>
              </a:r>
              <a:endParaRPr lang="en-US" sz="1800" dirty="0"/>
            </a:p>
          </p:txBody>
        </p:sp>
        <p:sp>
          <p:nvSpPr>
            <p:cNvPr id="8" name="TextBox 7"/>
            <p:cNvSpPr txBox="1"/>
            <p:nvPr/>
          </p:nvSpPr>
          <p:spPr>
            <a:xfrm>
              <a:off x="1876567" y="2620368"/>
              <a:ext cx="1197764" cy="369332"/>
            </a:xfrm>
            <a:prstGeom prst="rect">
              <a:avLst/>
            </a:prstGeom>
            <a:noFill/>
          </p:spPr>
          <p:txBody>
            <a:bodyPr wrap="none" rtlCol="0">
              <a:spAutoFit/>
            </a:bodyPr>
            <a:lstStyle/>
            <a:p>
              <a:r>
                <a:rPr lang="en-US" dirty="0" smtClean="0"/>
                <a:t>Computer</a:t>
              </a:r>
              <a:endParaRPr lang="en-US" dirty="0"/>
            </a:p>
          </p:txBody>
        </p:sp>
        <p:cxnSp>
          <p:nvCxnSpPr>
            <p:cNvPr id="10" name="Straight Connector 9"/>
            <p:cNvCxnSpPr/>
            <p:nvPr/>
          </p:nvCxnSpPr>
          <p:spPr>
            <a:xfrm flipH="1">
              <a:off x="2464551" y="2962404"/>
              <a:ext cx="10898" cy="1482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4970406" y="2080923"/>
            <a:ext cx="4094789" cy="2990930"/>
            <a:chOff x="4800600" y="2921427"/>
            <a:chExt cx="4025804" cy="2664256"/>
          </a:xfrm>
        </p:grpSpPr>
        <p:graphicFrame>
          <p:nvGraphicFramePr>
            <p:cNvPr id="36" name="Chart 1"/>
            <p:cNvGraphicFramePr>
              <a:graphicFrameLocks/>
            </p:cNvGraphicFramePr>
            <p:nvPr>
              <p:extLst>
                <p:ext uri="{D42A27DB-BD31-4B8C-83A1-F6EECF244321}">
                  <p14:modId xmlns:p14="http://schemas.microsoft.com/office/powerpoint/2010/main" val="2221949265"/>
                </p:ext>
              </p:extLst>
            </p:nvPr>
          </p:nvGraphicFramePr>
          <p:xfrm>
            <a:off x="4800600" y="2921427"/>
            <a:ext cx="3949790" cy="2597259"/>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p:cNvSpPr txBox="1"/>
            <p:nvPr/>
          </p:nvSpPr>
          <p:spPr>
            <a:xfrm>
              <a:off x="5209141" y="298867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Human</a:t>
              </a:r>
              <a:endParaRPr lang="en-US" sz="1800" dirty="0"/>
            </a:p>
          </p:txBody>
        </p:sp>
        <p:sp>
          <p:nvSpPr>
            <p:cNvPr id="27" name="TextBox 1"/>
            <p:cNvSpPr txBox="1"/>
            <p:nvPr/>
          </p:nvSpPr>
          <p:spPr>
            <a:xfrm>
              <a:off x="4941436" y="4874441"/>
              <a:ext cx="914400" cy="457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Animal</a:t>
              </a:r>
              <a:endParaRPr lang="en-US" sz="1800" dirty="0"/>
            </a:p>
          </p:txBody>
        </p:sp>
        <p:sp>
          <p:nvSpPr>
            <p:cNvPr id="28" name="TextBox 1"/>
            <p:cNvSpPr txBox="1"/>
            <p:nvPr/>
          </p:nvSpPr>
          <p:spPr>
            <a:xfrm>
              <a:off x="7413861" y="5128483"/>
              <a:ext cx="1412543" cy="457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Laboratory</a:t>
              </a:r>
              <a:endParaRPr lang="en-US" sz="1800" dirty="0"/>
            </a:p>
          </p:txBody>
        </p:sp>
        <p:sp>
          <p:nvSpPr>
            <p:cNvPr id="29" name="TextBox 28"/>
            <p:cNvSpPr txBox="1"/>
            <p:nvPr/>
          </p:nvSpPr>
          <p:spPr>
            <a:xfrm>
              <a:off x="7521250" y="3102949"/>
              <a:ext cx="1197764" cy="369332"/>
            </a:xfrm>
            <a:prstGeom prst="rect">
              <a:avLst/>
            </a:prstGeom>
            <a:noFill/>
          </p:spPr>
          <p:txBody>
            <a:bodyPr wrap="none" rtlCol="0">
              <a:spAutoFit/>
            </a:bodyPr>
            <a:lstStyle/>
            <a:p>
              <a:r>
                <a:rPr lang="en-US" dirty="0" smtClean="0"/>
                <a:t>Computer</a:t>
              </a:r>
              <a:endParaRPr lang="en-US" dirty="0"/>
            </a:p>
          </p:txBody>
        </p:sp>
      </p:grpSp>
      <p:sp>
        <p:nvSpPr>
          <p:cNvPr id="2" name="Title 1"/>
          <p:cNvSpPr>
            <a:spLocks noGrp="1"/>
          </p:cNvSpPr>
          <p:nvPr>
            <p:ph type="title"/>
          </p:nvPr>
        </p:nvSpPr>
        <p:spPr>
          <a:xfrm>
            <a:off x="323850" y="187340"/>
            <a:ext cx="8509103" cy="926020"/>
          </a:xfrm>
        </p:spPr>
        <p:txBody>
          <a:bodyPr>
            <a:normAutofit/>
          </a:bodyPr>
          <a:lstStyle/>
          <a:p>
            <a:r>
              <a:rPr lang="en-US" b="1" dirty="0"/>
              <a:t>Sources of Scientific </a:t>
            </a:r>
            <a:r>
              <a:rPr lang="en-US" b="1" dirty="0" smtClean="0"/>
              <a:t>Evidence</a:t>
            </a:r>
            <a:endParaRPr lang="en-US" b="1" dirty="0"/>
          </a:p>
        </p:txBody>
      </p:sp>
      <p:sp>
        <p:nvSpPr>
          <p:cNvPr id="3" name="TextBox 2"/>
          <p:cNvSpPr txBox="1"/>
          <p:nvPr/>
        </p:nvSpPr>
        <p:spPr>
          <a:xfrm>
            <a:off x="1503768" y="5527583"/>
            <a:ext cx="1045479" cy="492443"/>
          </a:xfrm>
          <a:prstGeom prst="rect">
            <a:avLst/>
          </a:prstGeom>
          <a:noFill/>
        </p:spPr>
        <p:txBody>
          <a:bodyPr wrap="none" rtlCol="0">
            <a:spAutoFit/>
          </a:bodyPr>
          <a:lstStyle/>
          <a:p>
            <a:r>
              <a:rPr lang="en-US" sz="2600" i="1" dirty="0" smtClean="0">
                <a:latin typeface="Britannic Bold" panose="020B0903060703020204" pitchFamily="34" charset="0"/>
              </a:rPr>
              <a:t>Today</a:t>
            </a:r>
            <a:endParaRPr lang="en-US" sz="2600" i="1" dirty="0">
              <a:latin typeface="Britannic Bold" panose="020B0903060703020204" pitchFamily="34" charset="0"/>
            </a:endParaRPr>
          </a:p>
        </p:txBody>
      </p:sp>
      <p:sp>
        <p:nvSpPr>
          <p:cNvPr id="25" name="TextBox 24"/>
          <p:cNvSpPr txBox="1"/>
          <p:nvPr/>
        </p:nvSpPr>
        <p:spPr>
          <a:xfrm>
            <a:off x="6458465" y="5527584"/>
            <a:ext cx="1146468" cy="492443"/>
          </a:xfrm>
          <a:prstGeom prst="rect">
            <a:avLst/>
          </a:prstGeom>
          <a:noFill/>
        </p:spPr>
        <p:txBody>
          <a:bodyPr wrap="none" rtlCol="0">
            <a:spAutoFit/>
          </a:bodyPr>
          <a:lstStyle/>
          <a:p>
            <a:r>
              <a:rPr lang="en-US" sz="2600" i="1" dirty="0" smtClean="0">
                <a:latin typeface="Britannic Bold" panose="020B0903060703020204" pitchFamily="34" charset="0"/>
              </a:rPr>
              <a:t>Future</a:t>
            </a:r>
            <a:endParaRPr lang="en-US" sz="2600" i="1" dirty="0">
              <a:latin typeface="Britannic Bold" panose="020B0903060703020204" pitchFamily="34" charset="0"/>
            </a:endParaRPr>
          </a:p>
        </p:txBody>
      </p:sp>
    </p:spTree>
    <p:extLst>
      <p:ext uri="{BB962C8B-B14F-4D97-AF65-F5344CB8AC3E}">
        <p14:creationId xmlns:p14="http://schemas.microsoft.com/office/powerpoint/2010/main" val="403682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Modeling and Simulation at FDA</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45688"/>
              </p:ext>
            </p:extLst>
          </p:nvPr>
        </p:nvGraphicFramePr>
        <p:xfrm>
          <a:off x="-167951" y="1162788"/>
          <a:ext cx="10030408" cy="541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263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b="1" dirty="0" smtClean="0"/>
              <a:t>M&amp;S is a key source of scientific evidence</a:t>
            </a:r>
            <a:endParaRPr lang="en-US" sz="3400" b="1" dirty="0"/>
          </a:p>
        </p:txBody>
      </p:sp>
      <p:sp>
        <p:nvSpPr>
          <p:cNvPr id="4" name="Content Placeholder 3"/>
          <p:cNvSpPr>
            <a:spLocks noGrp="1"/>
          </p:cNvSpPr>
          <p:nvPr>
            <p:ph idx="1"/>
          </p:nvPr>
        </p:nvSpPr>
        <p:spPr>
          <a:xfrm>
            <a:off x="404037" y="1410057"/>
            <a:ext cx="8428916" cy="4885762"/>
          </a:xfrm>
        </p:spPr>
        <p:txBody>
          <a:bodyPr/>
          <a:lstStyle/>
          <a:p>
            <a:pPr marL="0" indent="0">
              <a:buNone/>
            </a:pPr>
            <a:r>
              <a:rPr lang="en-US" dirty="0"/>
              <a:t>Launched FDA-wide Survey – </a:t>
            </a:r>
            <a:r>
              <a:rPr lang="en-US" dirty="0" smtClean="0"/>
              <a:t>February </a:t>
            </a:r>
            <a:r>
              <a:rPr lang="en-US" dirty="0"/>
              <a:t>2016</a:t>
            </a:r>
          </a:p>
          <a:p>
            <a:pPr marL="0" indent="0">
              <a:buNone/>
            </a:pPr>
            <a:r>
              <a:rPr lang="en-US" dirty="0"/>
              <a:t>~ 2.6% of FDA’s workforce responded to the survey</a:t>
            </a:r>
          </a:p>
          <a:p>
            <a:pPr marL="0" indent="0">
              <a:buNone/>
            </a:pPr>
            <a:endParaRPr lang="en-US" sz="1800" b="1" dirty="0" smtClean="0"/>
          </a:p>
          <a:p>
            <a:pPr marL="0" indent="0">
              <a:buNone/>
            </a:pPr>
            <a:r>
              <a:rPr lang="en-US" sz="2800" b="1" dirty="0" smtClean="0"/>
              <a:t>Key </a:t>
            </a:r>
            <a:r>
              <a:rPr lang="en-US" sz="2800" b="1" dirty="0"/>
              <a:t>Roles for M&amp;S</a:t>
            </a:r>
          </a:p>
          <a:p>
            <a:pPr marL="0" indent="0">
              <a:buNone/>
            </a:pPr>
            <a:r>
              <a:rPr lang="en-US" sz="2800" dirty="0"/>
              <a:t>1. Review and assess M&amp;S submitted by external stakeholders in regulatory submissions</a:t>
            </a:r>
          </a:p>
          <a:p>
            <a:pPr marL="0" indent="0">
              <a:buNone/>
            </a:pPr>
            <a:r>
              <a:rPr lang="en-US" sz="2800" dirty="0"/>
              <a:t>2. Develop M&amp;S for regulatory decision making by internal stakeholders</a:t>
            </a:r>
          </a:p>
          <a:p>
            <a:pPr marL="0" indent="0">
              <a:buNone/>
            </a:pPr>
            <a:r>
              <a:rPr lang="en-US" sz="2800" dirty="0"/>
              <a:t>3. Use M&amp;S for regulatory decision making developed by others</a:t>
            </a:r>
          </a:p>
          <a:p>
            <a:endParaRPr lang="en-US" dirty="0"/>
          </a:p>
        </p:txBody>
      </p:sp>
    </p:spTree>
    <p:extLst>
      <p:ext uri="{BB962C8B-B14F-4D97-AF65-F5344CB8AC3E}">
        <p14:creationId xmlns:p14="http://schemas.microsoft.com/office/powerpoint/2010/main" val="55298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744" y="5098045"/>
            <a:ext cx="7772400" cy="1362075"/>
          </a:xfrm>
        </p:spPr>
        <p:txBody>
          <a:bodyPr/>
          <a:lstStyle/>
          <a:p>
            <a:r>
              <a:rPr lang="en-US" dirty="0" err="1" smtClean="0"/>
              <a:t>Fda</a:t>
            </a:r>
            <a:r>
              <a:rPr lang="en-US" dirty="0" smtClean="0"/>
              <a:t>-wide working group</a:t>
            </a:r>
            <a:endParaRPr lang="en-US" dirty="0"/>
          </a:p>
        </p:txBody>
      </p:sp>
      <p:sp>
        <p:nvSpPr>
          <p:cNvPr id="5" name="Text Placeholder 4"/>
          <p:cNvSpPr>
            <a:spLocks noGrp="1"/>
          </p:cNvSpPr>
          <p:nvPr>
            <p:ph type="body" idx="1"/>
          </p:nvPr>
        </p:nvSpPr>
        <p:spPr>
          <a:xfrm>
            <a:off x="807377" y="3810518"/>
            <a:ext cx="7772400" cy="1500187"/>
          </a:xfrm>
        </p:spPr>
        <p:txBody>
          <a:bodyPr>
            <a:normAutofit/>
          </a:bodyPr>
          <a:lstStyle/>
          <a:p>
            <a:r>
              <a:rPr lang="en-US" sz="4000" b="1" i="1" dirty="0" smtClean="0">
                <a:solidFill>
                  <a:schemeClr val="bg2">
                    <a:lumMod val="25000"/>
                  </a:schemeClr>
                </a:solidFill>
              </a:rPr>
              <a:t>Modeling and Simulation</a:t>
            </a:r>
            <a:endParaRPr lang="en-US" sz="4000" b="1" i="1" dirty="0">
              <a:solidFill>
                <a:schemeClr val="bg2">
                  <a:lumMod val="25000"/>
                </a:schemeClr>
              </a:solidFill>
            </a:endParaRPr>
          </a:p>
        </p:txBody>
      </p:sp>
    </p:spTree>
    <p:extLst>
      <p:ext uri="{BB962C8B-B14F-4D97-AF65-F5344CB8AC3E}">
        <p14:creationId xmlns:p14="http://schemas.microsoft.com/office/powerpoint/2010/main" val="2953089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are we?</a:t>
            </a:r>
          </a:p>
        </p:txBody>
      </p:sp>
      <p:sp>
        <p:nvSpPr>
          <p:cNvPr id="3" name="Content Placeholder 2"/>
          <p:cNvSpPr>
            <a:spLocks noGrp="1"/>
          </p:cNvSpPr>
          <p:nvPr>
            <p:ph idx="1"/>
          </p:nvPr>
        </p:nvSpPr>
        <p:spPr>
          <a:xfrm>
            <a:off x="323850" y="1379349"/>
            <a:ext cx="8509103" cy="5275451"/>
          </a:xfrm>
        </p:spPr>
        <p:txBody>
          <a:bodyPr>
            <a:normAutofit/>
          </a:bodyPr>
          <a:lstStyle/>
          <a:p>
            <a:r>
              <a:rPr lang="en-US" dirty="0"/>
              <a:t>An FDA-wide working group on Modeling and Simulation sponsored by the Office of the Chief Scientist</a:t>
            </a:r>
          </a:p>
          <a:p>
            <a:r>
              <a:rPr lang="en-US" dirty="0"/>
              <a:t>Two (2) representatives from each product Center form the leadership circle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72109464"/>
              </p:ext>
            </p:extLst>
          </p:nvPr>
        </p:nvGraphicFramePr>
        <p:xfrm>
          <a:off x="1236133" y="3390408"/>
          <a:ext cx="6654800" cy="2773680"/>
        </p:xfrm>
        <a:graphic>
          <a:graphicData uri="http://schemas.openxmlformats.org/drawingml/2006/table">
            <a:tbl>
              <a:tblPr firstRow="1" bandRow="1">
                <a:tableStyleId>{2D5ABB26-0587-4C30-8999-92F81FD0307C}</a:tableStyleId>
              </a:tblPr>
              <a:tblGrid>
                <a:gridCol w="1083028">
                  <a:extLst>
                    <a:ext uri="{9D8B030D-6E8A-4147-A177-3AD203B41FA5}">
                      <a16:colId xmlns:a16="http://schemas.microsoft.com/office/drawing/2014/main" xmlns="" val="20000"/>
                    </a:ext>
                  </a:extLst>
                </a:gridCol>
                <a:gridCol w="2743906">
                  <a:extLst>
                    <a:ext uri="{9D8B030D-6E8A-4147-A177-3AD203B41FA5}">
                      <a16:colId xmlns:a16="http://schemas.microsoft.com/office/drawing/2014/main" xmlns="" val="20001"/>
                    </a:ext>
                  </a:extLst>
                </a:gridCol>
                <a:gridCol w="2827866">
                  <a:extLst>
                    <a:ext uri="{9D8B030D-6E8A-4147-A177-3AD203B41FA5}">
                      <a16:colId xmlns:a16="http://schemas.microsoft.com/office/drawing/2014/main" xmlns="" val="20002"/>
                    </a:ext>
                  </a:extLst>
                </a:gridCol>
              </a:tblGrid>
              <a:tr h="370840">
                <a:tc>
                  <a:txBody>
                    <a:bodyPr/>
                    <a:lstStyle/>
                    <a:p>
                      <a:r>
                        <a:rPr lang="en-US" sz="2000" dirty="0">
                          <a:solidFill>
                            <a:schemeClr val="bg1"/>
                          </a:solidFill>
                        </a:rPr>
                        <a:t>CBER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Ryan Ortega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Mark Walderhaug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US" sz="2000" dirty="0">
                          <a:solidFill>
                            <a:schemeClr val="bg1"/>
                          </a:solidFill>
                        </a:rPr>
                        <a:t>CDER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Liang Zhao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Paul Schuette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lang="en-US" sz="2000" dirty="0">
                          <a:solidFill>
                            <a:schemeClr val="bg1"/>
                          </a:solidFill>
                        </a:rPr>
                        <a:t>CDRH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Tina Morrison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Pras Pathmanathan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en-US" sz="2000" dirty="0">
                          <a:solidFill>
                            <a:schemeClr val="bg1"/>
                          </a:solidFill>
                        </a:rPr>
                        <a:t>CFSAN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Jane</a:t>
                      </a:r>
                      <a:r>
                        <a:rPr lang="en-US" sz="2000" baseline="0" dirty="0"/>
                        <a:t> Van Doren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Patra Volarath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en-US" sz="2000" dirty="0">
                          <a:solidFill>
                            <a:schemeClr val="bg1"/>
                          </a:solidFill>
                        </a:rPr>
                        <a:t>CTP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Antonio</a:t>
                      </a:r>
                      <a:r>
                        <a:rPr lang="en-US" sz="2000" baseline="0" dirty="0"/>
                        <a:t> Paredes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Kausar </a:t>
                      </a:r>
                      <a:r>
                        <a:rPr lang="en-US" sz="2000" dirty="0" err="1"/>
                        <a:t>Riaz</a:t>
                      </a:r>
                      <a:r>
                        <a:rPr lang="en-US" sz="2000" dirty="0"/>
                        <a:t> Ahmed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r>
                        <a:rPr lang="en-US" sz="2000" dirty="0">
                          <a:solidFill>
                            <a:schemeClr val="bg1"/>
                          </a:solidFill>
                        </a:rPr>
                        <a:t>CVM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Marilyn Martinez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Bipin Mistry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r>
                        <a:rPr lang="en-US" sz="2000" dirty="0">
                          <a:solidFill>
                            <a:schemeClr val="bg1"/>
                          </a:solidFill>
                        </a:rPr>
                        <a:t>NCTR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t>Roger Perkins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Huixiao Hong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1635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 of July 12, </a:t>
            </a:r>
            <a:r>
              <a:rPr lang="en-US" b="1" dirty="0" smtClean="0"/>
              <a:t>2017 membership is:</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2750290213"/>
              </p:ext>
            </p:extLst>
          </p:nvPr>
        </p:nvGraphicFramePr>
        <p:xfrm>
          <a:off x="265602" y="1360713"/>
          <a:ext cx="4358639" cy="2923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172540531"/>
              </p:ext>
            </p:extLst>
          </p:nvPr>
        </p:nvGraphicFramePr>
        <p:xfrm>
          <a:off x="3857897" y="3679368"/>
          <a:ext cx="5055326" cy="306324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45759" y="1160658"/>
            <a:ext cx="2160913" cy="400110"/>
          </a:xfrm>
          <a:prstGeom prst="rect">
            <a:avLst/>
          </a:prstGeom>
          <a:noFill/>
        </p:spPr>
        <p:txBody>
          <a:bodyPr wrap="none" rtlCol="0">
            <a:spAutoFit/>
          </a:bodyPr>
          <a:lstStyle/>
          <a:p>
            <a:r>
              <a:rPr lang="en-US" sz="2000" b="1" dirty="0"/>
              <a:t>Center Breakdown</a:t>
            </a:r>
          </a:p>
        </p:txBody>
      </p:sp>
      <p:sp>
        <p:nvSpPr>
          <p:cNvPr id="7" name="TextBox 6"/>
          <p:cNvSpPr txBox="1"/>
          <p:nvPr/>
        </p:nvSpPr>
        <p:spPr>
          <a:xfrm>
            <a:off x="4007575" y="3893697"/>
            <a:ext cx="1834477" cy="400110"/>
          </a:xfrm>
          <a:prstGeom prst="rect">
            <a:avLst/>
          </a:prstGeom>
          <a:noFill/>
        </p:spPr>
        <p:txBody>
          <a:bodyPr wrap="none" rtlCol="0">
            <a:spAutoFit/>
          </a:bodyPr>
          <a:lstStyle/>
          <a:p>
            <a:r>
              <a:rPr lang="en-US" sz="2000" b="1" dirty="0"/>
              <a:t>Interest Groups</a:t>
            </a:r>
          </a:p>
        </p:txBody>
      </p:sp>
      <p:sp>
        <p:nvSpPr>
          <p:cNvPr id="14" name="AutoShape 12" descr="Image result for 164"/>
          <p:cNvSpPr>
            <a:spLocks noChangeAspect="1" noChangeArrowheads="1"/>
          </p:cNvSpPr>
          <p:nvPr/>
        </p:nvSpPr>
        <p:spPr bwMode="auto">
          <a:xfrm>
            <a:off x="155575" y="-2743200"/>
            <a:ext cx="7153275" cy="572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139" y="1455963"/>
            <a:ext cx="2168936" cy="140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20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228153" y="1230487"/>
            <a:ext cx="8713824" cy="2607867"/>
          </a:xfrm>
          <a:prstGeom prst="roundRect">
            <a:avLst>
              <a:gd name="adj" fmla="val 12182"/>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3400" b="1" dirty="0" smtClean="0"/>
              <a:t>FDA Modeling and Simulation Working Group</a:t>
            </a:r>
            <a:r>
              <a:rPr lang="en-US" dirty="0" smtClean="0"/>
              <a:t/>
            </a:r>
            <a:br>
              <a:rPr lang="en-US" dirty="0" smtClean="0"/>
            </a:br>
            <a:r>
              <a:rPr lang="en-US" sz="2200" b="1" i="1" dirty="0" smtClean="0"/>
              <a:t>Sponsored by the Office of the Chief Scientist				Fall 2016</a:t>
            </a:r>
            <a:endParaRPr lang="en-US" sz="2200" b="1" i="1" dirty="0"/>
          </a:p>
        </p:txBody>
      </p:sp>
      <p:sp>
        <p:nvSpPr>
          <p:cNvPr id="3" name="Content Placeholder 2"/>
          <p:cNvSpPr>
            <a:spLocks noGrp="1"/>
          </p:cNvSpPr>
          <p:nvPr>
            <p:ph idx="1"/>
          </p:nvPr>
        </p:nvSpPr>
        <p:spPr>
          <a:xfrm>
            <a:off x="281318" y="1219854"/>
            <a:ext cx="8509103" cy="2607867"/>
          </a:xfrm>
        </p:spPr>
        <p:txBody>
          <a:bodyPr>
            <a:normAutofit/>
          </a:bodyPr>
          <a:lstStyle/>
          <a:p>
            <a:pPr marL="0" indent="0">
              <a:buNone/>
            </a:pPr>
            <a:r>
              <a:rPr lang="en-US" sz="2200" dirty="0" smtClean="0"/>
              <a:t>  </a:t>
            </a:r>
            <a:r>
              <a:rPr lang="en-US" sz="2200" u="sng" dirty="0" smtClean="0"/>
              <a:t>Key Objectives</a:t>
            </a:r>
            <a:r>
              <a:rPr lang="en-US" sz="2200" dirty="0" smtClean="0"/>
              <a:t>:</a:t>
            </a:r>
          </a:p>
          <a:p>
            <a:pPr lvl="1">
              <a:buFont typeface="Arial" panose="020B0604020202020204" pitchFamily="34" charset="0"/>
              <a:buChar char="•"/>
            </a:pPr>
            <a:r>
              <a:rPr lang="en-US" sz="1800" dirty="0"/>
              <a:t>Raise awareness of the successes, challenges and opportunities for modeling and simulation to advance regulatory science at the FDA;</a:t>
            </a:r>
          </a:p>
          <a:p>
            <a:pPr lvl="1">
              <a:buFont typeface="Arial" panose="020B0604020202020204" pitchFamily="34" charset="0"/>
              <a:buChar char="•"/>
            </a:pPr>
            <a:r>
              <a:rPr lang="en-US" sz="1800" dirty="0"/>
              <a:t>Create an environment for enhanced communication and coordination on cross-cutting modeling and simulation efforts at </a:t>
            </a:r>
            <a:r>
              <a:rPr lang="en-US" sz="1800" dirty="0" smtClean="0"/>
              <a:t>FDA; </a:t>
            </a:r>
          </a:p>
          <a:p>
            <a:pPr lvl="1">
              <a:buFont typeface="Arial" panose="020B0604020202020204" pitchFamily="34" charset="0"/>
              <a:buChar char="•"/>
            </a:pPr>
            <a:r>
              <a:rPr lang="en-US" sz="1800" dirty="0" smtClean="0"/>
              <a:t>Establish credibility </a:t>
            </a:r>
            <a:r>
              <a:rPr lang="en-US" sz="1800" dirty="0"/>
              <a:t>principles for modeling and simulation used for research and regulatory </a:t>
            </a:r>
            <a:r>
              <a:rPr lang="en-US" sz="1800" dirty="0" smtClean="0"/>
              <a:t>decision-making; and </a:t>
            </a:r>
          </a:p>
          <a:p>
            <a:pPr lvl="1">
              <a:buFont typeface="Arial" panose="020B0604020202020204" pitchFamily="34" charset="0"/>
              <a:buChar char="•"/>
            </a:pPr>
            <a:r>
              <a:rPr lang="en-US" sz="1800" dirty="0"/>
              <a:t>Liaise with </a:t>
            </a:r>
            <a:r>
              <a:rPr lang="en-US" sz="1800" b="1" i="1" dirty="0">
                <a:solidFill>
                  <a:srgbClr val="0070C0"/>
                </a:solidFill>
              </a:rPr>
              <a:t>national</a:t>
            </a:r>
            <a:r>
              <a:rPr lang="en-US" sz="1800" dirty="0"/>
              <a:t> and international organizations pursuing similar </a:t>
            </a:r>
            <a:r>
              <a:rPr lang="en-US" sz="1800" dirty="0" smtClean="0"/>
              <a:t>activities.</a:t>
            </a:r>
            <a:endParaRPr lang="en-US" sz="1800" dirty="0"/>
          </a:p>
          <a:p>
            <a:pPr marL="0" indent="0">
              <a:buNone/>
            </a:pP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875" y="3906678"/>
            <a:ext cx="26574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44759" y="4465252"/>
            <a:ext cx="1346907" cy="400110"/>
          </a:xfrm>
          <a:prstGeom prst="rect">
            <a:avLst/>
          </a:prstGeom>
          <a:noFill/>
        </p:spPr>
        <p:txBody>
          <a:bodyPr wrap="none" rtlCol="0">
            <a:spAutoFit/>
          </a:bodyPr>
          <a:lstStyle/>
          <a:p>
            <a:r>
              <a:rPr lang="en-US" sz="2000" b="1" i="1" dirty="0" smtClean="0">
                <a:solidFill>
                  <a:schemeClr val="tx2">
                    <a:lumMod val="75000"/>
                  </a:schemeClr>
                </a:solidFill>
              </a:rPr>
              <a:t>Leadership</a:t>
            </a:r>
            <a:endParaRPr lang="en-US" sz="2000" b="1" i="1" dirty="0">
              <a:solidFill>
                <a:schemeClr val="tx2">
                  <a:lumMod val="75000"/>
                </a:schemeClr>
              </a:solidFill>
            </a:endParaRPr>
          </a:p>
        </p:txBody>
      </p:sp>
      <p:sp>
        <p:nvSpPr>
          <p:cNvPr id="27" name="TextBox 26"/>
          <p:cNvSpPr txBox="1"/>
          <p:nvPr/>
        </p:nvSpPr>
        <p:spPr>
          <a:xfrm>
            <a:off x="6310103" y="4879529"/>
            <a:ext cx="2631874" cy="400110"/>
          </a:xfrm>
          <a:prstGeom prst="rect">
            <a:avLst/>
          </a:prstGeom>
          <a:noFill/>
        </p:spPr>
        <p:txBody>
          <a:bodyPr wrap="none" rtlCol="0">
            <a:spAutoFit/>
          </a:bodyPr>
          <a:lstStyle/>
          <a:p>
            <a:r>
              <a:rPr lang="en-US" sz="2000" b="1" i="1" dirty="0" smtClean="0">
                <a:solidFill>
                  <a:schemeClr val="tx2">
                    <a:lumMod val="75000"/>
                  </a:schemeClr>
                </a:solidFill>
              </a:rPr>
              <a:t>Implementation Teams</a:t>
            </a:r>
            <a:endParaRPr lang="en-US" sz="2000" b="1" i="1" dirty="0">
              <a:solidFill>
                <a:schemeClr val="tx2">
                  <a:lumMod val="75000"/>
                </a:schemeClr>
              </a:solidFill>
            </a:endParaRPr>
          </a:p>
        </p:txBody>
      </p:sp>
      <p:sp>
        <p:nvSpPr>
          <p:cNvPr id="28" name="TextBox 27"/>
          <p:cNvSpPr txBox="1"/>
          <p:nvPr/>
        </p:nvSpPr>
        <p:spPr>
          <a:xfrm>
            <a:off x="5997925" y="5252770"/>
            <a:ext cx="2888194" cy="141577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700000"/>
                </a:solidFill>
              </a:rPr>
              <a:t>Communication Plan</a:t>
            </a:r>
          </a:p>
          <a:p>
            <a:pPr marL="285750" indent="-285750">
              <a:buFont typeface="Arial" panose="020B0604020202020204" pitchFamily="34" charset="0"/>
              <a:buChar char="•"/>
            </a:pPr>
            <a:r>
              <a:rPr lang="en-US" b="1" dirty="0" smtClean="0">
                <a:solidFill>
                  <a:schemeClr val="accent3">
                    <a:lumMod val="50000"/>
                  </a:schemeClr>
                </a:solidFill>
              </a:rPr>
              <a:t>FDA White Paper</a:t>
            </a:r>
          </a:p>
          <a:p>
            <a:pPr lvl="1"/>
            <a:r>
              <a:rPr lang="en-US" sz="1600" i="1" dirty="0">
                <a:solidFill>
                  <a:schemeClr val="accent3">
                    <a:lumMod val="50000"/>
                  </a:schemeClr>
                </a:solidFill>
              </a:rPr>
              <a:t>Successes, Challenges and Opportunities in M&amp;S</a:t>
            </a:r>
            <a:endParaRPr lang="en-US" sz="1600" b="1" dirty="0" smtClean="0">
              <a:solidFill>
                <a:schemeClr val="accent3">
                  <a:lumMod val="50000"/>
                </a:schemeClr>
              </a:solidFill>
            </a:endParaRPr>
          </a:p>
          <a:p>
            <a:pPr marL="285750" indent="-285750">
              <a:buFont typeface="Arial" panose="020B0604020202020204" pitchFamily="34" charset="0"/>
              <a:buChar char="•"/>
            </a:pPr>
            <a:r>
              <a:rPr lang="en-US" b="1" dirty="0" smtClean="0">
                <a:solidFill>
                  <a:srgbClr val="0070C0"/>
                </a:solidFill>
              </a:rPr>
              <a:t>Credibility Principles</a:t>
            </a:r>
          </a:p>
        </p:txBody>
      </p:sp>
      <p:cxnSp>
        <p:nvCxnSpPr>
          <p:cNvPr id="65" name="Straight Connector 64"/>
          <p:cNvCxnSpPr>
            <a:stCxn id="4" idx="3"/>
          </p:cNvCxnSpPr>
          <p:nvPr/>
        </p:nvCxnSpPr>
        <p:spPr>
          <a:xfrm>
            <a:off x="5745350" y="4687728"/>
            <a:ext cx="1491140" cy="11283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4" idx="1"/>
          </p:cNvCxnSpPr>
          <p:nvPr/>
        </p:nvCxnSpPr>
        <p:spPr>
          <a:xfrm flipV="1">
            <a:off x="1641646" y="4687728"/>
            <a:ext cx="1446229" cy="25593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227806" y="4943666"/>
            <a:ext cx="5470221" cy="1542103"/>
            <a:chOff x="227806" y="4943666"/>
            <a:chExt cx="5470221" cy="1542103"/>
          </a:xfrm>
        </p:grpSpPr>
        <p:sp>
          <p:nvSpPr>
            <p:cNvPr id="26" name="TextBox 25"/>
            <p:cNvSpPr txBox="1"/>
            <p:nvPr/>
          </p:nvSpPr>
          <p:spPr>
            <a:xfrm>
              <a:off x="288989" y="4943666"/>
              <a:ext cx="1834477" cy="400110"/>
            </a:xfrm>
            <a:prstGeom prst="rect">
              <a:avLst/>
            </a:prstGeom>
            <a:noFill/>
          </p:spPr>
          <p:txBody>
            <a:bodyPr wrap="none" rtlCol="0">
              <a:spAutoFit/>
            </a:bodyPr>
            <a:lstStyle/>
            <a:p>
              <a:r>
                <a:rPr lang="en-US" sz="2000" b="1" i="1" dirty="0" smtClean="0">
                  <a:solidFill>
                    <a:schemeClr val="tx2">
                      <a:lumMod val="75000"/>
                    </a:schemeClr>
                  </a:solidFill>
                </a:rPr>
                <a:t>Interest Groups</a:t>
              </a:r>
              <a:endParaRPr lang="en-US" sz="2000" b="1" i="1" dirty="0">
                <a:solidFill>
                  <a:schemeClr val="tx2">
                    <a:lumMod val="75000"/>
                  </a:schemeClr>
                </a:solidFill>
              </a:endParaRPr>
            </a:p>
          </p:txBody>
        </p:sp>
        <p:sp>
          <p:nvSpPr>
            <p:cNvPr id="6" name="TextBox 5"/>
            <p:cNvSpPr txBox="1"/>
            <p:nvPr/>
          </p:nvSpPr>
          <p:spPr>
            <a:xfrm>
              <a:off x="3138483" y="5496174"/>
              <a:ext cx="680699" cy="292388"/>
            </a:xfrm>
            <a:prstGeom prst="rect">
              <a:avLst/>
            </a:prstGeom>
            <a:noFill/>
          </p:spPr>
          <p:txBody>
            <a:bodyPr wrap="none" rtlCol="0">
              <a:spAutoFit/>
            </a:bodyPr>
            <a:lstStyle/>
            <a:p>
              <a:pPr algn="ctr"/>
              <a:r>
                <a:rPr lang="en-US" sz="1300" b="1" dirty="0" smtClean="0"/>
                <a:t>Physics</a:t>
              </a:r>
              <a:endParaRPr lang="en-US" sz="1300" b="1" dirty="0"/>
            </a:p>
          </p:txBody>
        </p:sp>
        <p:sp>
          <p:nvSpPr>
            <p:cNvPr id="7" name="TextBox 6"/>
            <p:cNvSpPr txBox="1"/>
            <p:nvPr/>
          </p:nvSpPr>
          <p:spPr>
            <a:xfrm>
              <a:off x="2028601" y="5496176"/>
              <a:ext cx="1021177" cy="292388"/>
            </a:xfrm>
            <a:prstGeom prst="rect">
              <a:avLst/>
            </a:prstGeom>
            <a:noFill/>
          </p:spPr>
          <p:txBody>
            <a:bodyPr wrap="none" rtlCol="0">
              <a:spAutoFit/>
            </a:bodyPr>
            <a:lstStyle/>
            <a:p>
              <a:pPr algn="ctr"/>
              <a:r>
                <a:rPr lang="en-US" sz="1300" b="1" dirty="0" smtClean="0"/>
                <a:t>Mechanistic</a:t>
              </a:r>
              <a:endParaRPr lang="en-US" sz="1300" b="1" dirty="0"/>
            </a:p>
          </p:txBody>
        </p:sp>
        <p:sp>
          <p:nvSpPr>
            <p:cNvPr id="8" name="TextBox 7"/>
            <p:cNvSpPr txBox="1"/>
            <p:nvPr/>
          </p:nvSpPr>
          <p:spPr>
            <a:xfrm>
              <a:off x="1060359" y="5343776"/>
              <a:ext cx="1023935" cy="492443"/>
            </a:xfrm>
            <a:prstGeom prst="rect">
              <a:avLst/>
            </a:prstGeom>
            <a:noFill/>
          </p:spPr>
          <p:txBody>
            <a:bodyPr wrap="none" rtlCol="0">
              <a:spAutoFit/>
            </a:bodyPr>
            <a:lstStyle/>
            <a:p>
              <a:pPr algn="ctr"/>
              <a:r>
                <a:rPr lang="en-US" sz="1300" b="1" dirty="0" smtClean="0"/>
                <a:t>Knowledge/</a:t>
              </a:r>
            </a:p>
            <a:p>
              <a:pPr algn="ctr"/>
              <a:r>
                <a:rPr lang="en-US" sz="1300" b="1" dirty="0" smtClean="0"/>
                <a:t>Big Data</a:t>
              </a:r>
              <a:endParaRPr lang="en-US" sz="1300" b="1" dirty="0"/>
            </a:p>
          </p:txBody>
        </p:sp>
        <p:sp>
          <p:nvSpPr>
            <p:cNvPr id="9" name="TextBox 8"/>
            <p:cNvSpPr txBox="1"/>
            <p:nvPr/>
          </p:nvSpPr>
          <p:spPr>
            <a:xfrm>
              <a:off x="3867887" y="5379213"/>
              <a:ext cx="997453" cy="492443"/>
            </a:xfrm>
            <a:prstGeom prst="rect">
              <a:avLst/>
            </a:prstGeom>
            <a:noFill/>
          </p:spPr>
          <p:txBody>
            <a:bodyPr wrap="none" rtlCol="0">
              <a:spAutoFit/>
            </a:bodyPr>
            <a:lstStyle/>
            <a:p>
              <a:pPr algn="ctr"/>
              <a:r>
                <a:rPr lang="en-US" sz="1300" b="1" dirty="0" smtClean="0"/>
                <a:t>Risk </a:t>
              </a:r>
            </a:p>
            <a:p>
              <a:pPr algn="ctr"/>
              <a:r>
                <a:rPr lang="en-US" sz="1300" b="1" dirty="0" smtClean="0"/>
                <a:t>Assessment</a:t>
              </a:r>
              <a:endParaRPr lang="en-US" sz="1300" b="1" dirty="0"/>
            </a:p>
          </p:txBody>
        </p:sp>
        <p:pic>
          <p:nvPicPr>
            <p:cNvPr id="10" name="Picture 9"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1179817" y="5781625"/>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1170065" y="6001963"/>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1170519" y="6213675"/>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2155647" y="5785221"/>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2145895" y="6005559"/>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2146349" y="6217271"/>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3123951" y="5819750"/>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3114199" y="6040088"/>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3114653" y="6251800"/>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4015739" y="5804271"/>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4005987" y="6024609"/>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4006441" y="6236321"/>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4235612" y="6238691"/>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4390112" y="6240580"/>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4150695" y="6024609"/>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4478197" y="5805027"/>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4630583" y="6243153"/>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4160098" y="5805734"/>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2523473" y="6211228"/>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2689193" y="6212530"/>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2449776" y="6002169"/>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2771668" y="5788197"/>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2292467" y="6214486"/>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2459179" y="5788904"/>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3184663" y="6244888"/>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3339163" y="6251800"/>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3105356" y="6041439"/>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3427248" y="5821857"/>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3579425" y="6257169"/>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3114759" y="5822564"/>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1393451" y="6209179"/>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1630426" y="6003038"/>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1314144" y="6009165"/>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1641646" y="5789583"/>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1788213" y="6219285"/>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1329157" y="5790290"/>
              <a:ext cx="99305" cy="2286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227806" y="5496175"/>
              <a:ext cx="816890" cy="292388"/>
            </a:xfrm>
            <a:prstGeom prst="rect">
              <a:avLst/>
            </a:prstGeom>
            <a:noFill/>
          </p:spPr>
          <p:txBody>
            <a:bodyPr wrap="none" rtlCol="0">
              <a:spAutoFit/>
            </a:bodyPr>
            <a:lstStyle/>
            <a:p>
              <a:pPr algn="ctr"/>
              <a:r>
                <a:rPr lang="en-US" sz="1300" b="1" dirty="0" smtClean="0"/>
                <a:t>Chemical</a:t>
              </a:r>
              <a:endParaRPr lang="en-US" sz="1300" b="1" dirty="0"/>
            </a:p>
          </p:txBody>
        </p:sp>
        <p:pic>
          <p:nvPicPr>
            <p:cNvPr id="54" name="Picture 53"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287628" y="5759598"/>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277876" y="5979936"/>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278330" y="6191648"/>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496822" y="6192204"/>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739407" y="5977605"/>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423125" y="5983732"/>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745017" y="5758540"/>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897194" y="6188242"/>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342215" y="6193580"/>
              <a:ext cx="99305" cy="2286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842856" y="5501101"/>
              <a:ext cx="855171" cy="292388"/>
            </a:xfrm>
            <a:prstGeom prst="rect">
              <a:avLst/>
            </a:prstGeom>
            <a:noFill/>
          </p:spPr>
          <p:txBody>
            <a:bodyPr wrap="none" rtlCol="0">
              <a:spAutoFit/>
            </a:bodyPr>
            <a:lstStyle/>
            <a:p>
              <a:pPr algn="ctr"/>
              <a:r>
                <a:rPr lang="en-US" sz="1300" b="1" dirty="0" smtClean="0"/>
                <a:t>Statistical</a:t>
              </a:r>
              <a:endParaRPr lang="en-US" sz="1300" b="1" dirty="0"/>
            </a:p>
          </p:txBody>
        </p:sp>
        <p:pic>
          <p:nvPicPr>
            <p:cNvPr id="70" name="Picture 69"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4919569" y="5809196"/>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4909817" y="6029534"/>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http://eagleconsultingpartners.com/wp-content/uploads/2014/06/one-in-ten-graphic-900x25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55"/>
            <a:stretch/>
          </p:blipFill>
          <p:spPr bwMode="auto">
            <a:xfrm>
              <a:off x="4910271" y="6241246"/>
              <a:ext cx="729511" cy="228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5284324" y="6042335"/>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eagleconsultingpartners.com/wp-content/uploads/2014/06/one-in-ten-graphic-900x25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87933"/>
            <a:stretch/>
          </p:blipFill>
          <p:spPr bwMode="auto">
            <a:xfrm>
              <a:off x="5293942" y="6245505"/>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5054525" y="6029534"/>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eagleconsultingpartners.com/wp-content/uploads/2014/06/one-in-ten-graphic-900x250.png"/>
            <p:cNvPicPr>
              <a:picLocks noChangeAspect="1" noChangeArrowheads="1"/>
            </p:cNvPicPr>
            <p:nvPr/>
          </p:nvPicPr>
          <p:blipFill rotWithShape="1">
            <a:blip r:embed="rId4" cstate="print">
              <a:duotone>
                <a:prstClr val="black"/>
                <a:srgbClr val="00B050">
                  <a:tint val="45000"/>
                  <a:satMod val="400000"/>
                </a:srgbClr>
              </a:duotone>
              <a:extLst>
                <a:ext uri="{28A0092B-C50C-407E-A947-70E740481C1C}">
                  <a14:useLocalDpi xmlns:a14="http://schemas.microsoft.com/office/drawing/2010/main" val="0"/>
                </a:ext>
              </a:extLst>
            </a:blip>
            <a:srcRect r="87933"/>
            <a:stretch/>
          </p:blipFill>
          <p:spPr bwMode="auto">
            <a:xfrm>
              <a:off x="5382027" y="5809952"/>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4895702" y="6227465"/>
              <a:ext cx="9930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eagleconsultingpartners.com/wp-content/uploads/2014/06/one-in-ten-graphic-900x2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7933"/>
            <a:stretch/>
          </p:blipFill>
          <p:spPr bwMode="auto">
            <a:xfrm>
              <a:off x="5063928" y="5810659"/>
              <a:ext cx="99305" cy="228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182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Timeline of Activities</a:t>
            </a:r>
          </a:p>
        </p:txBody>
      </p:sp>
      <p:sp>
        <p:nvSpPr>
          <p:cNvPr id="3" name="Content Placeholder 2"/>
          <p:cNvSpPr>
            <a:spLocks noGrp="1"/>
          </p:cNvSpPr>
          <p:nvPr>
            <p:ph idx="1"/>
          </p:nvPr>
        </p:nvSpPr>
        <p:spPr/>
        <p:txBody>
          <a:bodyPr>
            <a:normAutofit/>
          </a:bodyPr>
          <a:lstStyle/>
          <a:p>
            <a:r>
              <a:rPr lang="en-US" dirty="0"/>
              <a:t>Launched survey – February 2016</a:t>
            </a:r>
          </a:p>
          <a:p>
            <a:r>
              <a:rPr lang="en-US" dirty="0"/>
              <a:t>Presentation to Senior Science Council – May 2016</a:t>
            </a:r>
          </a:p>
          <a:p>
            <a:r>
              <a:rPr lang="en-US" dirty="0"/>
              <a:t>Charter signed – September 2016</a:t>
            </a:r>
          </a:p>
          <a:p>
            <a:r>
              <a:rPr lang="en-US" dirty="0"/>
              <a:t>Hosted Breakout Sessions at Scientific Computing Days – September 2016</a:t>
            </a:r>
          </a:p>
          <a:p>
            <a:r>
              <a:rPr lang="en-US" dirty="0"/>
              <a:t>Nominations for members of the leadership circle – Winter 2016</a:t>
            </a:r>
          </a:p>
          <a:p>
            <a:r>
              <a:rPr lang="en-US" dirty="0"/>
              <a:t>Inaugural Meeting for Leadership Circle – February 7, 2017</a:t>
            </a:r>
            <a:endParaRPr lang="en-US" sz="1000" dirty="0"/>
          </a:p>
        </p:txBody>
      </p:sp>
    </p:spTree>
    <p:extLst>
      <p:ext uri="{BB962C8B-B14F-4D97-AF65-F5344CB8AC3E}">
        <p14:creationId xmlns:p14="http://schemas.microsoft.com/office/powerpoint/2010/main" val="366674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Timeline of Activities – cont’d</a:t>
            </a:r>
          </a:p>
        </p:txBody>
      </p:sp>
      <p:sp>
        <p:nvSpPr>
          <p:cNvPr id="3" name="Content Placeholder 2"/>
          <p:cNvSpPr>
            <a:spLocks noGrp="1"/>
          </p:cNvSpPr>
          <p:nvPr>
            <p:ph idx="1"/>
          </p:nvPr>
        </p:nvSpPr>
        <p:spPr/>
        <p:txBody>
          <a:bodyPr>
            <a:normAutofit/>
          </a:bodyPr>
          <a:lstStyle/>
          <a:p>
            <a:r>
              <a:rPr lang="en-US" dirty="0"/>
              <a:t>Hosted Avicenna Alliance – May 15, 2017</a:t>
            </a:r>
          </a:p>
          <a:p>
            <a:pPr lvl="1"/>
            <a:r>
              <a:rPr lang="en-US" dirty="0"/>
              <a:t>Signed an MOU with Dr. Borio</a:t>
            </a:r>
          </a:p>
          <a:p>
            <a:r>
              <a:rPr lang="en-US" dirty="0"/>
              <a:t>Meeting with Senator Cochran and Staff – May 17, 2017</a:t>
            </a:r>
          </a:p>
          <a:p>
            <a:r>
              <a:rPr lang="en-US" dirty="0"/>
              <a:t>FDA Science Forum M&amp;S Session – June 1, 2017</a:t>
            </a:r>
          </a:p>
          <a:p>
            <a:r>
              <a:rPr lang="en-US" dirty="0"/>
              <a:t>Inaugural Meeting for the working group – TODAY!</a:t>
            </a:r>
          </a:p>
          <a:p>
            <a:r>
              <a:rPr lang="en-US" dirty="0"/>
              <a:t>Scientific Computing Days – September 2017</a:t>
            </a:r>
          </a:p>
        </p:txBody>
      </p:sp>
      <p:pic>
        <p:nvPicPr>
          <p:cNvPr id="6146" name="Picture 2" descr="C:\Users\TMM\Documents\Projects\FDA-wide-WG\AA-VPH\051717-UMMC-In-Silco-Meeting-a.jpg"/>
          <p:cNvPicPr>
            <a:picLocks noChangeAspect="1" noChangeArrowheads="1"/>
          </p:cNvPicPr>
          <p:nvPr/>
        </p:nvPicPr>
        <p:blipFill rotWithShape="1">
          <a:blip r:embed="rId2">
            <a:extLst>
              <a:ext uri="{28A0092B-C50C-407E-A947-70E740481C1C}">
                <a14:useLocalDpi xmlns:a14="http://schemas.microsoft.com/office/drawing/2010/main" val="0"/>
              </a:ext>
            </a:extLst>
          </a:blip>
          <a:srcRect b="6411"/>
          <a:stretch/>
        </p:blipFill>
        <p:spPr bwMode="auto">
          <a:xfrm>
            <a:off x="5022018" y="4180640"/>
            <a:ext cx="3657600" cy="2250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04" t="15162" r="10555"/>
          <a:stretch/>
        </p:blipFill>
        <p:spPr bwMode="auto">
          <a:xfrm>
            <a:off x="580596" y="4174066"/>
            <a:ext cx="3999866" cy="227593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l="13110" t="10380" r="21802" b="9190"/>
          <a:stretch/>
        </p:blipFill>
        <p:spPr bwMode="auto">
          <a:xfrm>
            <a:off x="6707353" y="1166117"/>
            <a:ext cx="1521460" cy="1057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23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152"/>
          <a:stretch/>
        </p:blipFill>
        <p:spPr bwMode="auto">
          <a:xfrm>
            <a:off x="420624" y="2112264"/>
            <a:ext cx="8344384" cy="408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5488" y="346964"/>
            <a:ext cx="7772400" cy="1362075"/>
          </a:xfrm>
        </p:spPr>
        <p:txBody>
          <a:bodyPr/>
          <a:lstStyle/>
          <a:p>
            <a:r>
              <a:rPr lang="en-US" i="1" dirty="0" smtClean="0"/>
              <a:t>FDA protects and </a:t>
            </a:r>
            <a:br>
              <a:rPr lang="en-US" i="1" dirty="0" smtClean="0"/>
            </a:br>
            <a:r>
              <a:rPr lang="en-US" i="1" dirty="0" smtClean="0"/>
              <a:t>promotes </a:t>
            </a:r>
            <a:r>
              <a:rPr lang="en-US" i="1" dirty="0" err="1" smtClean="0"/>
              <a:t>PuBLIc</a:t>
            </a:r>
            <a:r>
              <a:rPr lang="en-US" i="1" dirty="0" smtClean="0"/>
              <a:t> health</a:t>
            </a:r>
            <a:endParaRPr lang="en-US" i="1" dirty="0"/>
          </a:p>
        </p:txBody>
      </p:sp>
    </p:spTree>
    <p:extLst>
      <p:ext uri="{BB962C8B-B14F-4D97-AF65-F5344CB8AC3E}">
        <p14:creationId xmlns:p14="http://schemas.microsoft.com/office/powerpoint/2010/main" val="2553575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yan.Ortega\Documents\Working Groups and Committees\CM&amp;S Committee\World clouds from intro meeting\Goals of modeling committee members"/>
          <p:cNvPicPr>
            <a:picLocks noChangeAspect="1" noChangeArrowheads="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4843" b="4626"/>
          <a:stretch/>
        </p:blipFill>
        <p:spPr bwMode="auto">
          <a:xfrm>
            <a:off x="344155" y="661214"/>
            <a:ext cx="8429770" cy="501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4155" y="5802596"/>
            <a:ext cx="8215054" cy="430887"/>
          </a:xfrm>
          <a:prstGeom prst="rect">
            <a:avLst/>
          </a:prstGeom>
        </p:spPr>
        <p:txBody>
          <a:bodyPr wrap="square">
            <a:spAutoFit/>
          </a:bodyPr>
          <a:lstStyle/>
          <a:p>
            <a:r>
              <a:rPr lang="en-US" sz="2200" dirty="0">
                <a:solidFill>
                  <a:srgbClr val="002060"/>
                </a:solidFill>
              </a:rPr>
              <a:t>http://sharepoint.fda.gov/orgs/OC-OCS/ORSI/ModSimWG</a:t>
            </a:r>
          </a:p>
        </p:txBody>
      </p:sp>
    </p:spTree>
    <p:extLst>
      <p:ext uri="{BB962C8B-B14F-4D97-AF65-F5344CB8AC3E}">
        <p14:creationId xmlns:p14="http://schemas.microsoft.com/office/powerpoint/2010/main" val="173241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29729"/>
            <a:ext cx="8048625" cy="926020"/>
          </a:xfrm>
        </p:spPr>
        <p:txBody>
          <a:bodyPr>
            <a:noAutofit/>
          </a:bodyPr>
          <a:lstStyle/>
          <a:p>
            <a:r>
              <a:rPr lang="en-US" sz="2500" b="1" dirty="0">
                <a:solidFill>
                  <a:schemeClr val="tx1">
                    <a:lumMod val="85000"/>
                    <a:lumOff val="15000"/>
                  </a:schemeClr>
                </a:solidFill>
              </a:rPr>
              <a:t>Each model has its strengths and limitations for predicting clinical outcomes, or other aspects of performance</a:t>
            </a:r>
            <a:r>
              <a:rPr lang="en-US" sz="2500" b="1" baseline="30000" dirty="0">
                <a:solidFill>
                  <a:schemeClr val="tx1">
                    <a:lumMod val="85000"/>
                    <a:lumOff val="15000"/>
                  </a:schemeClr>
                </a:solidFill>
              </a:rPr>
              <a:t>1</a:t>
            </a:r>
            <a:r>
              <a:rPr lang="en-US" sz="2500" b="1" dirty="0">
                <a:solidFill>
                  <a:schemeClr val="tx1">
                    <a:lumMod val="85000"/>
                    <a:lumOff val="15000"/>
                  </a:schemeClr>
                </a:solidFill>
              </a:rPr>
              <a:t>.</a:t>
            </a:r>
            <a:endParaRPr lang="en-US" sz="2500" b="1" dirty="0"/>
          </a:p>
        </p:txBody>
      </p:sp>
      <p:sp>
        <p:nvSpPr>
          <p:cNvPr id="7" name="Rounded Rectangle 6"/>
          <p:cNvSpPr/>
          <p:nvPr/>
        </p:nvSpPr>
        <p:spPr>
          <a:xfrm>
            <a:off x="1020086" y="1239411"/>
            <a:ext cx="3332840" cy="1136560"/>
          </a:xfrm>
          <a:prstGeom prst="roundRect">
            <a:avLst/>
          </a:prstGeom>
          <a:solidFill>
            <a:schemeClr val="bg1">
              <a:lumMod val="8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7210" y="2543663"/>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Predict clinical outcomes relevant to patients</a:t>
            </a:r>
          </a:p>
        </p:txBody>
      </p:sp>
      <p:sp>
        <p:nvSpPr>
          <p:cNvPr id="9" name="TextBox 8"/>
          <p:cNvSpPr txBox="1"/>
          <p:nvPr/>
        </p:nvSpPr>
        <p:spPr>
          <a:xfrm>
            <a:off x="877210" y="3235691"/>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Predict </a:t>
            </a:r>
            <a:r>
              <a:rPr lang="en-US" sz="1300" b="1" i="1" dirty="0"/>
              <a:t>in vivo </a:t>
            </a:r>
            <a:r>
              <a:rPr lang="en-US" sz="1300" b="1" dirty="0"/>
              <a:t>safety of the device</a:t>
            </a:r>
          </a:p>
        </p:txBody>
      </p:sp>
      <p:sp>
        <p:nvSpPr>
          <p:cNvPr id="10" name="TextBox 9"/>
          <p:cNvSpPr txBox="1"/>
          <p:nvPr/>
        </p:nvSpPr>
        <p:spPr>
          <a:xfrm>
            <a:off x="877210" y="3593858"/>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Predict performance beyond IFU</a:t>
            </a:r>
          </a:p>
        </p:txBody>
      </p:sp>
      <p:sp>
        <p:nvSpPr>
          <p:cNvPr id="11" name="TextBox 10"/>
          <p:cNvSpPr txBox="1"/>
          <p:nvPr/>
        </p:nvSpPr>
        <p:spPr>
          <a:xfrm>
            <a:off x="877210" y="3941920"/>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Represent disease state</a:t>
            </a:r>
          </a:p>
        </p:txBody>
      </p:sp>
      <p:sp>
        <p:nvSpPr>
          <p:cNvPr id="12" name="TextBox 11"/>
          <p:cNvSpPr txBox="1"/>
          <p:nvPr/>
        </p:nvSpPr>
        <p:spPr>
          <a:xfrm>
            <a:off x="877210" y="4291261"/>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Adaptable for patient specificity</a:t>
            </a:r>
          </a:p>
        </p:txBody>
      </p:sp>
      <p:sp>
        <p:nvSpPr>
          <p:cNvPr id="13" name="TextBox 12"/>
          <p:cNvSpPr txBox="1"/>
          <p:nvPr/>
        </p:nvSpPr>
        <p:spPr>
          <a:xfrm>
            <a:off x="877210" y="4644206"/>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Predict performance with few assumptions</a:t>
            </a:r>
          </a:p>
        </p:txBody>
      </p:sp>
      <p:sp>
        <p:nvSpPr>
          <p:cNvPr id="14" name="TextBox 13"/>
          <p:cNvSpPr txBox="1"/>
          <p:nvPr/>
        </p:nvSpPr>
        <p:spPr>
          <a:xfrm>
            <a:off x="877210" y="4993547"/>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Maintain experimental control</a:t>
            </a:r>
          </a:p>
        </p:txBody>
      </p:sp>
      <p:sp>
        <p:nvSpPr>
          <p:cNvPr id="15" name="TextBox 14"/>
          <p:cNvSpPr txBox="1"/>
          <p:nvPr/>
        </p:nvSpPr>
        <p:spPr>
          <a:xfrm>
            <a:off x="877210" y="5350936"/>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Ability to vary parameters</a:t>
            </a:r>
          </a:p>
        </p:txBody>
      </p:sp>
      <p:sp>
        <p:nvSpPr>
          <p:cNvPr id="16" name="TextBox 15"/>
          <p:cNvSpPr txBox="1"/>
          <p:nvPr/>
        </p:nvSpPr>
        <p:spPr>
          <a:xfrm>
            <a:off x="877210" y="5700379"/>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Cost</a:t>
            </a:r>
          </a:p>
        </p:txBody>
      </p:sp>
      <p:sp>
        <p:nvSpPr>
          <p:cNvPr id="17" name="TextBox 16"/>
          <p:cNvSpPr txBox="1"/>
          <p:nvPr/>
        </p:nvSpPr>
        <p:spPr>
          <a:xfrm>
            <a:off x="877210" y="6041860"/>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Time</a:t>
            </a:r>
          </a:p>
        </p:txBody>
      </p:sp>
      <p:sp>
        <p:nvSpPr>
          <p:cNvPr id="18" name="Rounded Rectangle 17"/>
          <p:cNvSpPr/>
          <p:nvPr/>
        </p:nvSpPr>
        <p:spPr>
          <a:xfrm>
            <a:off x="4592093" y="2543663"/>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ounded Rectangle 18"/>
          <p:cNvSpPr/>
          <p:nvPr/>
        </p:nvSpPr>
        <p:spPr>
          <a:xfrm>
            <a:off x="4592093" y="3577692"/>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592093" y="3923525"/>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592093" y="4272866"/>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592093" y="4625811"/>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592092" y="4975152"/>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92092" y="5323480"/>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92092" y="5676425"/>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602951" y="2543663"/>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ounded Rectangle 26"/>
          <p:cNvSpPr/>
          <p:nvPr/>
        </p:nvSpPr>
        <p:spPr>
          <a:xfrm>
            <a:off x="5602951" y="3235691"/>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602951" y="3577692"/>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634790" y="3923525"/>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602951" y="4272866"/>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602951" y="4625811"/>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602950" y="4975152"/>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602950" y="5323480"/>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602950" y="6023465"/>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613811" y="2543663"/>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Rounded Rectangle 35"/>
          <p:cNvSpPr/>
          <p:nvPr/>
        </p:nvSpPr>
        <p:spPr>
          <a:xfrm>
            <a:off x="6613811" y="3235691"/>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613811" y="3577692"/>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613811" y="3923525"/>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613811" y="4272866"/>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613811" y="4625811"/>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613810" y="4975152"/>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613810" y="5323480"/>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613810" y="5676425"/>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613810" y="6023465"/>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631597" y="2543663"/>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Rounded Rectangle 45"/>
          <p:cNvSpPr/>
          <p:nvPr/>
        </p:nvSpPr>
        <p:spPr>
          <a:xfrm>
            <a:off x="7631597" y="3235691"/>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7" name="Rounded Rectangle 46"/>
          <p:cNvSpPr/>
          <p:nvPr/>
        </p:nvSpPr>
        <p:spPr>
          <a:xfrm>
            <a:off x="7631597" y="3577692"/>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8" name="Rounded Rectangle 47"/>
          <p:cNvSpPr/>
          <p:nvPr/>
        </p:nvSpPr>
        <p:spPr>
          <a:xfrm>
            <a:off x="7631597" y="4272866"/>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631597" y="4625811"/>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631596" y="4975152"/>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631596" y="5323480"/>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631596" y="5676425"/>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592093" y="2148830"/>
            <a:ext cx="914400" cy="357545"/>
          </a:xfrm>
          <a:prstGeom prst="roundRect">
            <a:avLst/>
          </a:prstGeom>
          <a:solidFill>
            <a:schemeClr val="bg1"/>
          </a:solidFill>
          <a:ln w="3175">
            <a:noFill/>
          </a:ln>
          <a:effectLst/>
        </p:spPr>
        <p:txBody>
          <a:bodyPr wrap="square" rtlCol="0">
            <a:spAutoFit/>
          </a:bodyPr>
          <a:lstStyle/>
          <a:p>
            <a:pPr algn="ctr"/>
            <a:r>
              <a:rPr lang="en-US" sz="1500" b="1" dirty="0"/>
              <a:t>Animal</a:t>
            </a:r>
          </a:p>
        </p:txBody>
      </p:sp>
      <p:sp>
        <p:nvSpPr>
          <p:cNvPr id="54" name="TextBox 53"/>
          <p:cNvSpPr txBox="1"/>
          <p:nvPr/>
        </p:nvSpPr>
        <p:spPr>
          <a:xfrm>
            <a:off x="5602950" y="2148830"/>
            <a:ext cx="914400" cy="357545"/>
          </a:xfrm>
          <a:prstGeom prst="roundRect">
            <a:avLst/>
          </a:prstGeom>
          <a:solidFill>
            <a:schemeClr val="bg1"/>
          </a:solidFill>
          <a:ln w="3175">
            <a:noFill/>
          </a:ln>
          <a:effectLst/>
        </p:spPr>
        <p:txBody>
          <a:bodyPr wrap="square" rtlCol="0">
            <a:spAutoFit/>
          </a:bodyPr>
          <a:lstStyle/>
          <a:p>
            <a:pPr algn="ctr"/>
            <a:r>
              <a:rPr lang="en-US" sz="1500" b="1" dirty="0"/>
              <a:t>Bench</a:t>
            </a:r>
          </a:p>
        </p:txBody>
      </p:sp>
      <p:sp>
        <p:nvSpPr>
          <p:cNvPr id="55" name="TextBox 54"/>
          <p:cNvSpPr txBox="1"/>
          <p:nvPr/>
        </p:nvSpPr>
        <p:spPr>
          <a:xfrm>
            <a:off x="6613811" y="2244079"/>
            <a:ext cx="914400" cy="258227"/>
          </a:xfrm>
          <a:prstGeom prst="roundRect">
            <a:avLst/>
          </a:prstGeom>
          <a:solidFill>
            <a:schemeClr val="bg1"/>
          </a:solidFill>
          <a:ln w="3175">
            <a:noFill/>
          </a:ln>
          <a:effectLst/>
        </p:spPr>
        <p:txBody>
          <a:bodyPr wrap="square" rtlCol="0">
            <a:spAutoFit/>
          </a:bodyPr>
          <a:lstStyle/>
          <a:p>
            <a:pPr algn="ctr">
              <a:lnSpc>
                <a:spcPts val="1100"/>
              </a:lnSpc>
            </a:pPr>
            <a:r>
              <a:rPr lang="en-US" sz="1500" b="1" dirty="0"/>
              <a:t>   </a:t>
            </a:r>
          </a:p>
        </p:txBody>
      </p:sp>
      <p:sp>
        <p:nvSpPr>
          <p:cNvPr id="56" name="TextBox 55"/>
          <p:cNvSpPr txBox="1"/>
          <p:nvPr/>
        </p:nvSpPr>
        <p:spPr>
          <a:xfrm>
            <a:off x="7631597" y="2148830"/>
            <a:ext cx="914400" cy="357545"/>
          </a:xfrm>
          <a:prstGeom prst="roundRect">
            <a:avLst/>
          </a:prstGeom>
          <a:solidFill>
            <a:schemeClr val="bg1"/>
          </a:solidFill>
          <a:ln w="3175">
            <a:noFill/>
          </a:ln>
          <a:effectLst/>
        </p:spPr>
        <p:txBody>
          <a:bodyPr wrap="square" rtlCol="0">
            <a:spAutoFit/>
          </a:bodyPr>
          <a:lstStyle/>
          <a:p>
            <a:pPr algn="ctr"/>
            <a:endParaRPr lang="en-US" sz="1500" b="1" dirty="0"/>
          </a:p>
        </p:txBody>
      </p:sp>
      <p:sp>
        <p:nvSpPr>
          <p:cNvPr id="57" name="TextBox 56"/>
          <p:cNvSpPr txBox="1"/>
          <p:nvPr/>
        </p:nvSpPr>
        <p:spPr>
          <a:xfrm>
            <a:off x="1154431" y="1323401"/>
            <a:ext cx="3074669" cy="544830"/>
          </a:xfrm>
          <a:prstGeom prst="roundRect">
            <a:avLst/>
          </a:prstGeom>
          <a:solidFill>
            <a:schemeClr val="bg1"/>
          </a:solidFill>
          <a:ln>
            <a:solidFill>
              <a:schemeClr val="tx1">
                <a:lumMod val="50000"/>
                <a:lumOff val="50000"/>
              </a:schemeClr>
            </a:solidFill>
          </a:ln>
          <a:effectLst/>
        </p:spPr>
        <p:txBody>
          <a:bodyPr wrap="square" rtlCol="0">
            <a:spAutoFit/>
          </a:bodyPr>
          <a:lstStyle/>
          <a:p>
            <a:r>
              <a:rPr lang="en-US" sz="1300" b="1" dirty="0"/>
              <a:t>Model’s ability to represent aspects of device performance</a:t>
            </a:r>
          </a:p>
        </p:txBody>
      </p:sp>
      <p:sp>
        <p:nvSpPr>
          <p:cNvPr id="58" name="TextBox 57"/>
          <p:cNvSpPr txBox="1"/>
          <p:nvPr/>
        </p:nvSpPr>
        <p:spPr>
          <a:xfrm>
            <a:off x="1308388" y="1947192"/>
            <a:ext cx="914400" cy="323493"/>
          </a:xfrm>
          <a:prstGeom prst="roundRect">
            <a:avLst/>
          </a:prstGeom>
          <a:solidFill>
            <a:srgbClr val="33CC33"/>
          </a:solidFill>
          <a:ln>
            <a:solidFill>
              <a:schemeClr val="bg1">
                <a:lumMod val="65000"/>
              </a:schemeClr>
            </a:solidFill>
          </a:ln>
          <a:effectLst/>
        </p:spPr>
        <p:txBody>
          <a:bodyPr wrap="square" rtlCol="0" anchor="ctr">
            <a:spAutoFit/>
          </a:bodyPr>
          <a:lstStyle/>
          <a:p>
            <a:pPr algn="ctr"/>
            <a:r>
              <a:rPr lang="en-US" sz="1300" b="1" dirty="0"/>
              <a:t>Good</a:t>
            </a:r>
          </a:p>
        </p:txBody>
      </p:sp>
      <p:sp>
        <p:nvSpPr>
          <p:cNvPr id="59" name="TextBox 58"/>
          <p:cNvSpPr txBox="1"/>
          <p:nvPr/>
        </p:nvSpPr>
        <p:spPr>
          <a:xfrm>
            <a:off x="2252570" y="1947192"/>
            <a:ext cx="914400" cy="323493"/>
          </a:xfrm>
          <a:prstGeom prst="roundRect">
            <a:avLst/>
          </a:prstGeom>
          <a:solidFill>
            <a:srgbClr val="FFFF66"/>
          </a:solidFill>
          <a:ln>
            <a:solidFill>
              <a:schemeClr val="bg1">
                <a:lumMod val="65000"/>
              </a:schemeClr>
            </a:solidFill>
          </a:ln>
          <a:effectLst/>
        </p:spPr>
        <p:txBody>
          <a:bodyPr wrap="square" rtlCol="0" anchor="ctr">
            <a:spAutoFit/>
          </a:bodyPr>
          <a:lstStyle/>
          <a:p>
            <a:pPr algn="ctr"/>
            <a:r>
              <a:rPr lang="en-US" sz="1300" b="1" dirty="0">
                <a:solidFill>
                  <a:sysClr val="windowText" lastClr="000000"/>
                </a:solidFill>
              </a:rPr>
              <a:t>Fair</a:t>
            </a:r>
          </a:p>
        </p:txBody>
      </p:sp>
      <p:sp>
        <p:nvSpPr>
          <p:cNvPr id="60" name="TextBox 59"/>
          <p:cNvSpPr txBox="1"/>
          <p:nvPr/>
        </p:nvSpPr>
        <p:spPr>
          <a:xfrm>
            <a:off x="3189829" y="1947192"/>
            <a:ext cx="914400" cy="323493"/>
          </a:xfrm>
          <a:prstGeom prst="roundRect">
            <a:avLst/>
          </a:prstGeom>
          <a:solidFill>
            <a:srgbClr val="C00000"/>
          </a:solidFill>
          <a:ln>
            <a:solidFill>
              <a:schemeClr val="bg1">
                <a:lumMod val="65000"/>
              </a:schemeClr>
            </a:solidFill>
          </a:ln>
          <a:effectLst/>
        </p:spPr>
        <p:txBody>
          <a:bodyPr wrap="square" rtlCol="0" anchor="ctr">
            <a:spAutoFit/>
          </a:bodyPr>
          <a:lstStyle/>
          <a:p>
            <a:pPr algn="ctr"/>
            <a:r>
              <a:rPr lang="en-US" sz="1300" b="1" dirty="0">
                <a:solidFill>
                  <a:schemeClr val="bg1">
                    <a:lumMod val="85000"/>
                  </a:schemeClr>
                </a:solidFill>
              </a:rPr>
              <a:t>Poor</a:t>
            </a:r>
          </a:p>
        </p:txBody>
      </p:sp>
      <p:sp>
        <p:nvSpPr>
          <p:cNvPr id="61" name="Rounded Rectangle 60"/>
          <p:cNvSpPr/>
          <p:nvPr/>
        </p:nvSpPr>
        <p:spPr>
          <a:xfrm>
            <a:off x="5602951" y="3929220"/>
            <a:ext cx="914400" cy="310896"/>
          </a:xfrm>
          <a:prstGeom prst="roundRect">
            <a:avLst/>
          </a:prstGeom>
          <a:solidFill>
            <a:srgbClr val="C0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602951" y="5676425"/>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592092" y="6023536"/>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7634790" y="6023536"/>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592093" y="3235691"/>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877210" y="2887887"/>
            <a:ext cx="3657600" cy="323493"/>
          </a:xfrm>
          <a:prstGeom prst="roundRect">
            <a:avLst/>
          </a:prstGeom>
          <a:solidFill>
            <a:schemeClr val="bg1"/>
          </a:solidFill>
          <a:ln w="3175">
            <a:solidFill>
              <a:schemeClr val="bg1">
                <a:lumMod val="85000"/>
              </a:schemeClr>
            </a:solidFill>
          </a:ln>
          <a:effectLst/>
        </p:spPr>
        <p:txBody>
          <a:bodyPr wrap="square" rtlCol="0">
            <a:spAutoFit/>
          </a:bodyPr>
          <a:lstStyle/>
          <a:p>
            <a:pPr algn="r"/>
            <a:r>
              <a:rPr lang="en-US" sz="1300" b="1" dirty="0"/>
              <a:t>Predict </a:t>
            </a:r>
            <a:r>
              <a:rPr lang="en-US" sz="1300" b="1" i="1" dirty="0"/>
              <a:t>in vivo </a:t>
            </a:r>
            <a:r>
              <a:rPr lang="en-US" sz="1300" b="1" dirty="0"/>
              <a:t>performance of the device</a:t>
            </a:r>
          </a:p>
        </p:txBody>
      </p:sp>
      <p:sp>
        <p:nvSpPr>
          <p:cNvPr id="67" name="Rounded Rectangle 66"/>
          <p:cNvSpPr/>
          <p:nvPr/>
        </p:nvSpPr>
        <p:spPr>
          <a:xfrm>
            <a:off x="5602951" y="2887887"/>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613811" y="2887887"/>
            <a:ext cx="914400" cy="310896"/>
          </a:xfrm>
          <a:prstGeom prst="roundRect">
            <a:avLst/>
          </a:prstGeom>
          <a:solidFill>
            <a:srgbClr val="33CC3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7631597" y="2887887"/>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0" name="Rounded Rectangle 69"/>
          <p:cNvSpPr/>
          <p:nvPr/>
        </p:nvSpPr>
        <p:spPr>
          <a:xfrm>
            <a:off x="4592093" y="2886581"/>
            <a:ext cx="914400" cy="310896"/>
          </a:xfrm>
          <a:prstGeom prst="roundRect">
            <a:avLst/>
          </a:prstGeom>
          <a:solidFill>
            <a:srgbClr val="FFFF66"/>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508416" y="2172626"/>
            <a:ext cx="1133837" cy="323165"/>
          </a:xfrm>
          <a:prstGeom prst="rect">
            <a:avLst/>
          </a:prstGeom>
          <a:noFill/>
          <a:ln>
            <a:noFill/>
          </a:ln>
        </p:spPr>
        <p:txBody>
          <a:bodyPr wrap="none" rtlCol="0">
            <a:spAutoFit/>
          </a:bodyPr>
          <a:lstStyle/>
          <a:p>
            <a:r>
              <a:rPr lang="en-US" sz="1500" b="1" dirty="0"/>
              <a:t>Clinical Trial</a:t>
            </a:r>
          </a:p>
        </p:txBody>
      </p:sp>
      <p:sp>
        <p:nvSpPr>
          <p:cNvPr id="4" name="TextBox 3"/>
          <p:cNvSpPr txBox="1"/>
          <p:nvPr/>
        </p:nvSpPr>
        <p:spPr>
          <a:xfrm>
            <a:off x="1713297" y="6477000"/>
            <a:ext cx="2626040" cy="276999"/>
          </a:xfrm>
          <a:prstGeom prst="rect">
            <a:avLst/>
          </a:prstGeom>
          <a:noFill/>
        </p:spPr>
        <p:txBody>
          <a:bodyPr wrap="none" rtlCol="0">
            <a:spAutoFit/>
          </a:bodyPr>
          <a:lstStyle/>
          <a:p>
            <a:r>
              <a:rPr lang="en-US" sz="1200" dirty="0"/>
              <a:t>[1] Morrison </a:t>
            </a:r>
            <a:r>
              <a:rPr lang="en-US" sz="1200" i="1" dirty="0"/>
              <a:t>et al.</a:t>
            </a:r>
            <a:r>
              <a:rPr lang="en-US" sz="1200" dirty="0"/>
              <a:t>, J Med Devices 2017</a:t>
            </a:r>
          </a:p>
        </p:txBody>
      </p:sp>
      <p:pic>
        <p:nvPicPr>
          <p:cNvPr id="74" name="Picture 73"/>
          <p:cNvPicPr>
            <a:picLocks noChangeAspect="1" noChangeArrowheads="1"/>
          </p:cNvPicPr>
          <p:nvPr/>
        </p:nvPicPr>
        <p:blipFill rotWithShape="1">
          <a:blip r:embed="rId3">
            <a:extLst>
              <a:ext uri="{28A0092B-C50C-407E-A947-70E740481C1C}">
                <a14:useLocalDpi xmlns:a14="http://schemas.microsoft.com/office/drawing/2010/main" val="0"/>
              </a:ext>
            </a:extLst>
          </a:blip>
          <a:srcRect r="9494"/>
          <a:stretch/>
        </p:blipFill>
        <p:spPr bwMode="auto">
          <a:xfrm>
            <a:off x="4630192" y="1424930"/>
            <a:ext cx="856617" cy="72973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75" name="Picture 74"/>
          <p:cNvPicPr/>
          <p:nvPr/>
        </p:nvPicPr>
        <p:blipFill rotWithShape="1">
          <a:blip r:embed="rId4">
            <a:extLst>
              <a:ext uri="{28A0092B-C50C-407E-A947-70E740481C1C}">
                <a14:useLocalDpi xmlns:a14="http://schemas.microsoft.com/office/drawing/2010/main" val="0"/>
              </a:ext>
            </a:extLst>
          </a:blip>
          <a:srcRect t="26087" r="26630"/>
          <a:stretch/>
        </p:blipFill>
        <p:spPr bwMode="auto">
          <a:xfrm>
            <a:off x="7685826" y="1409131"/>
            <a:ext cx="810474" cy="745537"/>
          </a:xfrm>
          <a:prstGeom prst="rect">
            <a:avLst/>
          </a:prstGeom>
          <a:noFill/>
          <a:ln>
            <a:solidFill>
              <a:srgbClr val="0070C0"/>
            </a:solidFill>
          </a:ln>
          <a:effectLst/>
          <a:extLst>
            <a:ext uri="{53640926-AAD7-44D8-BBD7-CCE9431645EC}">
              <a14:shadowObscured xmlns:a14="http://schemas.microsoft.com/office/drawing/2010/main"/>
            </a:ext>
          </a:extLst>
        </p:spPr>
      </p:pic>
      <p:pic>
        <p:nvPicPr>
          <p:cNvPr id="76" name="Picture 75"/>
          <p:cNvPicPr/>
          <p:nvPr/>
        </p:nvPicPr>
        <p:blipFill rotWithShape="1">
          <a:blip r:embed="rId5">
            <a:extLst>
              <a:ext uri="{28A0092B-C50C-407E-A947-70E740481C1C}">
                <a14:useLocalDpi xmlns:a14="http://schemas.microsoft.com/office/drawing/2010/main" val="0"/>
              </a:ext>
            </a:extLst>
          </a:blip>
          <a:srcRect l="9465"/>
          <a:stretch/>
        </p:blipFill>
        <p:spPr bwMode="auto">
          <a:xfrm>
            <a:off x="5656351" y="1424930"/>
            <a:ext cx="820649" cy="729738"/>
          </a:xfrm>
          <a:prstGeom prst="rect">
            <a:avLst/>
          </a:prstGeom>
          <a:noFill/>
          <a:ln>
            <a:solidFill>
              <a:srgbClr val="0070C0"/>
            </a:solidFill>
          </a:ln>
          <a:effectLst/>
          <a:extLst>
            <a:ext uri="{53640926-AAD7-44D8-BBD7-CCE9431645EC}">
              <a14:shadowObscured xmlns:a14="http://schemas.microsoft.com/office/drawing/2010/main"/>
            </a:ext>
          </a:extLst>
        </p:spPr>
      </p:pic>
      <p:pic>
        <p:nvPicPr>
          <p:cNvPr id="77" name="Picture 2" descr="Image result for clinical trial"/>
          <p:cNvPicPr>
            <a:picLocks noChangeAspect="1" noChangeArrowheads="1"/>
          </p:cNvPicPr>
          <p:nvPr/>
        </p:nvPicPr>
        <p:blipFill rotWithShape="1">
          <a:blip r:embed="rId6">
            <a:extLst>
              <a:ext uri="{28A0092B-C50C-407E-A947-70E740481C1C}">
                <a14:useLocalDpi xmlns:a14="http://schemas.microsoft.com/office/drawing/2010/main" val="0"/>
              </a:ext>
            </a:extLst>
          </a:blip>
          <a:srcRect l="10889" t="10033" r="12321"/>
          <a:stretch/>
        </p:blipFill>
        <p:spPr bwMode="auto">
          <a:xfrm>
            <a:off x="6680485" y="1409131"/>
            <a:ext cx="796640" cy="74553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594817" y="2172626"/>
            <a:ext cx="983795" cy="323165"/>
          </a:xfrm>
          <a:prstGeom prst="rect">
            <a:avLst/>
          </a:prstGeom>
          <a:ln>
            <a:noFill/>
          </a:ln>
        </p:spPr>
        <p:txBody>
          <a:bodyPr wrap="none">
            <a:spAutoFit/>
          </a:bodyPr>
          <a:lstStyle/>
          <a:p>
            <a:pPr algn="ctr"/>
            <a:r>
              <a:rPr lang="en-US" sz="1500" b="1" dirty="0"/>
              <a:t>Computer</a:t>
            </a:r>
          </a:p>
        </p:txBody>
      </p:sp>
    </p:spTree>
    <p:extLst>
      <p:ext uri="{BB962C8B-B14F-4D97-AF65-F5344CB8AC3E}">
        <p14:creationId xmlns:p14="http://schemas.microsoft.com/office/powerpoint/2010/main" val="307458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does FDA Do?</a:t>
            </a:r>
            <a:endParaRPr lang="en-US" sz="4000" b="1" dirty="0"/>
          </a:p>
        </p:txBody>
      </p:sp>
      <p:sp>
        <p:nvSpPr>
          <p:cNvPr id="3" name="Content Placeholder 2"/>
          <p:cNvSpPr>
            <a:spLocks noGrp="1"/>
          </p:cNvSpPr>
          <p:nvPr>
            <p:ph idx="1"/>
          </p:nvPr>
        </p:nvSpPr>
        <p:spPr>
          <a:xfrm>
            <a:off x="323850" y="1728217"/>
            <a:ext cx="5765902" cy="4567602"/>
          </a:xfrm>
        </p:spPr>
        <p:txBody>
          <a:bodyPr>
            <a:normAutofit/>
          </a:bodyPr>
          <a:lstStyle/>
          <a:p>
            <a:r>
              <a:rPr lang="en-US" dirty="0" smtClean="0"/>
              <a:t>Assures the safety, effectiveness and security of </a:t>
            </a:r>
          </a:p>
          <a:p>
            <a:pPr lvl="1"/>
            <a:r>
              <a:rPr lang="en-US" dirty="0" smtClean="0"/>
              <a:t>human and veterinary drugs, </a:t>
            </a:r>
          </a:p>
          <a:p>
            <a:pPr lvl="1"/>
            <a:r>
              <a:rPr lang="en-US" dirty="0" smtClean="0"/>
              <a:t>vaccines and other biological products, </a:t>
            </a:r>
          </a:p>
          <a:p>
            <a:pPr lvl="1"/>
            <a:r>
              <a:rPr lang="en-US" dirty="0" smtClean="0"/>
              <a:t>medical devices, </a:t>
            </a:r>
          </a:p>
          <a:p>
            <a:pPr lvl="1"/>
            <a:r>
              <a:rPr lang="en-US" dirty="0" smtClean="0"/>
              <a:t>the food supply, </a:t>
            </a:r>
          </a:p>
          <a:p>
            <a:pPr lvl="1"/>
            <a:r>
              <a:rPr lang="en-US" dirty="0" smtClean="0"/>
              <a:t>cosmetics and radiation-emitting devices</a:t>
            </a:r>
          </a:p>
          <a:p>
            <a:r>
              <a:rPr lang="en-US" dirty="0" smtClean="0"/>
              <a:t>Regulate tobacco products</a:t>
            </a:r>
            <a:endParaRPr lang="en-US" dirty="0"/>
          </a:p>
        </p:txBody>
      </p:sp>
      <p:pic>
        <p:nvPicPr>
          <p:cNvPr id="1026" name="Picture 2" descr="Image depicting durgs, devices, biologics, tobacco, and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148" y="1905678"/>
            <a:ext cx="2972820" cy="297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0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Rendering of the the White Oak Campus"/>
          <p:cNvPicPr>
            <a:picLocks noChangeAspect="1" noChangeArrowheads="1"/>
          </p:cNvPicPr>
          <p:nvPr/>
        </p:nvPicPr>
        <p:blipFill>
          <a:blip r:embed="rId3">
            <a:lum bright="40000" contrast="-64000"/>
            <a:extLst>
              <a:ext uri="{28A0092B-C50C-407E-A947-70E740481C1C}">
                <a14:useLocalDpi xmlns:a14="http://schemas.microsoft.com/office/drawing/2010/main" val="0"/>
              </a:ext>
            </a:extLst>
          </a:blip>
          <a:srcRect/>
          <a:stretch>
            <a:fillRect/>
          </a:stretch>
        </p:blipFill>
        <p:spPr>
          <a:xfrm>
            <a:off x="0" y="0"/>
            <a:ext cx="9144000" cy="686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AutoShape 5"/>
          <p:cNvSpPr>
            <a:spLocks noChangeArrowheads="1"/>
          </p:cNvSpPr>
          <p:nvPr/>
        </p:nvSpPr>
        <p:spPr bwMode="auto">
          <a:xfrm>
            <a:off x="933450" y="2301473"/>
            <a:ext cx="1403947" cy="1706285"/>
          </a:xfrm>
          <a:prstGeom prst="flowChartAlternateProcess">
            <a:avLst/>
          </a:prstGeom>
          <a:solidFill>
            <a:schemeClr val="accent5">
              <a:lumMod val="60000"/>
              <a:lumOff val="40000"/>
            </a:schemeClr>
          </a:solidFill>
          <a:ln w="19050">
            <a:solidFill>
              <a:srgbClr val="000000"/>
            </a:solidFill>
            <a:miter lim="800000"/>
            <a:headEnd/>
            <a:tailEnd/>
          </a:ln>
        </p:spPr>
        <p:txBody>
          <a:bodyPr wrap="square">
            <a:spAutoFit/>
          </a:bodyPr>
          <a:lstStyle/>
          <a:p>
            <a:r>
              <a:rPr lang="en-US" sz="1600" b="1" i="1" dirty="0" smtClean="0">
                <a:solidFill>
                  <a:srgbClr val="3333FF"/>
                </a:solidFill>
                <a:effectLst/>
                <a:latin typeface="Calibri" pitchFamily="34" charset="0"/>
              </a:rPr>
              <a:t>CBER:</a:t>
            </a:r>
          </a:p>
          <a:p>
            <a:r>
              <a:rPr lang="en-US" sz="1600" dirty="0" smtClean="0">
                <a:solidFill>
                  <a:schemeClr val="tx1"/>
                </a:solidFill>
                <a:effectLst/>
                <a:latin typeface="Calibri" pitchFamily="34" charset="0"/>
              </a:rPr>
              <a:t>Center for </a:t>
            </a:r>
            <a:r>
              <a:rPr lang="en-US" sz="1600" dirty="0" smtClean="0">
                <a:solidFill>
                  <a:srgbClr val="3333FF"/>
                </a:solidFill>
                <a:effectLst/>
                <a:latin typeface="Calibri" pitchFamily="34" charset="0"/>
              </a:rPr>
              <a:t>Biologics</a:t>
            </a:r>
            <a:r>
              <a:rPr lang="en-US" sz="1600" dirty="0" smtClean="0">
                <a:solidFill>
                  <a:schemeClr val="tx1"/>
                </a:solidFill>
                <a:effectLst/>
                <a:latin typeface="Calibri" pitchFamily="34" charset="0"/>
              </a:rPr>
              <a:t> </a:t>
            </a:r>
            <a:r>
              <a:rPr lang="en-US" sz="1600" dirty="0">
                <a:solidFill>
                  <a:schemeClr val="tx1"/>
                </a:solidFill>
                <a:effectLst/>
                <a:latin typeface="Calibri" pitchFamily="34" charset="0"/>
              </a:rPr>
              <a:t> Evaluation and Research </a:t>
            </a:r>
          </a:p>
        </p:txBody>
      </p:sp>
      <p:sp>
        <p:nvSpPr>
          <p:cNvPr id="23" name="AutoShape 6"/>
          <p:cNvSpPr>
            <a:spLocks noChangeArrowheads="1"/>
          </p:cNvSpPr>
          <p:nvPr/>
        </p:nvSpPr>
        <p:spPr bwMode="auto">
          <a:xfrm>
            <a:off x="6758070" y="4575330"/>
            <a:ext cx="1216350" cy="1191816"/>
          </a:xfrm>
          <a:prstGeom prst="flowChartAlternateProcess">
            <a:avLst/>
          </a:prstGeom>
          <a:solidFill>
            <a:schemeClr val="accent5">
              <a:lumMod val="60000"/>
              <a:lumOff val="40000"/>
            </a:schemeClr>
          </a:solidFill>
          <a:ln w="19050">
            <a:solidFill>
              <a:srgbClr val="000000"/>
            </a:solidFill>
            <a:miter lim="800000"/>
            <a:headEnd/>
            <a:tailEnd/>
          </a:ln>
        </p:spPr>
        <p:txBody>
          <a:bodyPr wrap="square">
            <a:spAutoFit/>
          </a:bodyPr>
          <a:lstStyle/>
          <a:p>
            <a:r>
              <a:rPr lang="en-US" sz="1600" b="1" i="1" dirty="0" smtClean="0">
                <a:solidFill>
                  <a:srgbClr val="3333FF"/>
                </a:solidFill>
                <a:effectLst/>
                <a:latin typeface="Calibri" pitchFamily="34" charset="0"/>
              </a:rPr>
              <a:t>CTP:</a:t>
            </a:r>
          </a:p>
          <a:p>
            <a:r>
              <a:rPr lang="en-US" sz="1600" dirty="0" smtClean="0">
                <a:solidFill>
                  <a:schemeClr val="tx1"/>
                </a:solidFill>
                <a:effectLst/>
                <a:latin typeface="Calibri" pitchFamily="34" charset="0"/>
              </a:rPr>
              <a:t>Center for </a:t>
            </a:r>
            <a:r>
              <a:rPr lang="en-US" sz="1600" dirty="0" smtClean="0">
                <a:solidFill>
                  <a:srgbClr val="3333FF"/>
                </a:solidFill>
                <a:effectLst/>
                <a:latin typeface="Calibri" pitchFamily="34" charset="0"/>
              </a:rPr>
              <a:t>Tobacco</a:t>
            </a:r>
            <a:r>
              <a:rPr lang="en-US" sz="1600" dirty="0" smtClean="0">
                <a:solidFill>
                  <a:schemeClr val="tx1"/>
                </a:solidFill>
                <a:effectLst/>
                <a:latin typeface="Calibri" pitchFamily="34" charset="0"/>
              </a:rPr>
              <a:t> Products</a:t>
            </a:r>
            <a:endParaRPr lang="en-US" sz="1600" dirty="0">
              <a:solidFill>
                <a:schemeClr val="tx1"/>
              </a:solidFill>
              <a:effectLst/>
              <a:latin typeface="Calibri" pitchFamily="34" charset="0"/>
            </a:endParaRPr>
          </a:p>
        </p:txBody>
      </p:sp>
      <p:sp>
        <p:nvSpPr>
          <p:cNvPr id="24" name="AutoShape 7"/>
          <p:cNvSpPr>
            <a:spLocks noChangeArrowheads="1"/>
          </p:cNvSpPr>
          <p:nvPr/>
        </p:nvSpPr>
        <p:spPr bwMode="auto">
          <a:xfrm>
            <a:off x="1131038" y="4560740"/>
            <a:ext cx="1558925" cy="1464231"/>
          </a:xfrm>
          <a:prstGeom prst="flowChartAlternateProcess">
            <a:avLst/>
          </a:prstGeom>
          <a:solidFill>
            <a:schemeClr val="accent5">
              <a:lumMod val="60000"/>
              <a:lumOff val="40000"/>
            </a:schemeClr>
          </a:solidFill>
          <a:ln w="19050">
            <a:solidFill>
              <a:srgbClr val="000000"/>
            </a:solidFill>
            <a:miter lim="800000"/>
            <a:headEnd/>
            <a:tailEnd/>
          </a:ln>
        </p:spPr>
        <p:txBody>
          <a:bodyPr>
            <a:spAutoFit/>
          </a:bodyPr>
          <a:lstStyle/>
          <a:p>
            <a:pPr marL="109538"/>
            <a:r>
              <a:rPr lang="en-US" sz="1600" b="1" i="1" dirty="0" smtClean="0">
                <a:solidFill>
                  <a:srgbClr val="3333FF"/>
                </a:solidFill>
                <a:effectLst/>
                <a:latin typeface="Calibri" pitchFamily="34" charset="0"/>
              </a:rPr>
              <a:t>NCTR:</a:t>
            </a:r>
            <a:endParaRPr lang="en-US" sz="1600" b="1" i="1" dirty="0" smtClean="0">
              <a:solidFill>
                <a:schemeClr val="tx1"/>
              </a:solidFill>
              <a:effectLst/>
              <a:latin typeface="Calibri" pitchFamily="34" charset="0"/>
            </a:endParaRPr>
          </a:p>
          <a:p>
            <a:pPr marL="109538"/>
            <a:r>
              <a:rPr lang="en-US" sz="1600" dirty="0" smtClean="0">
                <a:solidFill>
                  <a:schemeClr val="tx1"/>
                </a:solidFill>
                <a:effectLst/>
                <a:latin typeface="Calibri" pitchFamily="34" charset="0"/>
              </a:rPr>
              <a:t>National Center for </a:t>
            </a:r>
            <a:r>
              <a:rPr lang="en-US" sz="1600" dirty="0" smtClean="0">
                <a:solidFill>
                  <a:srgbClr val="3333FF"/>
                </a:solidFill>
                <a:effectLst/>
                <a:latin typeface="Calibri" pitchFamily="34" charset="0"/>
              </a:rPr>
              <a:t>Toxicological</a:t>
            </a:r>
            <a:r>
              <a:rPr lang="en-US" sz="1600" dirty="0" smtClean="0">
                <a:solidFill>
                  <a:schemeClr val="tx1"/>
                </a:solidFill>
                <a:effectLst/>
                <a:latin typeface="Calibri" pitchFamily="34" charset="0"/>
              </a:rPr>
              <a:t> Research</a:t>
            </a:r>
            <a:endParaRPr lang="en-US" sz="1600" dirty="0">
              <a:solidFill>
                <a:srgbClr val="3333FF"/>
              </a:solidFill>
              <a:effectLst/>
              <a:latin typeface="Calibri" pitchFamily="34" charset="0"/>
            </a:endParaRPr>
          </a:p>
        </p:txBody>
      </p:sp>
      <p:sp>
        <p:nvSpPr>
          <p:cNvPr id="25" name="AutoShape 9"/>
          <p:cNvSpPr>
            <a:spLocks noChangeArrowheads="1"/>
          </p:cNvSpPr>
          <p:nvPr/>
        </p:nvSpPr>
        <p:spPr bwMode="auto">
          <a:xfrm>
            <a:off x="660290" y="674937"/>
            <a:ext cx="1857375" cy="1191816"/>
          </a:xfrm>
          <a:prstGeom prst="flowChartAlternateProcess">
            <a:avLst/>
          </a:prstGeom>
          <a:solidFill>
            <a:schemeClr val="accent5">
              <a:lumMod val="60000"/>
              <a:lumOff val="40000"/>
            </a:schemeClr>
          </a:solidFill>
          <a:ln w="19050">
            <a:solidFill>
              <a:srgbClr val="000000"/>
            </a:solidFill>
            <a:miter lim="800000"/>
            <a:headEnd/>
            <a:tailEnd/>
          </a:ln>
        </p:spPr>
        <p:txBody>
          <a:bodyPr>
            <a:spAutoFit/>
          </a:bodyPr>
          <a:lstStyle/>
          <a:p>
            <a:r>
              <a:rPr lang="en-US" sz="1600" b="1" i="1" dirty="0" smtClean="0">
                <a:solidFill>
                  <a:srgbClr val="3333FF"/>
                </a:solidFill>
                <a:effectLst/>
                <a:latin typeface="Calibri" pitchFamily="34" charset="0"/>
              </a:rPr>
              <a:t>CDRH: </a:t>
            </a:r>
          </a:p>
          <a:p>
            <a:r>
              <a:rPr lang="en-US" sz="1600" dirty="0" smtClean="0">
                <a:solidFill>
                  <a:schemeClr val="tx1"/>
                </a:solidFill>
                <a:effectLst/>
                <a:latin typeface="Calibri" pitchFamily="34" charset="0"/>
              </a:rPr>
              <a:t>Center for </a:t>
            </a:r>
            <a:r>
              <a:rPr lang="en-US" sz="1600" dirty="0" smtClean="0">
                <a:solidFill>
                  <a:srgbClr val="3333FF"/>
                </a:solidFill>
                <a:effectLst/>
                <a:latin typeface="Calibri" pitchFamily="34" charset="0"/>
              </a:rPr>
              <a:t>Devices</a:t>
            </a:r>
            <a:r>
              <a:rPr lang="en-US" sz="1600" dirty="0" smtClean="0">
                <a:solidFill>
                  <a:schemeClr val="tx1"/>
                </a:solidFill>
                <a:effectLst/>
                <a:latin typeface="Calibri" pitchFamily="34" charset="0"/>
              </a:rPr>
              <a:t> and Radiological Health </a:t>
            </a:r>
            <a:endParaRPr lang="en-US" sz="1600" i="1" dirty="0">
              <a:solidFill>
                <a:schemeClr val="tx1"/>
              </a:solidFill>
              <a:effectLst/>
              <a:latin typeface="Calibri" pitchFamily="34" charset="0"/>
            </a:endParaRPr>
          </a:p>
        </p:txBody>
      </p:sp>
      <p:sp>
        <p:nvSpPr>
          <p:cNvPr id="26" name="AutoShape 11"/>
          <p:cNvSpPr>
            <a:spLocks noChangeArrowheads="1"/>
          </p:cNvSpPr>
          <p:nvPr/>
        </p:nvSpPr>
        <p:spPr bwMode="auto">
          <a:xfrm>
            <a:off x="6862762" y="804992"/>
            <a:ext cx="1728786" cy="1162451"/>
          </a:xfrm>
          <a:prstGeom prst="flowChartAlternateProcess">
            <a:avLst/>
          </a:prstGeom>
          <a:solidFill>
            <a:schemeClr val="accent5">
              <a:lumMod val="60000"/>
              <a:lumOff val="40000"/>
            </a:schemeClr>
          </a:solidFill>
          <a:ln w="19050">
            <a:solidFill>
              <a:srgbClr val="000000"/>
            </a:solidFill>
            <a:miter lim="800000"/>
            <a:headEnd/>
            <a:tailEnd/>
          </a:ln>
        </p:spPr>
        <p:txBody>
          <a:bodyPr/>
          <a:lstStyle/>
          <a:p>
            <a:r>
              <a:rPr lang="en-US" sz="1600" b="1" i="1" dirty="0" smtClean="0">
                <a:solidFill>
                  <a:srgbClr val="3333FF"/>
                </a:solidFill>
                <a:effectLst/>
                <a:latin typeface="Calibri" pitchFamily="34" charset="0"/>
              </a:rPr>
              <a:t>CDER:</a:t>
            </a:r>
          </a:p>
          <a:p>
            <a:r>
              <a:rPr lang="en-US" sz="1600" dirty="0" smtClean="0">
                <a:solidFill>
                  <a:schemeClr val="tx1"/>
                </a:solidFill>
                <a:effectLst/>
                <a:latin typeface="Calibri" pitchFamily="34" charset="0"/>
              </a:rPr>
              <a:t>Center for </a:t>
            </a:r>
            <a:r>
              <a:rPr lang="en-US" sz="1600" dirty="0" smtClean="0">
                <a:solidFill>
                  <a:srgbClr val="3333FF"/>
                </a:solidFill>
                <a:effectLst/>
                <a:latin typeface="Calibri" pitchFamily="34" charset="0"/>
              </a:rPr>
              <a:t>Drug</a:t>
            </a:r>
            <a:r>
              <a:rPr lang="en-US" sz="1600" dirty="0" smtClean="0">
                <a:solidFill>
                  <a:schemeClr val="tx1"/>
                </a:solidFill>
                <a:effectLst/>
                <a:latin typeface="Calibri" pitchFamily="34" charset="0"/>
              </a:rPr>
              <a:t> </a:t>
            </a:r>
            <a:r>
              <a:rPr lang="en-US" sz="1600" dirty="0">
                <a:solidFill>
                  <a:schemeClr val="tx1"/>
                </a:solidFill>
                <a:effectLst/>
                <a:latin typeface="Calibri" pitchFamily="34" charset="0"/>
              </a:rPr>
              <a:t> Evaluation and Research </a:t>
            </a:r>
          </a:p>
        </p:txBody>
      </p:sp>
      <p:cxnSp>
        <p:nvCxnSpPr>
          <p:cNvPr id="28" name="AutoShape 13"/>
          <p:cNvCxnSpPr>
            <a:cxnSpLocks noChangeShapeType="1"/>
          </p:cNvCxnSpPr>
          <p:nvPr/>
        </p:nvCxnSpPr>
        <p:spPr bwMode="auto">
          <a:xfrm>
            <a:off x="2517665" y="1353756"/>
            <a:ext cx="727185" cy="1064680"/>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14"/>
          <p:cNvCxnSpPr>
            <a:cxnSpLocks noChangeShapeType="1"/>
          </p:cNvCxnSpPr>
          <p:nvPr/>
        </p:nvCxnSpPr>
        <p:spPr bwMode="auto">
          <a:xfrm flipV="1">
            <a:off x="2320020" y="3101925"/>
            <a:ext cx="924830" cy="154890"/>
          </a:xfrm>
          <a:prstGeom prst="bentConnector3">
            <a:avLst>
              <a:gd name="adj1" fmla="val 1714"/>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15"/>
          <p:cNvCxnSpPr>
            <a:cxnSpLocks noChangeShapeType="1"/>
            <a:endCxn id="24" idx="3"/>
          </p:cNvCxnSpPr>
          <p:nvPr/>
        </p:nvCxnSpPr>
        <p:spPr bwMode="auto">
          <a:xfrm rot="10800000" flipV="1">
            <a:off x="2689964" y="4216522"/>
            <a:ext cx="1982069" cy="1076333"/>
          </a:xfrm>
          <a:prstGeom prst="bentConnector3">
            <a:avLst>
              <a:gd name="adj1" fmla="val 50000"/>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AutoShape 16"/>
          <p:cNvCxnSpPr>
            <a:cxnSpLocks noChangeShapeType="1"/>
            <a:stCxn id="21" idx="2"/>
            <a:endCxn id="21" idx="2"/>
          </p:cNvCxnSpPr>
          <p:nvPr/>
        </p:nvCxnSpPr>
        <p:spPr bwMode="auto">
          <a:xfrm rot="16200000" flipH="1">
            <a:off x="4610100" y="4229230"/>
            <a:ext cx="1588" cy="1588"/>
          </a:xfrm>
          <a:prstGeom prst="bentConnector3">
            <a:avLst>
              <a:gd name="adj1" fmla="val 1360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AutoShape 17"/>
          <p:cNvCxnSpPr>
            <a:cxnSpLocks noChangeShapeType="1"/>
            <a:stCxn id="21" idx="2"/>
          </p:cNvCxnSpPr>
          <p:nvPr/>
        </p:nvCxnSpPr>
        <p:spPr bwMode="auto">
          <a:xfrm>
            <a:off x="4610100" y="4216530"/>
            <a:ext cx="0" cy="63976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18"/>
          <p:cNvCxnSpPr>
            <a:cxnSpLocks noChangeShapeType="1"/>
            <a:stCxn id="21" idx="3"/>
            <a:endCxn id="26" idx="1"/>
          </p:cNvCxnSpPr>
          <p:nvPr/>
        </p:nvCxnSpPr>
        <p:spPr bwMode="auto">
          <a:xfrm flipV="1">
            <a:off x="5975350" y="1386218"/>
            <a:ext cx="887412" cy="1203125"/>
          </a:xfrm>
          <a:prstGeom prst="bentConnector3">
            <a:avLst>
              <a:gd name="adj1" fmla="val -32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AutoShape 19"/>
          <p:cNvCxnSpPr>
            <a:cxnSpLocks noChangeShapeType="1"/>
            <a:stCxn id="21" idx="3"/>
          </p:cNvCxnSpPr>
          <p:nvPr/>
        </p:nvCxnSpPr>
        <p:spPr bwMode="auto">
          <a:xfrm>
            <a:off x="5988050" y="2589343"/>
            <a:ext cx="161925" cy="1587"/>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AutoShape 20"/>
          <p:cNvCxnSpPr>
            <a:cxnSpLocks noChangeShapeType="1"/>
            <a:endCxn id="23" idx="1"/>
          </p:cNvCxnSpPr>
          <p:nvPr/>
        </p:nvCxnSpPr>
        <p:spPr bwMode="auto">
          <a:xfrm rot="16200000" flipH="1">
            <a:off x="4898143" y="3311311"/>
            <a:ext cx="2716750" cy="1003104"/>
          </a:xfrm>
          <a:prstGeom prst="bentConnector2">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AutoShape 21"/>
          <p:cNvCxnSpPr>
            <a:cxnSpLocks noChangeShapeType="1"/>
          </p:cNvCxnSpPr>
          <p:nvPr/>
        </p:nvCxnSpPr>
        <p:spPr bwMode="auto">
          <a:xfrm>
            <a:off x="5968052" y="3403771"/>
            <a:ext cx="797874" cy="114114"/>
          </a:xfrm>
          <a:prstGeom prst="bentConnector3">
            <a:avLst>
              <a:gd name="adj1" fmla="val 100639"/>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AutoShape 22"/>
          <p:cNvSpPr>
            <a:spLocks noChangeArrowheads="1"/>
          </p:cNvSpPr>
          <p:nvPr/>
        </p:nvSpPr>
        <p:spPr bwMode="auto">
          <a:xfrm>
            <a:off x="4059315" y="4856292"/>
            <a:ext cx="1225411" cy="1246784"/>
          </a:xfrm>
          <a:prstGeom prst="flowChartAlternateProcess">
            <a:avLst/>
          </a:prstGeom>
          <a:solidFill>
            <a:schemeClr val="accent5">
              <a:lumMod val="60000"/>
              <a:lumOff val="40000"/>
            </a:schemeClr>
          </a:solidFill>
          <a:ln w="19050" algn="ctr">
            <a:solidFill>
              <a:srgbClr val="000000"/>
            </a:solidFill>
            <a:miter lim="800000"/>
            <a:headEnd/>
            <a:tailEnd/>
          </a:ln>
          <a:effectLst/>
          <a:extLst/>
        </p:spPr>
        <p:txBody>
          <a:bodyPr/>
          <a:lstStyle/>
          <a:p>
            <a:r>
              <a:rPr lang="en-US" sz="1600" b="1" i="1" dirty="0" smtClean="0">
                <a:solidFill>
                  <a:srgbClr val="3333FF"/>
                </a:solidFill>
                <a:effectLst/>
                <a:latin typeface="Calibri" pitchFamily="34" charset="0"/>
              </a:rPr>
              <a:t>CVM:</a:t>
            </a:r>
          </a:p>
          <a:p>
            <a:r>
              <a:rPr lang="en-US" sz="1600" dirty="0" smtClean="0">
                <a:solidFill>
                  <a:schemeClr val="tx1"/>
                </a:solidFill>
                <a:effectLst/>
                <a:latin typeface="Calibri" pitchFamily="34" charset="0"/>
              </a:rPr>
              <a:t>Center for </a:t>
            </a:r>
            <a:r>
              <a:rPr lang="en-US" sz="1600" dirty="0" smtClean="0">
                <a:solidFill>
                  <a:srgbClr val="3333FF"/>
                </a:solidFill>
                <a:effectLst/>
                <a:latin typeface="Calibri" pitchFamily="34" charset="0"/>
              </a:rPr>
              <a:t>Veterinary</a:t>
            </a:r>
            <a:r>
              <a:rPr lang="en-US" sz="1600" dirty="0" smtClean="0">
                <a:solidFill>
                  <a:schemeClr val="tx1"/>
                </a:solidFill>
                <a:effectLst/>
                <a:latin typeface="Calibri" pitchFamily="34" charset="0"/>
              </a:rPr>
              <a:t> Medicine</a:t>
            </a:r>
            <a:endParaRPr lang="en-US" sz="1600" dirty="0">
              <a:solidFill>
                <a:schemeClr val="tx1"/>
              </a:solidFill>
              <a:effectLst/>
              <a:latin typeface="Calibri" pitchFamily="34" charset="0"/>
            </a:endParaRPr>
          </a:p>
        </p:txBody>
      </p:sp>
      <p:sp>
        <p:nvSpPr>
          <p:cNvPr id="38" name="AutoShape 24"/>
          <p:cNvSpPr>
            <a:spLocks noChangeArrowheads="1"/>
          </p:cNvSpPr>
          <p:nvPr/>
        </p:nvSpPr>
        <p:spPr bwMode="auto">
          <a:xfrm>
            <a:off x="6761178" y="2758563"/>
            <a:ext cx="1825623" cy="1249195"/>
          </a:xfrm>
          <a:prstGeom prst="flowChartAlternateProcess">
            <a:avLst/>
          </a:prstGeom>
          <a:solidFill>
            <a:schemeClr val="accent5">
              <a:lumMod val="60000"/>
              <a:lumOff val="40000"/>
            </a:schemeClr>
          </a:solidFill>
          <a:ln w="19050">
            <a:solidFill>
              <a:srgbClr val="000000"/>
            </a:solidFill>
            <a:miter lim="800000"/>
            <a:headEnd/>
            <a:tailEnd/>
          </a:ln>
        </p:spPr>
        <p:txBody>
          <a:bodyPr/>
          <a:lstStyle/>
          <a:p>
            <a:r>
              <a:rPr lang="en-US" sz="1600" b="1" i="1" dirty="0" smtClean="0">
                <a:solidFill>
                  <a:srgbClr val="3333FF"/>
                </a:solidFill>
                <a:effectLst/>
                <a:latin typeface="Calibri" pitchFamily="34" charset="0"/>
              </a:rPr>
              <a:t>CFSAN</a:t>
            </a:r>
            <a:r>
              <a:rPr lang="en-US" sz="1600" b="1" i="1" dirty="0" smtClean="0">
                <a:solidFill>
                  <a:schemeClr val="tx1"/>
                </a:solidFill>
                <a:effectLst/>
                <a:latin typeface="Calibri" pitchFamily="34" charset="0"/>
              </a:rPr>
              <a:t>:</a:t>
            </a:r>
          </a:p>
          <a:p>
            <a:r>
              <a:rPr lang="en-US" sz="1600" dirty="0" smtClean="0">
                <a:solidFill>
                  <a:schemeClr val="tx1"/>
                </a:solidFill>
                <a:effectLst/>
                <a:latin typeface="Calibri" pitchFamily="34" charset="0"/>
              </a:rPr>
              <a:t>Center for </a:t>
            </a:r>
            <a:r>
              <a:rPr lang="en-US" sz="1600" dirty="0" smtClean="0">
                <a:solidFill>
                  <a:srgbClr val="3333FF"/>
                </a:solidFill>
                <a:effectLst/>
                <a:latin typeface="Calibri" pitchFamily="34" charset="0"/>
              </a:rPr>
              <a:t>Food</a:t>
            </a:r>
            <a:r>
              <a:rPr lang="en-US" sz="1600" dirty="0" smtClean="0">
                <a:solidFill>
                  <a:schemeClr val="tx1"/>
                </a:solidFill>
                <a:effectLst/>
                <a:latin typeface="Calibri" pitchFamily="34" charset="0"/>
              </a:rPr>
              <a:t> </a:t>
            </a:r>
            <a:r>
              <a:rPr lang="en-US" sz="1600" dirty="0" smtClean="0">
                <a:solidFill>
                  <a:srgbClr val="3333FF"/>
                </a:solidFill>
                <a:effectLst/>
                <a:latin typeface="Calibri" pitchFamily="34" charset="0"/>
              </a:rPr>
              <a:t>Safety</a:t>
            </a:r>
            <a:r>
              <a:rPr lang="en-US" sz="1600" dirty="0" smtClean="0">
                <a:solidFill>
                  <a:schemeClr val="tx1"/>
                </a:solidFill>
                <a:effectLst/>
                <a:latin typeface="Calibri" pitchFamily="34" charset="0"/>
              </a:rPr>
              <a:t> and Applied Nutrition</a:t>
            </a:r>
            <a:endParaRPr lang="en-US" sz="1600" dirty="0">
              <a:solidFill>
                <a:schemeClr val="tx1"/>
              </a:solidFill>
              <a:effectLst/>
              <a:latin typeface="Calibri" pitchFamily="34" charset="0"/>
            </a:endParaRPr>
          </a:p>
        </p:txBody>
      </p:sp>
      <p:sp>
        <p:nvSpPr>
          <p:cNvPr id="21" name="AutoShape 4"/>
          <p:cNvSpPr>
            <a:spLocks noChangeArrowheads="1"/>
          </p:cNvSpPr>
          <p:nvPr/>
        </p:nvSpPr>
        <p:spPr bwMode="auto">
          <a:xfrm>
            <a:off x="3244850" y="962155"/>
            <a:ext cx="2730500" cy="3254375"/>
          </a:xfrm>
          <a:prstGeom prst="flowChartAlternateProcess">
            <a:avLst/>
          </a:prstGeom>
          <a:solidFill>
            <a:schemeClr val="accent6">
              <a:lumMod val="20000"/>
              <a:lumOff val="80000"/>
            </a:schemeClr>
          </a:solidFill>
          <a:ln w="28575">
            <a:solidFill>
              <a:srgbClr val="000000"/>
            </a:solidFill>
            <a:miter lim="800000"/>
            <a:headEnd/>
            <a:tailEnd/>
          </a:ln>
          <a:extLst/>
        </p:spPr>
        <p:txBody>
          <a:bodyPr/>
          <a:lstStyle/>
          <a:p>
            <a:pPr algn="ctr"/>
            <a:endParaRPr lang="en-US" sz="1600" b="1" dirty="0" smtClean="0">
              <a:solidFill>
                <a:schemeClr val="tx1"/>
              </a:solidFill>
              <a:effectLst/>
              <a:latin typeface="Calibri" pitchFamily="34" charset="0"/>
            </a:endParaRPr>
          </a:p>
          <a:p>
            <a:pPr algn="ctr"/>
            <a:r>
              <a:rPr lang="en-US" sz="2800" b="1" dirty="0" smtClean="0">
                <a:solidFill>
                  <a:schemeClr val="tx1"/>
                </a:solidFill>
                <a:effectLst/>
                <a:latin typeface="Calibri" pitchFamily="34" charset="0"/>
              </a:rPr>
              <a:t>Food and Drug Administration</a:t>
            </a:r>
          </a:p>
          <a:p>
            <a:pPr algn="ctr"/>
            <a:endParaRPr lang="en-US" sz="1600" b="1" dirty="0" smtClean="0">
              <a:solidFill>
                <a:schemeClr val="tx1"/>
              </a:solidFill>
              <a:effectLst/>
              <a:latin typeface="Calibri" pitchFamily="34" charset="0"/>
            </a:endParaRPr>
          </a:p>
          <a:p>
            <a:pPr algn="ctr"/>
            <a:r>
              <a:rPr lang="en-US" sz="1600" b="1" dirty="0" smtClean="0">
                <a:latin typeface="Calibri" pitchFamily="34" charset="0"/>
              </a:rPr>
              <a:t>Office of the Commissioner</a:t>
            </a:r>
          </a:p>
          <a:p>
            <a:pPr algn="ctr"/>
            <a:endParaRPr lang="en-US" sz="1600" b="1" dirty="0" smtClean="0">
              <a:latin typeface="Calibri" pitchFamily="34" charset="0"/>
            </a:endParaRPr>
          </a:p>
          <a:p>
            <a:pPr algn="ctr"/>
            <a:r>
              <a:rPr lang="en-US" sz="1600" b="1" dirty="0" smtClean="0">
                <a:solidFill>
                  <a:schemeClr val="tx1"/>
                </a:solidFill>
                <a:effectLst/>
                <a:latin typeface="Calibri" pitchFamily="34" charset="0"/>
              </a:rPr>
              <a:t>Office of </a:t>
            </a:r>
          </a:p>
          <a:p>
            <a:pPr algn="ctr"/>
            <a:r>
              <a:rPr lang="en-US" sz="1600" b="1" dirty="0" smtClean="0">
                <a:solidFill>
                  <a:schemeClr val="tx1"/>
                </a:solidFill>
                <a:effectLst/>
                <a:latin typeface="Calibri" pitchFamily="34" charset="0"/>
              </a:rPr>
              <a:t>Regulatory Affairs</a:t>
            </a:r>
            <a:endParaRPr lang="en-US" sz="1600" dirty="0">
              <a:solidFill>
                <a:schemeClr val="tx1"/>
              </a:solidFill>
              <a:effectLst/>
              <a:latin typeface="Calibri" pitchFamily="34" charset="0"/>
            </a:endParaRPr>
          </a:p>
        </p:txBody>
      </p:sp>
    </p:spTree>
    <p:extLst>
      <p:ext uri="{BB962C8B-B14F-4D97-AF65-F5344CB8AC3E}">
        <p14:creationId xmlns:p14="http://schemas.microsoft.com/office/powerpoint/2010/main" val="164516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Ways FDA Accomplishes its Mission</a:t>
            </a:r>
            <a:endParaRPr lang="en-US" b="1" dirty="0"/>
          </a:p>
        </p:txBody>
      </p:sp>
      <p:sp>
        <p:nvSpPr>
          <p:cNvPr id="3" name="Content Placeholder 2"/>
          <p:cNvSpPr>
            <a:spLocks noGrp="1"/>
          </p:cNvSpPr>
          <p:nvPr>
            <p:ph idx="1"/>
          </p:nvPr>
        </p:nvSpPr>
        <p:spPr/>
        <p:txBody>
          <a:bodyPr>
            <a:normAutofit/>
          </a:bodyPr>
          <a:lstStyle/>
          <a:p>
            <a:r>
              <a:rPr lang="en-US" dirty="0" smtClean="0"/>
              <a:t>New product review and pre-market approval/clearance</a:t>
            </a:r>
          </a:p>
          <a:p>
            <a:r>
              <a:rPr lang="en-US" dirty="0" smtClean="0"/>
              <a:t>Monitor</a:t>
            </a:r>
          </a:p>
          <a:p>
            <a:pPr lvl="1"/>
            <a:r>
              <a:rPr lang="en-US" dirty="0" smtClean="0"/>
              <a:t>Safe manufacturing</a:t>
            </a:r>
          </a:p>
          <a:p>
            <a:pPr lvl="1"/>
            <a:r>
              <a:rPr lang="en-US" dirty="0" smtClean="0"/>
              <a:t>Safe handling</a:t>
            </a:r>
          </a:p>
          <a:p>
            <a:pPr lvl="1"/>
            <a:r>
              <a:rPr lang="en-US" dirty="0" smtClean="0"/>
              <a:t>New risks</a:t>
            </a:r>
          </a:p>
          <a:p>
            <a:r>
              <a:rPr lang="en-US" dirty="0" smtClean="0"/>
              <a:t>Enforcement and Compliance</a:t>
            </a:r>
          </a:p>
          <a:p>
            <a:r>
              <a:rPr lang="en-US" dirty="0" smtClean="0"/>
              <a:t>Research </a:t>
            </a:r>
          </a:p>
          <a:p>
            <a:pPr lvl="1"/>
            <a:r>
              <a:rPr lang="en-US" dirty="0" smtClean="0"/>
              <a:t>Guiding working principle is that we make sound science-based decision making</a:t>
            </a:r>
            <a:endParaRPr lang="en-US" dirty="0"/>
          </a:p>
        </p:txBody>
      </p:sp>
    </p:spTree>
    <p:extLst>
      <p:ext uri="{BB962C8B-B14F-4D97-AF65-F5344CB8AC3E}">
        <p14:creationId xmlns:p14="http://schemas.microsoft.com/office/powerpoint/2010/main" val="223552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5005" y="3753289"/>
            <a:ext cx="3891545" cy="22541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FDA also Advances Public Health</a:t>
            </a:r>
            <a:endParaRPr lang="en-US" b="1" dirty="0"/>
          </a:p>
        </p:txBody>
      </p:sp>
      <p:sp>
        <p:nvSpPr>
          <p:cNvPr id="3" name="Content Placeholder 2"/>
          <p:cNvSpPr>
            <a:spLocks noGrp="1"/>
          </p:cNvSpPr>
          <p:nvPr>
            <p:ph idx="1"/>
          </p:nvPr>
        </p:nvSpPr>
        <p:spPr>
          <a:xfrm>
            <a:off x="323850" y="1410057"/>
            <a:ext cx="8509103" cy="2332603"/>
          </a:xfrm>
        </p:spPr>
        <p:txBody>
          <a:bodyPr/>
          <a:lstStyle/>
          <a:p>
            <a:r>
              <a:rPr lang="en-US" dirty="0" smtClean="0"/>
              <a:t>Help speed innovations that make products safer, more effective, and more affordable</a:t>
            </a:r>
          </a:p>
          <a:p>
            <a:r>
              <a:rPr lang="en-US" dirty="0" smtClean="0"/>
              <a:t>Help the public get accurate, science based information about the products we regulate</a:t>
            </a:r>
          </a:p>
          <a:p>
            <a:pPr lvl="1"/>
            <a:r>
              <a:rPr lang="en-US" dirty="0" smtClean="0"/>
              <a:t>The key for FDA is </a:t>
            </a:r>
            <a:r>
              <a:rPr lang="en-US" b="1" dirty="0" smtClean="0">
                <a:solidFill>
                  <a:srgbClr val="0070C0"/>
                </a:solidFill>
              </a:rPr>
              <a:t>regulatory science:</a:t>
            </a:r>
            <a:endParaRPr lang="en-US" b="1" dirty="0">
              <a:solidFill>
                <a:srgbClr val="0070C0"/>
              </a:solidFill>
            </a:endParaRPr>
          </a:p>
        </p:txBody>
      </p:sp>
      <p:sp>
        <p:nvSpPr>
          <p:cNvPr id="4" name="Rectangle 3"/>
          <p:cNvSpPr/>
          <p:nvPr/>
        </p:nvSpPr>
        <p:spPr>
          <a:xfrm>
            <a:off x="1052620" y="3817384"/>
            <a:ext cx="3700131" cy="2123658"/>
          </a:xfrm>
          <a:prstGeom prst="rect">
            <a:avLst/>
          </a:prstGeom>
        </p:spPr>
        <p:txBody>
          <a:bodyPr wrap="square">
            <a:spAutoFit/>
          </a:bodyPr>
          <a:lstStyle/>
          <a:p>
            <a:pPr>
              <a:spcBef>
                <a:spcPts val="0"/>
              </a:spcBef>
              <a:buFont typeface="Arial" panose="020B0604020202020204" pitchFamily="34" charset="0"/>
              <a:buNone/>
            </a:pPr>
            <a:r>
              <a:rPr lang="en-US" sz="2200" dirty="0">
                <a:solidFill>
                  <a:schemeClr val="bg1"/>
                </a:solidFill>
                <a:cs typeface="Arial" panose="020B0604020202020204" pitchFamily="34" charset="0"/>
              </a:rPr>
              <a:t>The science of developing new tools, standards</a:t>
            </a:r>
            <a:r>
              <a:rPr lang="en-US" sz="2200" dirty="0" smtClean="0">
                <a:solidFill>
                  <a:schemeClr val="bg1"/>
                </a:solidFill>
                <a:cs typeface="Arial" panose="020B0604020202020204" pitchFamily="34" charset="0"/>
              </a:rPr>
              <a:t>, and approaches </a:t>
            </a:r>
            <a:r>
              <a:rPr lang="en-US" sz="2200" dirty="0">
                <a:solidFill>
                  <a:schemeClr val="bg1"/>
                </a:solidFill>
                <a:cs typeface="Arial" panose="020B0604020202020204" pitchFamily="34" charset="0"/>
              </a:rPr>
              <a:t>to assess the safety, efficacy, </a:t>
            </a:r>
            <a:r>
              <a:rPr lang="en-US" sz="2200" dirty="0" smtClean="0">
                <a:solidFill>
                  <a:schemeClr val="bg1"/>
                </a:solidFill>
                <a:cs typeface="Arial" panose="020B0604020202020204" pitchFamily="34" charset="0"/>
              </a:rPr>
              <a:t>quality</a:t>
            </a:r>
            <a:r>
              <a:rPr lang="en-US" sz="2200" dirty="0">
                <a:solidFill>
                  <a:schemeClr val="bg1"/>
                </a:solidFill>
                <a:cs typeface="Arial" panose="020B0604020202020204" pitchFamily="34" charset="0"/>
              </a:rPr>
              <a:t>, and performance of FDA-regulated </a:t>
            </a:r>
            <a:r>
              <a:rPr lang="en-US" sz="2200" dirty="0" smtClean="0">
                <a:solidFill>
                  <a:schemeClr val="bg1"/>
                </a:solidFill>
                <a:cs typeface="Arial" panose="020B0604020202020204" pitchFamily="34" charset="0"/>
              </a:rPr>
              <a:t>products.</a:t>
            </a:r>
            <a:endParaRPr lang="en-US" sz="2200" dirty="0">
              <a:solidFill>
                <a:schemeClr val="bg1"/>
              </a:solidFill>
            </a:endParaRPr>
          </a:p>
        </p:txBody>
      </p:sp>
      <p:sp>
        <p:nvSpPr>
          <p:cNvPr id="6" name="Rectangle 5"/>
          <p:cNvSpPr/>
          <p:nvPr/>
        </p:nvSpPr>
        <p:spPr>
          <a:xfrm>
            <a:off x="5293721" y="3883695"/>
            <a:ext cx="3148531" cy="2554545"/>
          </a:xfrm>
          <a:prstGeom prst="rect">
            <a:avLst/>
          </a:prstGeom>
        </p:spPr>
        <p:txBody>
          <a:bodyPr wrap="square">
            <a:spAutoFit/>
          </a:bodyPr>
          <a:lstStyle/>
          <a:p>
            <a:r>
              <a:rPr lang="en-US" sz="4000" b="1" dirty="0" smtClean="0">
                <a:cs typeface="Arial" panose="020B0604020202020204" pitchFamily="34" charset="0"/>
              </a:rPr>
              <a:t>Safer, </a:t>
            </a:r>
          </a:p>
          <a:p>
            <a:r>
              <a:rPr lang="en-US" sz="4000" b="1" dirty="0">
                <a:cs typeface="Arial" panose="020B0604020202020204" pitchFamily="34" charset="0"/>
              </a:rPr>
              <a:t>	</a:t>
            </a:r>
            <a:r>
              <a:rPr lang="en-US" sz="4000" b="1" dirty="0" smtClean="0">
                <a:cs typeface="Arial" panose="020B0604020202020204" pitchFamily="34" charset="0"/>
              </a:rPr>
              <a:t>Faster</a:t>
            </a:r>
            <a:r>
              <a:rPr lang="en-US" sz="4000" b="1" dirty="0">
                <a:cs typeface="Arial" panose="020B0604020202020204" pitchFamily="34" charset="0"/>
              </a:rPr>
              <a:t>, </a:t>
            </a:r>
            <a:endParaRPr lang="en-US" sz="4000" b="1" dirty="0" smtClean="0">
              <a:cs typeface="Arial" panose="020B0604020202020204" pitchFamily="34" charset="0"/>
            </a:endParaRPr>
          </a:p>
          <a:p>
            <a:r>
              <a:rPr lang="en-US" sz="4000" b="1" dirty="0">
                <a:cs typeface="Arial" panose="020B0604020202020204" pitchFamily="34" charset="0"/>
              </a:rPr>
              <a:t>	</a:t>
            </a:r>
            <a:r>
              <a:rPr lang="en-US" sz="4000" b="1" dirty="0" smtClean="0">
                <a:cs typeface="Arial" panose="020B0604020202020204" pitchFamily="34" charset="0"/>
              </a:rPr>
              <a:t>	Cheaper</a:t>
            </a:r>
          </a:p>
          <a:p>
            <a:r>
              <a:rPr lang="en-US" sz="4000" b="1" dirty="0">
                <a:cs typeface="Arial" panose="020B0604020202020204" pitchFamily="34" charset="0"/>
              </a:rPr>
              <a:t>	</a:t>
            </a:r>
            <a:r>
              <a:rPr lang="en-US" sz="4000" b="1" dirty="0" smtClean="0">
                <a:cs typeface="Arial" panose="020B0604020202020204" pitchFamily="34" charset="0"/>
              </a:rPr>
              <a:t>	</a:t>
            </a:r>
            <a:endParaRPr lang="en-US" sz="4000" dirty="0"/>
          </a:p>
        </p:txBody>
      </p:sp>
    </p:spTree>
    <p:extLst>
      <p:ext uri="{BB962C8B-B14F-4D97-AF65-F5344CB8AC3E}">
        <p14:creationId xmlns:p14="http://schemas.microsoft.com/office/powerpoint/2010/main" val="2804523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376" y="236768"/>
            <a:ext cx="8509103" cy="926020"/>
          </a:xfrm>
        </p:spPr>
        <p:txBody>
          <a:bodyPr>
            <a:normAutofit/>
          </a:bodyPr>
          <a:lstStyle/>
          <a:p>
            <a:r>
              <a:rPr lang="en-US" sz="3500" b="1" dirty="0"/>
              <a:t>FDA’s Strategic Plan for Regulatory Science</a:t>
            </a:r>
          </a:p>
        </p:txBody>
      </p:sp>
      <p:sp>
        <p:nvSpPr>
          <p:cNvPr id="32771" name="Content Placeholder 6"/>
          <p:cNvSpPr>
            <a:spLocks noGrp="1"/>
          </p:cNvSpPr>
          <p:nvPr>
            <p:ph idx="1"/>
          </p:nvPr>
        </p:nvSpPr>
        <p:spPr>
          <a:xfrm>
            <a:off x="224994" y="2135475"/>
            <a:ext cx="5623871" cy="3878617"/>
          </a:xfrm>
          <a:solidFill>
            <a:srgbClr val="FFFFFF">
              <a:alpha val="85098"/>
            </a:srgbClr>
          </a:solidFill>
        </p:spPr>
        <p:txBody>
          <a:bodyPr>
            <a:normAutofit/>
          </a:bodyPr>
          <a:lstStyle/>
          <a:p>
            <a:pPr marL="113843" indent="0">
              <a:spcBef>
                <a:spcPts val="844"/>
              </a:spcBef>
              <a:buNone/>
            </a:pPr>
            <a:r>
              <a:rPr lang="en-US" sz="2500" b="1" dirty="0" smtClean="0">
                <a:solidFill>
                  <a:srgbClr val="002060"/>
                </a:solidFill>
                <a:latin typeface="Calibri" charset="0"/>
                <a:ea typeface="MS PGothic" charset="0"/>
              </a:rPr>
              <a:t>Of the 8 science priority areas, 4 have a specific call for M&amp;S</a:t>
            </a:r>
          </a:p>
          <a:p>
            <a:pPr marL="456743">
              <a:spcBef>
                <a:spcPts val="844"/>
              </a:spcBef>
            </a:pPr>
            <a:r>
              <a:rPr lang="en-US" sz="2000" dirty="0" smtClean="0">
                <a:solidFill>
                  <a:srgbClr val="002060"/>
                </a:solidFill>
                <a:latin typeface="Calibri" charset="0"/>
                <a:ea typeface="MS PGothic" charset="0"/>
              </a:rPr>
              <a:t>Modernize Toxicology to Enhance Safety</a:t>
            </a:r>
            <a:endParaRPr lang="en-US" sz="2000" dirty="0">
              <a:solidFill>
                <a:srgbClr val="002060"/>
              </a:solidFill>
              <a:latin typeface="Calibri" charset="0"/>
              <a:ea typeface="MS PGothic" charset="0"/>
            </a:endParaRPr>
          </a:p>
          <a:p>
            <a:pPr marL="456743">
              <a:spcBef>
                <a:spcPts val="844"/>
              </a:spcBef>
            </a:pPr>
            <a:r>
              <a:rPr lang="en-US" sz="2000" i="1" dirty="0" smtClean="0">
                <a:solidFill>
                  <a:srgbClr val="002060"/>
                </a:solidFill>
                <a:latin typeface="Calibri" charset="0"/>
                <a:ea typeface="MS PGothic" charset="0"/>
              </a:rPr>
              <a:t>Stimulate </a:t>
            </a:r>
            <a:r>
              <a:rPr lang="en-US" sz="2000" i="1" dirty="0">
                <a:solidFill>
                  <a:srgbClr val="002060"/>
                </a:solidFill>
                <a:latin typeface="Calibri" charset="0"/>
                <a:ea typeface="MS PGothic" charset="0"/>
              </a:rPr>
              <a:t>Innovation in Clinical Evaluations and Personalized Medicine to Improve Product Development and Patient Outcomes</a:t>
            </a:r>
          </a:p>
          <a:p>
            <a:pPr marL="456743">
              <a:spcBef>
                <a:spcPts val="844"/>
              </a:spcBef>
            </a:pPr>
            <a:r>
              <a:rPr lang="en-US" sz="2000" dirty="0" smtClean="0">
                <a:solidFill>
                  <a:srgbClr val="002060"/>
                </a:solidFill>
                <a:latin typeface="Calibri" charset="0"/>
                <a:ea typeface="MS PGothic" charset="0"/>
              </a:rPr>
              <a:t>Ensure </a:t>
            </a:r>
            <a:r>
              <a:rPr lang="en-US" sz="2000" dirty="0">
                <a:solidFill>
                  <a:srgbClr val="002060"/>
                </a:solidFill>
                <a:latin typeface="Calibri" charset="0"/>
                <a:ea typeface="MS PGothic" charset="0"/>
              </a:rPr>
              <a:t>FDA Readiness to Evaluate Innovative Emerging Technologies</a:t>
            </a:r>
          </a:p>
          <a:p>
            <a:pPr marL="456743">
              <a:spcBef>
                <a:spcPts val="844"/>
              </a:spcBef>
            </a:pPr>
            <a:r>
              <a:rPr lang="en-US" sz="2000" dirty="0" smtClean="0">
                <a:solidFill>
                  <a:srgbClr val="002060"/>
                </a:solidFill>
                <a:latin typeface="Calibri" charset="0"/>
                <a:ea typeface="MS PGothic" charset="0"/>
              </a:rPr>
              <a:t>Harness </a:t>
            </a:r>
            <a:r>
              <a:rPr lang="en-US" sz="2000" dirty="0">
                <a:solidFill>
                  <a:srgbClr val="002060"/>
                </a:solidFill>
                <a:latin typeface="Calibri" charset="0"/>
                <a:ea typeface="MS PGothic" charset="0"/>
              </a:rPr>
              <a:t>Diverse Data through Information Sciences to Improve Health Outcomes</a:t>
            </a:r>
          </a:p>
        </p:txBody>
      </p:sp>
      <p:sp>
        <p:nvSpPr>
          <p:cNvPr id="32774" name="Text Box 7"/>
          <p:cNvSpPr txBox="1">
            <a:spLocks noChangeArrowheads="1"/>
          </p:cNvSpPr>
          <p:nvPr/>
        </p:nvSpPr>
        <p:spPr bwMode="auto">
          <a:xfrm>
            <a:off x="1451074" y="2570699"/>
            <a:ext cx="184175" cy="244450"/>
          </a:xfrm>
          <a:prstGeom prst="rect">
            <a:avLst/>
          </a:prstGeom>
          <a:noFill/>
          <a:ln>
            <a:noFill/>
          </a:ln>
          <a:effectLst/>
          <a:extLst>
            <a:ext uri="{909E8E84-426E-40DD-AFC4-6F175D3DCCD1}">
              <a14:hiddenFill xmlns:a14="http://schemas.microsoft.com/office/drawing/2010/main">
                <a:gradFill rotWithShape="1">
                  <a:gsLst>
                    <a:gs pos="0">
                      <a:srgbClr val="EDE6DD"/>
                    </a:gs>
                    <a:gs pos="100000">
                      <a:schemeClr val="accent2"/>
                    </a:gs>
                  </a:gsLst>
                  <a:lin ang="0" scaled="1"/>
                </a:gradFill>
              </a14:hiddenFill>
            </a:ext>
            <a:ext uri="{91240B29-F687-4F45-9708-019B960494DF}">
              <a14:hiddenLine xmlns:a14="http://schemas.microsoft.com/office/drawing/2010/main" w="63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lvl1pPr eaLnBrk="0" hangingPunct="0">
              <a:defRPr sz="5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1000" b="1"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515" y="2256940"/>
            <a:ext cx="2807140" cy="360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8"/>
          <p:cNvSpPr txBox="1">
            <a:spLocks noChangeArrowheads="1"/>
          </p:cNvSpPr>
          <p:nvPr/>
        </p:nvSpPr>
        <p:spPr bwMode="auto">
          <a:xfrm>
            <a:off x="166751" y="1086110"/>
            <a:ext cx="8828968" cy="803543"/>
          </a:xfrm>
          <a:prstGeom prst="rect">
            <a:avLst/>
          </a:prstGeom>
          <a:solidFill>
            <a:schemeClr val="bg1">
              <a:lumMod val="85000"/>
            </a:schemeClr>
          </a:solidFill>
          <a:ln w="12700">
            <a:solidFill>
              <a:srgbClr val="00B050"/>
            </a:solidFill>
          </a:ln>
          <a:extLst/>
        </p:spPr>
        <p:txBody>
          <a:bodyPr wrap="square" lIns="64255" tIns="32126" rIns="64255" bIns="32126">
            <a:spAutoFit/>
          </a:bodyPr>
          <a:lstStyle>
            <a:lvl1pPr eaLnBrk="0" hangingPunct="0">
              <a:defRPr sz="5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400" dirty="0">
                <a:latin typeface="+mn-lt"/>
              </a:rPr>
              <a:t>FDA has identified </a:t>
            </a:r>
            <a:r>
              <a:rPr lang="en-US" sz="2400" dirty="0" smtClean="0">
                <a:latin typeface="+mn-lt"/>
              </a:rPr>
              <a:t>an important role for </a:t>
            </a:r>
          </a:p>
          <a:p>
            <a:pPr algn="ctr" eaLnBrk="1" hangingPunct="1"/>
            <a:r>
              <a:rPr lang="en-US" sz="2400" dirty="0" smtClean="0">
                <a:latin typeface="+mn-lt"/>
              </a:rPr>
              <a:t>modeling and simulation  (</a:t>
            </a:r>
            <a:r>
              <a:rPr lang="en-US" sz="2400" i="1" dirty="0" smtClean="0">
                <a:latin typeface="+mn-lt"/>
              </a:rPr>
              <a:t>in silico </a:t>
            </a:r>
            <a:r>
              <a:rPr lang="en-US" sz="2400" dirty="0" smtClean="0">
                <a:latin typeface="+mn-lt"/>
              </a:rPr>
              <a:t>methods) in </a:t>
            </a:r>
            <a:r>
              <a:rPr lang="en-US" sz="2400" dirty="0">
                <a:latin typeface="+mn-lt"/>
              </a:rPr>
              <a:t>its strategic </a:t>
            </a:r>
            <a:r>
              <a:rPr lang="en-US" sz="2400" dirty="0" smtClean="0">
                <a:latin typeface="+mn-lt"/>
              </a:rPr>
              <a:t>priorities.</a:t>
            </a:r>
            <a:endParaRPr lang="en-US" sz="2400" dirty="0">
              <a:latin typeface="+mn-lt"/>
            </a:endParaRPr>
          </a:p>
        </p:txBody>
      </p:sp>
    </p:spTree>
    <p:extLst>
      <p:ext uri="{BB962C8B-B14F-4D97-AF65-F5344CB8AC3E}">
        <p14:creationId xmlns:p14="http://schemas.microsoft.com/office/powerpoint/2010/main" val="2904630843"/>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72" y="6203090"/>
            <a:ext cx="6748771" cy="630942"/>
          </a:xfrm>
          <a:prstGeom prst="rect">
            <a:avLst/>
          </a:prstGeom>
          <a:solidFill>
            <a:schemeClr val="bg1"/>
          </a:solidFill>
        </p:spPr>
        <p:txBody>
          <a:bodyPr wrap="none" rtlCol="0">
            <a:spAutoFit/>
          </a:bodyPr>
          <a:lstStyle/>
          <a:p>
            <a:r>
              <a:rPr lang="en-US" sz="1900" b="1" i="1" dirty="0" smtClean="0"/>
              <a:t>Virtual Population – IT’IS Foundation</a:t>
            </a:r>
          </a:p>
          <a:p>
            <a:r>
              <a:rPr lang="en-US" sz="1600" dirty="0"/>
              <a:t>high-end virtual </a:t>
            </a:r>
            <a:r>
              <a:rPr lang="en-US" sz="1600" dirty="0" smtClean="0"/>
              <a:t>models, digital phantoms,  </a:t>
            </a:r>
            <a:r>
              <a:rPr lang="en-US" sz="1600" dirty="0"/>
              <a:t>for in silico biomedical applications</a:t>
            </a:r>
          </a:p>
        </p:txBody>
      </p:sp>
      <p:sp>
        <p:nvSpPr>
          <p:cNvPr id="32774" name="Text Box 7"/>
          <p:cNvSpPr txBox="1">
            <a:spLocks noChangeArrowheads="1"/>
          </p:cNvSpPr>
          <p:nvPr/>
        </p:nvSpPr>
        <p:spPr bwMode="auto">
          <a:xfrm>
            <a:off x="1451074" y="2751460"/>
            <a:ext cx="184175" cy="244450"/>
          </a:xfrm>
          <a:prstGeom prst="rect">
            <a:avLst/>
          </a:prstGeom>
          <a:noFill/>
          <a:ln>
            <a:noFill/>
          </a:ln>
          <a:effectLst/>
          <a:extLst>
            <a:ext uri="{909E8E84-426E-40DD-AFC4-6F175D3DCCD1}">
              <a14:hiddenFill xmlns:a14="http://schemas.microsoft.com/office/drawing/2010/main">
                <a:gradFill rotWithShape="1">
                  <a:gsLst>
                    <a:gs pos="0">
                      <a:srgbClr val="EDE6DD"/>
                    </a:gs>
                    <a:gs pos="100000">
                      <a:schemeClr val="accent2"/>
                    </a:gs>
                  </a:gsLst>
                  <a:lin ang="0" scaled="1"/>
                </a:gradFill>
              </a14:hiddenFill>
            </a:ext>
            <a:ext uri="{91240B29-F687-4F45-9708-019B960494DF}">
              <a14:hiddenLine xmlns:a14="http://schemas.microsoft.com/office/drawing/2010/main" w="63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3" tIns="45692" rIns="91383" bIns="45692">
            <a:spAutoFit/>
          </a:bodyPr>
          <a:lstStyle>
            <a:lvl1pPr eaLnBrk="0" hangingPunct="0">
              <a:defRPr sz="5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1000" b="1" dirty="0"/>
          </a:p>
        </p:txBody>
      </p:sp>
      <p:sp>
        <p:nvSpPr>
          <p:cNvPr id="13" name="TextBox 8"/>
          <p:cNvSpPr txBox="1">
            <a:spLocks noChangeArrowheads="1"/>
          </p:cNvSpPr>
          <p:nvPr/>
        </p:nvSpPr>
        <p:spPr bwMode="auto">
          <a:xfrm>
            <a:off x="166751" y="1086110"/>
            <a:ext cx="8828968" cy="803543"/>
          </a:xfrm>
          <a:prstGeom prst="rect">
            <a:avLst/>
          </a:prstGeom>
          <a:solidFill>
            <a:schemeClr val="bg1">
              <a:lumMod val="85000"/>
            </a:schemeClr>
          </a:solidFill>
          <a:ln w="12700">
            <a:solidFill>
              <a:srgbClr val="00B050"/>
            </a:solidFill>
          </a:ln>
          <a:extLst/>
        </p:spPr>
        <p:txBody>
          <a:bodyPr wrap="square" lIns="64255" tIns="32126" rIns="64255" bIns="32126">
            <a:spAutoFit/>
          </a:bodyPr>
          <a:lstStyle>
            <a:lvl1pPr eaLnBrk="0" hangingPunct="0">
              <a:defRPr sz="5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400" dirty="0">
                <a:latin typeface="+mn-lt"/>
              </a:rPr>
              <a:t>FDA has identified </a:t>
            </a:r>
            <a:r>
              <a:rPr lang="en-US" sz="2400" dirty="0" smtClean="0">
                <a:latin typeface="+mn-lt"/>
              </a:rPr>
              <a:t>an important role for </a:t>
            </a:r>
          </a:p>
          <a:p>
            <a:pPr algn="ctr" eaLnBrk="1" hangingPunct="1"/>
            <a:r>
              <a:rPr lang="en-US" sz="2400" dirty="0" smtClean="0">
                <a:latin typeface="+mn-lt"/>
              </a:rPr>
              <a:t>modeling and simulation  (</a:t>
            </a:r>
            <a:r>
              <a:rPr lang="en-US" sz="2400" i="1" dirty="0" smtClean="0">
                <a:latin typeface="+mn-lt"/>
              </a:rPr>
              <a:t>in silico </a:t>
            </a:r>
            <a:r>
              <a:rPr lang="en-US" sz="2400" dirty="0" smtClean="0">
                <a:latin typeface="+mn-lt"/>
              </a:rPr>
              <a:t>methods) in </a:t>
            </a:r>
            <a:r>
              <a:rPr lang="en-US" sz="2400" dirty="0">
                <a:latin typeface="+mn-lt"/>
              </a:rPr>
              <a:t>its strategic </a:t>
            </a:r>
            <a:r>
              <a:rPr lang="en-US" sz="2400" dirty="0" smtClean="0">
                <a:latin typeface="+mn-lt"/>
              </a:rPr>
              <a:t>priorities.</a:t>
            </a:r>
            <a:endParaRPr lang="en-US" sz="2400" dirty="0">
              <a:latin typeface="+mn-lt"/>
            </a:endParaRPr>
          </a:p>
        </p:txBody>
      </p:sp>
      <p:sp>
        <p:nvSpPr>
          <p:cNvPr id="2" name="Content Placeholder 1"/>
          <p:cNvSpPr>
            <a:spLocks noGrp="1"/>
          </p:cNvSpPr>
          <p:nvPr>
            <p:ph idx="1"/>
          </p:nvPr>
        </p:nvSpPr>
        <p:spPr>
          <a:xfrm>
            <a:off x="3789405" y="2034454"/>
            <a:ext cx="5231027" cy="4409676"/>
          </a:xfrm>
        </p:spPr>
        <p:txBody>
          <a:bodyPr>
            <a:normAutofit fontScale="62500" lnSpcReduction="20000"/>
          </a:bodyPr>
          <a:lstStyle/>
          <a:p>
            <a:pPr marL="0" indent="0">
              <a:buNone/>
            </a:pPr>
            <a:r>
              <a:rPr lang="en-US" sz="4000" b="1" u="sng" dirty="0">
                <a:solidFill>
                  <a:srgbClr val="002060"/>
                </a:solidFill>
                <a:latin typeface="Calibri" charset="0"/>
                <a:ea typeface="MS PGothic" charset="0"/>
              </a:rPr>
              <a:t>Proposed Methods/Approaches</a:t>
            </a:r>
            <a:endParaRPr lang="en-US" sz="4000" b="1" dirty="0">
              <a:solidFill>
                <a:srgbClr val="002060"/>
              </a:solidFill>
            </a:endParaRPr>
          </a:p>
          <a:p>
            <a:pPr indent="-225425"/>
            <a:r>
              <a:rPr lang="en-US" sz="3200" b="1" dirty="0">
                <a:solidFill>
                  <a:srgbClr val="002060"/>
                </a:solidFill>
                <a:latin typeface="Calibri" charset="0"/>
                <a:ea typeface="MS PGothic" charset="0"/>
              </a:rPr>
              <a:t>(Q)SAR</a:t>
            </a:r>
            <a:r>
              <a:rPr lang="en-US" sz="3200" dirty="0">
                <a:solidFill>
                  <a:srgbClr val="002060"/>
                </a:solidFill>
                <a:latin typeface="Calibri" charset="0"/>
                <a:ea typeface="MS PGothic" charset="0"/>
              </a:rPr>
              <a:t> models to predict human risk</a:t>
            </a:r>
          </a:p>
          <a:p>
            <a:pPr indent="-225425"/>
            <a:r>
              <a:rPr lang="en-US" sz="3200" b="1" dirty="0">
                <a:solidFill>
                  <a:srgbClr val="002060"/>
                </a:solidFill>
                <a:latin typeface="Calibri" charset="0"/>
                <a:ea typeface="MS PGothic" charset="0"/>
              </a:rPr>
              <a:t>Computer models </a:t>
            </a:r>
            <a:r>
              <a:rPr lang="en-US" sz="3200" dirty="0">
                <a:solidFill>
                  <a:srgbClr val="002060"/>
                </a:solidFill>
                <a:latin typeface="Calibri" charset="0"/>
                <a:ea typeface="MS PGothic" charset="0"/>
              </a:rPr>
              <a:t>of cells, organs, and systems to better predict product safety and efficacy</a:t>
            </a:r>
          </a:p>
          <a:p>
            <a:pPr indent="-225425"/>
            <a:r>
              <a:rPr lang="en-US" sz="3200" b="1" dirty="0">
                <a:solidFill>
                  <a:srgbClr val="002060"/>
                </a:solidFill>
                <a:latin typeface="Calibri" charset="0"/>
                <a:ea typeface="MS PGothic" charset="0"/>
              </a:rPr>
              <a:t>Virtual physiologic patients </a:t>
            </a:r>
            <a:r>
              <a:rPr lang="en-US" sz="3200" dirty="0">
                <a:solidFill>
                  <a:srgbClr val="002060"/>
                </a:solidFill>
                <a:latin typeface="Calibri" charset="0"/>
                <a:ea typeface="MS PGothic" charset="0"/>
              </a:rPr>
              <a:t>for testing medical products</a:t>
            </a:r>
          </a:p>
          <a:p>
            <a:pPr indent="-225425"/>
            <a:r>
              <a:rPr lang="en-US" sz="3200" b="1" dirty="0">
                <a:solidFill>
                  <a:srgbClr val="002060"/>
                </a:solidFill>
                <a:latin typeface="Calibri" charset="0"/>
                <a:ea typeface="MS PGothic" charset="0"/>
              </a:rPr>
              <a:t>Clinical trial simulations </a:t>
            </a:r>
            <a:r>
              <a:rPr lang="en-US" sz="3200" dirty="0">
                <a:solidFill>
                  <a:srgbClr val="002060"/>
                </a:solidFill>
                <a:latin typeface="Calibri" charset="0"/>
                <a:ea typeface="MS PGothic" charset="0"/>
              </a:rPr>
              <a:t>that reveal interactions between therapeutic effects, patient characteristics, and disease variables</a:t>
            </a:r>
          </a:p>
          <a:p>
            <a:pPr indent="-225425"/>
            <a:r>
              <a:rPr lang="en-US" sz="3200" b="1" dirty="0">
                <a:solidFill>
                  <a:srgbClr val="002060"/>
                </a:solidFill>
                <a:latin typeface="Calibri" charset="0"/>
                <a:ea typeface="MS PGothic" charset="0"/>
              </a:rPr>
              <a:t>Knowledge building tools</a:t>
            </a:r>
            <a:r>
              <a:rPr lang="en-US" sz="3200" dirty="0">
                <a:solidFill>
                  <a:srgbClr val="002060"/>
                </a:solidFill>
                <a:latin typeface="Calibri" charset="0"/>
                <a:ea typeface="MS PGothic" charset="0"/>
              </a:rPr>
              <a:t>: </a:t>
            </a:r>
          </a:p>
          <a:p>
            <a:pPr indent="-225425">
              <a:buNone/>
              <a:tabLst>
                <a:tab pos="344488" algn="l"/>
              </a:tabLst>
            </a:pPr>
            <a:r>
              <a:rPr lang="en-US" sz="3200" dirty="0">
                <a:solidFill>
                  <a:srgbClr val="002060"/>
                </a:solidFill>
                <a:latin typeface="Calibri" charset="0"/>
                <a:ea typeface="MS PGothic" charset="0"/>
              </a:rPr>
              <a:t>		</a:t>
            </a:r>
            <a:r>
              <a:rPr lang="en-US" sz="3200" dirty="0" smtClean="0">
                <a:solidFill>
                  <a:srgbClr val="002060"/>
                </a:solidFill>
                <a:latin typeface="Calibri" charset="0"/>
                <a:ea typeface="MS PGothic" charset="0"/>
              </a:rPr>
              <a:t>data </a:t>
            </a:r>
            <a:r>
              <a:rPr lang="en-US" sz="3200" dirty="0">
                <a:solidFill>
                  <a:srgbClr val="002060"/>
                </a:solidFill>
                <a:latin typeface="Calibri" charset="0"/>
                <a:ea typeface="MS PGothic" charset="0"/>
              </a:rPr>
              <a:t>mining, visualization, </a:t>
            </a:r>
            <a:r>
              <a:rPr lang="en-US" sz="3200" dirty="0" smtClean="0">
                <a:solidFill>
                  <a:srgbClr val="002060"/>
                </a:solidFill>
                <a:latin typeface="Calibri" charset="0"/>
                <a:ea typeface="MS PGothic" charset="0"/>
              </a:rPr>
              <a:t>knowledge bases,</a:t>
            </a:r>
            <a:endParaRPr lang="en-US" sz="3200" dirty="0">
              <a:solidFill>
                <a:srgbClr val="002060"/>
              </a:solidFill>
              <a:latin typeface="Calibri" charset="0"/>
              <a:ea typeface="MS PGothic" charset="0"/>
            </a:endParaRPr>
          </a:p>
          <a:p>
            <a:pPr indent="-225425">
              <a:buNone/>
              <a:tabLst>
                <a:tab pos="344488" algn="l"/>
              </a:tabLst>
            </a:pPr>
            <a:r>
              <a:rPr lang="en-US" sz="3200" dirty="0">
                <a:solidFill>
                  <a:srgbClr val="002060"/>
                </a:solidFill>
                <a:latin typeface="Calibri" charset="0"/>
                <a:ea typeface="MS PGothic" charset="0"/>
              </a:rPr>
              <a:t>		</a:t>
            </a:r>
            <a:r>
              <a:rPr lang="en-US" sz="3200" dirty="0" smtClean="0">
                <a:solidFill>
                  <a:srgbClr val="002060"/>
                </a:solidFill>
                <a:latin typeface="Calibri" charset="0"/>
                <a:ea typeface="MS PGothic" charset="0"/>
              </a:rPr>
              <a:t>high </a:t>
            </a:r>
            <a:r>
              <a:rPr lang="en-US" sz="3200" dirty="0">
                <a:solidFill>
                  <a:srgbClr val="002060"/>
                </a:solidFill>
                <a:latin typeface="Calibri" charset="0"/>
                <a:ea typeface="MS PGothic" charset="0"/>
              </a:rPr>
              <a:t>throughput methods</a:t>
            </a:r>
          </a:p>
          <a:p>
            <a:pPr indent="-225425"/>
            <a:r>
              <a:rPr lang="en-US" sz="3200" dirty="0">
                <a:solidFill>
                  <a:srgbClr val="002060"/>
                </a:solidFill>
                <a:latin typeface="Calibri" charset="0"/>
                <a:ea typeface="MS PGothic" charset="0"/>
              </a:rPr>
              <a:t>Mechanism for </a:t>
            </a:r>
            <a:r>
              <a:rPr lang="en-US" sz="3200" b="1" dirty="0">
                <a:solidFill>
                  <a:srgbClr val="002060"/>
                </a:solidFill>
                <a:latin typeface="Calibri" charset="0"/>
                <a:ea typeface="MS PGothic" charset="0"/>
              </a:rPr>
              <a:t>sharing and reuse </a:t>
            </a:r>
            <a:r>
              <a:rPr lang="en-US" sz="3200" dirty="0">
                <a:solidFill>
                  <a:srgbClr val="002060"/>
                </a:solidFill>
                <a:latin typeface="Calibri" charset="0"/>
                <a:ea typeface="MS PGothic" charset="0"/>
              </a:rPr>
              <a:t>of data/models/algorithms</a:t>
            </a:r>
          </a:p>
          <a:p>
            <a:endParaRPr lang="en-US" sz="3000" dirty="0"/>
          </a:p>
        </p:txBody>
      </p:sp>
      <p:pic>
        <p:nvPicPr>
          <p:cNvPr id="9" name="Picture 2" descr="https://www.itis.ethz.ch/assets/images/Virtual-Population/V3.x/_resampled/resizedimage675299-ViPv3.001grey.jpg"/>
          <p:cNvPicPr>
            <a:picLocks noChangeAspect="1" noChangeArrowheads="1"/>
          </p:cNvPicPr>
          <p:nvPr/>
        </p:nvPicPr>
        <p:blipFill rotWithShape="1">
          <a:blip r:embed="rId3">
            <a:extLst>
              <a:ext uri="{28A0092B-C50C-407E-A947-70E740481C1C}">
                <a14:useLocalDpi xmlns:a14="http://schemas.microsoft.com/office/drawing/2010/main" val="0"/>
              </a:ext>
            </a:extLst>
          </a:blip>
          <a:srcRect r="53328"/>
          <a:stretch/>
        </p:blipFill>
        <p:spPr bwMode="auto">
          <a:xfrm>
            <a:off x="175566" y="2010029"/>
            <a:ext cx="240858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itis.ethz.ch/assets/images/Virtual-Population/V3.x/_resampled/resizedimage675299-ViPv3.001grey.jpg"/>
          <p:cNvPicPr>
            <a:picLocks noChangeAspect="1" noChangeArrowheads="1"/>
          </p:cNvPicPr>
          <p:nvPr/>
        </p:nvPicPr>
        <p:blipFill rotWithShape="1">
          <a:blip r:embed="rId3">
            <a:extLst>
              <a:ext uri="{28A0092B-C50C-407E-A947-70E740481C1C}">
                <a14:useLocalDpi xmlns:a14="http://schemas.microsoft.com/office/drawing/2010/main" val="0"/>
              </a:ext>
            </a:extLst>
          </a:blip>
          <a:srcRect l="46864"/>
          <a:stretch/>
        </p:blipFill>
        <p:spPr bwMode="auto">
          <a:xfrm>
            <a:off x="996777" y="3830597"/>
            <a:ext cx="2742196"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134376" y="236768"/>
            <a:ext cx="8509103" cy="926020"/>
          </a:xfrm>
        </p:spPr>
        <p:txBody>
          <a:bodyPr>
            <a:normAutofit/>
          </a:bodyPr>
          <a:lstStyle/>
          <a:p>
            <a:r>
              <a:rPr lang="en-US" sz="3500" b="1" dirty="0"/>
              <a:t>FDA’s Strategic Plan for Regulatory Science</a:t>
            </a:r>
          </a:p>
        </p:txBody>
      </p:sp>
    </p:spTree>
    <p:extLst>
      <p:ext uri="{BB962C8B-B14F-4D97-AF65-F5344CB8AC3E}">
        <p14:creationId xmlns:p14="http://schemas.microsoft.com/office/powerpoint/2010/main" val="2990163451"/>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Recent blog post by Commissioner</a:t>
            </a:r>
            <a:r>
              <a:rPr lang="en-US" dirty="0"/>
              <a:t/>
            </a:r>
            <a:br>
              <a:rPr lang="en-US" dirty="0"/>
            </a:br>
            <a:r>
              <a:rPr lang="en-US" sz="1600" i="1" dirty="0">
                <a:solidFill>
                  <a:srgbClr val="002060"/>
                </a:solidFill>
              </a:rPr>
              <a:t>https://blogs.fda.gov/FDAvoice/index.php</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67" y="1301584"/>
            <a:ext cx="6832214" cy="3534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05316" y="5012268"/>
            <a:ext cx="8837083" cy="1549400"/>
          </a:xfrm>
        </p:spPr>
        <p:txBody>
          <a:bodyPr>
            <a:noAutofit/>
          </a:bodyPr>
          <a:lstStyle/>
          <a:p>
            <a:pPr marL="0" indent="0">
              <a:buNone/>
            </a:pPr>
            <a:r>
              <a:rPr lang="en-US" sz="1600" dirty="0"/>
              <a:t>“</a:t>
            </a:r>
            <a:r>
              <a:rPr lang="en-US" sz="1600" b="1" i="1" dirty="0">
                <a:solidFill>
                  <a:srgbClr val="002060"/>
                </a:solidFill>
              </a:rPr>
              <a:t>In silico clinical trials </a:t>
            </a:r>
            <a:r>
              <a:rPr lang="en-US" sz="1600" dirty="0"/>
              <a:t>use computer models and simulations to develop and evaluate devices and drugs. M&amp;S play a critical role in organizing diverse data sets and exploring alternate study designs. This enables safe and effective new therapeutics to advance more efficiently through the different stages of clinical trials. FDA’s efforts in M&amp;S are enabled through multiple collaborations with external parties that provide additional expertise and infrastructure to advance the development of these state-of-the-art technologies.”</a:t>
            </a:r>
          </a:p>
        </p:txBody>
      </p:sp>
    </p:spTree>
    <p:extLst>
      <p:ext uri="{BB962C8B-B14F-4D97-AF65-F5344CB8AC3E}">
        <p14:creationId xmlns:p14="http://schemas.microsoft.com/office/powerpoint/2010/main" val="23752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1256</Words>
  <Application>Microsoft Office PowerPoint</Application>
  <PresentationFormat>On-screen Show (4:3)</PresentationFormat>
  <Paragraphs>262</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Modeling and Simulation at U.S. FDA</vt:lpstr>
      <vt:lpstr>FDA protects and  promotes PuBLIc health</vt:lpstr>
      <vt:lpstr>What does FDA Do?</vt:lpstr>
      <vt:lpstr>PowerPoint Presentation</vt:lpstr>
      <vt:lpstr>Ways FDA Accomplishes its Mission</vt:lpstr>
      <vt:lpstr>FDA also Advances Public Health</vt:lpstr>
      <vt:lpstr>FDA’s Strategic Plan for Regulatory Science</vt:lpstr>
      <vt:lpstr>FDA’s Strategic Plan for Regulatory Science</vt:lpstr>
      <vt:lpstr>Recent blog post by Commissioner https://blogs.fda.gov/FDAvoice/index.php</vt:lpstr>
      <vt:lpstr>What is a Model?</vt:lpstr>
      <vt:lpstr>Sources of Scientific Evidence</vt:lpstr>
      <vt:lpstr>Modeling and Simulation at FDA</vt:lpstr>
      <vt:lpstr>M&amp;S is a key source of scientific evidence</vt:lpstr>
      <vt:lpstr>Fda-wide working group</vt:lpstr>
      <vt:lpstr>Who are we?</vt:lpstr>
      <vt:lpstr>As of July 12, 2017 membership is:</vt:lpstr>
      <vt:lpstr>FDA Modeling and Simulation Working Group Sponsored by the Office of the Chief Scientist    Fall 2016</vt:lpstr>
      <vt:lpstr>Timeline of Activities</vt:lpstr>
      <vt:lpstr>Timeline of Activities – cont’d</vt:lpstr>
      <vt:lpstr>PowerPoint Presentation</vt:lpstr>
      <vt:lpstr>PowerPoint Presentation</vt:lpstr>
      <vt:lpstr>Each model has its strengths and limitations for predicting clinical outcomes, or other aspects of performance1.</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tina.morrison@fda.hhs.gov</cp:lastModifiedBy>
  <cp:revision>85</cp:revision>
  <cp:lastPrinted>2016-10-12T22:38:26Z</cp:lastPrinted>
  <dcterms:created xsi:type="dcterms:W3CDTF">2015-10-02T20:33:31Z</dcterms:created>
  <dcterms:modified xsi:type="dcterms:W3CDTF">2017-08-09T16:11:59Z</dcterms:modified>
</cp:coreProperties>
</file>