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62" r:id="rId3"/>
    <p:sldId id="259" r:id="rId4"/>
    <p:sldId id="264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145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3/22/2017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3/22/2017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240097"/>
            <a:ext cx="7888561" cy="92602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79349"/>
            <a:ext cx="8509103" cy="491646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>
            <a:lvl1pPr>
              <a:defRPr sz="1000"/>
            </a:lvl1pPr>
          </a:lstStyle>
          <a:p>
            <a:pPr algn="l"/>
            <a:r>
              <a:rPr lang="en-US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78437" y="6409772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0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3/22/2017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3/22/2017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3/22/2017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3/22/2017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3/22/2017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3/22/2017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da.gov/MedicalDevices/ucm374427.htm" TargetMode="External"/><Relationship Id="rId5" Type="http://schemas.openxmlformats.org/officeDocument/2006/relationships/hyperlink" Target="https://www.fda.gov/downloads/drugs/guidances/ucm230597.pdf" TargetMode="Externa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6084/m9.figshare.3409291.v1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dx.doi.org/10.6084/m9.figshare.3468962.v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yan.Ortega\Documents\Working Groups and Committees\CM&amp;S Committee\World clouds from intro meeting\Goals of modeling committee members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" b="4626"/>
          <a:stretch/>
        </p:blipFill>
        <p:spPr bwMode="auto">
          <a:xfrm>
            <a:off x="443156" y="1198466"/>
            <a:ext cx="4028175" cy="2397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03" y="3780470"/>
            <a:ext cx="2743252" cy="2909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22" y="4066525"/>
            <a:ext cx="4680034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87" y="1291089"/>
            <a:ext cx="3834122" cy="230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TMM\AppData\Local\Microsoft\Windows\Temporary Internet Files\Content.IE5\UHJWRJZN\tux_flash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8955" cy="9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75443" y="39149"/>
            <a:ext cx="1673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Tina Morrison</a:t>
            </a:r>
          </a:p>
          <a:p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FDA</a:t>
            </a:r>
          </a:p>
          <a:p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23, 2017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FDA Modeling and Simulation Working Group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i="1" dirty="0" smtClean="0"/>
              <a:t>Sponsored by the Office of the Chief </a:t>
            </a:r>
            <a:r>
              <a:rPr lang="en-US" sz="2200" b="1" i="1" dirty="0" smtClean="0"/>
              <a:t>Scientist				Fall 2016</a:t>
            </a:r>
            <a:endParaRPr lang="en-US" sz="2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79350"/>
            <a:ext cx="8509103" cy="2511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 smtClean="0"/>
              <a:t>Main </a:t>
            </a:r>
            <a:r>
              <a:rPr lang="en-US" sz="2200" u="sng" dirty="0" smtClean="0"/>
              <a:t>Objectives</a:t>
            </a:r>
            <a:r>
              <a:rPr lang="en-US" sz="22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Raise awareness of the successes, challenges and opportunities for modeling and simulation to advance regulatory science at the FDA;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Create an environment for enhanced communication and coordination on cross-cutting modeling and simulation efforts at </a:t>
            </a:r>
            <a:r>
              <a:rPr lang="en-US" sz="2000" dirty="0" smtClean="0"/>
              <a:t>FDA;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Establish credibility </a:t>
            </a:r>
            <a:r>
              <a:rPr lang="en-US" sz="2000" dirty="0"/>
              <a:t>principles for modeling and simulation used for research and regulatory </a:t>
            </a:r>
            <a:r>
              <a:rPr lang="en-US" sz="2000" dirty="0" smtClean="0"/>
              <a:t>decision-making;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75" y="3906678"/>
            <a:ext cx="26574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4759" y="4465252"/>
            <a:ext cx="1346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Leadership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8867" y="5708834"/>
            <a:ext cx="6806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/>
              <a:t>Physics</a:t>
            </a:r>
            <a:endParaRPr lang="en-US" sz="1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75187" y="5708836"/>
            <a:ext cx="10211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/>
              <a:t>Mechanistic</a:t>
            </a:r>
            <a:endParaRPr lang="en-US" sz="13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3147" y="5556436"/>
            <a:ext cx="10239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/>
              <a:t>Knowledge/</a:t>
            </a:r>
          </a:p>
          <a:p>
            <a:pPr algn="ctr"/>
            <a:r>
              <a:rPr lang="en-US" sz="1300" b="1" dirty="0" smtClean="0"/>
              <a:t>Big Data</a:t>
            </a:r>
            <a:endParaRPr lang="en-US" sz="1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81309" y="5708836"/>
            <a:ext cx="8551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/>
              <a:t>Statistical</a:t>
            </a:r>
            <a:endParaRPr lang="en-US" sz="1300" b="1" dirty="0"/>
          </a:p>
        </p:txBody>
      </p:sp>
      <p:pic>
        <p:nvPicPr>
          <p:cNvPr id="10" name="Picture 9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1562605" y="5994285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1552853" y="6214623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1553307" y="6426335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1553306" y="6630600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2623499" y="5997881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2613747" y="6218219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2614201" y="6429931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2614200" y="6634196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3634335" y="6032410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3624583" y="6252748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3625037" y="6464460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3625036" y="6668725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4558022" y="6016931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4548270" y="6237269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4548724" y="6448981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4548723" y="6653246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62400" y="5130707"/>
            <a:ext cx="1834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Interest Groups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74054" y="5113455"/>
            <a:ext cx="2631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Implementation Teams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8558" y="5548850"/>
            <a:ext cx="2455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0000"/>
                </a:solidFill>
              </a:rPr>
              <a:t>Communication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FDA White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Credibility Principles</a:t>
            </a:r>
          </a:p>
        </p:txBody>
      </p:sp>
      <p:pic>
        <p:nvPicPr>
          <p:cNvPr id="29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4777895" y="6653378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4932395" y="6453240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4692978" y="6237269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5020480" y="6017687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5172866" y="6657840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4702381" y="6018394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2991325" y="6636548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3157045" y="6425190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2917628" y="6214829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3239520" y="6000857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2760319" y="6639806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2927031" y="6001564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3695047" y="6670208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3849547" y="6464460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3615740" y="6254099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3937632" y="6034517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4089809" y="6469829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3625143" y="6035224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1776239" y="6637934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2013214" y="6215698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1696932" y="6221825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2024434" y="6002243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2171001" y="6431945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1711945" y="6002950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93631" y="5708835"/>
            <a:ext cx="81689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/>
              <a:t>Chemical</a:t>
            </a:r>
            <a:endParaRPr lang="en-US" sz="1300" b="1" dirty="0"/>
          </a:p>
        </p:txBody>
      </p:sp>
      <p:pic>
        <p:nvPicPr>
          <p:cNvPr id="54" name="Picture 53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553453" y="5972258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543701" y="6192596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544155" y="6404308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544154" y="6608573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762647" y="6606891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1005232" y="6190265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688950" y="6196392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1010842" y="5971200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1163019" y="6400902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608040" y="6608267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Connector 64"/>
          <p:cNvCxnSpPr>
            <a:stCxn id="4" idx="3"/>
          </p:cNvCxnSpPr>
          <p:nvPr/>
        </p:nvCxnSpPr>
        <p:spPr>
          <a:xfrm>
            <a:off x="5745350" y="4687728"/>
            <a:ext cx="1276552" cy="4257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4" idx="1"/>
          </p:cNvCxnSpPr>
          <p:nvPr/>
        </p:nvCxnSpPr>
        <p:spPr>
          <a:xfrm flipV="1">
            <a:off x="1562605" y="4687728"/>
            <a:ext cx="1525270" cy="4257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2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b="1" dirty="0" smtClean="0"/>
              <a:t>FDA Development Tool Programs: </a:t>
            </a:r>
            <a:r>
              <a:rPr lang="en-US" sz="2900" dirty="0" smtClean="0"/>
              <a:t>scientifically validated tools that aid development and regulatory evaluation</a:t>
            </a:r>
            <a:endParaRPr lang="en-US" sz="2900" dirty="0"/>
          </a:p>
        </p:txBody>
      </p:sp>
      <p:sp>
        <p:nvSpPr>
          <p:cNvPr id="4" name="Right Triangle 3"/>
          <p:cNvSpPr/>
          <p:nvPr/>
        </p:nvSpPr>
        <p:spPr>
          <a:xfrm>
            <a:off x="323850" y="1519395"/>
            <a:ext cx="8509103" cy="4916469"/>
          </a:xfrm>
          <a:prstGeom prst="rt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rot="10800000">
            <a:off x="323850" y="1391708"/>
            <a:ext cx="8509103" cy="4916469"/>
          </a:xfrm>
          <a:prstGeom prst="rt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9915" y="1439076"/>
            <a:ext cx="37901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Drug Development Tools (DDT)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220" y="6005390"/>
            <a:ext cx="5255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Medical Device Development Tools (MDDT)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2" name="TextBox 165"/>
          <p:cNvSpPr txBox="1"/>
          <p:nvPr/>
        </p:nvSpPr>
        <p:spPr>
          <a:xfrm>
            <a:off x="856733" y="2069083"/>
            <a:ext cx="7422291" cy="210519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3152" tIns="36576" rIns="73152" bIns="36576" rtlCol="0">
            <a:spAutoFit/>
          </a:bodyPr>
          <a:lstStyle>
            <a:defPPr>
              <a:defRPr lang="en-US"/>
            </a:defPPr>
            <a:lvl1pPr algn="l" defTabSz="384556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1922780" indent="-1557020" algn="l" defTabSz="384556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3845560" indent="-3114040" algn="l" defTabSz="384556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5768340" indent="-4671060" algn="l" defTabSz="384556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7691120" indent="-6228080" algn="l" defTabSz="384556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828800" algn="l" defTabSz="73152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194560" algn="l" defTabSz="73152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560320" algn="l" defTabSz="73152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926080" algn="l" defTabSz="73152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dirty="0" smtClean="0"/>
              <a:t>The </a:t>
            </a:r>
            <a:r>
              <a:rPr lang="en-US" sz="2000" b="1" i="1" dirty="0"/>
              <a:t>c</a:t>
            </a:r>
            <a:r>
              <a:rPr lang="en-US" sz="2000" b="1" i="1" dirty="0" smtClean="0"/>
              <a:t>ontext </a:t>
            </a:r>
            <a:r>
              <a:rPr lang="en-US" sz="2000" b="1" i="1" dirty="0"/>
              <a:t>of </a:t>
            </a:r>
            <a:r>
              <a:rPr lang="en-US" sz="2000" b="1" i="1" dirty="0" smtClean="0"/>
              <a:t>use</a:t>
            </a:r>
            <a:r>
              <a:rPr lang="en-US" sz="2000" dirty="0" smtClean="0"/>
              <a:t> defines </a:t>
            </a:r>
            <a:r>
              <a:rPr lang="en-US" sz="2000" dirty="0"/>
              <a:t>the boundaries within which evidence &amp; justification supports tool </a:t>
            </a:r>
            <a:r>
              <a:rPr lang="en-US" sz="2000" dirty="0" smtClean="0"/>
              <a:t>use.  It should include four key components:</a:t>
            </a:r>
          </a:p>
          <a:p>
            <a:pPr marL="923925" indent="-514350">
              <a:buFont typeface="+mj-lt"/>
              <a:buAutoNum type="arabicPeriod"/>
            </a:pPr>
            <a:r>
              <a:rPr lang="en-US" sz="1800" dirty="0" smtClean="0"/>
              <a:t>Product area (e.g., total hip replacement)</a:t>
            </a:r>
          </a:p>
          <a:p>
            <a:pPr marL="923925" indent="-514350">
              <a:buFont typeface="+mj-lt"/>
              <a:buAutoNum type="arabicPeriod"/>
            </a:pPr>
            <a:r>
              <a:rPr lang="en-US" sz="1800" dirty="0" smtClean="0"/>
              <a:t>Stage of development (e.g., design verification)</a:t>
            </a:r>
          </a:p>
          <a:p>
            <a:pPr marL="923925" indent="-514350">
              <a:buFont typeface="+mj-lt"/>
              <a:buAutoNum type="arabicPeriod"/>
            </a:pPr>
            <a:r>
              <a:rPr lang="en-US" sz="1800" dirty="0" smtClean="0"/>
              <a:t>Specific Role of tool (e.g., predict load limit)</a:t>
            </a:r>
          </a:p>
          <a:p>
            <a:pPr marL="923925" indent="-514350">
              <a:buFont typeface="+mj-lt"/>
              <a:buAutoNum type="arabicPeriod"/>
            </a:pPr>
            <a:r>
              <a:rPr lang="en-US" sz="1800" dirty="0" smtClean="0"/>
              <a:t>Regulatory Evaluation (e.g., performance data for 510(k))</a:t>
            </a:r>
            <a:endParaRPr lang="en-US" sz="1800" b="1" dirty="0"/>
          </a:p>
        </p:txBody>
      </p:sp>
      <p:sp>
        <p:nvSpPr>
          <p:cNvPr id="23" name="Oval 22"/>
          <p:cNvSpPr/>
          <p:nvPr/>
        </p:nvSpPr>
        <p:spPr>
          <a:xfrm>
            <a:off x="1410489" y="4237936"/>
            <a:ext cx="1297952" cy="1298315"/>
          </a:xfrm>
          <a:prstGeom prst="ellipse">
            <a:avLst/>
          </a:prstGeom>
          <a:blipFill>
            <a:blip r:embed="rId2">
              <a:extLst/>
            </a:blip>
            <a:srcRect/>
            <a:stretch>
              <a:fillRect l="-23000" r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Oval 23"/>
          <p:cNvSpPr/>
          <p:nvPr/>
        </p:nvSpPr>
        <p:spPr>
          <a:xfrm>
            <a:off x="3918902" y="4237936"/>
            <a:ext cx="1297952" cy="1298315"/>
          </a:xfrm>
          <a:prstGeom prst="ellipse">
            <a:avLst/>
          </a:prstGeom>
          <a:blipFill>
            <a:blip r:embed="rId3">
              <a:extLst/>
            </a:blip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0"/>
              <a:satOff val="-1549"/>
              <a:lumOff val="5513"/>
              <a:alphaOff val="-2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Oval 24"/>
          <p:cNvSpPr/>
          <p:nvPr/>
        </p:nvSpPr>
        <p:spPr>
          <a:xfrm>
            <a:off x="6410843" y="4237936"/>
            <a:ext cx="1297952" cy="1298315"/>
          </a:xfrm>
          <a:prstGeom prst="ellipse">
            <a:avLst/>
          </a:prstGeom>
          <a:blipFill>
            <a:blip r:embed="rId4" cstate="print">
              <a:extLst/>
            </a:blip>
            <a:srcRect/>
            <a:stretch>
              <a:fillRect l="-64000" r="-6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0"/>
              <a:satOff val="-3098"/>
              <a:lumOff val="11026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6"/>
          <p:cNvSpPr/>
          <p:nvPr/>
        </p:nvSpPr>
        <p:spPr>
          <a:xfrm>
            <a:off x="856733" y="5601435"/>
            <a:ext cx="3138618" cy="12565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TextBox 28"/>
          <p:cNvSpPr txBox="1"/>
          <p:nvPr/>
        </p:nvSpPr>
        <p:spPr>
          <a:xfrm>
            <a:off x="1280758" y="5552007"/>
            <a:ext cx="1557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Clinical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Outcome Assessment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8996" y="5552007"/>
            <a:ext cx="119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Biomarker Tests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60770" y="5552007"/>
            <a:ext cx="1448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Nonclinical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Assessment Models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91836" y="6527808"/>
            <a:ext cx="4731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DDT: </a:t>
            </a:r>
            <a:r>
              <a:rPr lang="en-US" sz="1200" dirty="0" smtClean="0">
                <a:hlinkClick r:id="rId5"/>
              </a:rPr>
              <a:t>https</a:t>
            </a:r>
            <a:r>
              <a:rPr lang="en-US" sz="1200" dirty="0">
                <a:hlinkClick r:id="rId5"/>
              </a:rPr>
              <a:t>://</a:t>
            </a:r>
            <a:r>
              <a:rPr lang="en-US" sz="1200" dirty="0" smtClean="0">
                <a:hlinkClick r:id="rId5"/>
              </a:rPr>
              <a:t>www.fda.gov/downloads/drugs/guidances/ucm230597.pdf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70086" y="6527808"/>
            <a:ext cx="4103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MDDT: </a:t>
            </a:r>
            <a:r>
              <a:rPr lang="en-US" sz="1200" dirty="0" smtClean="0">
                <a:hlinkClick r:id="rId6"/>
              </a:rPr>
              <a:t>https</a:t>
            </a:r>
            <a:r>
              <a:rPr lang="en-US" sz="1200" dirty="0">
                <a:hlinkClick r:id="rId6"/>
              </a:rPr>
              <a:t>://</a:t>
            </a:r>
            <a:r>
              <a:rPr lang="en-US" sz="1200" dirty="0" smtClean="0">
                <a:hlinkClick r:id="rId6"/>
              </a:rPr>
              <a:t>www.fda.gov/MedicalDevices/ucm374427.htm</a:t>
            </a:r>
            <a:r>
              <a:rPr lang="en-US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7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11669"/>
            <a:ext cx="3942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  <a:latin typeface="+mj-lt"/>
              </a:rPr>
              <a:t>Verification and Validation of Computational Modeling and Simulation - A community effort.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 smtClean="0">
                <a:solidFill>
                  <a:schemeClr val="tx1"/>
                </a:solidFill>
                <a:effectLst/>
                <a:latin typeface="+mj-lt"/>
                <a:hlinkClick r:id="rId2"/>
              </a:rPr>
              <a:t>https</a:t>
            </a:r>
            <a:r>
              <a:rPr lang="en-US" sz="1200" u="sng" dirty="0">
                <a:solidFill>
                  <a:schemeClr val="tx1"/>
                </a:solidFill>
                <a:effectLst/>
                <a:latin typeface="+mj-lt"/>
                <a:hlinkClick r:id="rId2"/>
              </a:rPr>
              <a:t>://</a:t>
            </a:r>
            <a:r>
              <a:rPr lang="en-US" sz="1200" u="sng" dirty="0" smtClean="0">
                <a:solidFill>
                  <a:schemeClr val="tx1"/>
                </a:solidFill>
                <a:effectLst/>
                <a:latin typeface="+mj-lt"/>
                <a:hlinkClick r:id="rId2"/>
              </a:rPr>
              <a:t>dx.doi.org/10.6084/m9.figshare.3468962.v1</a:t>
            </a:r>
            <a:endParaRPr lang="en-US" sz="120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49" y="156207"/>
            <a:ext cx="7888561" cy="926020"/>
          </a:xfrm>
        </p:spPr>
        <p:txBody>
          <a:bodyPr>
            <a:noAutofit/>
          </a:bodyPr>
          <a:lstStyle/>
          <a:p>
            <a:r>
              <a:rPr lang="en-US" sz="2800" b="1" dirty="0"/>
              <a:t>ASME </a:t>
            </a:r>
            <a:r>
              <a:rPr lang="en-US" sz="2800" b="1" dirty="0" smtClean="0"/>
              <a:t>V&amp;V40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  <a:r>
              <a:rPr lang="en-US" sz="2800" i="1" dirty="0"/>
              <a:t>Verification and Validation of Computational Modeling for Medical </a:t>
            </a:r>
            <a:r>
              <a:rPr lang="en-US" sz="2800" i="1" dirty="0" smtClean="0"/>
              <a:t>Devices</a:t>
            </a:r>
            <a:endParaRPr lang="en-US" sz="2800" i="1" dirty="0"/>
          </a:p>
        </p:txBody>
      </p:sp>
      <p:sp>
        <p:nvSpPr>
          <p:cNvPr id="7" name="Rectangle 6"/>
          <p:cNvSpPr/>
          <p:nvPr/>
        </p:nvSpPr>
        <p:spPr>
          <a:xfrm>
            <a:off x="4961581" y="6224144"/>
            <a:ext cx="3942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effectLst/>
                <a:latin typeface="+mj-lt"/>
              </a:rPr>
              <a:t>POSTER</a:t>
            </a:r>
            <a:r>
              <a:rPr lang="en-US" sz="1200" dirty="0">
                <a:solidFill>
                  <a:schemeClr val="tx1"/>
                </a:solidFill>
                <a:effectLst/>
                <a:latin typeface="+mj-lt"/>
              </a:rPr>
              <a:t>: Risk-informed Credibility Assessment Method.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 smtClean="0">
                <a:solidFill>
                  <a:schemeClr val="tx1"/>
                </a:solidFill>
                <a:effectLst/>
                <a:latin typeface="+mj-lt"/>
                <a:hlinkClick r:id="rId3"/>
              </a:rPr>
              <a:t>https</a:t>
            </a:r>
            <a:r>
              <a:rPr lang="en-US" sz="1200" u="sng" dirty="0">
                <a:solidFill>
                  <a:schemeClr val="tx1"/>
                </a:solidFill>
                <a:effectLst/>
                <a:latin typeface="+mj-lt"/>
                <a:hlinkClick r:id="rId3"/>
              </a:rPr>
              <a:t>://dx.doi.org/10.6084/m9.figshare.3409291.v1</a:t>
            </a:r>
            <a:endParaRPr lang="en-US" sz="1200" dirty="0"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95115"/>
              </p:ext>
            </p:extLst>
          </p:nvPr>
        </p:nvGraphicFramePr>
        <p:xfrm>
          <a:off x="0" y="1096206"/>
          <a:ext cx="9144000" cy="57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1250"/>
                <a:gridCol w="7942750"/>
              </a:tblGrid>
              <a:tr h="4910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ASME V&amp;V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CHARTER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Coordinate, promote, and foster the development of standards that provide procedures for assessing and quantifying the accuracy and credibility of computational models and simulations. </a:t>
                      </a:r>
                      <a:endParaRPr lang="en-US" sz="1500" b="1" dirty="0">
                        <a:solidFill>
                          <a:srgbClr val="6D1945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607014"/>
              </p:ext>
            </p:extLst>
          </p:nvPr>
        </p:nvGraphicFramePr>
        <p:xfrm>
          <a:off x="301559" y="1802795"/>
          <a:ext cx="5135414" cy="1737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5788"/>
                <a:gridCol w="4329626"/>
              </a:tblGrid>
              <a:tr h="28204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V&amp;V 10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/>
                        <a:t>Computational Solid Mechanics</a:t>
                      </a:r>
                      <a:endParaRPr lang="en-US" sz="1400" b="0" kern="12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052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V&amp;V 20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Computational Fluid Dynamics and Heat Transfer</a:t>
                      </a:r>
                      <a:endParaRPr lang="en-US" sz="1400" b="0" kern="12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6873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V&amp;V 30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Computational Simulation of Nuclear System </a:t>
                      </a:r>
                    </a:p>
                    <a:p>
                      <a:pPr algn="ctr"/>
                      <a:r>
                        <a:rPr lang="en-US" sz="1400" kern="1200" dirty="0" smtClean="0"/>
                        <a:t>Thermal Fluids Behavior</a:t>
                      </a:r>
                      <a:endParaRPr lang="en-US" sz="1400" b="0" kern="12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18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V&amp;V 40</a:t>
                      </a:r>
                      <a:endParaRPr 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/>
                        <a:t>Computational Modeling of Medical Devices</a:t>
                      </a:r>
                      <a:endParaRPr lang="en-US" sz="1400" b="1" kern="12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528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V&amp;V</a:t>
                      </a:r>
                      <a:r>
                        <a:rPr lang="en-US" sz="1400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50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Computational Modeling for Advanced Manufacturing</a:t>
                      </a:r>
                      <a:endParaRPr lang="en-US" sz="1400" b="0" kern="12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/>
          <a:stretch/>
        </p:blipFill>
        <p:spPr bwMode="auto">
          <a:xfrm>
            <a:off x="5637478" y="1683715"/>
            <a:ext cx="1519260" cy="209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2"/>
          <a:stretch/>
        </p:blipFill>
        <p:spPr bwMode="auto">
          <a:xfrm>
            <a:off x="7379285" y="1683715"/>
            <a:ext cx="1666249" cy="2409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/>
          <a:stretch/>
        </p:blipFill>
        <p:spPr bwMode="auto">
          <a:xfrm>
            <a:off x="6959367" y="2609993"/>
            <a:ext cx="1574564" cy="2341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s://encrypted-tbn0.gstatic.com/images?q=tbn:ANd9GcRRaYfpmuV2YpUlBUEKPdgsKoQQ5PCE0hIZ-DcuK3mia4PPO3-k8qzbPzz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05" y="6281259"/>
            <a:ext cx="852407" cy="50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7446" y="3707934"/>
            <a:ext cx="8928088" cy="24328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/>
              <a:t>Not how to do V&amp;V but how to determine the level of evidence needed to support using a computational model for a specific </a:t>
            </a:r>
            <a:r>
              <a:rPr lang="en-US" sz="2000" b="1" i="1" dirty="0" smtClean="0"/>
              <a:t>context of use</a:t>
            </a:r>
          </a:p>
          <a:p>
            <a:pPr marL="457200" lvl="1" indent="0">
              <a:buNone/>
            </a:pPr>
            <a:r>
              <a:rPr lang="en-US" sz="1800" dirty="0" smtClean="0"/>
              <a:t>KEY ASPECTS</a:t>
            </a:r>
          </a:p>
          <a:p>
            <a:pPr lvl="1"/>
            <a:r>
              <a:rPr lang="en-US" sz="1800" dirty="0" smtClean="0"/>
              <a:t>new concepts regarding context of use, model risk and credibility goals</a:t>
            </a:r>
          </a:p>
          <a:p>
            <a:pPr lvl="1"/>
            <a:r>
              <a:rPr lang="en-US" sz="1800" dirty="0" smtClean="0"/>
              <a:t>risk-informed credibility assessment framework</a:t>
            </a:r>
          </a:p>
          <a:p>
            <a:pPr lvl="2"/>
            <a:r>
              <a:rPr lang="en-US" sz="1800" dirty="0"/>
              <a:t>r</a:t>
            </a:r>
            <a:r>
              <a:rPr lang="en-US" sz="1800" dirty="0" smtClean="0"/>
              <a:t>igor of V&amp;V is commensurate with </a:t>
            </a:r>
            <a:r>
              <a:rPr lang="en-US" sz="1800" b="1" dirty="0" smtClean="0"/>
              <a:t>model risk</a:t>
            </a:r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mphasize documentation and reporting</a:t>
            </a:r>
          </a:p>
        </p:txBody>
      </p:sp>
    </p:spTree>
    <p:extLst>
      <p:ext uri="{BB962C8B-B14F-4D97-AF65-F5344CB8AC3E}">
        <p14:creationId xmlns:p14="http://schemas.microsoft.com/office/powerpoint/2010/main" val="118938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Applicability Analysis </a:t>
            </a:r>
            <a:r>
              <a:rPr lang="en-US" dirty="0" smtClean="0"/>
              <a:t>(Poster #98)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661"/>
            <a:ext cx="9144000" cy="121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9135"/>
            <a:ext cx="6552047" cy="3200400"/>
          </a:xfrm>
          <a:prstGeom prst="round2DiagRect">
            <a:avLst>
              <a:gd name="adj1" fmla="val 0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4180" y="2407746"/>
            <a:ext cx="6909760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60000"/>
                </a:solidFill>
              </a:rPr>
              <a:t>Step-by-step process for </a:t>
            </a:r>
            <a:r>
              <a:rPr lang="en-US" sz="2000" b="1" baseline="0" dirty="0" smtClean="0">
                <a:solidFill>
                  <a:srgbClr val="860000"/>
                </a:solidFill>
              </a:rPr>
              <a:t>considering the </a:t>
            </a:r>
            <a:r>
              <a:rPr lang="en-US" sz="2000" b="1" i="1" u="sng" baseline="0" dirty="0" smtClean="0">
                <a:solidFill>
                  <a:srgbClr val="860000"/>
                </a:solidFill>
              </a:rPr>
              <a:t>applicability</a:t>
            </a:r>
            <a:r>
              <a:rPr lang="en-US" sz="2000" b="1" baseline="0" dirty="0" smtClean="0">
                <a:solidFill>
                  <a:srgbClr val="860000"/>
                </a:solidFill>
              </a:rPr>
              <a:t> of the model and its validation </a:t>
            </a:r>
            <a:r>
              <a:rPr lang="en-US" sz="2000" b="1" dirty="0" smtClean="0">
                <a:solidFill>
                  <a:srgbClr val="860000"/>
                </a:solidFill>
              </a:rPr>
              <a:t>results </a:t>
            </a:r>
            <a:r>
              <a:rPr lang="en-US" sz="2000" b="1" baseline="0" dirty="0" smtClean="0">
                <a:solidFill>
                  <a:srgbClr val="860000"/>
                </a:solidFill>
              </a:rPr>
              <a:t>to the context of use (COU)</a:t>
            </a:r>
            <a:endParaRPr lang="en-US" sz="2000" b="1" baseline="0" dirty="0">
              <a:solidFill>
                <a:srgbClr val="86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1354" y="3371220"/>
            <a:ext cx="2346386" cy="28007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4625" indent="-173038">
              <a:buFont typeface="Arial" panose="020B0604020202020204" pitchFamily="34" charset="0"/>
              <a:buChar char="•"/>
            </a:pPr>
            <a:r>
              <a:rPr lang="en-US" sz="1600" dirty="0" smtClean="0"/>
              <a:t>Enables </a:t>
            </a:r>
            <a:r>
              <a:rPr lang="en-US" sz="1600" dirty="0"/>
              <a:t>the practitioner to break down the broad question of applicability into </a:t>
            </a:r>
            <a:r>
              <a:rPr lang="en-US" sz="1600" b="1" dirty="0"/>
              <a:t>a </a:t>
            </a:r>
            <a:r>
              <a:rPr lang="en-US" sz="1600" b="1" i="1" dirty="0"/>
              <a:t>series of specific tractable questions </a:t>
            </a:r>
            <a:endParaRPr lang="en-US" sz="1600" i="1" dirty="0"/>
          </a:p>
          <a:p>
            <a:pPr marL="174625" indent="-173038">
              <a:buFont typeface="Arial" panose="020B0604020202020204" pitchFamily="34" charset="0"/>
              <a:buChar char="•"/>
            </a:pPr>
            <a:r>
              <a:rPr lang="en-US" sz="1600" dirty="0"/>
              <a:t>Questions can be addressed using supporting evidence and/or subject matter expertise </a:t>
            </a:r>
          </a:p>
        </p:txBody>
      </p:sp>
      <p:sp>
        <p:nvSpPr>
          <p:cNvPr id="3" name="Rectangle 2"/>
          <p:cNvSpPr/>
          <p:nvPr/>
        </p:nvSpPr>
        <p:spPr>
          <a:xfrm>
            <a:off x="3" y="6392815"/>
            <a:ext cx="8246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en-US" sz="1200" dirty="0"/>
              <a:t> </a:t>
            </a:r>
            <a:r>
              <a:rPr lang="en-US" sz="1200" dirty="0" smtClean="0"/>
              <a:t>Applicability </a:t>
            </a:r>
            <a:r>
              <a:rPr lang="en-US" sz="1200" dirty="0"/>
              <a:t>Analysis for Biomedical Computational Models, P. Pathmanathan, R. Gray, V. Romero, T. Morrison, </a:t>
            </a:r>
            <a:r>
              <a:rPr lang="en-US" sz="1200" i="1" dirty="0"/>
              <a:t>in </a:t>
            </a:r>
            <a:r>
              <a:rPr lang="en-US" sz="1200" i="1" dirty="0" smtClean="0"/>
              <a:t>submission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43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441</Words>
  <Application>Microsoft Office PowerPoint</Application>
  <PresentationFormat>On-screen Show (4:3)</PresentationFormat>
  <Paragraphs>66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FDA Modeling and Simulation Working Group Sponsored by the Office of the Chief Scientist    Fall 2016</vt:lpstr>
      <vt:lpstr>FDA Development Tool Programs: scientifically validated tools that aid development and regulatory evaluation</vt:lpstr>
      <vt:lpstr>ASME V&amp;V40: Verification and Validation of Computational Modeling for Medical Devices</vt:lpstr>
      <vt:lpstr>Applicability Analysis (Poster #98)</vt:lpstr>
    </vt:vector>
  </TitlesOfParts>
  <Company>Sensis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tina.morrison@fda.hhs.gov</cp:lastModifiedBy>
  <cp:revision>35</cp:revision>
  <dcterms:created xsi:type="dcterms:W3CDTF">2015-10-02T20:33:31Z</dcterms:created>
  <dcterms:modified xsi:type="dcterms:W3CDTF">2017-03-23T02:59:47Z</dcterms:modified>
</cp:coreProperties>
</file>