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3"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249" autoAdjust="0"/>
  </p:normalViewPr>
  <p:slideViewPr>
    <p:cSldViewPr snapToGrid="0">
      <p:cViewPr varScale="1">
        <p:scale>
          <a:sx n="64" d="100"/>
          <a:sy n="64" d="100"/>
        </p:scale>
        <p:origin x="10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0619AD-E595-4A9E-BADB-164EAD3ADC53}" type="datetimeFigureOut">
              <a:rPr lang="en-US" smtClean="0"/>
              <a:t>2/25/2019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completed 6/2018. A small no cost extension runs through 6/2019, which is being used to complete animal studies.</a:t>
            </a:r>
          </a:p>
          <a:p>
            <a:r>
              <a:rPr lang="en-US" u="none" dirty="0"/>
              <a:t>For future work we are investigating the use of AI to generate maps of diffusible fields to either accelerate, or completely replace, PDE based diffusion solvers.</a:t>
            </a:r>
          </a:p>
          <a:p>
            <a:r>
              <a:rPr lang="en-US" dirty="0"/>
              <a:t>PI name, email:  James A Glazier: jaglazier@gmail.com  or James Sluka: jsluka@Indiana.edu</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491347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5498B5-74FA-4354-A9FA-523536215906}"/>
              </a:ext>
            </a:extLst>
          </p:cNvPr>
          <p:cNvSpPr txBox="1"/>
          <p:nvPr/>
        </p:nvSpPr>
        <p:spPr>
          <a:xfrm>
            <a:off x="8217870" y="6223056"/>
            <a:ext cx="3974130" cy="646331"/>
          </a:xfrm>
          <a:prstGeom prst="rect">
            <a:avLst/>
          </a:prstGeom>
          <a:solidFill>
            <a:schemeClr val="bg1">
              <a:lumMod val="85000"/>
            </a:schemeClr>
          </a:solidFill>
        </p:spPr>
        <p:txBody>
          <a:bodyPr wrap="square" rtlCol="0">
            <a:spAutoFit/>
          </a:bodyPr>
          <a:lstStyle/>
          <a:p>
            <a:r>
              <a:rPr lang="en-US" dirty="0"/>
              <a:t>James Glazier, James Klaunig, Ken Dunn; </a:t>
            </a:r>
            <a:br>
              <a:rPr lang="en-US" dirty="0"/>
            </a:br>
            <a:r>
              <a:rPr lang="en-US" dirty="0"/>
              <a:t>Indiana University, Grant: GM111243</a:t>
            </a:r>
          </a:p>
        </p:txBody>
      </p:sp>
      <p:sp>
        <p:nvSpPr>
          <p:cNvPr id="9" name="TextBox 8">
            <a:extLst>
              <a:ext uri="{FF2B5EF4-FFF2-40B4-BE49-F238E27FC236}">
                <a16:creationId xmlns:a16="http://schemas.microsoft.com/office/drawing/2014/main" id="{AC7D79D5-4CE2-47B6-836E-C505384A5CE4}"/>
              </a:ext>
            </a:extLst>
          </p:cNvPr>
          <p:cNvSpPr txBox="1"/>
          <p:nvPr/>
        </p:nvSpPr>
        <p:spPr>
          <a:xfrm>
            <a:off x="175455" y="444741"/>
            <a:ext cx="12016545" cy="3693319"/>
          </a:xfrm>
          <a:prstGeom prst="rect">
            <a:avLst/>
          </a:prstGeom>
          <a:noFill/>
        </p:spPr>
        <p:txBody>
          <a:bodyPr wrap="square" rtlCol="0">
            <a:spAutoFit/>
          </a:bodyPr>
          <a:lstStyle/>
          <a:p>
            <a:r>
              <a:rPr lang="en-US" b="1" dirty="0"/>
              <a:t>The model: </a:t>
            </a:r>
            <a:r>
              <a:rPr lang="en-US" dirty="0"/>
              <a:t>The liver is a frequent site of toxicity caused by drugs and environmental pollutants. We have previously developed a multiscale model of xenobiotic metabolism that allows us to couple coarse clinical measurements, such as blood levels of a toxicant or markers of liver damage, to a detailed liver model including the microvasculature and metabolic pathways. To calibrate this model we have collected detailed serum profiles, tissue histology and intravital microscopy data of the blood flow within the liver of a live animal.</a:t>
            </a:r>
          </a:p>
          <a:p>
            <a:r>
              <a:rPr lang="en-US" b="1" dirty="0"/>
              <a:t>What is new inside? </a:t>
            </a:r>
            <a:r>
              <a:rPr lang="en-US" dirty="0"/>
              <a:t>Our intravital studies provided the first direct measurement of blood flow though the liver of a living animal after treatment with a typical liver toxin (Acetaminophen, APAP). In addition, we have </a:t>
            </a:r>
            <a:r>
              <a:rPr lang="en-US" i="1" dirty="0"/>
              <a:t>longitudinal</a:t>
            </a:r>
            <a:r>
              <a:rPr lang="en-US" dirty="0"/>
              <a:t> data across the key time window of APAP induced liver toxicity.</a:t>
            </a:r>
          </a:p>
          <a:p>
            <a:r>
              <a:rPr lang="en-US" b="1" dirty="0"/>
              <a:t>How will this change current practice? </a:t>
            </a:r>
            <a:r>
              <a:rPr lang="en-US" dirty="0"/>
              <a:t> Our data and models provide insights into the relationship between clinical markers of liver damage (e.g., serum markers) and the changes in blood flow and cell damage. Changes in liver blood flow have long been recognized as key responses but the details at the microvasculature scale have been unknown.</a:t>
            </a:r>
            <a:endParaRPr lang="en-US" b="1" dirty="0"/>
          </a:p>
          <a:p>
            <a:r>
              <a:rPr lang="en-US" b="1" dirty="0"/>
              <a:t>End Users</a:t>
            </a:r>
            <a:r>
              <a:rPr lang="en-US" dirty="0"/>
              <a:t> can couple these new flow models to previous models (such as our multiscale standards based liver model) to explain and predict the patterns of liver damage caused by liver toxicants.</a:t>
            </a:r>
            <a:endParaRPr lang="en-US" u="sng" dirty="0"/>
          </a:p>
        </p:txBody>
      </p:sp>
      <p:sp>
        <p:nvSpPr>
          <p:cNvPr id="7" name="TextBox 6">
            <a:extLst>
              <a:ext uri="{FF2B5EF4-FFF2-40B4-BE49-F238E27FC236}">
                <a16:creationId xmlns:a16="http://schemas.microsoft.com/office/drawing/2014/main" id="{EB9B81F7-3220-4822-93BA-9AB368C34FBD}"/>
              </a:ext>
            </a:extLst>
          </p:cNvPr>
          <p:cNvSpPr txBox="1"/>
          <p:nvPr/>
        </p:nvSpPr>
        <p:spPr>
          <a:xfrm>
            <a:off x="0" y="12549"/>
            <a:ext cx="12192000" cy="461665"/>
          </a:xfrm>
          <a:prstGeom prst="rect">
            <a:avLst/>
          </a:prstGeom>
          <a:solidFill>
            <a:schemeClr val="bg1">
              <a:lumMod val="85000"/>
            </a:schemeClr>
          </a:solidFill>
        </p:spPr>
        <p:txBody>
          <a:bodyPr wrap="square" rtlCol="0">
            <a:spAutoFit/>
          </a:bodyPr>
          <a:lstStyle/>
          <a:p>
            <a:r>
              <a:rPr lang="en-US" sz="2400" dirty="0"/>
              <a:t>Development of a Multiscale Mechanistic Simulation of Acetaminophen Induced Liver Damage</a:t>
            </a:r>
            <a:endParaRPr lang="en-US" sz="2800" dirty="0"/>
          </a:p>
        </p:txBody>
      </p:sp>
      <p:pic>
        <p:nvPicPr>
          <p:cNvPr id="35" name="Picture 34">
            <a:extLst>
              <a:ext uri="{FF2B5EF4-FFF2-40B4-BE49-F238E27FC236}">
                <a16:creationId xmlns:a16="http://schemas.microsoft.com/office/drawing/2014/main" id="{011B6E59-7AE3-42B9-B449-365D949E82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89" t="394" b="51638"/>
          <a:stretch/>
        </p:blipFill>
        <p:spPr>
          <a:xfrm>
            <a:off x="634412" y="4089073"/>
            <a:ext cx="1901670" cy="1854278"/>
          </a:xfrm>
          <a:prstGeom prst="rect">
            <a:avLst/>
          </a:prstGeom>
        </p:spPr>
      </p:pic>
      <p:sp>
        <p:nvSpPr>
          <p:cNvPr id="34" name="Text Box 4">
            <a:extLst>
              <a:ext uri="{FF2B5EF4-FFF2-40B4-BE49-F238E27FC236}">
                <a16:creationId xmlns:a16="http://schemas.microsoft.com/office/drawing/2014/main" id="{16CEF487-1230-497F-A281-52B13C40236D}"/>
              </a:ext>
            </a:extLst>
          </p:cNvPr>
          <p:cNvSpPr txBox="1"/>
          <p:nvPr/>
        </p:nvSpPr>
        <p:spPr>
          <a:xfrm>
            <a:off x="82467" y="5943807"/>
            <a:ext cx="2946270" cy="846386"/>
          </a:xfrm>
          <a:prstGeom prst="rect">
            <a:avLst/>
          </a:prstGeom>
          <a:solidFill>
            <a:prstClr val="white"/>
          </a:solidFill>
          <a:ln w="19050">
            <a:noFill/>
          </a:ln>
          <a:effectLst/>
        </p:spPr>
        <p:txBody>
          <a:bodyPr rot="0" spcFirstLastPara="0" vert="horz" wrap="square" lIns="91440" tIns="0" rIns="0" bIns="0" numCol="1" spcCol="0" rtlCol="0" fromWordArt="0" anchor="t" anchorCtr="0" forceAA="0" compatLnSpc="1">
            <a:prstTxWarp prst="textNoShape">
              <a:avLst/>
            </a:prstTxWarp>
            <a:spAutoFit/>
          </a:bodyPr>
          <a:lstStyle/>
          <a:p>
            <a:pPr marL="0" marR="0">
              <a:spcBef>
                <a:spcPts val="400"/>
              </a:spcBef>
              <a:spcAft>
                <a:spcPts val="400"/>
              </a:spcAft>
              <a:tabLst>
                <a:tab pos="182880" algn="l"/>
              </a:tabLs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Intravital microscopy of liver injury.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Multiphoton fluorescence images of the liver in a living mouse after IP injection of 250 mg/kg APAP. </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Individual red blood cells are visible and the blue areas are focal lesions.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is a still from a video. </a:t>
            </a:r>
          </a:p>
        </p:txBody>
      </p:sp>
      <p:sp>
        <p:nvSpPr>
          <p:cNvPr id="32" name="Text Box 2">
            <a:extLst>
              <a:ext uri="{FF2B5EF4-FFF2-40B4-BE49-F238E27FC236}">
                <a16:creationId xmlns:a16="http://schemas.microsoft.com/office/drawing/2014/main" id="{98E15C74-DCE1-401B-AE43-85AD9F9EA784}"/>
              </a:ext>
            </a:extLst>
          </p:cNvPr>
          <p:cNvSpPr txBox="1">
            <a:spLocks noChangeArrowheads="1"/>
          </p:cNvSpPr>
          <p:nvPr/>
        </p:nvSpPr>
        <p:spPr bwMode="auto">
          <a:xfrm>
            <a:off x="9427105" y="573077"/>
            <a:ext cx="294842" cy="306044"/>
          </a:xfrm>
          <a:prstGeom prst="rect">
            <a:avLst/>
          </a:prstGeom>
          <a:noFill/>
          <a:ln w="9525">
            <a:noFill/>
            <a:miter lim="800000"/>
            <a:headEnd/>
            <a:tailEnd/>
          </a:ln>
        </p:spPr>
        <p:txBody>
          <a:bodyPr rot="0" vert="horz" wrap="square" lIns="91440" tIns="45720" rIns="91440" bIns="45720" anchor="t" anchorCtr="0">
            <a:spAutoFit/>
          </a:bodyPr>
          <a:lstStyle/>
          <a:p>
            <a:pPr marL="0" marR="0" indent="182880">
              <a:spcBef>
                <a:spcPts val="0"/>
              </a:spcBef>
              <a:spcAft>
                <a:spcPts val="0"/>
              </a:spcAft>
              <a:tabLst>
                <a:tab pos="182880" algn="l"/>
              </a:tabLst>
            </a:pPr>
            <a:r>
              <a:rPr lang="en-US" sz="140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B</a:t>
            </a:r>
            <a:endParaRPr lang="en-US" sz="11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9" name="Text Box 13">
            <a:extLst>
              <a:ext uri="{FF2B5EF4-FFF2-40B4-BE49-F238E27FC236}">
                <a16:creationId xmlns:a16="http://schemas.microsoft.com/office/drawing/2014/main" id="{E7586DE2-B29F-4E5E-8256-6BE2618DF3A9}"/>
              </a:ext>
            </a:extLst>
          </p:cNvPr>
          <p:cNvSpPr txBox="1"/>
          <p:nvPr/>
        </p:nvSpPr>
        <p:spPr>
          <a:xfrm>
            <a:off x="3460581" y="5943807"/>
            <a:ext cx="2946270" cy="846386"/>
          </a:xfrm>
          <a:prstGeom prst="rect">
            <a:avLst/>
          </a:prstGeom>
          <a:solidFill>
            <a:prstClr val="white"/>
          </a:solidFill>
          <a:ln w="19050">
            <a:noFill/>
          </a:ln>
          <a:effectLst/>
        </p:spPr>
        <p:txBody>
          <a:bodyPr rot="0" spcFirstLastPara="0" vert="horz" wrap="square" lIns="91440" tIns="0" rIns="0" bIns="0" numCol="1" spcCol="0" rtlCol="0" fromWordArt="0" anchor="t" anchorCtr="0" forceAA="0" compatLnSpc="1">
            <a:prstTxWarp prst="textNoShape">
              <a:avLst/>
            </a:prstTxWarp>
            <a:spAutoFit/>
          </a:bodyPr>
          <a:lstStyle/>
          <a:p>
            <a:pPr marL="0" marR="0">
              <a:spcBef>
                <a:spcPts val="400"/>
              </a:spcBef>
              <a:spcAft>
                <a:spcPts val="400"/>
              </a:spcAft>
              <a:tabLst>
                <a:tab pos="182880" algn="l"/>
              </a:tabLs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Automated measures of microvascular flow in the liver of a living mouse.</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Nearly instantaneous measurements of micro-vascular flow can be obtained from cross-correlation analysis of video micrographs collected at 100 frames per second.</a:t>
            </a:r>
          </a:p>
        </p:txBody>
      </p:sp>
      <p:pic>
        <p:nvPicPr>
          <p:cNvPr id="43" name="Picture 7" descr="C:\Users\James Sluka\Desktop\Biocomplexity\Travel\IMAG-MSM meetings\IMAG-MSM meeting 2017\Poster\From Xiao\b-300dpi-flow-20160824.png">
            <a:extLst>
              <a:ext uri="{FF2B5EF4-FFF2-40B4-BE49-F238E27FC236}">
                <a16:creationId xmlns:a16="http://schemas.microsoft.com/office/drawing/2014/main" id="{971614A6-7B57-4695-8B49-AE92266BD3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54" r="43554"/>
          <a:stretch/>
        </p:blipFill>
        <p:spPr bwMode="auto">
          <a:xfrm>
            <a:off x="9015515" y="3838202"/>
            <a:ext cx="2465648" cy="2223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5A22CF-6DFA-4000-97BA-5B7C25C659D9}"/>
              </a:ext>
            </a:extLst>
          </p:cNvPr>
          <p:cNvSpPr txBox="1"/>
          <p:nvPr/>
        </p:nvSpPr>
        <p:spPr>
          <a:xfrm>
            <a:off x="6820879" y="5943807"/>
            <a:ext cx="5261361" cy="430887"/>
          </a:xfrm>
          <a:prstGeom prst="rect">
            <a:avLst/>
          </a:prstGeom>
          <a:noFill/>
          <a:ln w="19050">
            <a:noFill/>
          </a:ln>
        </p:spPr>
        <p:txBody>
          <a:bodyPr wrap="square" rtlCol="0">
            <a:spAutoFit/>
          </a:bodyPr>
          <a:lstStyle/>
          <a:p>
            <a:r>
              <a:rPr lang="en-US" sz="1100" b="1" dirty="0"/>
              <a:t>Calculated flow velocities</a:t>
            </a:r>
            <a:r>
              <a:rPr lang="en-US" sz="1100" dirty="0"/>
              <a:t> (right) within a virtual sinusoid network (left). Color bar is velocities in um/s.  </a:t>
            </a:r>
          </a:p>
        </p:txBody>
      </p:sp>
      <p:grpSp>
        <p:nvGrpSpPr>
          <p:cNvPr id="5" name="Group 4">
            <a:extLst>
              <a:ext uri="{FF2B5EF4-FFF2-40B4-BE49-F238E27FC236}">
                <a16:creationId xmlns:a16="http://schemas.microsoft.com/office/drawing/2014/main" id="{2DE111F9-4B4B-4D69-83CE-201EA4F95082}"/>
              </a:ext>
            </a:extLst>
          </p:cNvPr>
          <p:cNvGrpSpPr/>
          <p:nvPr/>
        </p:nvGrpSpPr>
        <p:grpSpPr>
          <a:xfrm>
            <a:off x="6854668" y="4089073"/>
            <a:ext cx="2160381" cy="1768113"/>
            <a:chOff x="6349894" y="7300580"/>
            <a:chExt cx="2184505" cy="1787857"/>
          </a:xfrm>
        </p:grpSpPr>
        <p:pic>
          <p:nvPicPr>
            <p:cNvPr id="27" name="Picture 2" descr="C:\Users\James Sluka\Desktop\Biocomplexity\Travel\IMAG-MSM meetings\IMAG-MSM meeting 2017\Poster\From Xiao\b-300dpi-our-model-20160824.png">
              <a:extLst>
                <a:ext uri="{FF2B5EF4-FFF2-40B4-BE49-F238E27FC236}">
                  <a16:creationId xmlns:a16="http://schemas.microsoft.com/office/drawing/2014/main" id="{12C83A8A-80AB-4219-8BEE-4283E5A7C0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487" t="5309" r="32574" b="66191"/>
            <a:stretch/>
          </p:blipFill>
          <p:spPr bwMode="auto">
            <a:xfrm>
              <a:off x="6349894" y="7300580"/>
              <a:ext cx="2184505" cy="1787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23204D-102C-4060-97EB-2A7F44B6D53F}"/>
                </a:ext>
              </a:extLst>
            </p:cNvPr>
            <p:cNvSpPr/>
            <p:nvPr/>
          </p:nvSpPr>
          <p:spPr>
            <a:xfrm>
              <a:off x="8324850" y="7653671"/>
              <a:ext cx="209549" cy="306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0978FF2-0AA5-4B34-AE99-B60EA4683F38}"/>
              </a:ext>
            </a:extLst>
          </p:cNvPr>
          <p:cNvPicPr>
            <a:picLocks noChangeAspect="1"/>
          </p:cNvPicPr>
          <p:nvPr/>
        </p:nvPicPr>
        <p:blipFill>
          <a:blip r:embed="rId6"/>
          <a:stretch>
            <a:fillRect/>
          </a:stretch>
        </p:blipFill>
        <p:spPr>
          <a:xfrm>
            <a:off x="3985948" y="4050600"/>
            <a:ext cx="1748032" cy="1891288"/>
          </a:xfrm>
          <a:prstGeom prst="rect">
            <a:avLst/>
          </a:prstGeom>
        </p:spPr>
      </p:pic>
    </p:spTree>
    <p:extLst>
      <p:ext uri="{BB962C8B-B14F-4D97-AF65-F5344CB8AC3E}">
        <p14:creationId xmlns:p14="http://schemas.microsoft.com/office/powerpoint/2010/main" val="287480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445</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James Sluka</cp:lastModifiedBy>
  <cp:revision>35</cp:revision>
  <cp:lastPrinted>2019-02-21T20:26:22Z</cp:lastPrinted>
  <dcterms:created xsi:type="dcterms:W3CDTF">2019-02-06T14:40:55Z</dcterms:created>
  <dcterms:modified xsi:type="dcterms:W3CDTF">2019-02-25T17:55:11Z</dcterms:modified>
</cp:coreProperties>
</file>