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5"/>
    <p:sldMasterId id="2147483650" r:id="rId6"/>
    <p:sldMasterId id="2147483652" r:id="rId7"/>
    <p:sldMasterId id="2147483718" r:id="rId8"/>
    <p:sldMasterId id="2147483725" r:id="rId9"/>
  </p:sldMasterIdLst>
  <p:notesMasterIdLst>
    <p:notesMasterId r:id="rId21"/>
  </p:notesMasterIdLst>
  <p:handoutMasterIdLst>
    <p:handoutMasterId r:id="rId22"/>
  </p:handoutMasterIdLst>
  <p:sldIdLst>
    <p:sldId id="256" r:id="rId10"/>
    <p:sldId id="377" r:id="rId11"/>
    <p:sldId id="317" r:id="rId12"/>
    <p:sldId id="318" r:id="rId13"/>
    <p:sldId id="263" r:id="rId14"/>
    <p:sldId id="388" r:id="rId15"/>
    <p:sldId id="389" r:id="rId16"/>
    <p:sldId id="372" r:id="rId17"/>
    <p:sldId id="258" r:id="rId18"/>
    <p:sldId id="367" r:id="rId19"/>
    <p:sldId id="371"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FD1981-6D61-4F0B-B58C-70588D7ED035}">
          <p14:sldIdLst>
            <p14:sldId id="256"/>
            <p14:sldId id="377"/>
            <p14:sldId id="317"/>
            <p14:sldId id="318"/>
            <p14:sldId id="263"/>
            <p14:sldId id="388"/>
            <p14:sldId id="389"/>
            <p14:sldId id="372"/>
          </p14:sldIdLst>
        </p14:section>
        <p14:section name="Untitled Section" id="{1A305629-5CBB-4798-966A-FFDA8C605CF7}">
          <p14:sldIdLst>
            <p14:sldId id="258"/>
            <p14:sldId id="367"/>
            <p14:sldId id="3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63AE"/>
    <a:srgbClr val="0066FF"/>
    <a:srgbClr val="002A5C"/>
    <a:srgbClr val="9CC5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76" autoAdjust="0"/>
  </p:normalViewPr>
  <p:slideViewPr>
    <p:cSldViewPr snapToGrid="0" snapToObjects="1">
      <p:cViewPr varScale="1">
        <p:scale>
          <a:sx n="93" d="100"/>
          <a:sy n="93" d="100"/>
        </p:scale>
        <p:origin x="90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F798169C-D7FF-4CAC-A755-FD2DA21CB9ED}" type="datetime1">
              <a:rPr lang="en-US" smtClean="0"/>
              <a:t>3/17/2017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63F2BD9B-6641-9C4A-A33D-68246303A55F}" type="slidenum">
              <a:t>‹#›</a:t>
            </a:fld>
            <a:endParaRPr lang="en-US" dirty="0"/>
          </a:p>
        </p:txBody>
      </p:sp>
    </p:spTree>
    <p:extLst>
      <p:ext uri="{BB962C8B-B14F-4D97-AF65-F5344CB8AC3E}">
        <p14:creationId xmlns:p14="http://schemas.microsoft.com/office/powerpoint/2010/main" val="375648046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B1A4EB84-8A3B-474B-BCB8-72E9E9C4AB6B}" type="datetime1">
              <a:rPr lang="en-US" smtClean="0"/>
              <a:t>3/17/2017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5124D5A1-52F5-1547-8357-687832436FA4}" type="slidenum">
              <a:t>‹#›</a:t>
            </a:fld>
            <a:endParaRPr lang="en-US" dirty="0"/>
          </a:p>
        </p:txBody>
      </p:sp>
    </p:spTree>
    <p:extLst>
      <p:ext uri="{BB962C8B-B14F-4D97-AF65-F5344CB8AC3E}">
        <p14:creationId xmlns:p14="http://schemas.microsoft.com/office/powerpoint/2010/main" val="837189933"/>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rants.nih.gov/grants/guide/url_redirect.htm?id=1111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grants.nih.gov/grants/guide/pa-files/PA-17-120.html#Application Types Allowed"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rants.nih.gov/grants/guide/pa-files/PAR-17-159.html#Application Types Allowe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rants.nih.gov/grants/guide/pa-files/PAR-17-094.html#Application Types Allowe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24D5A1-52F5-1547-8357-687832436FA4}" type="slidenum">
              <a:rPr lang="en-US" smtClean="0"/>
              <a:t>1</a:t>
            </a:fld>
            <a:endParaRPr lang="en-US" dirty="0"/>
          </a:p>
        </p:txBody>
      </p:sp>
      <p:sp>
        <p:nvSpPr>
          <p:cNvPr id="5" name="Date Placeholder 4"/>
          <p:cNvSpPr>
            <a:spLocks noGrp="1"/>
          </p:cNvSpPr>
          <p:nvPr>
            <p:ph type="dt" idx="11"/>
          </p:nvPr>
        </p:nvSpPr>
        <p:spPr/>
        <p:txBody>
          <a:bodyPr/>
          <a:lstStyle/>
          <a:p>
            <a:fld id="{676803F8-AC79-4A2B-B4F8-5F35A4870221}" type="datetime1">
              <a:rPr lang="en-US" smtClean="0"/>
              <a:t>3/17/2017</a:t>
            </a:fld>
            <a:endParaRPr lang="en-US" dirty="0"/>
          </a:p>
        </p:txBody>
      </p:sp>
    </p:spTree>
    <p:extLst>
      <p:ext uri="{BB962C8B-B14F-4D97-AF65-F5344CB8AC3E}">
        <p14:creationId xmlns:p14="http://schemas.microsoft.com/office/powerpoint/2010/main" val="2316133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Standard dates</a:t>
            </a:r>
            <a:r>
              <a:rPr lang="en-US" dirty="0"/>
              <a:t> apply, by 5:00 PM local time of applicant organization. All </a:t>
            </a:r>
            <a:r>
              <a:rPr lang="en-US" dirty="0">
                <a:hlinkClick r:id="rId4"/>
              </a:rPr>
              <a:t>types of non-AIDS applications</a:t>
            </a:r>
            <a:r>
              <a:rPr lang="en-US" dirty="0"/>
              <a:t> allowed for this funding opportunity announcement are due on these dates</a:t>
            </a:r>
          </a:p>
          <a:p>
            <a:r>
              <a:rPr lang="en-US" dirty="0"/>
              <a:t>Expiration Date</a:t>
            </a:r>
          </a:p>
          <a:p>
            <a:r>
              <a:rPr lang="en-US" dirty="0"/>
              <a:t>January 8, 2020 </a:t>
            </a:r>
          </a:p>
          <a:p>
            <a:endParaRPr lang="en-US" dirty="0"/>
          </a:p>
          <a:p>
            <a:r>
              <a:rPr lang="en-US" dirty="0"/>
              <a:t>Examples of broad research topics include, but are not limited to:</a:t>
            </a:r>
          </a:p>
          <a:p>
            <a:r>
              <a:rPr lang="en-US" b="1" dirty="0"/>
              <a:t>Molecular genetics approaches:</a:t>
            </a:r>
            <a:endParaRPr lang="en-US" dirty="0"/>
          </a:p>
          <a:p>
            <a:r>
              <a:rPr lang="en-US" dirty="0"/>
              <a:t>Research on human sample populations examining family-based linkage studies, linkage disequilibrium, case-control and/or family-based association studies using candidate gene approaches, haplotype analysis, high-density whole genome scanning, deep sequencing, or whole genome sequencing to identify chromosomal loci and/or genes, gene variants, and haplotypes associated with phenotypes and endophenotypes of addiction vulnerability with or without co-morbid mental disorders;</a:t>
            </a:r>
          </a:p>
          <a:p>
            <a:r>
              <a:rPr lang="en-US" dirty="0"/>
              <a:t>Deep sequencing to follow-up GWAS or other approaches that have identified SNPs to identify all variants (common, rare, structural, copy number, </a:t>
            </a:r>
            <a:r>
              <a:rPr lang="en-US" dirty="0" err="1"/>
              <a:t>etc</a:t>
            </a:r>
            <a:r>
              <a:rPr lang="en-US" dirty="0"/>
              <a:t>) in the associated region;</a:t>
            </a:r>
          </a:p>
          <a:p>
            <a:r>
              <a:rPr lang="en-US" dirty="0"/>
              <a:t>Examine </a:t>
            </a:r>
            <a:r>
              <a:rPr lang="en-US" dirty="0" err="1"/>
              <a:t>quantitatvie</a:t>
            </a:r>
            <a:r>
              <a:rPr lang="en-US" dirty="0"/>
              <a:t> phenotypes to assess the molecular genetics of drug addiction and addiction vulnerability;</a:t>
            </a:r>
          </a:p>
          <a:p>
            <a:r>
              <a:rPr lang="en-US" dirty="0"/>
              <a:t>Use advanced analytical methods such as principal-components analysis, discriminant analysis, artificial neural networks, spectral analysis of EEG, neuroimaging for drug activity/re-activity, and/or pharmacokinetic/ pharmacodynamic genetic profiling may help define groups of phenotypes with a higher heritability for complex traits such as drug response phenotypes and treatment response phenotypes;</a:t>
            </a:r>
          </a:p>
          <a:p>
            <a:r>
              <a:rPr lang="en-US" dirty="0"/>
              <a:t>Analyses of family studies to identify biomarkers, endophenotypes, and sub clinical phenotypes associated with addictive disorders with or without co-morbid conditions, and environmental factors and processes that may moderate or mediate individual risk and protection;</a:t>
            </a:r>
          </a:p>
          <a:p>
            <a:r>
              <a:rPr lang="en-US" dirty="0"/>
              <a:t>Research examining the pharmacogenetics of treatments used for addiction (including pharmacotherapies and/or behavioral therapies) with or without co-morbid mental disorders;</a:t>
            </a:r>
          </a:p>
          <a:p>
            <a:r>
              <a:rPr lang="en-US" dirty="0"/>
              <a:t>Construction and analysis of SNP haplotypes that predict therapeutic response or adverse reactions to drugs;</a:t>
            </a:r>
          </a:p>
          <a:p>
            <a:r>
              <a:rPr lang="en-US" dirty="0"/>
              <a:t>Correlation of drug response profiles with intermediate phenotypes (e.g., brain imaging, learning and memory, executive function);</a:t>
            </a:r>
          </a:p>
          <a:p>
            <a:r>
              <a:rPr lang="en-US" dirty="0"/>
              <a:t>Identification of biomarkers to resolve clinical heterogeneity and heterogeneity of therapeutic drug response; studies of genetically determined functional changes in nuclear and cell surface receptors to explain the adverse or paradoxical drug responses to therapeutic agents; studies of allelic variation occurring in individual transporter genes that are associated with a functional consequence. Studies on dose and safety and efficacy are not appropriate for this FOA;</a:t>
            </a:r>
          </a:p>
          <a:p>
            <a:r>
              <a:rPr lang="en-US" dirty="0"/>
              <a:t>Research on animal models, including non-human primates, to study the genetics of addiction vulnerability; approaches using knock-out, knock-in, non-coding RNAs, or other novel technologies;</a:t>
            </a:r>
          </a:p>
          <a:p>
            <a:r>
              <a:rPr lang="en-US" dirty="0"/>
              <a:t>Research on animal models with careful attention to phenotype definition are needed to refine QTLs and identify genes associated with addiction;</a:t>
            </a:r>
          </a:p>
          <a:p>
            <a:r>
              <a:rPr lang="en-US" dirty="0"/>
              <a:t>Research incorporating the evaluation of environmental exposures or psychosocial stressors with the molecular approaches;</a:t>
            </a:r>
          </a:p>
          <a:p>
            <a:r>
              <a:rPr lang="en-US" dirty="0"/>
              <a:t>Research involving molecular characterization, and/or functional genomic, and/or proteomic screens of genes or gene variants identified as being associated with addiction vulnerability, including cross-species comparisons to evaluate the effects of a particular allele across organisms;</a:t>
            </a:r>
          </a:p>
          <a:p>
            <a:r>
              <a:rPr lang="en-US" dirty="0"/>
              <a:t>Studies analyzing the combined effects of gene variants from a gene family or pathway shown to be involved in addiction and/or co-morbid mental disorders;</a:t>
            </a:r>
          </a:p>
          <a:p>
            <a:r>
              <a:rPr lang="en-US" dirty="0"/>
              <a:t>Studies examining gene expression, tissue specificity, and epigenetic mechanisms, and/or non-coding RNA approaches to better understand the effects of a particular SNP or group of SNPs on addiction vulnerability; especially encouraged are studies that examine these paradigms according to developmental stage or across tissue types;</a:t>
            </a:r>
          </a:p>
          <a:p>
            <a:r>
              <a:rPr lang="en-US" dirty="0"/>
              <a:t>Studies examining the genetic vulnerability to HIV acquisition and/or disease progression among drug using populations.  HIV/AIDS questions must be fully integrated into the application;</a:t>
            </a:r>
          </a:p>
          <a:p>
            <a:r>
              <a:rPr lang="en-US" dirty="0"/>
              <a:t>Studies incorporating a functional component (e.g. transcriptomics, allele-specific expression, </a:t>
            </a:r>
            <a:r>
              <a:rPr lang="en-US" dirty="0" err="1"/>
              <a:t>eQTL</a:t>
            </a:r>
            <a:r>
              <a:rPr lang="en-US" dirty="0"/>
              <a:t> analyses, </a:t>
            </a:r>
            <a:r>
              <a:rPr lang="en-US" dirty="0" err="1"/>
              <a:t>epigenomics</a:t>
            </a:r>
            <a:r>
              <a:rPr lang="en-US" dirty="0"/>
              <a:t>, </a:t>
            </a:r>
            <a:r>
              <a:rPr lang="en-US" dirty="0" err="1"/>
              <a:t>GTEx</a:t>
            </a:r>
            <a:r>
              <a:rPr lang="en-US" dirty="0"/>
              <a:t> analyses, </a:t>
            </a:r>
            <a:r>
              <a:rPr lang="en-US" dirty="0" err="1"/>
              <a:t>etc</a:t>
            </a:r>
            <a:r>
              <a:rPr lang="en-US" dirty="0"/>
              <a:t>). </a:t>
            </a:r>
          </a:p>
          <a:p>
            <a:endParaRPr lang="en-US" b="1" dirty="0"/>
          </a:p>
          <a:p>
            <a:r>
              <a:rPr lang="en-US" b="1" dirty="0"/>
              <a:t>Statistical genetics and computational approaches:</a:t>
            </a:r>
            <a:endParaRPr lang="en-US" dirty="0"/>
          </a:p>
          <a:p>
            <a:r>
              <a:rPr lang="en-US" dirty="0"/>
              <a:t>Computational approaches incorporating other data resources, such as </a:t>
            </a:r>
            <a:r>
              <a:rPr lang="en-US" dirty="0" err="1"/>
              <a:t>HapMap</a:t>
            </a:r>
            <a:r>
              <a:rPr lang="en-US" dirty="0"/>
              <a:t>, 1000 Genomes, </a:t>
            </a:r>
            <a:r>
              <a:rPr lang="en-US" dirty="0" err="1"/>
              <a:t>Epigenomics</a:t>
            </a:r>
            <a:r>
              <a:rPr lang="en-US" dirty="0"/>
              <a:t>, </a:t>
            </a:r>
            <a:r>
              <a:rPr lang="en-US" dirty="0" err="1"/>
              <a:t>dbGaP</a:t>
            </a:r>
            <a:r>
              <a:rPr lang="en-US" dirty="0"/>
              <a:t>, </a:t>
            </a:r>
            <a:r>
              <a:rPr lang="en-US" dirty="0" err="1"/>
              <a:t>etc</a:t>
            </a:r>
            <a:r>
              <a:rPr lang="en-US" dirty="0"/>
              <a:t> are encouraged, especially as they relate to understanding relationships among genes and environment, genes and phenotype, and systems biology of addiction;</a:t>
            </a:r>
          </a:p>
          <a:p>
            <a:r>
              <a:rPr lang="en-US" dirty="0"/>
              <a:t>Analyzing 1000 Genomes data for genes known to be associated with drug addiction to understand their genetic architecture in various populations (what is the repertoire of genetic variation in the genomic regions of genes associated with addiction phenotypes, and is it any different from genes not associated with addiction phenotypes);</a:t>
            </a:r>
          </a:p>
          <a:p>
            <a:r>
              <a:rPr lang="en-US" dirty="0"/>
              <a:t>Studies that narrow the set of variants identified in an associated region to prioritize them for functional analysis;</a:t>
            </a:r>
          </a:p>
          <a:p>
            <a:r>
              <a:rPr lang="en-US" dirty="0"/>
              <a:t>Research on statistical analyses of large data sets examining the genetics of addiction with or without co-morbid mental disorders, as well as use of innovative analytical approaches such as admixture designs and Bayesian methods; secondary data analyses are also of interest;</a:t>
            </a:r>
          </a:p>
          <a:p>
            <a:r>
              <a:rPr lang="en-US" dirty="0"/>
              <a:t>Research examining gene x gene, gene x environment, gene x gender, gene x treatment, gene x development, or any combinations thereof;</a:t>
            </a:r>
          </a:p>
          <a:p>
            <a:r>
              <a:rPr lang="en-US" dirty="0"/>
              <a:t>Studies to identify genes and polymorphisms surrounding addiction vulnerability traits that are linked to multiple regions of the genome and;</a:t>
            </a:r>
          </a:p>
          <a:p>
            <a:r>
              <a:rPr lang="en-US" dirty="0"/>
              <a:t>Statistical methods for analyzing epistasis;</a:t>
            </a:r>
          </a:p>
          <a:p>
            <a:r>
              <a:rPr lang="en-US" dirty="0"/>
              <a:t>Methods that incorporate multiple ‘omics resources into a single study design.</a:t>
            </a:r>
          </a:p>
          <a:p>
            <a:endParaRPr lang="en-US" dirty="0"/>
          </a:p>
        </p:txBody>
      </p:sp>
      <p:sp>
        <p:nvSpPr>
          <p:cNvPr id="4" name="Date Placeholder 3"/>
          <p:cNvSpPr>
            <a:spLocks noGrp="1"/>
          </p:cNvSpPr>
          <p:nvPr>
            <p:ph type="dt" idx="10"/>
          </p:nvPr>
        </p:nvSpPr>
        <p:spPr/>
        <p:txBody>
          <a:bodyPr/>
          <a:lstStyle/>
          <a:p>
            <a:fld id="{B1A4EB84-8A3B-474B-BCB8-72E9E9C4AB6B}" type="datetime1">
              <a:rPr lang="en-US" smtClean="0"/>
              <a:t>3/17/2017</a:t>
            </a:fld>
            <a:endParaRPr lang="en-US" dirty="0"/>
          </a:p>
        </p:txBody>
      </p:sp>
      <p:sp>
        <p:nvSpPr>
          <p:cNvPr id="5" name="Slide Number Placeholder 4"/>
          <p:cNvSpPr>
            <a:spLocks noGrp="1"/>
          </p:cNvSpPr>
          <p:nvPr>
            <p:ph type="sldNum" sz="quarter" idx="11"/>
          </p:nvPr>
        </p:nvSpPr>
        <p:spPr/>
        <p:txBody>
          <a:bodyPr/>
          <a:lstStyle/>
          <a:p>
            <a:fld id="{5124D5A1-52F5-1547-8357-687832436FA4}" type="slidenum">
              <a:rPr lang="en-US" smtClean="0"/>
              <a:t>6</a:t>
            </a:fld>
            <a:endParaRPr lang="en-US" dirty="0"/>
          </a:p>
        </p:txBody>
      </p:sp>
    </p:spTree>
    <p:extLst>
      <p:ext uri="{BB962C8B-B14F-4D97-AF65-F5344CB8AC3E}">
        <p14:creationId xmlns:p14="http://schemas.microsoft.com/office/powerpoint/2010/main" val="52766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due </a:t>
            </a:r>
            <a:r>
              <a:rPr lang="en-US" dirty="0"/>
              <a:t>May 1, 2017; March 19, 2018), by 5:00 PM local time of applicant organization. All </a:t>
            </a:r>
            <a:r>
              <a:rPr lang="en-US" dirty="0">
                <a:hlinkClick r:id="rId3"/>
              </a:rPr>
              <a:t>types of non-AIDS applications</a:t>
            </a:r>
            <a:r>
              <a:rPr lang="en-US" dirty="0"/>
              <a:t> allowed for this funding opportunity announcement are due on these dates.</a:t>
            </a:r>
          </a:p>
          <a:p>
            <a:endParaRPr lang="en-US" dirty="0"/>
          </a:p>
          <a:p>
            <a:r>
              <a:rPr lang="en-US" dirty="0"/>
              <a:t>Areas of development suggested below are not meant to limit the scope or creativity of proposed projects.</a:t>
            </a:r>
          </a:p>
          <a:p>
            <a:endParaRPr lang="en-US" dirty="0"/>
          </a:p>
          <a:p>
            <a:pPr marL="171450" indent="-171450">
              <a:buFont typeface="Arial" panose="020B0604020202020204" pitchFamily="34" charset="0"/>
              <a:buChar char="•"/>
            </a:pPr>
            <a:r>
              <a:rPr lang="en-US" dirty="0"/>
              <a:t>Constructing a personal health library: informatics approaches that help a person gather together different types of health data/information/knowledge into a single, searchable resource for personal use, including intelligent mapping tools for vocabulary used to describe elements of the library. </a:t>
            </a:r>
          </a:p>
          <a:p>
            <a:pPr marL="171450" indent="-171450">
              <a:buFont typeface="Arial" panose="020B0604020202020204" pitchFamily="34" charset="0"/>
              <a:buChar char="•"/>
            </a:pPr>
            <a:r>
              <a:rPr lang="en-US" dirty="0"/>
              <a:t>Managing a personal health information library: novel informatics approaches that make it easy for an average user to expand or remove entries, make notes or corrections, including intelligent tools that alert the user to new information about topics covered in a personal health information library.</a:t>
            </a:r>
          </a:p>
          <a:p>
            <a:pPr marL="171450" indent="-171450">
              <a:buFont typeface="Arial" panose="020B0604020202020204" pitchFamily="34" charset="0"/>
              <a:buChar char="•"/>
            </a:pPr>
            <a:r>
              <a:rPr lang="en-US" dirty="0"/>
              <a:t>Using a personal health library: data science and informatics approaches that make it easy to find and use the information stored there, including visual tagging, text summarization, graphics translation, knowledge mapping, suggestions for tutorials, analytic and visualization techniques that make the information understandable based on characteristics of the individual user or group. </a:t>
            </a:r>
          </a:p>
          <a:p>
            <a:pPr marL="171450" indent="-171450">
              <a:buFont typeface="Arial" panose="020B0604020202020204" pitchFamily="34" charset="0"/>
              <a:buChar char="•"/>
            </a:pPr>
            <a:r>
              <a:rPr lang="en-US" dirty="0"/>
              <a:t>Digital librarian/assistant for personal health library: data science and informatics approaches that bring machine intelligence to the management and use of a personal health information library through personalized alerts and suggestions, literacy aids, translators or other approaches, taking into account characteristics of the individual user or group.</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Projects that propose the following outcomes would not be appropriate for this FOA:</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 tool that requires the user to purchase a commercial off-the-shelf product.</a:t>
            </a:r>
          </a:p>
          <a:p>
            <a:pPr marL="171450" indent="-171450">
              <a:buFont typeface="Arial" panose="020B0604020202020204" pitchFamily="34" charset="0"/>
              <a:buChar char="•"/>
            </a:pPr>
            <a:r>
              <a:rPr lang="en-US" dirty="0"/>
              <a:t>An information resource that requires payment for access to information.</a:t>
            </a:r>
          </a:p>
          <a:p>
            <a:pPr marL="171450" indent="-171450">
              <a:buFont typeface="Arial" panose="020B0604020202020204" pitchFamily="34" charset="0"/>
              <a:buChar char="•"/>
            </a:pPr>
            <a:r>
              <a:rPr lang="en-US" dirty="0"/>
              <a:t>A tool that supports management of only a single kind of health data or information.</a:t>
            </a:r>
          </a:p>
          <a:p>
            <a:pPr marL="171450" indent="-171450">
              <a:buFont typeface="Arial" panose="020B0604020202020204" pitchFamily="34" charset="0"/>
              <a:buChar char="•"/>
            </a:pPr>
            <a:r>
              <a:rPr lang="en-US" dirty="0"/>
              <a:t>An approach that does not allow the user to expand or update the contents.</a:t>
            </a:r>
          </a:p>
          <a:p>
            <a:pPr marL="171450" indent="-171450">
              <a:buFont typeface="Arial" panose="020B0604020202020204" pitchFamily="34" charset="0"/>
              <a:buChar char="•"/>
            </a:pPr>
            <a:r>
              <a:rPr lang="en-US" dirty="0"/>
              <a:t>An approach that doesn't allow the user to update, annotate or add/delete data.</a:t>
            </a:r>
          </a:p>
          <a:p>
            <a:pPr marL="171450" indent="-171450">
              <a:buFont typeface="Arial" panose="020B0604020202020204" pitchFamily="34" charset="0"/>
              <a:buChar char="•"/>
            </a:pPr>
            <a:r>
              <a:rPr lang="en-US" dirty="0"/>
              <a:t>An approach that limits the user's ability to share information from her/his personal health library with another person or organization.</a:t>
            </a:r>
          </a:p>
          <a:p>
            <a:endParaRPr lang="en-US" dirty="0"/>
          </a:p>
        </p:txBody>
      </p:sp>
      <p:sp>
        <p:nvSpPr>
          <p:cNvPr id="4" name="Date Placeholder 3"/>
          <p:cNvSpPr>
            <a:spLocks noGrp="1"/>
          </p:cNvSpPr>
          <p:nvPr>
            <p:ph type="dt" idx="10"/>
          </p:nvPr>
        </p:nvSpPr>
        <p:spPr/>
        <p:txBody>
          <a:bodyPr/>
          <a:lstStyle/>
          <a:p>
            <a:fld id="{B1A4EB84-8A3B-474B-BCB8-72E9E9C4AB6B}" type="datetime1">
              <a:rPr lang="en-US" smtClean="0"/>
              <a:t>3/17/2017</a:t>
            </a:fld>
            <a:endParaRPr lang="en-US" dirty="0"/>
          </a:p>
        </p:txBody>
      </p:sp>
      <p:sp>
        <p:nvSpPr>
          <p:cNvPr id="5" name="Slide Number Placeholder 4"/>
          <p:cNvSpPr>
            <a:spLocks noGrp="1"/>
          </p:cNvSpPr>
          <p:nvPr>
            <p:ph type="sldNum" sz="quarter" idx="11"/>
          </p:nvPr>
        </p:nvSpPr>
        <p:spPr/>
        <p:txBody>
          <a:bodyPr/>
          <a:lstStyle/>
          <a:p>
            <a:fld id="{5124D5A1-52F5-1547-8357-687832436FA4}" type="slidenum">
              <a:rPr lang="en-US" smtClean="0"/>
              <a:t>7</a:t>
            </a:fld>
            <a:endParaRPr lang="en-US" dirty="0"/>
          </a:p>
        </p:txBody>
      </p:sp>
    </p:spTree>
    <p:extLst>
      <p:ext uri="{BB962C8B-B14F-4D97-AF65-F5344CB8AC3E}">
        <p14:creationId xmlns:p14="http://schemas.microsoft.com/office/powerpoint/2010/main" val="3650112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deadline: </a:t>
            </a:r>
            <a:r>
              <a:rPr lang="en-US" dirty="0"/>
              <a:t>May 17, 2017; January 17, 2018; May 17, 2018; January 17, 2019; May 17, 2019, by 5:00 PM local time of applicant organization. All </a:t>
            </a:r>
            <a:r>
              <a:rPr lang="en-US" dirty="0">
                <a:hlinkClick r:id="rId3"/>
              </a:rPr>
              <a:t>types of non-AIDS applications</a:t>
            </a:r>
            <a:r>
              <a:rPr lang="en-US" dirty="0"/>
              <a:t> allowed for this funding opportunity announcement are due on these dates.</a:t>
            </a:r>
          </a:p>
          <a:p>
            <a:endParaRPr lang="en-US" dirty="0"/>
          </a:p>
          <a:p>
            <a:r>
              <a:rPr lang="en-US" dirty="0"/>
              <a:t>Eligibility is restricted to PDs/PIs with at least one NIGMS R01 equivalent award (defined here as R01, R37, DP2, and SC1 awards) that was awarded funding in the fiscal year prior to the fiscal year of the MIRA application submission and whose project end date is in the same or subsequent fiscal year of the MIRA application submission</a:t>
            </a:r>
            <a:endParaRPr lang="en-US" dirty="0"/>
          </a:p>
        </p:txBody>
      </p:sp>
      <p:sp>
        <p:nvSpPr>
          <p:cNvPr id="4" name="Date Placeholder 3"/>
          <p:cNvSpPr>
            <a:spLocks noGrp="1"/>
          </p:cNvSpPr>
          <p:nvPr>
            <p:ph type="dt" idx="10"/>
          </p:nvPr>
        </p:nvSpPr>
        <p:spPr/>
        <p:txBody>
          <a:bodyPr/>
          <a:lstStyle/>
          <a:p>
            <a:fld id="{B1A4EB84-8A3B-474B-BCB8-72E9E9C4AB6B}" type="datetime1">
              <a:rPr lang="en-US" smtClean="0"/>
              <a:t>3/17/2017</a:t>
            </a:fld>
            <a:endParaRPr lang="en-US" dirty="0"/>
          </a:p>
        </p:txBody>
      </p:sp>
      <p:sp>
        <p:nvSpPr>
          <p:cNvPr id="5" name="Slide Number Placeholder 4"/>
          <p:cNvSpPr>
            <a:spLocks noGrp="1"/>
          </p:cNvSpPr>
          <p:nvPr>
            <p:ph type="sldNum" sz="quarter" idx="11"/>
          </p:nvPr>
        </p:nvSpPr>
        <p:spPr/>
        <p:txBody>
          <a:bodyPr/>
          <a:lstStyle/>
          <a:p>
            <a:fld id="{5124D5A1-52F5-1547-8357-687832436FA4}" type="slidenum">
              <a:rPr lang="en-US" smtClean="0"/>
              <a:t>8</a:t>
            </a:fld>
            <a:endParaRPr lang="en-US" dirty="0"/>
          </a:p>
        </p:txBody>
      </p:sp>
    </p:spTree>
    <p:extLst>
      <p:ext uri="{BB962C8B-B14F-4D97-AF65-F5344CB8AC3E}">
        <p14:creationId xmlns:p14="http://schemas.microsoft.com/office/powerpoint/2010/main" val="182300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24D5A1-52F5-1547-8357-687832436FA4}" type="slidenum">
              <a:rPr lang="en-US" smtClean="0"/>
              <a:t>9</a:t>
            </a:fld>
            <a:endParaRPr lang="en-US" dirty="0"/>
          </a:p>
        </p:txBody>
      </p:sp>
      <p:sp>
        <p:nvSpPr>
          <p:cNvPr id="6" name="Date Placeholder 5"/>
          <p:cNvSpPr>
            <a:spLocks noGrp="1"/>
          </p:cNvSpPr>
          <p:nvPr>
            <p:ph type="dt" idx="11"/>
          </p:nvPr>
        </p:nvSpPr>
        <p:spPr/>
        <p:txBody>
          <a:bodyPr/>
          <a:lstStyle/>
          <a:p>
            <a:fld id="{820D7A04-078F-4108-B9B7-E851561BFA67}" type="datetime1">
              <a:rPr lang="en-US" smtClean="0"/>
              <a:t>3/17/2017</a:t>
            </a:fld>
            <a:endParaRPr lang="en-US" dirty="0"/>
          </a:p>
        </p:txBody>
      </p:sp>
    </p:spTree>
    <p:extLst>
      <p:ext uri="{BB962C8B-B14F-4D97-AF65-F5344CB8AC3E}">
        <p14:creationId xmlns:p14="http://schemas.microsoft.com/office/powerpoint/2010/main" val="3127348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76D863-D8D7-494C-8916-74B93FDDCD67}" type="slidenum">
              <a:rPr lang="en-US"/>
              <a:pPr/>
              <a:t>10</a:t>
            </a:fld>
            <a:endParaRPr lang="en-US"/>
          </a:p>
        </p:txBody>
      </p:sp>
      <p:sp>
        <p:nvSpPr>
          <p:cNvPr id="227330" name="Rectangle 2"/>
          <p:cNvSpPr>
            <a:spLocks noGrp="1" noRot="1" noChangeAspect="1" noChangeArrowheads="1" noTextEdit="1"/>
          </p:cNvSpPr>
          <p:nvPr>
            <p:ph type="sldImg"/>
          </p:nvPr>
        </p:nvSpPr>
        <p:spPr>
          <a:xfrm>
            <a:off x="1147763" y="708025"/>
            <a:ext cx="4622800" cy="3467100"/>
          </a:xfrm>
          <a:ln/>
        </p:spPr>
      </p:sp>
      <p:sp>
        <p:nvSpPr>
          <p:cNvPr id="227331" name="Rectangle 3"/>
          <p:cNvSpPr>
            <a:spLocks noGrp="1" noChangeArrowheads="1"/>
          </p:cNvSpPr>
          <p:nvPr>
            <p:ph type="body" idx="1"/>
          </p:nvPr>
        </p:nvSpPr>
        <p:spPr>
          <a:xfrm>
            <a:off x="882651" y="4412562"/>
            <a:ext cx="5076825" cy="4175311"/>
          </a:xfrm>
        </p:spPr>
        <p:txBody>
          <a:bodyPr/>
          <a:lstStyle/>
          <a:p>
            <a:pPr marL="169863" indent="-169863"/>
            <a:r>
              <a:rPr lang="en-US"/>
              <a:t>N I G M S Institutional Predoctoral Training Programs:</a:t>
            </a:r>
          </a:p>
          <a:p>
            <a:pPr marL="169863" indent="-169863">
              <a:buFontTx/>
              <a:buChar char="•"/>
            </a:pPr>
            <a:r>
              <a:rPr lang="en-US"/>
              <a:t>Bioinformatics and Computational Biology</a:t>
            </a:r>
          </a:p>
          <a:p>
            <a:pPr marL="169863" indent="-169863">
              <a:buFontTx/>
              <a:buChar char="•"/>
            </a:pPr>
            <a:r>
              <a:rPr lang="en-US"/>
              <a:t>Biostatistics</a:t>
            </a:r>
          </a:p>
          <a:p>
            <a:pPr marL="169863" indent="-169863">
              <a:buFontTx/>
              <a:buChar char="•"/>
            </a:pPr>
            <a:r>
              <a:rPr lang="en-US"/>
              <a:t>Biotechnology</a:t>
            </a:r>
          </a:p>
          <a:p>
            <a:pPr marL="169863" indent="-169863">
              <a:buFontTx/>
              <a:buChar char="•"/>
            </a:pPr>
            <a:r>
              <a:rPr lang="en-US"/>
              <a:t>Cellular, Biochemical, and Molecular Sciences</a:t>
            </a:r>
          </a:p>
          <a:p>
            <a:pPr marL="169863" indent="-169863">
              <a:buFontTx/>
              <a:buChar char="•"/>
            </a:pPr>
            <a:r>
              <a:rPr lang="en-US"/>
              <a:t>Chemistry-Biology Interface</a:t>
            </a:r>
          </a:p>
          <a:p>
            <a:pPr marL="169863" indent="-169863">
              <a:buFontTx/>
              <a:buChar char="•"/>
            </a:pPr>
            <a:r>
              <a:rPr lang="en-US"/>
              <a:t>Genetics</a:t>
            </a:r>
          </a:p>
          <a:p>
            <a:pPr marL="169863" indent="-169863">
              <a:buFontTx/>
              <a:buChar char="•"/>
            </a:pPr>
            <a:r>
              <a:rPr lang="en-US"/>
              <a:t>Medical Scientist Training Program    (M.D.-Ph.D.)</a:t>
            </a:r>
          </a:p>
          <a:p>
            <a:pPr marL="169863" indent="-169863">
              <a:buFontTx/>
              <a:buChar char="•"/>
            </a:pPr>
            <a:r>
              <a:rPr lang="en-US"/>
              <a:t>Molecular Biophysics</a:t>
            </a:r>
          </a:p>
          <a:p>
            <a:pPr marL="169863" indent="-169863">
              <a:buFontTx/>
              <a:buChar char="•"/>
            </a:pPr>
            <a:r>
              <a:rPr lang="en-US"/>
              <a:t>Pharmacological Sciences</a:t>
            </a:r>
          </a:p>
          <a:p>
            <a:pPr marL="169863" indent="-169863">
              <a:buFontTx/>
              <a:buChar char="•"/>
            </a:pPr>
            <a:r>
              <a:rPr lang="en-US"/>
              <a:t>Systems and Integrative Biology</a:t>
            </a:r>
          </a:p>
          <a:p>
            <a:pPr marL="169863" indent="-169863"/>
            <a:endParaRPr lang="en-US"/>
          </a:p>
        </p:txBody>
      </p:sp>
    </p:spTree>
    <p:extLst>
      <p:ext uri="{BB962C8B-B14F-4D97-AF65-F5344CB8AC3E}">
        <p14:creationId xmlns:p14="http://schemas.microsoft.com/office/powerpoint/2010/main" val="1230692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ernal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05905" y="6356350"/>
            <a:ext cx="490780" cy="365125"/>
          </a:xfrm>
          <a:prstGeom prst="rect">
            <a:avLst/>
          </a:prstGeom>
        </p:spPr>
        <p:txBody>
          <a:bodyPr/>
          <a:lstStyle/>
          <a:p>
            <a:fld id="{0E672CBA-1F15-4F34-9466-2A2663F0CC35}" type="slidenum">
              <a:rPr lang="en-US" smtClean="0"/>
              <a:pPr/>
              <a:t>‹#›</a:t>
            </a:fld>
            <a:endParaRPr lang="en-US" dirty="0"/>
          </a:p>
        </p:txBody>
      </p:sp>
      <p:sp>
        <p:nvSpPr>
          <p:cNvPr id="5" name="Title 1"/>
          <p:cNvSpPr>
            <a:spLocks noGrp="1"/>
          </p:cNvSpPr>
          <p:nvPr>
            <p:ph type="title"/>
          </p:nvPr>
        </p:nvSpPr>
        <p:spPr>
          <a:xfrm>
            <a:off x="457200" y="274638"/>
            <a:ext cx="83058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sp>
        <p:nvSpPr>
          <p:cNvPr id="7" name="Content Placeholder 6"/>
          <p:cNvSpPr>
            <a:spLocks noGrp="1"/>
          </p:cNvSpPr>
          <p:nvPr>
            <p:ph sz="quarter" idx="12"/>
          </p:nvPr>
        </p:nvSpPr>
        <p:spPr>
          <a:xfrm>
            <a:off x="457200" y="976313"/>
            <a:ext cx="83058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2"/>
          <p:cNvSpPr>
            <a:spLocks noGrp="1"/>
          </p:cNvSpPr>
          <p:nvPr>
            <p:ph type="ftr" sz="quarter" idx="3"/>
          </p:nvPr>
        </p:nvSpPr>
        <p:spPr>
          <a:xfrm>
            <a:off x="850790" y="6356350"/>
            <a:ext cx="516901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827736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5700" y="1396999"/>
            <a:ext cx="5029200" cy="2133601"/>
          </a:xfrm>
          <a:prstGeom prst="rect">
            <a:avLst/>
          </a:prstGeom>
        </p:spPr>
        <p:txBody>
          <a:bodyPr lIns="0" tIns="0" rIns="0" bIns="0"/>
          <a:lstStyle>
            <a:lvl1pPr algn="l">
              <a:defRPr sz="3000">
                <a:solidFill>
                  <a:schemeClr val="bg1"/>
                </a:solidFill>
                <a:latin typeface="Arial"/>
                <a:cs typeface="Arial"/>
              </a:defRPr>
            </a:lvl1pPr>
          </a:lstStyle>
          <a:p>
            <a:r>
              <a:rPr lang="en-US"/>
              <a:t>Contact Name</a:t>
            </a:r>
            <a:br>
              <a:rPr lang="en-US"/>
            </a:br>
            <a:r>
              <a:rPr lang="en-US"/>
              <a:t>Contact Phone/E-mail</a:t>
            </a:r>
            <a:br>
              <a:rPr lang="en-US"/>
            </a:br>
            <a:br>
              <a:rPr lang="en-US"/>
            </a:br>
            <a:r>
              <a:rPr lang="en-US"/>
              <a:t>http://www.nigms.nih.gov</a:t>
            </a:r>
          </a:p>
        </p:txBody>
      </p:sp>
    </p:spTree>
    <p:extLst>
      <p:ext uri="{BB962C8B-B14F-4D97-AF65-F5344CB8AC3E}">
        <p14:creationId xmlns:p14="http://schemas.microsoft.com/office/powerpoint/2010/main" val="255364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glin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66938"/>
            <a:ext cx="8229600" cy="1143000"/>
          </a:xfrm>
          <a:prstGeom prst="rect">
            <a:avLst/>
          </a:prstGeom>
        </p:spPr>
        <p:txBody>
          <a:bodyPr vert="horz" lIns="0" tIns="0" rIns="0" bIns="0"/>
          <a:lstStyle>
            <a:lvl1pPr>
              <a:defRPr sz="2000" baseline="0">
                <a:solidFill>
                  <a:srgbClr val="FFFFFF"/>
                </a:solidFill>
                <a:latin typeface="Arial"/>
                <a:cs typeface="Arial"/>
              </a:defRPr>
            </a:lvl1pPr>
          </a:lstStyle>
          <a:p>
            <a:r>
              <a:rPr lang="en-US" dirty="0"/>
              <a:t>Click to add text </a:t>
            </a:r>
            <a:br>
              <a:rPr lang="en-US" dirty="0"/>
            </a:br>
            <a:r>
              <a:rPr lang="en-US" dirty="0"/>
              <a:t>(such as Questions?, NIGMS: Investing in Discovery) </a:t>
            </a:r>
          </a:p>
        </p:txBody>
      </p:sp>
    </p:spTree>
    <p:extLst>
      <p:ext uri="{BB962C8B-B14F-4D97-AF65-F5344CB8AC3E}">
        <p14:creationId xmlns:p14="http://schemas.microsoft.com/office/powerpoint/2010/main" val="1253210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nal w/Ru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928"/>
            <a:ext cx="83058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p>
            <a:fld id="{0E672CBA-1F15-4F34-9466-2A2663F0CC35}" type="slidenum">
              <a:rPr lang="en-US" smtClean="0">
                <a:solidFill>
                  <a:prstClr val="white"/>
                </a:solidFill>
              </a:rPr>
              <a:pPr/>
              <a:t>‹#›</a:t>
            </a:fld>
            <a:endParaRPr lang="en-US" dirty="0">
              <a:solidFill>
                <a:prstClr val="white"/>
              </a:solidFill>
            </a:endParaRPr>
          </a:p>
        </p:txBody>
      </p:sp>
      <p:cxnSp>
        <p:nvCxnSpPr>
          <p:cNvPr id="5" name="Straight Connector 4"/>
          <p:cNvCxnSpPr/>
          <p:nvPr userDrawn="1"/>
        </p:nvCxnSpPr>
        <p:spPr>
          <a:xfrm>
            <a:off x="469900" y="830996"/>
            <a:ext cx="8293100"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457200" y="1009280"/>
            <a:ext cx="83058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585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s w/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solidFill>
                  <a:prstClr val="white"/>
                </a:solidFill>
              </a:rPr>
              <a:pPr/>
              <a:t>‹#›</a:t>
            </a:fld>
            <a:endParaRPr lang="en-US" dirty="0">
              <a:solidFill>
                <a:prstClr val="white"/>
              </a:solidFill>
            </a:endParaRPr>
          </a:p>
        </p:txBody>
      </p:sp>
      <p:sp>
        <p:nvSpPr>
          <p:cNvPr id="5" name="Title 1"/>
          <p:cNvSpPr>
            <a:spLocks noGrp="1"/>
          </p:cNvSpPr>
          <p:nvPr>
            <p:ph type="title"/>
          </p:nvPr>
        </p:nvSpPr>
        <p:spPr>
          <a:xfrm>
            <a:off x="457200" y="15141"/>
            <a:ext cx="83058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cxnSp>
        <p:nvCxnSpPr>
          <p:cNvPr id="6" name="Straight Connector 5"/>
          <p:cNvCxnSpPr/>
          <p:nvPr userDrawn="1"/>
        </p:nvCxnSpPr>
        <p:spPr>
          <a:xfrm>
            <a:off x="469900" y="855720"/>
            <a:ext cx="8293100"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457200" y="976313"/>
            <a:ext cx="4060556"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p:cNvSpPr>
            <a:spLocks noGrp="1"/>
          </p:cNvSpPr>
          <p:nvPr>
            <p:ph sz="quarter" idx="13"/>
          </p:nvPr>
        </p:nvSpPr>
        <p:spPr>
          <a:xfrm>
            <a:off x="4702444" y="976313"/>
            <a:ext cx="4060556"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7090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umns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solidFill>
                  <a:prstClr val="white"/>
                </a:solidFill>
              </a:rPr>
              <a:pPr/>
              <a:t>‹#›</a:t>
            </a:fld>
            <a:endParaRPr lang="en-US" dirty="0">
              <a:solidFill>
                <a:prstClr val="white"/>
              </a:solidFill>
            </a:endParaRPr>
          </a:p>
        </p:txBody>
      </p:sp>
      <p:sp>
        <p:nvSpPr>
          <p:cNvPr id="5" name="Title 1"/>
          <p:cNvSpPr>
            <a:spLocks noGrp="1"/>
          </p:cNvSpPr>
          <p:nvPr>
            <p:ph type="title"/>
          </p:nvPr>
        </p:nvSpPr>
        <p:spPr>
          <a:xfrm>
            <a:off x="457200" y="274638"/>
            <a:ext cx="83058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sp>
        <p:nvSpPr>
          <p:cNvPr id="7" name="Content Placeholder 6"/>
          <p:cNvSpPr>
            <a:spLocks noGrp="1"/>
          </p:cNvSpPr>
          <p:nvPr>
            <p:ph sz="quarter" idx="12"/>
          </p:nvPr>
        </p:nvSpPr>
        <p:spPr>
          <a:xfrm>
            <a:off x="457200" y="976313"/>
            <a:ext cx="4060556"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3"/>
          </p:nvPr>
        </p:nvSpPr>
        <p:spPr>
          <a:xfrm>
            <a:off x="4702444" y="976313"/>
            <a:ext cx="4060556"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7525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neven Columns w/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solidFill>
                  <a:prstClr val="white"/>
                </a:solidFill>
              </a:rPr>
              <a:pPr/>
              <a:t>‹#›</a:t>
            </a:fld>
            <a:endParaRPr lang="en-US" dirty="0">
              <a:solidFill>
                <a:prstClr val="white"/>
              </a:solidFill>
            </a:endParaRPr>
          </a:p>
        </p:txBody>
      </p:sp>
      <p:sp>
        <p:nvSpPr>
          <p:cNvPr id="5" name="Title 1"/>
          <p:cNvSpPr>
            <a:spLocks noGrp="1"/>
          </p:cNvSpPr>
          <p:nvPr>
            <p:ph type="title"/>
          </p:nvPr>
        </p:nvSpPr>
        <p:spPr>
          <a:xfrm>
            <a:off x="4126727" y="274638"/>
            <a:ext cx="4636272"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cxnSp>
        <p:nvCxnSpPr>
          <p:cNvPr id="6" name="Straight Connector 5"/>
          <p:cNvCxnSpPr/>
          <p:nvPr userDrawn="1"/>
        </p:nvCxnSpPr>
        <p:spPr>
          <a:xfrm>
            <a:off x="4126727" y="917505"/>
            <a:ext cx="4636273"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457200" y="274638"/>
            <a:ext cx="3558209" cy="5730875"/>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3"/>
          </p:nvPr>
        </p:nvSpPr>
        <p:spPr>
          <a:xfrm>
            <a:off x="4126726" y="976313"/>
            <a:ext cx="4636273"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4772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even Columns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solidFill>
                  <a:prstClr val="white"/>
                </a:solidFill>
              </a:rPr>
              <a:pPr/>
              <a:t>‹#›</a:t>
            </a:fld>
            <a:endParaRPr lang="en-US" dirty="0">
              <a:solidFill>
                <a:prstClr val="white"/>
              </a:solidFill>
            </a:endParaRPr>
          </a:p>
        </p:txBody>
      </p:sp>
      <p:sp>
        <p:nvSpPr>
          <p:cNvPr id="5" name="Title 1"/>
          <p:cNvSpPr>
            <a:spLocks noGrp="1"/>
          </p:cNvSpPr>
          <p:nvPr>
            <p:ph type="title"/>
          </p:nvPr>
        </p:nvSpPr>
        <p:spPr>
          <a:xfrm>
            <a:off x="4126727" y="274638"/>
            <a:ext cx="4636272"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sp>
        <p:nvSpPr>
          <p:cNvPr id="7" name="Content Placeholder 6"/>
          <p:cNvSpPr>
            <a:spLocks noGrp="1"/>
          </p:cNvSpPr>
          <p:nvPr>
            <p:ph sz="quarter" idx="12"/>
          </p:nvPr>
        </p:nvSpPr>
        <p:spPr>
          <a:xfrm>
            <a:off x="457200" y="274638"/>
            <a:ext cx="3558209" cy="5730875"/>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3"/>
          </p:nvPr>
        </p:nvSpPr>
        <p:spPr>
          <a:xfrm>
            <a:off x="4126726" y="976313"/>
            <a:ext cx="4636273"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2066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21002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200">
                <a:solidFill>
                  <a:schemeClr val="accent3">
                    <a:lumMod val="25000"/>
                  </a:schemeClr>
                </a:solidFill>
              </a:defRPr>
            </a:lvl2pPr>
            <a:lvl3pPr>
              <a:defRPr sz="1800">
                <a:solidFill>
                  <a:schemeClr val="accent3">
                    <a:lumMod val="25000"/>
                  </a:schemeClr>
                </a:solidFill>
              </a:defRPr>
            </a:lvl3pPr>
            <a:lvl4pPr>
              <a:defRPr sz="1800">
                <a:solidFill>
                  <a:schemeClr val="accent3">
                    <a:lumMod val="25000"/>
                  </a:schemeClr>
                </a:solidFill>
              </a:defRPr>
            </a:lvl4pPr>
            <a:lvl5pPr>
              <a:defRPr sz="1800">
                <a:solidFill>
                  <a:schemeClr val="accent3">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9086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2773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89567" y="995888"/>
            <a:ext cx="6667500" cy="2072432"/>
          </a:xfrm>
          <a:prstGeom prst="rect">
            <a:avLst/>
          </a:prstGeom>
        </p:spPr>
        <p:txBody>
          <a:bodyPr lIns="0" tIns="0" rIns="0" bIns="0"/>
          <a:lstStyle>
            <a:lvl1pPr algn="l">
              <a:defRPr sz="3900" b="1">
                <a:solidFill>
                  <a:schemeClr val="bg1"/>
                </a:solidFill>
                <a:latin typeface="Arial"/>
                <a:cs typeface="Arial"/>
              </a:defRPr>
            </a:lvl1pPr>
          </a:lstStyle>
          <a:p>
            <a:r>
              <a:rPr lang="en-US"/>
              <a:t>Click to Add Title</a:t>
            </a:r>
          </a:p>
        </p:txBody>
      </p:sp>
      <p:sp>
        <p:nvSpPr>
          <p:cNvPr id="5" name="Text Placeholder 4"/>
          <p:cNvSpPr>
            <a:spLocks noGrp="1"/>
          </p:cNvSpPr>
          <p:nvPr>
            <p:ph type="body" sz="quarter" idx="10" hasCustomPrompt="1"/>
          </p:nvPr>
        </p:nvSpPr>
        <p:spPr>
          <a:xfrm>
            <a:off x="3683000" y="3175000"/>
            <a:ext cx="3302000" cy="1358900"/>
          </a:xfrm>
          <a:prstGeom prst="rect">
            <a:avLst/>
          </a:prstGeom>
        </p:spPr>
        <p:txBody>
          <a:bodyPr vert="horz" lIns="0" tIns="0" rIns="0" bIns="0"/>
          <a:lstStyle>
            <a:lvl1pPr marL="0" indent="0">
              <a:buNone/>
              <a:defRPr sz="2000" b="1" i="0">
                <a:solidFill>
                  <a:schemeClr val="bg1"/>
                </a:solidFill>
                <a:latin typeface="Arial"/>
                <a:cs typeface="Arial"/>
              </a:defRPr>
            </a:lvl1pPr>
            <a:lvl2pPr marL="0" indent="0">
              <a:buNone/>
              <a:defRPr sz="1500">
                <a:solidFill>
                  <a:schemeClr val="bg1"/>
                </a:solidFill>
                <a:latin typeface="Arial"/>
                <a:cs typeface="Arial"/>
              </a:defRPr>
            </a:lvl2pPr>
            <a:lvl3pPr marL="0" indent="0">
              <a:buNone/>
              <a:defRPr sz="1500">
                <a:solidFill>
                  <a:schemeClr val="bg1"/>
                </a:solidFill>
                <a:latin typeface="Arial"/>
                <a:cs typeface="Arial"/>
              </a:defRPr>
            </a:lvl3pPr>
            <a:lvl4pPr marL="0" indent="0">
              <a:buNone/>
              <a:defRPr sz="1500">
                <a:solidFill>
                  <a:schemeClr val="bg1"/>
                </a:solidFill>
                <a:latin typeface="Arial"/>
                <a:cs typeface="Arial"/>
              </a:defRPr>
            </a:lvl4pPr>
            <a:lvl5pPr marL="0" indent="0">
              <a:buNone/>
              <a:defRPr sz="1500">
                <a:latin typeface="Arial"/>
                <a:cs typeface="Arial"/>
              </a:defRPr>
            </a:lvl5pPr>
          </a:lstStyle>
          <a:p>
            <a:pPr lvl="0"/>
            <a:r>
              <a:rPr lang="en-US"/>
              <a:t>Speaker Name</a:t>
            </a:r>
          </a:p>
          <a:p>
            <a:pPr lvl="1"/>
            <a:r>
              <a:rPr lang="en-US"/>
              <a:t>Speaker Title</a:t>
            </a:r>
          </a:p>
          <a:p>
            <a:pPr lvl="2"/>
            <a:r>
              <a:rPr lang="en-US"/>
              <a:t>Affiliation Name</a:t>
            </a:r>
          </a:p>
          <a:p>
            <a:pPr lvl="3"/>
            <a:r>
              <a:rPr lang="en-US"/>
              <a:t>Date (optional)</a:t>
            </a:r>
          </a:p>
        </p:txBody>
      </p:sp>
    </p:spTree>
    <p:extLst>
      <p:ext uri="{BB962C8B-B14F-4D97-AF65-F5344CB8AC3E}">
        <p14:creationId xmlns:p14="http://schemas.microsoft.com/office/powerpoint/2010/main" val="37545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800600"/>
          </a:xfrm>
        </p:spPr>
        <p:txBody>
          <a:bodyPr/>
          <a:lstStyle>
            <a:lvl1pPr>
              <a:defRPr sz="2400"/>
            </a:lvl1pPr>
            <a:lvl2pPr>
              <a:defRPr sz="2200">
                <a:solidFill>
                  <a:schemeClr val="accent3">
                    <a:lumMod val="25000"/>
                  </a:schemeClr>
                </a:solidFill>
              </a:defRPr>
            </a:lvl2pPr>
            <a:lvl3pPr>
              <a:defRPr sz="1800">
                <a:solidFill>
                  <a:schemeClr val="accent3">
                    <a:lumMod val="25000"/>
                  </a:schemeClr>
                </a:solidFill>
              </a:defRPr>
            </a:lvl3pPr>
            <a:lvl4pPr>
              <a:defRPr sz="1800">
                <a:solidFill>
                  <a:schemeClr val="accent3">
                    <a:lumMod val="25000"/>
                  </a:schemeClr>
                </a:solidFill>
              </a:defRPr>
            </a:lvl4pPr>
            <a:lvl5pPr>
              <a:defRPr sz="1800">
                <a:solidFill>
                  <a:schemeClr val="accent3">
                    <a:lumMod val="2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038600" cy="4800600"/>
          </a:xfrm>
        </p:spPr>
        <p:txBody>
          <a:bodyPr/>
          <a:lstStyle>
            <a:lvl1pPr>
              <a:defRPr sz="2400"/>
            </a:lvl1pPr>
            <a:lvl2pPr>
              <a:defRPr sz="2200">
                <a:solidFill>
                  <a:schemeClr val="accent3">
                    <a:lumMod val="25000"/>
                  </a:schemeClr>
                </a:solidFill>
              </a:defRPr>
            </a:lvl2pPr>
            <a:lvl3pPr>
              <a:defRPr sz="1800">
                <a:solidFill>
                  <a:schemeClr val="accent3">
                    <a:lumMod val="25000"/>
                  </a:schemeClr>
                </a:solidFill>
              </a:defRPr>
            </a:lvl3pPr>
            <a:lvl4pPr>
              <a:defRPr sz="1800">
                <a:solidFill>
                  <a:schemeClr val="accent3">
                    <a:lumMod val="25000"/>
                  </a:schemeClr>
                </a:solidFill>
              </a:defRPr>
            </a:lvl4pPr>
            <a:lvl5pPr>
              <a:defRPr sz="1800">
                <a:solidFill>
                  <a:schemeClr val="accent3">
                    <a:lumMod val="2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86030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4924"/>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26828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85591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13072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48311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40861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14585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88782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lstStyle/>
          <a:p>
            <a:r>
              <a:rPr lang="en-US"/>
              <a:t>Click to edit Master title style</a:t>
            </a:r>
          </a:p>
        </p:txBody>
      </p:sp>
      <p:sp>
        <p:nvSpPr>
          <p:cNvPr id="3" name="Table Placeholder 2"/>
          <p:cNvSpPr>
            <a:spLocks noGrp="1"/>
          </p:cNvSpPr>
          <p:nvPr>
            <p:ph type="tbl" idx="1"/>
          </p:nvPr>
        </p:nvSpPr>
        <p:spPr>
          <a:xfrm>
            <a:off x="228600" y="1600200"/>
            <a:ext cx="8686800" cy="4876800"/>
          </a:xfrm>
        </p:spPr>
        <p:txBody>
          <a:bodyPr/>
          <a:lstStyle/>
          <a:p>
            <a:pPr lvl="0"/>
            <a:endParaRPr lang="en-US" noProof="0" dirty="0"/>
          </a:p>
        </p:txBody>
      </p:sp>
    </p:spTree>
    <p:extLst>
      <p:ext uri="{BB962C8B-B14F-4D97-AF65-F5344CB8AC3E}">
        <p14:creationId xmlns:p14="http://schemas.microsoft.com/office/powerpoint/2010/main" val="3902312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ph_no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828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nal w/Ru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928"/>
            <a:ext cx="83058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dirty="0"/>
          </a:p>
        </p:txBody>
      </p:sp>
      <p:cxnSp>
        <p:nvCxnSpPr>
          <p:cNvPr id="5" name="Straight Connector 4"/>
          <p:cNvCxnSpPr/>
          <p:nvPr userDrawn="1"/>
        </p:nvCxnSpPr>
        <p:spPr>
          <a:xfrm>
            <a:off x="469900" y="830996"/>
            <a:ext cx="8293100"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457200" y="1009280"/>
            <a:ext cx="83058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1801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Click to edit Master title style</a:t>
            </a:r>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79339614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 w/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dirty="0"/>
          </a:p>
        </p:txBody>
      </p:sp>
      <p:sp>
        <p:nvSpPr>
          <p:cNvPr id="5" name="Title 1"/>
          <p:cNvSpPr>
            <a:spLocks noGrp="1"/>
          </p:cNvSpPr>
          <p:nvPr>
            <p:ph type="title"/>
          </p:nvPr>
        </p:nvSpPr>
        <p:spPr>
          <a:xfrm>
            <a:off x="457200" y="15141"/>
            <a:ext cx="83058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cxnSp>
        <p:nvCxnSpPr>
          <p:cNvPr id="6" name="Straight Connector 5"/>
          <p:cNvCxnSpPr/>
          <p:nvPr userDrawn="1"/>
        </p:nvCxnSpPr>
        <p:spPr>
          <a:xfrm>
            <a:off x="469900" y="855720"/>
            <a:ext cx="8293100"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457200" y="976313"/>
            <a:ext cx="4060556"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p:cNvSpPr>
            <a:spLocks noGrp="1"/>
          </p:cNvSpPr>
          <p:nvPr>
            <p:ph sz="quarter" idx="13"/>
          </p:nvPr>
        </p:nvSpPr>
        <p:spPr>
          <a:xfrm>
            <a:off x="4702444" y="976313"/>
            <a:ext cx="4060556"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955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dirty="0"/>
          </a:p>
        </p:txBody>
      </p:sp>
      <p:sp>
        <p:nvSpPr>
          <p:cNvPr id="5" name="Title 1"/>
          <p:cNvSpPr>
            <a:spLocks noGrp="1"/>
          </p:cNvSpPr>
          <p:nvPr>
            <p:ph type="title"/>
          </p:nvPr>
        </p:nvSpPr>
        <p:spPr>
          <a:xfrm>
            <a:off x="457200" y="274638"/>
            <a:ext cx="83058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sp>
        <p:nvSpPr>
          <p:cNvPr id="7" name="Content Placeholder 6"/>
          <p:cNvSpPr>
            <a:spLocks noGrp="1"/>
          </p:cNvSpPr>
          <p:nvPr>
            <p:ph sz="quarter" idx="12"/>
          </p:nvPr>
        </p:nvSpPr>
        <p:spPr>
          <a:xfrm>
            <a:off x="457200" y="976313"/>
            <a:ext cx="4060556"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3"/>
          </p:nvPr>
        </p:nvSpPr>
        <p:spPr>
          <a:xfrm>
            <a:off x="4702444" y="976313"/>
            <a:ext cx="4060556"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5104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neven Columns w/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dirty="0"/>
          </a:p>
        </p:txBody>
      </p:sp>
      <p:sp>
        <p:nvSpPr>
          <p:cNvPr id="5" name="Title 1"/>
          <p:cNvSpPr>
            <a:spLocks noGrp="1"/>
          </p:cNvSpPr>
          <p:nvPr>
            <p:ph type="title"/>
          </p:nvPr>
        </p:nvSpPr>
        <p:spPr>
          <a:xfrm>
            <a:off x="4126727" y="274638"/>
            <a:ext cx="4636272"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cxnSp>
        <p:nvCxnSpPr>
          <p:cNvPr id="6" name="Straight Connector 5"/>
          <p:cNvCxnSpPr/>
          <p:nvPr userDrawn="1"/>
        </p:nvCxnSpPr>
        <p:spPr>
          <a:xfrm>
            <a:off x="4126727" y="917505"/>
            <a:ext cx="4636273"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457200" y="274638"/>
            <a:ext cx="3558209" cy="5730875"/>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3"/>
          </p:nvPr>
        </p:nvSpPr>
        <p:spPr>
          <a:xfrm>
            <a:off x="4126726" y="976313"/>
            <a:ext cx="4636273"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054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even Columns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dirty="0"/>
          </a:p>
        </p:txBody>
      </p:sp>
      <p:sp>
        <p:nvSpPr>
          <p:cNvPr id="5" name="Title 1"/>
          <p:cNvSpPr>
            <a:spLocks noGrp="1"/>
          </p:cNvSpPr>
          <p:nvPr>
            <p:ph type="title"/>
          </p:nvPr>
        </p:nvSpPr>
        <p:spPr>
          <a:xfrm>
            <a:off x="4126727" y="274638"/>
            <a:ext cx="4636272"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sp>
        <p:nvSpPr>
          <p:cNvPr id="7" name="Content Placeholder 6"/>
          <p:cNvSpPr>
            <a:spLocks noGrp="1"/>
          </p:cNvSpPr>
          <p:nvPr>
            <p:ph sz="quarter" idx="12"/>
          </p:nvPr>
        </p:nvSpPr>
        <p:spPr>
          <a:xfrm>
            <a:off x="457200" y="274638"/>
            <a:ext cx="3558209" cy="5730875"/>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3"/>
          </p:nvPr>
        </p:nvSpPr>
        <p:spPr>
          <a:xfrm>
            <a:off x="4126726" y="976313"/>
            <a:ext cx="4636273"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849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lumns w/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dirty="0"/>
          </a:p>
        </p:txBody>
      </p:sp>
      <p:sp>
        <p:nvSpPr>
          <p:cNvPr id="5" name="Title 1"/>
          <p:cNvSpPr>
            <a:spLocks noGrp="1"/>
          </p:cNvSpPr>
          <p:nvPr>
            <p:ph type="title"/>
          </p:nvPr>
        </p:nvSpPr>
        <p:spPr>
          <a:xfrm>
            <a:off x="457200" y="15141"/>
            <a:ext cx="83058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cxnSp>
        <p:nvCxnSpPr>
          <p:cNvPr id="6" name="Straight Connector 5"/>
          <p:cNvCxnSpPr/>
          <p:nvPr userDrawn="1"/>
        </p:nvCxnSpPr>
        <p:spPr>
          <a:xfrm>
            <a:off x="469900" y="855720"/>
            <a:ext cx="8293100"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457200" y="976313"/>
            <a:ext cx="4060556"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p:cNvSpPr>
            <a:spLocks noGrp="1"/>
          </p:cNvSpPr>
          <p:nvPr>
            <p:ph sz="quarter" idx="13"/>
          </p:nvPr>
        </p:nvSpPr>
        <p:spPr>
          <a:xfrm>
            <a:off x="4702444" y="976313"/>
            <a:ext cx="4060556"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955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nterior w/Ru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8475E058-4C20-A242-8A48-FEF4035371A2}" type="slidenum">
              <a:rPr lang="en-US" smtClean="0"/>
              <a:pPr algn="r"/>
              <a:t>‹#›</a:t>
            </a:fld>
            <a:endParaRPr lang="en-US" dirty="0"/>
          </a:p>
        </p:txBody>
      </p:sp>
      <p:sp>
        <p:nvSpPr>
          <p:cNvPr id="5" name="Content Placeholder 4"/>
          <p:cNvSpPr>
            <a:spLocks noGrp="1"/>
          </p:cNvSpPr>
          <p:nvPr>
            <p:ph sz="quarter" idx="11"/>
          </p:nvPr>
        </p:nvSpPr>
        <p:spPr>
          <a:xfrm>
            <a:off x="457200" y="1417638"/>
            <a:ext cx="8229600" cy="44577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69900" y="1188720"/>
            <a:ext cx="8216900"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457200" y="274638"/>
            <a:ext cx="8229600" cy="914400"/>
          </a:xfrm>
          <a:prstGeom prst="rect">
            <a:avLst/>
          </a:prstGeom>
        </p:spPr>
        <p:txBody>
          <a:bodyPr/>
          <a:lstStyle>
            <a:lvl1pPr>
              <a:defRPr sz="3600" b="1"/>
            </a:lvl1pPr>
          </a:lstStyle>
          <a:p>
            <a:r>
              <a:rPr lang="en-US"/>
              <a:t>Click to edit Master title style</a:t>
            </a:r>
            <a:endParaRPr lang="en-US" dirty="0"/>
          </a:p>
        </p:txBody>
      </p:sp>
      <p:sp>
        <p:nvSpPr>
          <p:cNvPr id="8" name="Footer Placeholder 4"/>
          <p:cNvSpPr>
            <a:spLocks noGrp="1"/>
          </p:cNvSpPr>
          <p:nvPr>
            <p:ph type="ftr" sz="quarter" idx="12"/>
          </p:nvPr>
        </p:nvSpPr>
        <p:spPr>
          <a:xfrm>
            <a:off x="872455" y="6018491"/>
            <a:ext cx="8179266" cy="248086"/>
          </a:xfrm>
          <a:prstGeom prst="rect">
            <a:avLst/>
          </a:prstGeom>
        </p:spPr>
        <p:txBody>
          <a:bodyPr vert="horz" lIns="0" tIns="0" rIns="0" bIns="0" rtlCol="0" anchor="t" anchorCtr="0"/>
          <a:lstStyle>
            <a:lvl1pPr algn="l">
              <a:defRPr lang="en-US" sz="1200">
                <a:solidFill>
                  <a:srgbClr val="002A5C"/>
                </a:solidFill>
                <a:latin typeface="Arial"/>
                <a:cs typeface="Arial"/>
              </a:defRPr>
            </a:lvl1pPr>
          </a:lstStyle>
          <a:p>
            <a:endParaRPr lang="en-US" dirty="0"/>
          </a:p>
        </p:txBody>
      </p:sp>
    </p:spTree>
    <p:extLst>
      <p:ext uri="{BB962C8B-B14F-4D97-AF65-F5344CB8AC3E}">
        <p14:creationId xmlns:p14="http://schemas.microsoft.com/office/powerpoint/2010/main" val="3798261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6.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5.png"/><Relationship Id="rId2" Type="http://schemas.openxmlformats.org/officeDocument/2006/relationships/slideLayout" Target="../slideLayouts/slideLayout18.xml"/><Relationship Id="rId16" Type="http://schemas.openxmlformats.org/officeDocument/2006/relationships/image" Target="../media/image4.png"/><Relationship Id="rId20" Type="http://schemas.microsoft.com/office/2007/relationships/hdphoto" Target="../media/hdphoto1.wdp"/><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5.xml"/><Relationship Id="rId10" Type="http://schemas.openxmlformats.org/officeDocument/2006/relationships/slideLayout" Target="../slideLayouts/slideLayout26.xml"/><Relationship Id="rId19" Type="http://schemas.openxmlformats.org/officeDocument/2006/relationships/image" Target="../media/image7.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TitleSlid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7226212"/>
      </p:ext>
    </p:extLst>
  </p:cSld>
  <p:clrMap bg1="lt1" tx1="dk1" bg2="lt2" tx2="dk2" accent1="accent1" accent2="accent2" accent3="accent3" accent4="accent4" accent5="accent5" accent6="accent6" hlink="hlink" folHlink="folHlink"/>
  <p:sldLayoutIdLst>
    <p:sldLayoutId id="2147483660" r:id="rId1"/>
    <p:sldLayoutId id="214748366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InteriorSlide.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4"/>
          </p:nvPr>
        </p:nvSpPr>
        <p:spPr>
          <a:xfrm>
            <a:off x="105905" y="6356350"/>
            <a:ext cx="49078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0E672CBA-1F15-4F34-9466-2A2663F0CC35}" type="slidenum">
              <a:rPr lang="en-US" smtClean="0"/>
              <a:pPr/>
              <a:t>‹#›</a:t>
            </a:fld>
            <a:endParaRPr lang="en-US" dirty="0"/>
          </a:p>
        </p:txBody>
      </p:sp>
      <p:cxnSp>
        <p:nvCxnSpPr>
          <p:cNvPr id="5" name="Straight Connector 4"/>
          <p:cNvCxnSpPr/>
          <p:nvPr userDrawn="1"/>
        </p:nvCxnSpPr>
        <p:spPr>
          <a:xfrm>
            <a:off x="719662" y="6438908"/>
            <a:ext cx="0" cy="22436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864882" y="6372014"/>
            <a:ext cx="1323183" cy="369332"/>
          </a:xfrm>
          <a:prstGeom prst="rect">
            <a:avLst/>
          </a:prstGeom>
        </p:spPr>
        <p:txBody>
          <a:bodyPr wrap="none">
            <a:spAutoFit/>
          </a:bodyPr>
          <a:lstStyle/>
          <a:p>
            <a:r>
              <a:rPr lang="en-US" sz="1800" b="1" kern="1200" dirty="0">
                <a:solidFill>
                  <a:schemeClr val="bg1"/>
                </a:solidFill>
                <a:effectLst/>
                <a:latin typeface="+mn-lt"/>
                <a:ea typeface="+mn-ea"/>
                <a:cs typeface="+mn-cs"/>
              </a:rPr>
              <a:t> IMAG-2017</a:t>
            </a:r>
            <a:endParaRPr lang="en-US" dirty="0">
              <a:solidFill>
                <a:schemeClr val="bg1"/>
              </a:solidFill>
            </a:endParaRPr>
          </a:p>
        </p:txBody>
      </p:sp>
    </p:spTree>
    <p:extLst>
      <p:ext uri="{BB962C8B-B14F-4D97-AF65-F5344CB8AC3E}">
        <p14:creationId xmlns:p14="http://schemas.microsoft.com/office/powerpoint/2010/main" val="4242856656"/>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704" r:id="rId6"/>
    <p:sldLayoutId id="2147483740"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Contact-TaglineSlid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2279697"/>
      </p:ext>
    </p:extLst>
  </p:cSld>
  <p:clrMap bg1="lt1" tx1="dk1" bg2="lt2" tx2="dk2" accent1="accent1" accent2="accent2" accent3="accent3" accent4="accent4" accent5="accent5" accent6="accent6" hlink="hlink" folHlink="folHlink"/>
  <p:sldLayoutIdLst>
    <p:sldLayoutId id="2147483653" r:id="rId1"/>
    <p:sldLayoutId id="2147483654"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InteriorSlid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4"/>
          </p:nvPr>
        </p:nvSpPr>
        <p:spPr>
          <a:xfrm>
            <a:off x="105905" y="6356350"/>
            <a:ext cx="49078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0E672CBA-1F15-4F34-9466-2A2663F0CC35}" type="slidenum">
              <a:rPr lang="en-US" smtClean="0">
                <a:solidFill>
                  <a:prstClr val="white"/>
                </a:solidFill>
              </a:rPr>
              <a:pPr/>
              <a:t>‹#›</a:t>
            </a:fld>
            <a:endParaRPr lang="en-US" dirty="0">
              <a:solidFill>
                <a:prstClr val="white"/>
              </a:solidFill>
            </a:endParaRPr>
          </a:p>
        </p:txBody>
      </p:sp>
      <p:cxnSp>
        <p:nvCxnSpPr>
          <p:cNvPr id="5" name="Straight Connector 4"/>
          <p:cNvCxnSpPr/>
          <p:nvPr userDrawn="1"/>
        </p:nvCxnSpPr>
        <p:spPr>
          <a:xfrm>
            <a:off x="719662" y="6438908"/>
            <a:ext cx="0" cy="22436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864882" y="6372014"/>
            <a:ext cx="1298753" cy="369332"/>
          </a:xfrm>
          <a:prstGeom prst="rect">
            <a:avLst/>
          </a:prstGeom>
        </p:spPr>
        <p:txBody>
          <a:bodyPr wrap="none">
            <a:spAutoFit/>
          </a:bodyPr>
          <a:lstStyle/>
          <a:p>
            <a:r>
              <a:rPr lang="en-US" b="1" dirty="0">
                <a:solidFill>
                  <a:prstClr val="white"/>
                </a:solidFill>
              </a:rPr>
              <a:t> BIBM-2015</a:t>
            </a:r>
            <a:endParaRPr lang="en-US" dirty="0">
              <a:solidFill>
                <a:prstClr val="white"/>
              </a:solidFill>
            </a:endParaRPr>
          </a:p>
        </p:txBody>
      </p:sp>
    </p:spTree>
    <p:extLst>
      <p:ext uri="{BB962C8B-B14F-4D97-AF65-F5344CB8AC3E}">
        <p14:creationId xmlns:p14="http://schemas.microsoft.com/office/powerpoint/2010/main" val="282070992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800" y="127000"/>
            <a:ext cx="8559800" cy="7524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143000" y="228600"/>
            <a:ext cx="762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New investigator</a:t>
            </a:r>
          </a:p>
        </p:txBody>
      </p:sp>
      <p:sp>
        <p:nvSpPr>
          <p:cNvPr id="1027" name="Rectangle 3"/>
          <p:cNvSpPr>
            <a:spLocks noGrp="1" noChangeArrowheads="1"/>
          </p:cNvSpPr>
          <p:nvPr>
            <p:ph type="body" idx="1"/>
          </p:nvPr>
        </p:nvSpPr>
        <p:spPr bwMode="auto">
          <a:xfrm>
            <a:off x="457200" y="1066800"/>
            <a:ext cx="8229600" cy="4800600"/>
          </a:xfrm>
          <a:prstGeom prst="rect">
            <a:avLst/>
          </a:prstGeom>
          <a:no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pPr defTabSz="914400" fontAlgn="base">
              <a:spcBef>
                <a:spcPct val="0"/>
              </a:spcBef>
              <a:spcAft>
                <a:spcPct val="0"/>
              </a:spcAft>
            </a:pPr>
            <a:fld id="{2C626EB7-FB23-9946-AC03-BE678F8DC972}" type="slidenum">
              <a:rPr lang="en-US">
                <a:solidFill>
                  <a:srgbClr val="FFFFFF"/>
                </a:solidFill>
                <a:latin typeface="Arial" charset="0"/>
                <a:ea typeface="ＭＳ Ｐゴシック" charset="0"/>
                <a:cs typeface="Arial" charset="0"/>
              </a:rPr>
              <a:pPr defTabSz="914400" fontAlgn="base">
                <a:spcBef>
                  <a:spcPct val="0"/>
                </a:spcBef>
                <a:spcAft>
                  <a:spcPct val="0"/>
                </a:spcAft>
              </a:pPr>
              <a:t>‹#›</a:t>
            </a:fld>
            <a:endParaRPr lang="en-US">
              <a:solidFill>
                <a:srgbClr val="FFFFFF"/>
              </a:solidFill>
              <a:latin typeface="Arial" charset="0"/>
              <a:ea typeface="ＭＳ Ｐゴシック" charset="0"/>
              <a:cs typeface="Arial" charset="0"/>
            </a:endParaRPr>
          </a:p>
        </p:txBody>
      </p:sp>
      <p:pic>
        <p:nvPicPr>
          <p:cNvPr id="1032" name="Picture 8" descr="logo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3700" y="6080125"/>
            <a:ext cx="3683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9">
            <a:extLst>
              <a:ext uri="{BEBA8EAE-BF5A-486C-A8C5-ECC9F3942E4B}">
                <a14:imgProps xmlns:a14="http://schemas.microsoft.com/office/drawing/2010/main">
                  <a14:imgLayer r:embed="rId20">
                    <a14:imgEffect>
                      <a14:backgroundRemoval t="0" b="100000" l="870" r="94783">
                        <a14:foregroundMark x1="5217" y1="76667" x2="5217" y2="76667"/>
                        <a14:foregroundMark x1="2319" y1="51667" x2="2319" y2="51667"/>
                        <a14:foregroundMark x1="23478" y1="46667" x2="23478" y2="46667"/>
                        <a14:foregroundMark x1="12754" y1="46667" x2="12754" y2="46667"/>
                        <a14:backgroundMark x1="21159" y1="61667" x2="21159" y2="61667"/>
                        <a14:backgroundMark x1="20870" y1="35000" x2="20870" y2="35000"/>
                        <a14:backgroundMark x1="19710" y1="21667" x2="19710" y2="21667"/>
                        <a14:backgroundMark x1="22029" y1="48333" x2="22029" y2="48333"/>
                        <a14:backgroundMark x1="19420" y1="76667" x2="19420" y2="76667"/>
                      </a14:backgroundRemoval>
                    </a14:imgEffect>
                  </a14:imgLayer>
                </a14:imgProps>
              </a:ext>
            </a:extLst>
          </a:blip>
          <a:stretch>
            <a:fillRect/>
          </a:stretch>
        </p:blipFill>
        <p:spPr>
          <a:xfrm>
            <a:off x="381000" y="304800"/>
            <a:ext cx="3048000" cy="530087"/>
          </a:xfrm>
          <a:prstGeom prst="rect">
            <a:avLst/>
          </a:prstGeom>
        </p:spPr>
      </p:pic>
      <p:sp>
        <p:nvSpPr>
          <p:cNvPr id="3" name="TextBox 2"/>
          <p:cNvSpPr txBox="1"/>
          <p:nvPr/>
        </p:nvSpPr>
        <p:spPr>
          <a:xfrm>
            <a:off x="1143000" y="381000"/>
            <a:ext cx="2514600" cy="492443"/>
          </a:xfrm>
          <a:prstGeom prst="rect">
            <a:avLst/>
          </a:prstGeom>
          <a:noFill/>
        </p:spPr>
        <p:txBody>
          <a:bodyPr wrap="square" rtlCol="0">
            <a:spAutoFit/>
          </a:bodyPr>
          <a:lstStyle/>
          <a:p>
            <a:pPr defTabSz="914400" fontAlgn="base">
              <a:spcBef>
                <a:spcPct val="0"/>
              </a:spcBef>
              <a:spcAft>
                <a:spcPct val="0"/>
              </a:spcAft>
            </a:pPr>
            <a:r>
              <a:rPr lang="en-US" sz="1400" dirty="0">
                <a:solidFill>
                  <a:srgbClr val="E5E5E5">
                    <a:lumMod val="10000"/>
                  </a:srgbClr>
                </a:solidFill>
                <a:latin typeface="Arial" charset="0"/>
                <a:ea typeface="ＭＳ Ｐゴシック" charset="0"/>
                <a:cs typeface="Arial" charset="0"/>
              </a:rPr>
              <a:t>National Institutes of Health</a:t>
            </a:r>
          </a:p>
          <a:p>
            <a:pPr defTabSz="914400" fontAlgn="base">
              <a:spcBef>
                <a:spcPct val="0"/>
              </a:spcBef>
              <a:spcAft>
                <a:spcPct val="0"/>
              </a:spcAft>
            </a:pPr>
            <a:r>
              <a:rPr lang="en-US" sz="1200" i="1" dirty="0">
                <a:solidFill>
                  <a:srgbClr val="E5E5E5">
                    <a:lumMod val="10000"/>
                  </a:srgbClr>
                </a:solidFill>
                <a:latin typeface="Arial" charset="0"/>
                <a:ea typeface="ＭＳ Ｐゴシック" charset="0"/>
                <a:cs typeface="Arial" charset="0"/>
              </a:rPr>
              <a:t>Office of Extramural Research</a:t>
            </a:r>
          </a:p>
        </p:txBody>
      </p:sp>
    </p:spTree>
    <p:extLst>
      <p:ext uri="{BB962C8B-B14F-4D97-AF65-F5344CB8AC3E}">
        <p14:creationId xmlns:p14="http://schemas.microsoft.com/office/powerpoint/2010/main" val="219542009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lr>
          <a:srgbClr val="013972"/>
        </a:buClr>
        <a:buChar char="•"/>
        <a:defRPr sz="3200">
          <a:solidFill>
            <a:schemeClr val="accent3">
              <a:lumMod val="25000"/>
            </a:schemeClr>
          </a:solidFill>
          <a:latin typeface="+mn-lt"/>
          <a:ea typeface="+mn-ea"/>
          <a:cs typeface="+mn-cs"/>
        </a:defRPr>
      </a:lvl1pPr>
      <a:lvl2pPr marL="742950" indent="-285750" algn="l" rtl="0" eaLnBrk="1" fontAlgn="base" hangingPunct="1">
        <a:spcBef>
          <a:spcPct val="20000"/>
        </a:spcBef>
        <a:spcAft>
          <a:spcPct val="0"/>
        </a:spcAft>
        <a:buClr>
          <a:srgbClr val="013972"/>
        </a:buClr>
        <a:buSzPct val="70000"/>
        <a:buFont typeface="Courier New" panose="02070309020205020404" pitchFamily="49" charset="0"/>
        <a:buChar char="o"/>
        <a:defRPr sz="2800">
          <a:solidFill>
            <a:schemeClr val="accent3">
              <a:lumMod val="25000"/>
            </a:schemeClr>
          </a:solidFill>
          <a:latin typeface="+mn-lt"/>
          <a:ea typeface="Arial" charset="0"/>
          <a:cs typeface="+mn-cs"/>
        </a:defRPr>
      </a:lvl2pPr>
      <a:lvl3pPr marL="1143000" indent="-228600" algn="l" rtl="0" eaLnBrk="1" fontAlgn="base" hangingPunct="1">
        <a:spcBef>
          <a:spcPct val="20000"/>
        </a:spcBef>
        <a:spcAft>
          <a:spcPct val="0"/>
        </a:spcAft>
        <a:buClr>
          <a:srgbClr val="013972"/>
        </a:buClr>
        <a:buFont typeface="Wingdings" panose="05000000000000000000" pitchFamily="2" charset="2"/>
        <a:buChar char="§"/>
        <a:defRPr sz="2400">
          <a:solidFill>
            <a:schemeClr val="accent3">
              <a:lumMod val="25000"/>
            </a:schemeClr>
          </a:solidFill>
          <a:latin typeface="+mn-lt"/>
          <a:ea typeface="Arial" charset="0"/>
          <a:cs typeface="+mn-cs"/>
        </a:defRPr>
      </a:lvl3pPr>
      <a:lvl4pPr marL="1600200" indent="-228600" algn="l" rtl="0" eaLnBrk="1" fontAlgn="base" hangingPunct="1">
        <a:spcBef>
          <a:spcPct val="20000"/>
        </a:spcBef>
        <a:spcAft>
          <a:spcPct val="0"/>
        </a:spcAft>
        <a:buClr>
          <a:srgbClr val="013972"/>
        </a:buClr>
        <a:buSzPct val="70000"/>
        <a:buFont typeface="Wingdings" panose="05000000000000000000" pitchFamily="2" charset="2"/>
        <a:buChar char="q"/>
        <a:defRPr sz="2000">
          <a:solidFill>
            <a:schemeClr val="accent3">
              <a:lumMod val="25000"/>
            </a:schemeClr>
          </a:solidFill>
          <a:latin typeface="+mn-lt"/>
          <a:ea typeface="Arial" charset="0"/>
          <a:cs typeface="+mn-cs"/>
        </a:defRPr>
      </a:lvl4pPr>
      <a:lvl5pPr marL="2057400" indent="-228600" algn="l" rtl="0" eaLnBrk="1" fontAlgn="base" hangingPunct="1">
        <a:spcBef>
          <a:spcPct val="20000"/>
        </a:spcBef>
        <a:spcAft>
          <a:spcPct val="0"/>
        </a:spcAft>
        <a:buClr>
          <a:srgbClr val="013972"/>
        </a:buClr>
        <a:buFont typeface="Trebuchet MS" panose="020B0603020202020204" pitchFamily="34" charset="0"/>
        <a:buChar char="»"/>
        <a:defRPr sz="2000">
          <a:solidFill>
            <a:schemeClr val="accent3">
              <a:lumMod val="25000"/>
            </a:schemeClr>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4566" y="1190608"/>
            <a:ext cx="7626070" cy="2072432"/>
          </a:xfrm>
        </p:spPr>
        <p:txBody>
          <a:bodyPr/>
          <a:lstStyle/>
          <a:p>
            <a:pPr algn="ctr"/>
            <a:r>
              <a:rPr lang="en-US" dirty="0"/>
              <a:t>Computational Biology and Multiscale Modeling @ NIH</a:t>
            </a:r>
            <a:endParaRPr lang="en-US" sz="3200" dirty="0"/>
          </a:p>
        </p:txBody>
      </p:sp>
      <p:sp>
        <p:nvSpPr>
          <p:cNvPr id="5" name="TextBox 4"/>
          <p:cNvSpPr txBox="1"/>
          <p:nvPr/>
        </p:nvSpPr>
        <p:spPr>
          <a:xfrm>
            <a:off x="1713129" y="3902078"/>
            <a:ext cx="7219925" cy="707886"/>
          </a:xfrm>
          <a:prstGeom prst="rect">
            <a:avLst/>
          </a:prstGeom>
          <a:noFill/>
        </p:spPr>
        <p:txBody>
          <a:bodyPr wrap="none" rtlCol="0">
            <a:spAutoFit/>
          </a:bodyPr>
          <a:lstStyle/>
          <a:p>
            <a:pPr algn="r"/>
            <a:r>
              <a:rPr lang="en-US" sz="2000" b="1" dirty="0">
                <a:solidFill>
                  <a:schemeClr val="bg1"/>
                </a:solidFill>
              </a:rPr>
              <a:t>Susan K. Gregurick, Ph.D.</a:t>
            </a:r>
          </a:p>
          <a:p>
            <a:pPr algn="r"/>
            <a:r>
              <a:rPr lang="en-US" sz="2000" b="1" dirty="0">
                <a:solidFill>
                  <a:schemeClr val="bg1"/>
                </a:solidFill>
              </a:rPr>
              <a:t>Biomedical Technology, Bioinformatics and Computational Biology</a:t>
            </a:r>
          </a:p>
        </p:txBody>
      </p:sp>
    </p:spTree>
    <p:extLst>
      <p:ext uri="{BB962C8B-B14F-4D97-AF65-F5344CB8AC3E}">
        <p14:creationId xmlns:p14="http://schemas.microsoft.com/office/powerpoint/2010/main" val="3456532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8" name="Rectangle 4"/>
          <p:cNvSpPr>
            <a:spLocks noGrp="1" noChangeArrowheads="1"/>
          </p:cNvSpPr>
          <p:nvPr>
            <p:ph type="title"/>
          </p:nvPr>
        </p:nvSpPr>
        <p:spPr>
          <a:xfrm>
            <a:off x="351295" y="265444"/>
            <a:ext cx="8003569" cy="1005840"/>
          </a:xfrm>
        </p:spPr>
        <p:txBody>
          <a:bodyPr/>
          <a:lstStyle/>
          <a:p>
            <a:pPr algn="ctr"/>
            <a:r>
              <a:rPr lang="en-US" sz="2800" dirty="0"/>
              <a:t>NIGMS </a:t>
            </a:r>
            <a:r>
              <a:rPr lang="en-US" sz="2800" dirty="0" err="1"/>
              <a:t>Predoctoral</a:t>
            </a:r>
            <a:r>
              <a:rPr lang="en-US" sz="2800" dirty="0"/>
              <a:t> Training Programs</a:t>
            </a:r>
          </a:p>
        </p:txBody>
      </p:sp>
      <p:sp>
        <p:nvSpPr>
          <p:cNvPr id="226309" name="Rectangle 5"/>
          <p:cNvSpPr>
            <a:spLocks noGrp="1" noChangeArrowheads="1"/>
          </p:cNvSpPr>
          <p:nvPr>
            <p:ph sz="quarter" idx="12"/>
          </p:nvPr>
        </p:nvSpPr>
        <p:spPr>
          <a:xfrm>
            <a:off x="457200" y="1005840"/>
            <a:ext cx="8229600" cy="5029200"/>
          </a:xfrm>
        </p:spPr>
        <p:txBody>
          <a:bodyPr/>
          <a:lstStyle/>
          <a:p>
            <a:pPr>
              <a:lnSpc>
                <a:spcPct val="100000"/>
              </a:lnSpc>
              <a:spcAft>
                <a:spcPts val="600"/>
              </a:spcAft>
            </a:pPr>
            <a:r>
              <a:rPr lang="en-US" sz="2200" dirty="0"/>
              <a:t>Behavioral-Biomedical Sciences Interface </a:t>
            </a:r>
          </a:p>
          <a:p>
            <a:pPr>
              <a:lnSpc>
                <a:spcPct val="100000"/>
              </a:lnSpc>
              <a:spcAft>
                <a:spcPts val="600"/>
              </a:spcAft>
            </a:pPr>
            <a:r>
              <a:rPr lang="en-US" sz="2200" b="1" dirty="0"/>
              <a:t>Bioinformatics and Computational Biology</a:t>
            </a:r>
          </a:p>
          <a:p>
            <a:pPr>
              <a:lnSpc>
                <a:spcPct val="100000"/>
              </a:lnSpc>
              <a:spcAft>
                <a:spcPts val="600"/>
              </a:spcAft>
            </a:pPr>
            <a:r>
              <a:rPr lang="en-US" sz="2200" b="1" dirty="0"/>
              <a:t>Biostatistics</a:t>
            </a:r>
          </a:p>
          <a:p>
            <a:pPr>
              <a:lnSpc>
                <a:spcPct val="100000"/>
              </a:lnSpc>
              <a:spcAft>
                <a:spcPts val="600"/>
              </a:spcAft>
            </a:pPr>
            <a:r>
              <a:rPr lang="en-US" sz="2200" dirty="0"/>
              <a:t>Biotechnology</a:t>
            </a:r>
          </a:p>
          <a:p>
            <a:pPr>
              <a:lnSpc>
                <a:spcPct val="100000"/>
              </a:lnSpc>
              <a:spcAft>
                <a:spcPts val="600"/>
              </a:spcAft>
            </a:pPr>
            <a:r>
              <a:rPr lang="en-US" sz="2200" dirty="0"/>
              <a:t>Cellular, Biochemical, and Molecular Sciences</a:t>
            </a:r>
          </a:p>
          <a:p>
            <a:pPr>
              <a:lnSpc>
                <a:spcPct val="100000"/>
              </a:lnSpc>
              <a:spcAft>
                <a:spcPts val="600"/>
              </a:spcAft>
            </a:pPr>
            <a:r>
              <a:rPr lang="en-US" sz="2200" dirty="0"/>
              <a:t>Chemistry-Biology Interface</a:t>
            </a:r>
          </a:p>
          <a:p>
            <a:pPr>
              <a:lnSpc>
                <a:spcPct val="100000"/>
              </a:lnSpc>
              <a:spcAft>
                <a:spcPts val="600"/>
              </a:spcAft>
            </a:pPr>
            <a:r>
              <a:rPr lang="en-US" sz="2200" dirty="0"/>
              <a:t>Genetics</a:t>
            </a:r>
          </a:p>
          <a:p>
            <a:pPr>
              <a:lnSpc>
                <a:spcPct val="100000"/>
              </a:lnSpc>
              <a:spcAft>
                <a:spcPts val="600"/>
              </a:spcAft>
            </a:pPr>
            <a:r>
              <a:rPr lang="en-US" sz="2200" dirty="0"/>
              <a:t>Medical Scientist Training Program (M.D.-Ph.D.)</a:t>
            </a:r>
          </a:p>
          <a:p>
            <a:pPr>
              <a:lnSpc>
                <a:spcPct val="100000"/>
              </a:lnSpc>
              <a:spcAft>
                <a:spcPts val="600"/>
              </a:spcAft>
            </a:pPr>
            <a:r>
              <a:rPr lang="en-US" sz="2200" dirty="0"/>
              <a:t>Molecular Biophysics</a:t>
            </a:r>
          </a:p>
          <a:p>
            <a:pPr>
              <a:lnSpc>
                <a:spcPct val="100000"/>
              </a:lnSpc>
              <a:spcAft>
                <a:spcPts val="600"/>
              </a:spcAft>
            </a:pPr>
            <a:r>
              <a:rPr lang="en-US" sz="2200" dirty="0"/>
              <a:t>Molecular Medicine</a:t>
            </a:r>
          </a:p>
          <a:p>
            <a:pPr>
              <a:lnSpc>
                <a:spcPct val="100000"/>
              </a:lnSpc>
              <a:spcAft>
                <a:spcPts val="600"/>
              </a:spcAft>
            </a:pPr>
            <a:r>
              <a:rPr lang="en-US" sz="2200" b="1" dirty="0"/>
              <a:t>Pharmacological Sciences</a:t>
            </a:r>
          </a:p>
          <a:p>
            <a:pPr>
              <a:lnSpc>
                <a:spcPct val="100000"/>
              </a:lnSpc>
              <a:spcAft>
                <a:spcPts val="600"/>
              </a:spcAft>
            </a:pPr>
            <a:r>
              <a:rPr lang="en-US" sz="2200" b="1" dirty="0"/>
              <a:t>Systems and Integrative Biology</a:t>
            </a:r>
          </a:p>
        </p:txBody>
      </p:sp>
      <p:sp>
        <p:nvSpPr>
          <p:cNvPr id="4" name="Slide Number Placeholder 2"/>
          <p:cNvSpPr>
            <a:spLocks noGrp="1"/>
          </p:cNvSpPr>
          <p:nvPr>
            <p:ph type="sldNum" sz="quarter" idx="11"/>
          </p:nvPr>
        </p:nvSpPr>
        <p:spPr>
          <a:xfrm>
            <a:off x="105905" y="6356350"/>
            <a:ext cx="490780" cy="365125"/>
          </a:xfrm>
        </p:spPr>
        <p:txBody>
          <a:bodyPr/>
          <a:lstStyle/>
          <a:p>
            <a:fld id="{0E672CBA-1F15-4F34-9466-2A2663F0CC35}" type="slidenum">
              <a:rPr lang="en-US" smtClean="0"/>
              <a:pPr/>
              <a:t>10</a:t>
            </a:fld>
            <a:endParaRPr lang="en-US" dirty="0"/>
          </a:p>
        </p:txBody>
      </p:sp>
      <p:sp>
        <p:nvSpPr>
          <p:cNvPr id="2" name="Rectangle 1"/>
          <p:cNvSpPr/>
          <p:nvPr/>
        </p:nvSpPr>
        <p:spPr>
          <a:xfrm>
            <a:off x="2080516" y="6359019"/>
            <a:ext cx="5311739" cy="338554"/>
          </a:xfrm>
          <a:prstGeom prst="rect">
            <a:avLst/>
          </a:prstGeom>
        </p:spPr>
        <p:txBody>
          <a:bodyPr wrap="square">
            <a:spAutoFit/>
          </a:bodyPr>
          <a:lstStyle/>
          <a:p>
            <a:r>
              <a:rPr lang="en-US" sz="1600" b="1" dirty="0">
                <a:solidFill>
                  <a:schemeClr val="bg1"/>
                </a:solidFill>
              </a:rPr>
              <a:t>https://www.nigms.nih.gov/Training/Pages/default.aspx</a:t>
            </a:r>
            <a:endParaRPr lang="en-US" sz="1600" b="1" dirty="0">
              <a:solidFill>
                <a:schemeClr val="bg1"/>
              </a:solidFill>
            </a:endParaRPr>
          </a:p>
        </p:txBody>
      </p:sp>
    </p:spTree>
    <p:extLst>
      <p:ext uri="{BB962C8B-B14F-4D97-AF65-F5344CB8AC3E}">
        <p14:creationId xmlns:p14="http://schemas.microsoft.com/office/powerpoint/2010/main" val="4047360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295" y="409924"/>
            <a:ext cx="8657095" cy="642867"/>
          </a:xfrm>
        </p:spPr>
        <p:txBody>
          <a:bodyPr/>
          <a:lstStyle/>
          <a:p>
            <a:pPr algn="ctr"/>
            <a:r>
              <a:rPr lang="en-US" sz="2000" dirty="0"/>
              <a:t>Ruth L. </a:t>
            </a:r>
            <a:r>
              <a:rPr lang="en-US" sz="2000" dirty="0" err="1"/>
              <a:t>Kirschstein</a:t>
            </a:r>
            <a:r>
              <a:rPr lang="en-US" sz="2000" dirty="0"/>
              <a:t> National Research Service Award (NRSA)</a:t>
            </a:r>
          </a:p>
        </p:txBody>
      </p:sp>
      <p:sp>
        <p:nvSpPr>
          <p:cNvPr id="3" name="Slide Number Placeholder 2"/>
          <p:cNvSpPr>
            <a:spLocks noGrp="1"/>
          </p:cNvSpPr>
          <p:nvPr>
            <p:ph type="sldNum" sz="quarter" idx="11"/>
          </p:nvPr>
        </p:nvSpPr>
        <p:spPr/>
        <p:txBody>
          <a:bodyPr/>
          <a:lstStyle/>
          <a:p>
            <a:fld id="{0E672CBA-1F15-4F34-9466-2A2663F0CC35}" type="slidenum">
              <a:rPr lang="en-US" smtClean="0"/>
              <a:pPr/>
              <a:t>11</a:t>
            </a:fld>
            <a:endParaRPr lang="en-US" dirty="0"/>
          </a:p>
        </p:txBody>
      </p:sp>
      <p:sp>
        <p:nvSpPr>
          <p:cNvPr id="4" name="Content Placeholder 3"/>
          <p:cNvSpPr>
            <a:spLocks noGrp="1"/>
          </p:cNvSpPr>
          <p:nvPr>
            <p:ph sz="quarter" idx="12"/>
          </p:nvPr>
        </p:nvSpPr>
        <p:spPr/>
        <p:txBody>
          <a:bodyPr/>
          <a:lstStyle/>
          <a:p>
            <a:r>
              <a:rPr lang="en-US" sz="2000" dirty="0">
                <a:latin typeface="+mn-lt"/>
              </a:rPr>
              <a:t>Awards honor Dr. Ruth L. </a:t>
            </a:r>
            <a:r>
              <a:rPr lang="en-US" sz="2000" dirty="0" err="1">
                <a:latin typeface="+mn-lt"/>
              </a:rPr>
              <a:t>Kirschstein</a:t>
            </a:r>
            <a:r>
              <a:rPr lang="en-US" sz="2000" dirty="0">
                <a:latin typeface="+mn-lt"/>
              </a:rPr>
              <a:t>, former Director of the National Institute for General Medical Sciences. Aside from Dr. </a:t>
            </a:r>
            <a:r>
              <a:rPr lang="en-US" sz="2000" dirty="0" err="1">
                <a:latin typeface="+mn-lt"/>
              </a:rPr>
              <a:t>Kirschsteins</a:t>
            </a:r>
            <a:r>
              <a:rPr lang="en-US" sz="2000" dirty="0">
                <a:latin typeface="+mn-lt"/>
              </a:rPr>
              <a:t> scientific accomplishments in polio vaccine development, she was a champion of research training and a strong advocate for the inclusion of underrepresented individuals in the scientific workforce</a:t>
            </a:r>
          </a:p>
          <a:p>
            <a:r>
              <a:rPr lang="en-US" sz="2000" b="1" dirty="0">
                <a:latin typeface="+mn-lt"/>
              </a:rPr>
              <a:t>Individual </a:t>
            </a:r>
            <a:r>
              <a:rPr lang="en-US" sz="2000" b="1" dirty="0" err="1">
                <a:latin typeface="+mn-lt"/>
              </a:rPr>
              <a:t>Predoctoral</a:t>
            </a:r>
            <a:r>
              <a:rPr lang="en-US" sz="2000" b="1" dirty="0">
                <a:latin typeface="+mn-lt"/>
              </a:rPr>
              <a:t> MD/PhD or Other Dual-Doctoral Degree Fellowship </a:t>
            </a:r>
            <a:r>
              <a:rPr lang="en-US" sz="2000" dirty="0">
                <a:latin typeface="+mn-lt"/>
              </a:rPr>
              <a:t>PA-16-306</a:t>
            </a:r>
          </a:p>
          <a:p>
            <a:r>
              <a:rPr lang="en-US" sz="2000" b="1" dirty="0">
                <a:latin typeface="+mn-lt"/>
              </a:rPr>
              <a:t>Individual </a:t>
            </a:r>
            <a:r>
              <a:rPr lang="en-US" sz="2000" b="1" dirty="0" err="1">
                <a:latin typeface="+mn-lt"/>
              </a:rPr>
              <a:t>Predoctoral</a:t>
            </a:r>
            <a:r>
              <a:rPr lang="en-US" sz="2000" b="1" dirty="0">
                <a:latin typeface="+mn-lt"/>
              </a:rPr>
              <a:t> Fellowship</a:t>
            </a:r>
            <a:r>
              <a:rPr lang="en-US" sz="2000" dirty="0">
                <a:latin typeface="+mn-lt"/>
              </a:rPr>
              <a:t> (PA-16-309)</a:t>
            </a:r>
          </a:p>
          <a:p>
            <a:r>
              <a:rPr lang="en-US" sz="2000" b="1" dirty="0">
                <a:latin typeface="+mn-lt"/>
              </a:rPr>
              <a:t>Individual </a:t>
            </a:r>
            <a:r>
              <a:rPr lang="en-US" sz="2000" b="1" dirty="0" err="1">
                <a:latin typeface="+mn-lt"/>
              </a:rPr>
              <a:t>Predoctoral</a:t>
            </a:r>
            <a:r>
              <a:rPr lang="en-US" sz="2000" b="1" dirty="0">
                <a:latin typeface="+mn-lt"/>
              </a:rPr>
              <a:t> Fellowship to Promote Diversity in Health-Related Research </a:t>
            </a:r>
            <a:r>
              <a:rPr lang="en-US" sz="2000" dirty="0">
                <a:latin typeface="+mn-lt"/>
              </a:rPr>
              <a:t>(PA-16-308)</a:t>
            </a:r>
          </a:p>
          <a:p>
            <a:r>
              <a:rPr lang="en-US" sz="2000" b="1" dirty="0">
                <a:latin typeface="+mn-lt"/>
              </a:rPr>
              <a:t>Individual Senior Fellowship </a:t>
            </a:r>
            <a:r>
              <a:rPr lang="en-US" sz="2000" dirty="0">
                <a:latin typeface="+mn-lt"/>
              </a:rPr>
              <a:t>(PA-16-310)</a:t>
            </a:r>
          </a:p>
        </p:txBody>
      </p:sp>
    </p:spTree>
    <p:extLst>
      <p:ext uri="{BB962C8B-B14F-4D97-AF65-F5344CB8AC3E}">
        <p14:creationId xmlns:p14="http://schemas.microsoft.com/office/powerpoint/2010/main" val="345453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105905" y="6272126"/>
            <a:ext cx="490780" cy="365125"/>
          </a:xfrm>
        </p:spPr>
        <p:txBody>
          <a:bodyPr/>
          <a:lstStyle/>
          <a:p>
            <a:fld id="{0E672CBA-1F15-4F34-9466-2A2663F0CC35}" type="slidenum">
              <a:rPr lang="en-US" smtClean="0"/>
              <a:pPr/>
              <a:t>2</a:t>
            </a:fld>
            <a:endParaRPr lang="en-US" dirty="0"/>
          </a:p>
        </p:txBody>
      </p:sp>
      <p:sp>
        <p:nvSpPr>
          <p:cNvPr id="5" name="TextBox 4"/>
          <p:cNvSpPr txBox="1"/>
          <p:nvPr/>
        </p:nvSpPr>
        <p:spPr>
          <a:xfrm>
            <a:off x="596270" y="67551"/>
            <a:ext cx="8256684" cy="707886"/>
          </a:xfrm>
          <a:prstGeom prst="rect">
            <a:avLst/>
          </a:prstGeom>
          <a:noFill/>
        </p:spPr>
        <p:txBody>
          <a:bodyPr wrap="none" rtlCol="0">
            <a:spAutoFit/>
          </a:bodyPr>
          <a:lstStyle/>
          <a:p>
            <a:r>
              <a:rPr lang="en-US" sz="4000" b="1" dirty="0">
                <a:solidFill>
                  <a:schemeClr val="accent3">
                    <a:lumMod val="75000"/>
                  </a:schemeClr>
                </a:solidFill>
                <a:effectLst>
                  <a:outerShdw blurRad="38100" dist="38100" dir="2700000" algn="tl">
                    <a:srgbClr val="000000">
                      <a:alpha val="43137"/>
                    </a:srgbClr>
                  </a:outerShdw>
                </a:effectLst>
              </a:rPr>
              <a:t>Different Agencies:  Different Cultures</a:t>
            </a:r>
          </a:p>
        </p:txBody>
      </p:sp>
      <p:sp>
        <p:nvSpPr>
          <p:cNvPr id="6" name="TextBox 5"/>
          <p:cNvSpPr txBox="1"/>
          <p:nvPr/>
        </p:nvSpPr>
        <p:spPr>
          <a:xfrm>
            <a:off x="1685602" y="2000593"/>
            <a:ext cx="903709" cy="323165"/>
          </a:xfrm>
          <a:prstGeom prst="rect">
            <a:avLst/>
          </a:prstGeom>
          <a:noFill/>
        </p:spPr>
        <p:txBody>
          <a:bodyPr wrap="none" rtlCol="0">
            <a:spAutoFit/>
          </a:bodyPr>
          <a:lstStyle/>
          <a:p>
            <a:r>
              <a:rPr lang="en-US" sz="1500" b="1" dirty="0"/>
              <a:t>Research</a:t>
            </a:r>
          </a:p>
        </p:txBody>
      </p:sp>
      <p:sp>
        <p:nvSpPr>
          <p:cNvPr id="7" name="TextBox 6"/>
          <p:cNvSpPr txBox="1"/>
          <p:nvPr/>
        </p:nvSpPr>
        <p:spPr>
          <a:xfrm>
            <a:off x="7664540" y="2000593"/>
            <a:ext cx="1262140" cy="323165"/>
          </a:xfrm>
          <a:prstGeom prst="rect">
            <a:avLst/>
          </a:prstGeom>
          <a:noFill/>
        </p:spPr>
        <p:txBody>
          <a:bodyPr wrap="none" rtlCol="0">
            <a:spAutoFit/>
          </a:bodyPr>
          <a:lstStyle/>
          <a:p>
            <a:r>
              <a:rPr lang="en-US" sz="1500" b="1" dirty="0"/>
              <a:t>Development</a:t>
            </a:r>
          </a:p>
        </p:txBody>
      </p:sp>
      <p:sp>
        <p:nvSpPr>
          <p:cNvPr id="8" name="TextBox 7"/>
          <p:cNvSpPr txBox="1"/>
          <p:nvPr/>
        </p:nvSpPr>
        <p:spPr>
          <a:xfrm>
            <a:off x="4232348" y="2323758"/>
            <a:ext cx="2151551" cy="369332"/>
          </a:xfrm>
          <a:prstGeom prst="rect">
            <a:avLst/>
          </a:prstGeom>
          <a:solidFill>
            <a:srgbClr val="FFFF00"/>
          </a:solidFill>
        </p:spPr>
        <p:txBody>
          <a:bodyPr wrap="none" rtlCol="0">
            <a:spAutoFit/>
          </a:bodyPr>
          <a:lstStyle/>
          <a:p>
            <a:r>
              <a:rPr lang="en-US" b="1" dirty="0"/>
              <a:t>Spectrum of support</a:t>
            </a:r>
          </a:p>
        </p:txBody>
      </p:sp>
      <p:grpSp>
        <p:nvGrpSpPr>
          <p:cNvPr id="9" name="Group 8"/>
          <p:cNvGrpSpPr/>
          <p:nvPr/>
        </p:nvGrpSpPr>
        <p:grpSpPr>
          <a:xfrm>
            <a:off x="2576468" y="830177"/>
            <a:ext cx="3957295" cy="522674"/>
            <a:chOff x="2116085" y="1078921"/>
            <a:chExt cx="3625313" cy="351561"/>
          </a:xfrm>
        </p:grpSpPr>
        <p:sp>
          <p:nvSpPr>
            <p:cNvPr id="10" name="Isosceles Triangle 9"/>
            <p:cNvSpPr/>
            <p:nvPr/>
          </p:nvSpPr>
          <p:spPr>
            <a:xfrm rot="16200000">
              <a:off x="2144631" y="1050375"/>
              <a:ext cx="351559" cy="408652"/>
            </a:xfrm>
            <a:prstGeom prst="triangle">
              <a:avLst>
                <a:gd name="adj" fmla="val 50000"/>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p:cNvSpPr/>
            <p:nvPr/>
          </p:nvSpPr>
          <p:spPr>
            <a:xfrm rot="5400000" flipH="1">
              <a:off x="3957287" y="-353629"/>
              <a:ext cx="351560" cy="3216662"/>
            </a:xfrm>
            <a:prstGeom prst="triangle">
              <a:avLst>
                <a:gd name="adj" fmla="val 48188"/>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2235234" y="1738887"/>
            <a:ext cx="5910532" cy="322607"/>
            <a:chOff x="1814288" y="2012832"/>
            <a:chExt cx="4898497" cy="322607"/>
          </a:xfrm>
        </p:grpSpPr>
        <p:sp>
          <p:nvSpPr>
            <p:cNvPr id="13" name="Isosceles Triangle 12"/>
            <p:cNvSpPr/>
            <p:nvPr/>
          </p:nvSpPr>
          <p:spPr>
            <a:xfrm rot="16200000">
              <a:off x="1884838" y="1948787"/>
              <a:ext cx="316102" cy="457202"/>
            </a:xfrm>
            <a:prstGeom prst="triangle">
              <a:avLst/>
            </a:prstGeom>
            <a:solidFill>
              <a:srgbClr val="FF6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rot="5400000" flipH="1">
              <a:off x="6165918" y="1788570"/>
              <a:ext cx="322606" cy="771129"/>
            </a:xfrm>
            <a:prstGeom prst="triangle">
              <a:avLst/>
            </a:prstGeom>
            <a:solidFill>
              <a:srgbClr val="FF6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271490" y="2019337"/>
              <a:ext cx="3670166" cy="316101"/>
            </a:xfrm>
            <a:prstGeom prst="rect">
              <a:avLst/>
            </a:prstGeom>
            <a:solidFill>
              <a:srgbClr val="FF6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 name="Straight Arrow Connector 15"/>
          <p:cNvCxnSpPr/>
          <p:nvPr/>
        </p:nvCxnSpPr>
        <p:spPr>
          <a:xfrm>
            <a:off x="2645395" y="2162175"/>
            <a:ext cx="5019145"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48081" y="5800401"/>
            <a:ext cx="1433662" cy="323165"/>
          </a:xfrm>
          <a:prstGeom prst="rect">
            <a:avLst/>
          </a:prstGeom>
          <a:noFill/>
        </p:spPr>
        <p:txBody>
          <a:bodyPr wrap="none" rtlCol="0">
            <a:spAutoFit/>
          </a:bodyPr>
          <a:lstStyle/>
          <a:p>
            <a:r>
              <a:rPr lang="en-US" sz="1500" b="1" dirty="0"/>
              <a:t>Entrepreneurial</a:t>
            </a:r>
          </a:p>
        </p:txBody>
      </p:sp>
      <p:sp>
        <p:nvSpPr>
          <p:cNvPr id="18" name="TextBox 17"/>
          <p:cNvSpPr txBox="1"/>
          <p:nvPr/>
        </p:nvSpPr>
        <p:spPr>
          <a:xfrm>
            <a:off x="7664540" y="5800401"/>
            <a:ext cx="1159292" cy="323165"/>
          </a:xfrm>
          <a:prstGeom prst="rect">
            <a:avLst/>
          </a:prstGeom>
          <a:noFill/>
        </p:spPr>
        <p:txBody>
          <a:bodyPr wrap="none" rtlCol="0">
            <a:spAutoFit/>
          </a:bodyPr>
          <a:lstStyle/>
          <a:p>
            <a:r>
              <a:rPr lang="en-US" sz="1500" b="1" dirty="0"/>
              <a:t>Experienced</a:t>
            </a:r>
          </a:p>
        </p:txBody>
      </p:sp>
      <p:sp>
        <p:nvSpPr>
          <p:cNvPr id="19" name="TextBox 18"/>
          <p:cNvSpPr txBox="1"/>
          <p:nvPr/>
        </p:nvSpPr>
        <p:spPr>
          <a:xfrm>
            <a:off x="4079926" y="6011491"/>
            <a:ext cx="2350965" cy="369332"/>
          </a:xfrm>
          <a:prstGeom prst="rect">
            <a:avLst/>
          </a:prstGeom>
          <a:solidFill>
            <a:srgbClr val="FFFF00"/>
          </a:solidFill>
        </p:spPr>
        <p:txBody>
          <a:bodyPr wrap="none" rtlCol="0">
            <a:spAutoFit/>
          </a:bodyPr>
          <a:lstStyle/>
          <a:p>
            <a:r>
              <a:rPr lang="en-US" b="1" dirty="0"/>
              <a:t>PI/Team Qualifications</a:t>
            </a:r>
          </a:p>
        </p:txBody>
      </p:sp>
      <p:grpSp>
        <p:nvGrpSpPr>
          <p:cNvPr id="20" name="Group 19"/>
          <p:cNvGrpSpPr/>
          <p:nvPr/>
        </p:nvGrpSpPr>
        <p:grpSpPr>
          <a:xfrm flipH="1">
            <a:off x="2260109" y="4775691"/>
            <a:ext cx="5587576" cy="1070152"/>
            <a:chOff x="1720917" y="4648200"/>
            <a:chExt cx="5587576" cy="1070152"/>
          </a:xfrm>
        </p:grpSpPr>
        <p:grpSp>
          <p:nvGrpSpPr>
            <p:cNvPr id="21" name="Group 20"/>
            <p:cNvGrpSpPr/>
            <p:nvPr/>
          </p:nvGrpSpPr>
          <p:grpSpPr>
            <a:xfrm>
              <a:off x="2212588" y="4953000"/>
              <a:ext cx="3597444" cy="457200"/>
              <a:chOff x="1447800" y="2209800"/>
              <a:chExt cx="3597444" cy="457200"/>
            </a:xfrm>
          </p:grpSpPr>
          <p:sp>
            <p:nvSpPr>
              <p:cNvPr id="28" name="Isosceles Triangle 27"/>
              <p:cNvSpPr/>
              <p:nvPr/>
            </p:nvSpPr>
            <p:spPr>
              <a:xfrm rot="16200000">
                <a:off x="1524000" y="2133600"/>
                <a:ext cx="457200" cy="6096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p:cNvSpPr/>
              <p:nvPr/>
            </p:nvSpPr>
            <p:spPr>
              <a:xfrm rot="5400000" flipH="1">
                <a:off x="3322722" y="944478"/>
                <a:ext cx="457200" cy="29878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1720917" y="4648200"/>
              <a:ext cx="4612094" cy="304800"/>
              <a:chOff x="448835" y="2977021"/>
              <a:chExt cx="4612094" cy="370558"/>
            </a:xfrm>
            <a:solidFill>
              <a:srgbClr val="00FF00"/>
            </a:solidFill>
          </p:grpSpPr>
          <p:sp>
            <p:nvSpPr>
              <p:cNvPr id="26" name="Isosceles Triangle 25"/>
              <p:cNvSpPr/>
              <p:nvPr/>
            </p:nvSpPr>
            <p:spPr>
              <a:xfrm rot="5400000">
                <a:off x="3326405" y="1613055"/>
                <a:ext cx="370558" cy="30984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sosceles Triangle 26"/>
              <p:cNvSpPr/>
              <p:nvPr/>
            </p:nvSpPr>
            <p:spPr>
              <a:xfrm rot="16200000" flipH="1">
                <a:off x="1020358" y="2405498"/>
                <a:ext cx="370558" cy="15136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p:cNvGrpSpPr/>
            <p:nvPr/>
          </p:nvGrpSpPr>
          <p:grpSpPr>
            <a:xfrm flipH="1">
              <a:off x="1961088" y="5261152"/>
              <a:ext cx="5347405" cy="457200"/>
              <a:chOff x="1447800" y="2209800"/>
              <a:chExt cx="4953000" cy="457200"/>
            </a:xfrm>
            <a:solidFill>
              <a:schemeClr val="accent6">
                <a:lumMod val="75000"/>
              </a:schemeClr>
            </a:solidFill>
          </p:grpSpPr>
          <p:sp>
            <p:nvSpPr>
              <p:cNvPr id="24" name="Isosceles Triangle 23"/>
              <p:cNvSpPr/>
              <p:nvPr/>
            </p:nvSpPr>
            <p:spPr>
              <a:xfrm rot="16200000">
                <a:off x="1524000" y="2133600"/>
                <a:ext cx="457200" cy="609600"/>
              </a:xfrm>
              <a:prstGeom prst="triangle">
                <a:avLst/>
              </a:prstGeom>
              <a:solidFill>
                <a:srgbClr val="FF6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Isosceles Triangle 24"/>
              <p:cNvSpPr/>
              <p:nvPr/>
            </p:nvSpPr>
            <p:spPr>
              <a:xfrm rot="5400000" flipH="1">
                <a:off x="4000500" y="266700"/>
                <a:ext cx="457200" cy="4343400"/>
              </a:xfrm>
              <a:prstGeom prst="triangle">
                <a:avLst/>
              </a:prstGeom>
              <a:solidFill>
                <a:srgbClr val="FF6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30" name="Straight Arrow Connector 29"/>
          <p:cNvCxnSpPr/>
          <p:nvPr/>
        </p:nvCxnSpPr>
        <p:spPr>
          <a:xfrm>
            <a:off x="3081743" y="5952653"/>
            <a:ext cx="4582797" cy="1866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700797" y="3096615"/>
            <a:ext cx="7241078" cy="1455693"/>
            <a:chOff x="969637" y="3196711"/>
            <a:chExt cx="7241078" cy="1455693"/>
          </a:xfrm>
        </p:grpSpPr>
        <p:sp>
          <p:nvSpPr>
            <p:cNvPr id="32" name="TextBox 31"/>
            <p:cNvSpPr txBox="1"/>
            <p:nvPr/>
          </p:nvSpPr>
          <p:spPr>
            <a:xfrm>
              <a:off x="969637" y="4024576"/>
              <a:ext cx="915635" cy="323165"/>
            </a:xfrm>
            <a:prstGeom prst="rect">
              <a:avLst/>
            </a:prstGeom>
            <a:noFill/>
          </p:spPr>
          <p:txBody>
            <a:bodyPr wrap="none" rtlCol="0">
              <a:spAutoFit/>
            </a:bodyPr>
            <a:lstStyle/>
            <a:p>
              <a:r>
                <a:rPr lang="en-US" sz="1500" b="1" dirty="0"/>
                <a:t>High Risk</a:t>
              </a:r>
            </a:p>
          </p:txBody>
        </p:sp>
        <p:sp>
          <p:nvSpPr>
            <p:cNvPr id="33" name="TextBox 32"/>
            <p:cNvSpPr txBox="1"/>
            <p:nvPr/>
          </p:nvSpPr>
          <p:spPr>
            <a:xfrm>
              <a:off x="6820206" y="4024576"/>
              <a:ext cx="1390509" cy="323165"/>
            </a:xfrm>
            <a:prstGeom prst="rect">
              <a:avLst/>
            </a:prstGeom>
            <a:noFill/>
          </p:spPr>
          <p:txBody>
            <a:bodyPr wrap="none" rtlCol="0">
              <a:spAutoFit/>
            </a:bodyPr>
            <a:lstStyle/>
            <a:p>
              <a:r>
                <a:rPr lang="en-US" sz="1500" b="1" dirty="0"/>
                <a:t>High Feasibility</a:t>
              </a:r>
            </a:p>
          </p:txBody>
        </p:sp>
        <p:sp>
          <p:nvSpPr>
            <p:cNvPr id="34" name="TextBox 33"/>
            <p:cNvSpPr txBox="1"/>
            <p:nvPr/>
          </p:nvSpPr>
          <p:spPr>
            <a:xfrm>
              <a:off x="3458516" y="4283072"/>
              <a:ext cx="2236894" cy="369332"/>
            </a:xfrm>
            <a:prstGeom prst="rect">
              <a:avLst/>
            </a:prstGeom>
            <a:solidFill>
              <a:srgbClr val="FFFF00"/>
            </a:solidFill>
          </p:spPr>
          <p:txBody>
            <a:bodyPr wrap="none" rtlCol="0">
              <a:spAutoFit/>
            </a:bodyPr>
            <a:lstStyle/>
            <a:p>
              <a:r>
                <a:rPr lang="en-US" b="1" dirty="0"/>
                <a:t>Probability of success</a:t>
              </a:r>
            </a:p>
          </p:txBody>
        </p:sp>
        <p:grpSp>
          <p:nvGrpSpPr>
            <p:cNvPr id="35" name="Group 34"/>
            <p:cNvGrpSpPr/>
            <p:nvPr/>
          </p:nvGrpSpPr>
          <p:grpSpPr>
            <a:xfrm>
              <a:off x="1595707" y="3196711"/>
              <a:ext cx="5368871" cy="963672"/>
              <a:chOff x="1302946" y="3032209"/>
              <a:chExt cx="5368871" cy="963672"/>
            </a:xfrm>
          </p:grpSpPr>
          <p:grpSp>
            <p:nvGrpSpPr>
              <p:cNvPr id="37" name="Group 36"/>
              <p:cNvGrpSpPr/>
              <p:nvPr/>
            </p:nvGrpSpPr>
            <p:grpSpPr>
              <a:xfrm>
                <a:off x="2323325" y="3257904"/>
                <a:ext cx="4348492" cy="485078"/>
                <a:chOff x="1851101" y="2627970"/>
                <a:chExt cx="4519962" cy="457200"/>
              </a:xfrm>
            </p:grpSpPr>
            <p:sp>
              <p:nvSpPr>
                <p:cNvPr id="44" name="Isosceles Triangle 43"/>
                <p:cNvSpPr/>
                <p:nvPr/>
              </p:nvSpPr>
              <p:spPr>
                <a:xfrm rot="16200000">
                  <a:off x="3577682" y="901389"/>
                  <a:ext cx="457200" cy="39103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Isosceles Triangle 44"/>
                <p:cNvSpPr/>
                <p:nvPr/>
              </p:nvSpPr>
              <p:spPr>
                <a:xfrm rot="5400000" flipH="1">
                  <a:off x="5837663" y="2551770"/>
                  <a:ext cx="457200" cy="6096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p:cNvGrpSpPr/>
              <p:nvPr/>
            </p:nvGrpSpPr>
            <p:grpSpPr>
              <a:xfrm>
                <a:off x="1403790" y="3032209"/>
                <a:ext cx="5113764" cy="370558"/>
                <a:chOff x="448834" y="2936606"/>
                <a:chExt cx="5113764" cy="370558"/>
              </a:xfrm>
              <a:solidFill>
                <a:srgbClr val="00FF00"/>
              </a:solidFill>
            </p:grpSpPr>
            <p:sp>
              <p:nvSpPr>
                <p:cNvPr id="42" name="Isosceles Triangle 41"/>
                <p:cNvSpPr/>
                <p:nvPr/>
              </p:nvSpPr>
              <p:spPr>
                <a:xfrm rot="5400000">
                  <a:off x="3577239" y="1321804"/>
                  <a:ext cx="370558" cy="36001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Isosceles Triangle 42"/>
                <p:cNvSpPr/>
                <p:nvPr/>
              </p:nvSpPr>
              <p:spPr>
                <a:xfrm rot="16200000" flipH="1">
                  <a:off x="1020357" y="2365083"/>
                  <a:ext cx="370558" cy="15136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p:cNvGrpSpPr/>
              <p:nvPr/>
            </p:nvGrpSpPr>
            <p:grpSpPr>
              <a:xfrm>
                <a:off x="1302946" y="3538681"/>
                <a:ext cx="5347405" cy="457200"/>
                <a:chOff x="1447800" y="2234099"/>
                <a:chExt cx="4953000" cy="457200"/>
              </a:xfrm>
              <a:solidFill>
                <a:schemeClr val="accent6">
                  <a:lumMod val="75000"/>
                </a:schemeClr>
              </a:solidFill>
            </p:grpSpPr>
            <p:sp>
              <p:nvSpPr>
                <p:cNvPr id="40" name="Isosceles Triangle 39"/>
                <p:cNvSpPr/>
                <p:nvPr/>
              </p:nvSpPr>
              <p:spPr>
                <a:xfrm rot="16200000">
                  <a:off x="1524000" y="2157899"/>
                  <a:ext cx="457200" cy="609600"/>
                </a:xfrm>
                <a:prstGeom prst="triangle">
                  <a:avLst/>
                </a:prstGeom>
                <a:solidFill>
                  <a:srgbClr val="FF6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p:cNvSpPr/>
                <p:nvPr/>
              </p:nvSpPr>
              <p:spPr>
                <a:xfrm rot="5400000" flipH="1">
                  <a:off x="4000500" y="290999"/>
                  <a:ext cx="457200" cy="4343400"/>
                </a:xfrm>
                <a:prstGeom prst="triangle">
                  <a:avLst/>
                </a:prstGeom>
                <a:solidFill>
                  <a:srgbClr val="FF6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36" name="Straight Arrow Connector 35"/>
            <p:cNvCxnSpPr/>
            <p:nvPr/>
          </p:nvCxnSpPr>
          <p:spPr>
            <a:xfrm>
              <a:off x="1853819" y="4201214"/>
              <a:ext cx="5019145"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457307" y="2583119"/>
            <a:ext cx="1144414" cy="1298325"/>
            <a:chOff x="457200" y="2621386"/>
            <a:chExt cx="1144414" cy="1298325"/>
          </a:xfrm>
        </p:grpSpPr>
        <p:sp>
          <p:nvSpPr>
            <p:cNvPr id="47" name="Rectangle 46"/>
            <p:cNvSpPr/>
            <p:nvPr/>
          </p:nvSpPr>
          <p:spPr>
            <a:xfrm>
              <a:off x="457200" y="3138333"/>
              <a:ext cx="269256" cy="268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457200" y="2667000"/>
              <a:ext cx="269256" cy="268201"/>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461730" y="3600945"/>
              <a:ext cx="269256" cy="268201"/>
            </a:xfrm>
            <a:prstGeom prst="rect">
              <a:avLst/>
            </a:prstGeom>
            <a:solidFill>
              <a:srgbClr val="FF6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730986" y="2621386"/>
              <a:ext cx="551754" cy="369332"/>
            </a:xfrm>
            <a:prstGeom prst="rect">
              <a:avLst/>
            </a:prstGeom>
            <a:noFill/>
          </p:spPr>
          <p:txBody>
            <a:bodyPr wrap="none" rtlCol="0">
              <a:spAutoFit/>
            </a:bodyPr>
            <a:lstStyle/>
            <a:p>
              <a:r>
                <a:rPr lang="en-US" b="1" dirty="0"/>
                <a:t>NSF</a:t>
              </a:r>
            </a:p>
          </p:txBody>
        </p:sp>
        <p:sp>
          <p:nvSpPr>
            <p:cNvPr id="51" name="TextBox 50"/>
            <p:cNvSpPr txBox="1"/>
            <p:nvPr/>
          </p:nvSpPr>
          <p:spPr>
            <a:xfrm>
              <a:off x="726805" y="3087767"/>
              <a:ext cx="543739" cy="369332"/>
            </a:xfrm>
            <a:prstGeom prst="rect">
              <a:avLst/>
            </a:prstGeom>
            <a:noFill/>
          </p:spPr>
          <p:txBody>
            <a:bodyPr wrap="none" rtlCol="0">
              <a:spAutoFit/>
            </a:bodyPr>
            <a:lstStyle/>
            <a:p>
              <a:r>
                <a:rPr lang="en-US" b="1" dirty="0"/>
                <a:t>NIH</a:t>
              </a:r>
            </a:p>
          </p:txBody>
        </p:sp>
        <p:sp>
          <p:nvSpPr>
            <p:cNvPr id="52" name="TextBox 51"/>
            <p:cNvSpPr txBox="1"/>
            <p:nvPr/>
          </p:nvSpPr>
          <p:spPr>
            <a:xfrm>
              <a:off x="759909" y="3550379"/>
              <a:ext cx="841705" cy="369332"/>
            </a:xfrm>
            <a:prstGeom prst="rect">
              <a:avLst/>
            </a:prstGeom>
            <a:noFill/>
          </p:spPr>
          <p:txBody>
            <a:bodyPr wrap="none" rtlCol="0">
              <a:spAutoFit/>
            </a:bodyPr>
            <a:lstStyle/>
            <a:p>
              <a:r>
                <a:rPr lang="en-US" b="1" dirty="0"/>
                <a:t>DARPA</a:t>
              </a:r>
            </a:p>
          </p:txBody>
        </p:sp>
      </p:grpSp>
      <p:grpSp>
        <p:nvGrpSpPr>
          <p:cNvPr id="53" name="Group 52"/>
          <p:cNvGrpSpPr/>
          <p:nvPr/>
        </p:nvGrpSpPr>
        <p:grpSpPr>
          <a:xfrm>
            <a:off x="2511065" y="1295482"/>
            <a:ext cx="4698284" cy="525293"/>
            <a:chOff x="2270261" y="1371602"/>
            <a:chExt cx="4624369" cy="401366"/>
          </a:xfrm>
        </p:grpSpPr>
        <p:sp>
          <p:nvSpPr>
            <p:cNvPr id="54" name="Isosceles Triangle 53"/>
            <p:cNvSpPr/>
            <p:nvPr/>
          </p:nvSpPr>
          <p:spPr>
            <a:xfrm rot="5400000">
              <a:off x="5037332" y="-84331"/>
              <a:ext cx="401365" cy="33132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Isosceles Triangle 54"/>
            <p:cNvSpPr/>
            <p:nvPr/>
          </p:nvSpPr>
          <p:spPr>
            <a:xfrm rot="16200000" flipH="1">
              <a:off x="2725147" y="916716"/>
              <a:ext cx="401366" cy="131113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p:cNvSpPr txBox="1"/>
          <p:nvPr/>
        </p:nvSpPr>
        <p:spPr>
          <a:xfrm>
            <a:off x="2529580" y="2071711"/>
            <a:ext cx="506870" cy="276999"/>
          </a:xfrm>
          <a:prstGeom prst="rect">
            <a:avLst/>
          </a:prstGeom>
          <a:noFill/>
        </p:spPr>
        <p:txBody>
          <a:bodyPr wrap="none" rtlCol="0">
            <a:spAutoFit/>
          </a:bodyPr>
          <a:lstStyle/>
          <a:p>
            <a:r>
              <a:rPr lang="en-US" sz="1200" b="1" dirty="0"/>
              <a:t>basic</a:t>
            </a:r>
          </a:p>
        </p:txBody>
      </p:sp>
      <p:sp>
        <p:nvSpPr>
          <p:cNvPr id="57" name="TextBox 56"/>
          <p:cNvSpPr txBox="1"/>
          <p:nvPr/>
        </p:nvSpPr>
        <p:spPr>
          <a:xfrm>
            <a:off x="5409414" y="2085426"/>
            <a:ext cx="663964" cy="276999"/>
          </a:xfrm>
          <a:prstGeom prst="rect">
            <a:avLst/>
          </a:prstGeom>
          <a:noFill/>
        </p:spPr>
        <p:txBody>
          <a:bodyPr wrap="none" rtlCol="0">
            <a:spAutoFit/>
          </a:bodyPr>
          <a:lstStyle/>
          <a:p>
            <a:r>
              <a:rPr lang="en-US" sz="1200" b="1" dirty="0"/>
              <a:t>applied</a:t>
            </a:r>
          </a:p>
        </p:txBody>
      </p:sp>
    </p:spTree>
    <p:extLst>
      <p:ext uri="{BB962C8B-B14F-4D97-AF65-F5344CB8AC3E}">
        <p14:creationId xmlns:p14="http://schemas.microsoft.com/office/powerpoint/2010/main" val="250292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E672CBA-1F15-4F34-9466-2A2663F0CC35}" type="slidenum">
              <a:rPr lang="en-US" smtClean="0"/>
              <a:pPr/>
              <a:t>3</a:t>
            </a:fld>
            <a:endParaRPr lang="en-US" dirty="0"/>
          </a:p>
        </p:txBody>
      </p:sp>
      <p:sp>
        <p:nvSpPr>
          <p:cNvPr id="5" name="Title 1"/>
          <p:cNvSpPr txBox="1">
            <a:spLocks/>
          </p:cNvSpPr>
          <p:nvPr/>
        </p:nvSpPr>
        <p:spPr>
          <a:xfrm>
            <a:off x="685800" y="162100"/>
            <a:ext cx="7772400" cy="739775"/>
          </a:xfrm>
          <a:prstGeom prst="rect">
            <a:avLst/>
          </a:prstGeom>
        </p:spPr>
        <p:txBody>
          <a:bodyPr/>
          <a:lstStyle>
            <a:lvl1pPr algn="l" defTabSz="457200" rtl="0" eaLnBrk="1" latinLnBrk="0" hangingPunct="1">
              <a:spcBef>
                <a:spcPct val="0"/>
              </a:spcBef>
              <a:buNone/>
              <a:defRPr sz="3600" b="1" kern="1200">
                <a:solidFill>
                  <a:srgbClr val="4963AE"/>
                </a:solidFill>
                <a:latin typeface="Arial" pitchFamily="34" charset="0"/>
                <a:ea typeface="+mj-ea"/>
                <a:cs typeface="Arial" pitchFamily="34" charset="0"/>
              </a:defRPr>
            </a:lvl1pPr>
          </a:lstStyle>
          <a:p>
            <a:pPr algn="ctr"/>
            <a:r>
              <a:rPr lang="en-US" sz="3200" dirty="0"/>
              <a:t>NIH Mission</a:t>
            </a:r>
          </a:p>
        </p:txBody>
      </p:sp>
      <p:sp>
        <p:nvSpPr>
          <p:cNvPr id="6" name="Subtitle 2"/>
          <p:cNvSpPr txBox="1">
            <a:spLocks/>
          </p:cNvSpPr>
          <p:nvPr/>
        </p:nvSpPr>
        <p:spPr>
          <a:xfrm>
            <a:off x="406399" y="1282700"/>
            <a:ext cx="83185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solidFill>
                  <a:schemeClr val="bg1"/>
                </a:solidFill>
              </a:rPr>
              <a:t>To seek fundamental knowledge about the nature and behavior of living systems and the application of that knowledge to enhance health, lengthen life, and reduce illness and disability</a:t>
            </a:r>
            <a:r>
              <a:rPr lang="en-US" sz="2400" b="1" dirty="0">
                <a:solidFill>
                  <a:schemeClr val="bg1"/>
                </a:solidFill>
                <a:latin typeface="Arial" panose="020B0604020202020204" pitchFamily="34" charset="0"/>
                <a:cs typeface="Arial" panose="020B0604020202020204" pitchFamily="34" charset="0"/>
              </a:rPr>
              <a:t>.</a:t>
            </a:r>
          </a:p>
        </p:txBody>
      </p:sp>
      <p:sp>
        <p:nvSpPr>
          <p:cNvPr id="8" name="Rectangle 7"/>
          <p:cNvSpPr/>
          <p:nvPr/>
        </p:nvSpPr>
        <p:spPr>
          <a:xfrm>
            <a:off x="374125" y="981900"/>
            <a:ext cx="8318500" cy="15035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ubtitle 2"/>
          <p:cNvSpPr txBox="1">
            <a:spLocks/>
          </p:cNvSpPr>
          <p:nvPr/>
        </p:nvSpPr>
        <p:spPr>
          <a:xfrm>
            <a:off x="558799" y="1134300"/>
            <a:ext cx="83185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solidFill>
                  <a:schemeClr val="bg1"/>
                </a:solidFill>
              </a:rPr>
              <a:t>To seek fundamental knowledge about the nature and behavior of living systems and the application of that knowledge to enhance health, lengthen life, and reduce illness and disability</a:t>
            </a:r>
            <a:r>
              <a:rPr lang="en-US" sz="2400" b="1" dirty="0">
                <a:solidFill>
                  <a:schemeClr val="bg1"/>
                </a:solidFill>
                <a:latin typeface="Arial" panose="020B0604020202020204" pitchFamily="34" charset="0"/>
                <a:cs typeface="Arial" panose="020B0604020202020204" pitchFamily="34" charset="0"/>
              </a:rPr>
              <a:t>.</a:t>
            </a:r>
          </a:p>
        </p:txBody>
      </p:sp>
      <p:sp>
        <p:nvSpPr>
          <p:cNvPr id="2" name="Rectangle 1"/>
          <p:cNvSpPr/>
          <p:nvPr/>
        </p:nvSpPr>
        <p:spPr>
          <a:xfrm>
            <a:off x="353883" y="2425619"/>
            <a:ext cx="8350774" cy="4524315"/>
          </a:xfrm>
          <a:prstGeom prst="rect">
            <a:avLst/>
          </a:prstGeom>
        </p:spPr>
        <p:txBody>
          <a:bodyPr wrap="square">
            <a:spAutoFit/>
          </a:bodyPr>
          <a:lstStyle/>
          <a:p>
            <a:pPr>
              <a:lnSpc>
                <a:spcPct val="200000"/>
              </a:lnSpc>
            </a:pPr>
            <a:r>
              <a:rPr lang="en-US" sz="2400" b="1" u="sng" dirty="0">
                <a:solidFill>
                  <a:srgbClr val="002A5C"/>
                </a:solidFill>
              </a:rPr>
              <a:t>FY2017 Priorities:</a:t>
            </a:r>
            <a:endParaRPr lang="en-US" sz="2400" u="sng" dirty="0"/>
          </a:p>
          <a:p>
            <a:pPr marL="342900" indent="-342900">
              <a:lnSpc>
                <a:spcPct val="200000"/>
              </a:lnSpc>
              <a:buFont typeface="Arial" panose="020B0604020202020204" pitchFamily="34" charset="0"/>
              <a:buChar char="•"/>
            </a:pPr>
            <a:r>
              <a:rPr lang="en-US" sz="2400" b="1" dirty="0"/>
              <a:t>Foundation for Discoveries: Basic Research </a:t>
            </a:r>
          </a:p>
          <a:p>
            <a:pPr marL="342900" indent="-342900">
              <a:lnSpc>
                <a:spcPct val="200000"/>
              </a:lnSpc>
              <a:buFont typeface="Arial" panose="020B0604020202020204" pitchFamily="34" charset="0"/>
              <a:buChar char="•"/>
            </a:pPr>
            <a:r>
              <a:rPr lang="en-US" sz="2400" b="1" dirty="0"/>
              <a:t>The Promise of Precision Medicine </a:t>
            </a:r>
          </a:p>
          <a:p>
            <a:pPr marL="342900" indent="-342900">
              <a:lnSpc>
                <a:spcPct val="200000"/>
              </a:lnSpc>
              <a:buFont typeface="Arial" panose="020B0604020202020204" pitchFamily="34" charset="0"/>
              <a:buChar char="•"/>
            </a:pPr>
            <a:r>
              <a:rPr lang="en-US" sz="2400" b="1" dirty="0"/>
              <a:t>Applying Big Data and Technology to Improve Health </a:t>
            </a:r>
          </a:p>
          <a:p>
            <a:pPr marL="342900" indent="-342900">
              <a:lnSpc>
                <a:spcPct val="200000"/>
              </a:lnSpc>
              <a:buFont typeface="Arial" panose="020B0604020202020204" pitchFamily="34" charset="0"/>
              <a:buChar char="•"/>
            </a:pPr>
            <a:r>
              <a:rPr lang="en-US" sz="2400" b="1" dirty="0"/>
              <a:t>Stewardship to Inspire Public Trust </a:t>
            </a:r>
          </a:p>
          <a:p>
            <a:pPr>
              <a:lnSpc>
                <a:spcPct val="200000"/>
              </a:lnSpc>
            </a:pPr>
            <a:endParaRPr lang="en-US" sz="2400" b="1" dirty="0">
              <a:solidFill>
                <a:srgbClr val="002A5C"/>
              </a:solidFill>
            </a:endParaRPr>
          </a:p>
        </p:txBody>
      </p:sp>
    </p:spTree>
    <p:extLst>
      <p:ext uri="{BB962C8B-B14F-4D97-AF65-F5344CB8AC3E}">
        <p14:creationId xmlns:p14="http://schemas.microsoft.com/office/powerpoint/2010/main" val="413744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E672CBA-1F15-4F34-9466-2A2663F0CC35}" type="slidenum">
              <a:rPr lang="en-US" smtClean="0"/>
              <a:pPr/>
              <a:t>4</a:t>
            </a:fld>
            <a:endParaRPr lang="en-US" dirty="0"/>
          </a:p>
        </p:txBody>
      </p:sp>
      <p:sp>
        <p:nvSpPr>
          <p:cNvPr id="5" name="Title 1"/>
          <p:cNvSpPr>
            <a:spLocks noGrp="1"/>
          </p:cNvSpPr>
          <p:nvPr>
            <p:ph type="title"/>
          </p:nvPr>
        </p:nvSpPr>
        <p:spPr>
          <a:xfrm>
            <a:off x="596685" y="107859"/>
            <a:ext cx="8305800" cy="642867"/>
          </a:xfrm>
        </p:spPr>
        <p:txBody>
          <a:bodyPr/>
          <a:lstStyle/>
          <a:p>
            <a:pPr algn="ctr"/>
            <a:r>
              <a:rPr lang="en-US" sz="2400" dirty="0">
                <a:solidFill>
                  <a:schemeClr val="accent1"/>
                </a:solidFill>
              </a:rPr>
              <a:t>Computing, Informatics and Data Sciences across NIH</a:t>
            </a:r>
            <a:br>
              <a:rPr lang="en-US" sz="2400" dirty="0">
                <a:solidFill>
                  <a:schemeClr val="accent1"/>
                </a:solidFill>
              </a:rPr>
            </a:b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3184014426"/>
              </p:ext>
            </p:extLst>
          </p:nvPr>
        </p:nvGraphicFramePr>
        <p:xfrm>
          <a:off x="1416420" y="1353968"/>
          <a:ext cx="6096000" cy="4130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4630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lt1"/>
                          </a:solidFill>
                          <a:latin typeface="+mn-lt"/>
                          <a:ea typeface="+mn-ea"/>
                          <a:cs typeface="+mn-cs"/>
                        </a:rPr>
                        <a:t>Networking and Information Technology Research and Development Program (NITRD)</a:t>
                      </a:r>
                      <a:endParaRPr lang="en-US" sz="1800" b="0" i="0" u="none" strike="noStrike" kern="1200" baseline="0" dirty="0">
                        <a:solidFill>
                          <a:schemeClr val="lt1"/>
                        </a:solidFill>
                        <a:latin typeface="+mn-lt"/>
                        <a:ea typeface="+mn-ea"/>
                        <a:cs typeface="+mn-cs"/>
                      </a:endParaRPr>
                    </a:p>
                    <a:p>
                      <a:endParaRPr lang="en-US" dirty="0"/>
                    </a:p>
                  </a:txBody>
                  <a:tcPr/>
                </a:tc>
                <a:tc>
                  <a:txBody>
                    <a:bodyPr/>
                    <a:lstStyle/>
                    <a:p>
                      <a:r>
                        <a:rPr lang="en-US" dirty="0"/>
                        <a:t>$729 million/year in 2016</a:t>
                      </a:r>
                    </a:p>
                  </a:txBody>
                  <a:tcPr/>
                </a:tc>
                <a:extLst>
                  <a:ext uri="{0D108BD9-81ED-4DB2-BD59-A6C34878D82A}">
                    <a16:rowId xmlns:a16="http://schemas.microsoft.com/office/drawing/2014/main" val="10000"/>
                  </a:ext>
                </a:extLst>
              </a:tr>
              <a:tr h="370840">
                <a:tc>
                  <a:txBody>
                    <a:bodyPr/>
                    <a:lstStyle/>
                    <a:p>
                      <a:r>
                        <a:rPr lang="en-US" dirty="0"/>
                        <a:t>High End</a:t>
                      </a:r>
                      <a:r>
                        <a:rPr lang="en-US" baseline="0" dirty="0"/>
                        <a:t> Computing</a:t>
                      </a:r>
                      <a:endParaRPr lang="en-US" dirty="0"/>
                    </a:p>
                  </a:txBody>
                  <a:tcPr/>
                </a:tc>
                <a:tc>
                  <a:txBody>
                    <a:bodyPr/>
                    <a:lstStyle/>
                    <a:p>
                      <a:r>
                        <a:rPr lang="en-US" dirty="0"/>
                        <a:t>$23 million/year</a:t>
                      </a:r>
                    </a:p>
                  </a:txBody>
                  <a:tcPr/>
                </a:tc>
                <a:extLst>
                  <a:ext uri="{0D108BD9-81ED-4DB2-BD59-A6C34878D82A}">
                    <a16:rowId xmlns:a16="http://schemas.microsoft.com/office/drawing/2014/main" val="10001"/>
                  </a:ext>
                </a:extLst>
              </a:tr>
              <a:tr h="370840">
                <a:tc>
                  <a:txBody>
                    <a:bodyPr/>
                    <a:lstStyle/>
                    <a:p>
                      <a:r>
                        <a:rPr lang="en-US" dirty="0"/>
                        <a:t>Information management</a:t>
                      </a:r>
                    </a:p>
                  </a:txBody>
                  <a:tcPr/>
                </a:tc>
                <a:tc>
                  <a:txBody>
                    <a:bodyPr/>
                    <a:lstStyle/>
                    <a:p>
                      <a:r>
                        <a:rPr lang="en-US" dirty="0"/>
                        <a:t>$299 million/year</a:t>
                      </a:r>
                    </a:p>
                  </a:txBody>
                  <a:tcPr/>
                </a:tc>
                <a:extLst>
                  <a:ext uri="{0D108BD9-81ED-4DB2-BD59-A6C34878D82A}">
                    <a16:rowId xmlns:a16="http://schemas.microsoft.com/office/drawing/2014/main" val="10002"/>
                  </a:ext>
                </a:extLst>
              </a:tr>
              <a:tr h="914400">
                <a:tc>
                  <a:txBody>
                    <a:bodyPr/>
                    <a:lstStyle/>
                    <a:p>
                      <a:r>
                        <a:rPr lang="en-US" dirty="0"/>
                        <a:t>High Capability Computing Systems Infrastructure and Applications</a:t>
                      </a:r>
                    </a:p>
                  </a:txBody>
                  <a:tcPr/>
                </a:tc>
                <a:tc>
                  <a:txBody>
                    <a:bodyPr/>
                    <a:lstStyle/>
                    <a:p>
                      <a:r>
                        <a:rPr lang="en-US" dirty="0"/>
                        <a:t>$194</a:t>
                      </a:r>
                      <a:r>
                        <a:rPr lang="en-US" baseline="0" dirty="0"/>
                        <a:t> million/year</a:t>
                      </a:r>
                      <a:endParaRPr lang="en-US" dirty="0"/>
                    </a:p>
                  </a:txBody>
                  <a:tcPr/>
                </a:tc>
                <a:extLst>
                  <a:ext uri="{0D108BD9-81ED-4DB2-BD59-A6C34878D82A}">
                    <a16:rowId xmlns:a16="http://schemas.microsoft.com/office/drawing/2014/main" val="10003"/>
                  </a:ext>
                </a:extLst>
              </a:tr>
              <a:tr h="640080">
                <a:tc>
                  <a:txBody>
                    <a:bodyPr/>
                    <a:lstStyle/>
                    <a:p>
                      <a:r>
                        <a:rPr lang="en-US" dirty="0"/>
                        <a:t>Software</a:t>
                      </a:r>
                      <a:r>
                        <a:rPr lang="en-US" baseline="0" dirty="0"/>
                        <a:t> Design &amp; Productivity</a:t>
                      </a:r>
                      <a:endParaRPr lang="en-US" dirty="0"/>
                    </a:p>
                  </a:txBody>
                  <a:tcPr/>
                </a:tc>
                <a:tc>
                  <a:txBody>
                    <a:bodyPr/>
                    <a:lstStyle/>
                    <a:p>
                      <a:r>
                        <a:rPr lang="en-US" dirty="0"/>
                        <a:t>$122 million/year</a:t>
                      </a:r>
                    </a:p>
                  </a:txBody>
                  <a:tcPr/>
                </a:tc>
                <a:extLst>
                  <a:ext uri="{0D108BD9-81ED-4DB2-BD59-A6C34878D82A}">
                    <a16:rowId xmlns:a16="http://schemas.microsoft.com/office/drawing/2014/main" val="10004"/>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8" name="TextBox 7"/>
          <p:cNvSpPr txBox="1"/>
          <p:nvPr/>
        </p:nvSpPr>
        <p:spPr>
          <a:xfrm>
            <a:off x="75924" y="59961"/>
            <a:ext cx="391454" cy="369332"/>
          </a:xfrm>
          <a:prstGeom prst="rect">
            <a:avLst/>
          </a:prstGeom>
          <a:noFill/>
        </p:spPr>
        <p:txBody>
          <a:bodyPr wrap="none" rtlCol="0">
            <a:spAutoFit/>
          </a:bodyPr>
          <a:lstStyle/>
          <a:p>
            <a:r>
              <a:rPr lang="en-US" b="1" dirty="0">
                <a:solidFill>
                  <a:schemeClr val="bg1"/>
                </a:solidFill>
              </a:rPr>
              <a:t>IH</a:t>
            </a:r>
          </a:p>
        </p:txBody>
      </p:sp>
    </p:spTree>
    <p:extLst>
      <p:ext uri="{BB962C8B-B14F-4D97-AF65-F5344CB8AC3E}">
        <p14:creationId xmlns:p14="http://schemas.microsoft.com/office/powerpoint/2010/main" val="268543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5365" y="379780"/>
            <a:ext cx="8657095" cy="642867"/>
          </a:xfrm>
        </p:spPr>
        <p:txBody>
          <a:bodyPr/>
          <a:lstStyle/>
          <a:p>
            <a:pPr algn="ctr"/>
            <a:r>
              <a:rPr lang="en-US" sz="2400" dirty="0">
                <a:solidFill>
                  <a:schemeClr val="tx2"/>
                </a:solidFill>
                <a:latin typeface="+mn-lt"/>
              </a:rPr>
              <a:t>Initiatives that Support Computational and Mathematical Sciences</a:t>
            </a:r>
          </a:p>
        </p:txBody>
      </p:sp>
      <p:sp>
        <p:nvSpPr>
          <p:cNvPr id="3" name="Slide Number Placeholder 2"/>
          <p:cNvSpPr>
            <a:spLocks noGrp="1"/>
          </p:cNvSpPr>
          <p:nvPr>
            <p:ph type="sldNum" sz="quarter" idx="11"/>
          </p:nvPr>
        </p:nvSpPr>
        <p:spPr/>
        <p:txBody>
          <a:bodyPr/>
          <a:lstStyle/>
          <a:p>
            <a:fld id="{0E672CBA-1F15-4F34-9466-2A2663F0CC35}" type="slidenum">
              <a:rPr lang="en-US" smtClean="0"/>
              <a:pPr/>
              <a:t>5</a:t>
            </a:fld>
            <a:endParaRPr lang="en-US" dirty="0"/>
          </a:p>
        </p:txBody>
      </p:sp>
      <p:sp>
        <p:nvSpPr>
          <p:cNvPr id="4" name="Content Placeholder 3"/>
          <p:cNvSpPr>
            <a:spLocks noGrp="1"/>
          </p:cNvSpPr>
          <p:nvPr>
            <p:ph sz="quarter" idx="12"/>
          </p:nvPr>
        </p:nvSpPr>
        <p:spPr>
          <a:xfrm>
            <a:off x="108836" y="1012489"/>
            <a:ext cx="8903624" cy="5363509"/>
          </a:xfrm>
        </p:spPr>
        <p:txBody>
          <a:bodyPr/>
          <a:lstStyle/>
          <a:p>
            <a:pPr>
              <a:spcAft>
                <a:spcPts val="0"/>
              </a:spcAft>
            </a:pPr>
            <a:r>
              <a:rPr lang="en-US" sz="2000" b="1" dirty="0">
                <a:solidFill>
                  <a:schemeClr val="tx2"/>
                </a:solidFill>
                <a:latin typeface="+mn-lt"/>
              </a:rPr>
              <a:t>Biomedical Information Science and Technology Initiative (</a:t>
            </a:r>
            <a:r>
              <a:rPr lang="en-US" sz="2000" b="1" u="sng" dirty="0">
                <a:solidFill>
                  <a:schemeClr val="tx2"/>
                </a:solidFill>
                <a:latin typeface="+mn-lt"/>
              </a:rPr>
              <a:t>BISTI</a:t>
            </a:r>
            <a:r>
              <a:rPr lang="en-US" sz="2000" b="1" dirty="0">
                <a:solidFill>
                  <a:schemeClr val="tx2"/>
                </a:solidFill>
                <a:latin typeface="+mn-lt"/>
              </a:rPr>
              <a:t>)</a:t>
            </a:r>
          </a:p>
          <a:p>
            <a:pPr marL="457200" lvl="1" indent="0">
              <a:lnSpc>
                <a:spcPct val="100000"/>
              </a:lnSpc>
              <a:buNone/>
            </a:pPr>
            <a:r>
              <a:rPr lang="en-US" sz="1800" dirty="0">
                <a:latin typeface="+mn-lt"/>
              </a:rPr>
              <a:t>Promote the optimal use of computer science and technology to address problems in biology and medicine by fostering collaborations and interdisciplinary initiatives </a:t>
            </a:r>
            <a:r>
              <a:rPr lang="en-US" sz="1800" b="1" dirty="0">
                <a:latin typeface="+mn-lt"/>
              </a:rPr>
              <a:t>(bisti.nih.gov)</a:t>
            </a:r>
          </a:p>
          <a:p>
            <a:pPr>
              <a:spcAft>
                <a:spcPts val="0"/>
              </a:spcAft>
            </a:pPr>
            <a:r>
              <a:rPr lang="en-US" sz="2000" b="1" dirty="0">
                <a:solidFill>
                  <a:schemeClr val="tx2"/>
                </a:solidFill>
                <a:latin typeface="+mn-lt"/>
              </a:rPr>
              <a:t>Big Data to Knowledge Initiative (</a:t>
            </a:r>
            <a:r>
              <a:rPr lang="en-US" sz="2000" b="1" u="sng" dirty="0">
                <a:solidFill>
                  <a:schemeClr val="tx2"/>
                </a:solidFill>
                <a:latin typeface="+mn-lt"/>
              </a:rPr>
              <a:t>BD2K</a:t>
            </a:r>
            <a:r>
              <a:rPr lang="en-US" sz="2000" b="1" dirty="0">
                <a:solidFill>
                  <a:schemeClr val="tx2"/>
                </a:solidFill>
                <a:latin typeface="+mn-lt"/>
              </a:rPr>
              <a:t>)</a:t>
            </a:r>
          </a:p>
          <a:p>
            <a:pPr marL="457200" lvl="1" indent="0">
              <a:lnSpc>
                <a:spcPct val="100000"/>
              </a:lnSpc>
              <a:buNone/>
            </a:pPr>
            <a:r>
              <a:rPr lang="en-US" sz="1800" dirty="0">
                <a:latin typeface="+mn-lt"/>
              </a:rPr>
              <a:t>Develop new approaches, standards, methods, tools, software and competencies that will enhance the use of biomedical Big Data by supporting research, implementation and training in the data sciences </a:t>
            </a:r>
            <a:r>
              <a:rPr lang="en-US" sz="1800" b="1" dirty="0">
                <a:latin typeface="+mn-lt"/>
              </a:rPr>
              <a:t>(datascience.nih.gov)</a:t>
            </a:r>
          </a:p>
          <a:p>
            <a:pPr>
              <a:spcAft>
                <a:spcPts val="0"/>
              </a:spcAft>
            </a:pPr>
            <a:r>
              <a:rPr lang="en-US" sz="2000" b="1" dirty="0">
                <a:solidFill>
                  <a:schemeClr val="tx2"/>
                </a:solidFill>
                <a:latin typeface="+mn-lt"/>
              </a:rPr>
              <a:t>Interagency Modeling and Analysis Group (</a:t>
            </a:r>
            <a:r>
              <a:rPr lang="en-US" sz="2000" b="1" u="sng" dirty="0">
                <a:solidFill>
                  <a:schemeClr val="tx2"/>
                </a:solidFill>
                <a:latin typeface="+mn-lt"/>
              </a:rPr>
              <a:t>IMAG</a:t>
            </a:r>
            <a:r>
              <a:rPr lang="en-US" sz="2000" b="1" dirty="0">
                <a:solidFill>
                  <a:schemeClr val="tx2"/>
                </a:solidFill>
                <a:latin typeface="+mn-lt"/>
              </a:rPr>
              <a:t>)</a:t>
            </a:r>
          </a:p>
          <a:p>
            <a:pPr marL="457200" lvl="1" indent="0">
              <a:lnSpc>
                <a:spcPct val="100000"/>
              </a:lnSpc>
              <a:buNone/>
            </a:pPr>
            <a:r>
              <a:rPr lang="en-US" sz="1800" dirty="0">
                <a:latin typeface="+mn-lt"/>
              </a:rPr>
              <a:t>Provide an open forum for communication among government representatives for trans-agency activities that have a broad impact in science </a:t>
            </a:r>
            <a:r>
              <a:rPr lang="en-US" sz="1800" b="1" dirty="0">
                <a:latin typeface="+mn-lt"/>
              </a:rPr>
              <a:t>(imagwiki.nibib.nih.gov)</a:t>
            </a:r>
            <a:endParaRPr lang="en-US" sz="1800" b="1" dirty="0"/>
          </a:p>
          <a:p>
            <a:pPr>
              <a:lnSpc>
                <a:spcPct val="100000"/>
              </a:lnSpc>
            </a:pPr>
            <a:r>
              <a:rPr lang="en-US" sz="2000" dirty="0"/>
              <a:t> </a:t>
            </a:r>
            <a:r>
              <a:rPr lang="en-US" sz="2000" b="1" dirty="0">
                <a:solidFill>
                  <a:srgbClr val="4963AE"/>
                </a:solidFill>
                <a:latin typeface="Calibri" panose="020F0502020204030204" pitchFamily="34" charset="0"/>
              </a:rPr>
              <a:t>NSF/NIH Joint program in Mathematical Biology</a:t>
            </a:r>
            <a:endParaRPr lang="en-US" dirty="0">
              <a:solidFill>
                <a:srgbClr val="4963AE"/>
              </a:solidFill>
            </a:endParaRPr>
          </a:p>
          <a:p>
            <a:pPr marL="457200" lvl="1" indent="0">
              <a:lnSpc>
                <a:spcPct val="100000"/>
              </a:lnSpc>
              <a:buNone/>
            </a:pPr>
            <a:r>
              <a:rPr lang="en-US" sz="1800" dirty="0">
                <a:latin typeface="+mn-lt"/>
              </a:rPr>
              <a:t>Bring mathematics and statistics into the core of biological and biomedical research and to broaden the use of innovative mathematics in understanding life processes.</a:t>
            </a:r>
          </a:p>
        </p:txBody>
      </p:sp>
      <p:sp>
        <p:nvSpPr>
          <p:cNvPr id="7" name="TextBox 6"/>
          <p:cNvSpPr txBox="1"/>
          <p:nvPr/>
        </p:nvSpPr>
        <p:spPr>
          <a:xfrm>
            <a:off x="75922" y="6798"/>
            <a:ext cx="397866" cy="369332"/>
          </a:xfrm>
          <a:prstGeom prst="rect">
            <a:avLst/>
          </a:prstGeom>
          <a:noFill/>
        </p:spPr>
        <p:txBody>
          <a:bodyPr wrap="none" rtlCol="0">
            <a:spAutoFit/>
          </a:bodyPr>
          <a:lstStyle/>
          <a:p>
            <a:r>
              <a:rPr lang="en-US" b="1" dirty="0">
                <a:solidFill>
                  <a:schemeClr val="bg1"/>
                </a:solidFill>
              </a:rPr>
              <a:t>NI</a:t>
            </a:r>
          </a:p>
        </p:txBody>
      </p:sp>
    </p:spTree>
    <p:extLst>
      <p:ext uri="{BB962C8B-B14F-4D97-AF65-F5344CB8AC3E}">
        <p14:creationId xmlns:p14="http://schemas.microsoft.com/office/powerpoint/2010/main" val="23320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8475E058-4C20-A242-8A48-FEF4035371A2}" type="slidenum">
              <a:rPr lang="en-US" smtClean="0"/>
              <a:pPr algn="r"/>
              <a:t>6</a:t>
            </a:fld>
            <a:endParaRPr lang="en-US" dirty="0"/>
          </a:p>
        </p:txBody>
      </p:sp>
      <p:sp>
        <p:nvSpPr>
          <p:cNvPr id="3" name="Content Placeholder 2"/>
          <p:cNvSpPr>
            <a:spLocks noGrp="1"/>
          </p:cNvSpPr>
          <p:nvPr>
            <p:ph sz="quarter" idx="11"/>
          </p:nvPr>
        </p:nvSpPr>
        <p:spPr/>
        <p:txBody>
          <a:bodyPr/>
          <a:lstStyle/>
          <a:p>
            <a:r>
              <a:rPr lang="en-US" dirty="0"/>
              <a:t>PA-17-120</a:t>
            </a:r>
          </a:p>
          <a:p>
            <a:r>
              <a:rPr lang="en-US" dirty="0"/>
              <a:t>This FOA encourages applications for research projects that </a:t>
            </a:r>
            <a:r>
              <a:rPr lang="en-US" b="1" dirty="0"/>
              <a:t>identify, validate, and/or functionally characterize loci, genetic variations and haplotypes </a:t>
            </a:r>
            <a:r>
              <a:rPr lang="en-US" dirty="0"/>
              <a:t>that are associated with vulnerability to </a:t>
            </a:r>
            <a:r>
              <a:rPr lang="en-US" b="1" dirty="0"/>
              <a:t>addiction</a:t>
            </a:r>
            <a:r>
              <a:rPr lang="en-US" dirty="0"/>
              <a:t> and that potentially inform the likelihood of responsiveness to treatment.</a:t>
            </a:r>
          </a:p>
          <a:p>
            <a:r>
              <a:rPr lang="en-US" b="1" dirty="0"/>
              <a:t>POC: </a:t>
            </a:r>
            <a:r>
              <a:rPr lang="en-US" dirty="0"/>
              <a:t>Jonathan Pollock, Ph.D. (NIDA) </a:t>
            </a:r>
          </a:p>
          <a:p>
            <a:endParaRPr lang="en-US" dirty="0"/>
          </a:p>
        </p:txBody>
      </p:sp>
      <p:sp>
        <p:nvSpPr>
          <p:cNvPr id="4" name="Title 3"/>
          <p:cNvSpPr>
            <a:spLocks noGrp="1"/>
          </p:cNvSpPr>
          <p:nvPr>
            <p:ph type="title"/>
          </p:nvPr>
        </p:nvSpPr>
        <p:spPr>
          <a:xfrm>
            <a:off x="596685" y="274638"/>
            <a:ext cx="8229600" cy="914400"/>
          </a:xfrm>
        </p:spPr>
        <p:txBody>
          <a:bodyPr/>
          <a:lstStyle/>
          <a:p>
            <a:r>
              <a:rPr lang="en-US" sz="2800" dirty="0">
                <a:solidFill>
                  <a:srgbClr val="4963AE"/>
                </a:solidFill>
              </a:rPr>
              <a:t>Discovering Novel Targets: The Molecular Genetics of Drug Addiction and Related Co-Morbidities (R01) </a:t>
            </a:r>
          </a:p>
        </p:txBody>
      </p:sp>
    </p:spTree>
    <p:extLst>
      <p:ext uri="{BB962C8B-B14F-4D97-AF65-F5344CB8AC3E}">
        <p14:creationId xmlns:p14="http://schemas.microsoft.com/office/powerpoint/2010/main" val="209298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8475E058-4C20-A242-8A48-FEF4035371A2}" type="slidenum">
              <a:rPr lang="en-US" smtClean="0"/>
              <a:pPr algn="r"/>
              <a:t>7</a:t>
            </a:fld>
            <a:endParaRPr lang="en-US" dirty="0"/>
          </a:p>
        </p:txBody>
      </p:sp>
      <p:sp>
        <p:nvSpPr>
          <p:cNvPr id="3" name="Content Placeholder 2"/>
          <p:cNvSpPr>
            <a:spLocks noGrp="1"/>
          </p:cNvSpPr>
          <p:nvPr>
            <p:ph sz="quarter" idx="11"/>
          </p:nvPr>
        </p:nvSpPr>
        <p:spPr/>
        <p:txBody>
          <a:bodyPr/>
          <a:lstStyle/>
          <a:p>
            <a:r>
              <a:rPr lang="en-US" dirty="0"/>
              <a:t>PA-17-159</a:t>
            </a:r>
          </a:p>
          <a:p>
            <a:r>
              <a:rPr lang="en-US" dirty="0"/>
              <a:t>This FOA encourages </a:t>
            </a:r>
            <a:r>
              <a:rPr lang="en-US" dirty="0"/>
              <a:t>novel informatics and data science approaches that can help individuals gather, manage and use data and information about their personal health. </a:t>
            </a:r>
          </a:p>
          <a:p>
            <a:endParaRPr lang="en-US" b="1" dirty="0"/>
          </a:p>
          <a:p>
            <a:r>
              <a:rPr lang="en-US" b="1" dirty="0"/>
              <a:t>POC: </a:t>
            </a:r>
            <a:r>
              <a:rPr lang="en-US" dirty="0"/>
              <a:t>Alan </a:t>
            </a:r>
            <a:r>
              <a:rPr lang="en-US" dirty="0" err="1"/>
              <a:t>VanBiervliet</a:t>
            </a:r>
            <a:r>
              <a:rPr lang="en-US" dirty="0"/>
              <a:t>, Ph.D.</a:t>
            </a:r>
            <a:r>
              <a:rPr lang="en-US" b="1" dirty="0"/>
              <a:t> </a:t>
            </a:r>
            <a:r>
              <a:rPr lang="en-US" dirty="0"/>
              <a:t>(NLM) </a:t>
            </a:r>
          </a:p>
          <a:p>
            <a:endParaRPr lang="en-US" dirty="0"/>
          </a:p>
        </p:txBody>
      </p:sp>
      <p:sp>
        <p:nvSpPr>
          <p:cNvPr id="4" name="Title 3"/>
          <p:cNvSpPr>
            <a:spLocks noGrp="1"/>
          </p:cNvSpPr>
          <p:nvPr>
            <p:ph type="title"/>
          </p:nvPr>
        </p:nvSpPr>
        <p:spPr>
          <a:xfrm>
            <a:off x="596685" y="274638"/>
            <a:ext cx="8229600" cy="914400"/>
          </a:xfrm>
        </p:spPr>
        <p:txBody>
          <a:bodyPr/>
          <a:lstStyle/>
          <a:p>
            <a:r>
              <a:rPr lang="en-US" sz="2800" dirty="0">
                <a:solidFill>
                  <a:srgbClr val="4963AE"/>
                </a:solidFill>
              </a:rPr>
              <a:t>Data Science Research: Personal Health Libraries for Consumers and Patients (R01) </a:t>
            </a:r>
          </a:p>
        </p:txBody>
      </p:sp>
    </p:spTree>
    <p:extLst>
      <p:ext uri="{BB962C8B-B14F-4D97-AF65-F5344CB8AC3E}">
        <p14:creationId xmlns:p14="http://schemas.microsoft.com/office/powerpoint/2010/main" val="2924684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E672CBA-1F15-4F34-9466-2A2663F0CC35}" type="slidenum">
              <a:rPr lang="en-US" smtClean="0"/>
              <a:pPr/>
              <a:t>8</a:t>
            </a:fld>
            <a:endParaRPr lang="en-US" dirty="0"/>
          </a:p>
        </p:txBody>
      </p:sp>
      <p:sp>
        <p:nvSpPr>
          <p:cNvPr id="10" name="Slide Number Placeholder 1"/>
          <p:cNvSpPr txBox="1">
            <a:spLocks/>
          </p:cNvSpPr>
          <p:nvPr/>
        </p:nvSpPr>
        <p:spPr>
          <a:xfrm>
            <a:off x="105905" y="6356350"/>
            <a:ext cx="49078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672CBA-1F15-4F34-9466-2A2663F0CC35}" type="slidenum">
              <a:rPr lang="en-US" smtClean="0"/>
              <a:pPr/>
              <a:t>8</a:t>
            </a:fld>
            <a:endParaRPr lang="en-US" dirty="0"/>
          </a:p>
        </p:txBody>
      </p:sp>
      <p:sp>
        <p:nvSpPr>
          <p:cNvPr id="11" name="Title 2"/>
          <p:cNvSpPr>
            <a:spLocks noGrp="1"/>
          </p:cNvSpPr>
          <p:nvPr>
            <p:ph type="title"/>
          </p:nvPr>
        </p:nvSpPr>
        <p:spPr>
          <a:xfrm>
            <a:off x="457200" y="113113"/>
            <a:ext cx="8305800" cy="642867"/>
          </a:xfrm>
        </p:spPr>
        <p:txBody>
          <a:bodyPr/>
          <a:lstStyle/>
          <a:p>
            <a:pPr algn="ctr"/>
            <a:r>
              <a:rPr lang="en-US" sz="2800" dirty="0"/>
              <a:t>Investigator Initiated Research @ NIGMS</a:t>
            </a:r>
          </a:p>
        </p:txBody>
      </p:sp>
      <p:sp>
        <p:nvSpPr>
          <p:cNvPr id="12" name="TextBox 11"/>
          <p:cNvSpPr txBox="1"/>
          <p:nvPr/>
        </p:nvSpPr>
        <p:spPr>
          <a:xfrm>
            <a:off x="185053" y="968822"/>
            <a:ext cx="8693133" cy="104644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Maximizing Investigators' Research Award (MIRA) PAR-17-094</a:t>
            </a:r>
          </a:p>
          <a:p>
            <a:endParaRPr lang="en-US" sz="24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Provide a single grant for sustained research support to investigators to:</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1450" y="2870177"/>
            <a:ext cx="3679371" cy="297671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207" y="4624047"/>
            <a:ext cx="2619375" cy="1438955"/>
          </a:xfrm>
          <a:prstGeom prst="rect">
            <a:avLst/>
          </a:prstGeom>
        </p:spPr>
      </p:pic>
      <p:sp>
        <p:nvSpPr>
          <p:cNvPr id="15" name="TextBox 14"/>
          <p:cNvSpPr txBox="1"/>
          <p:nvPr/>
        </p:nvSpPr>
        <p:spPr>
          <a:xfrm>
            <a:off x="185053" y="2377696"/>
            <a:ext cx="5562604" cy="2554545"/>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latin typeface="Arial" panose="020B0604020202020204" pitchFamily="34" charset="0"/>
                <a:cs typeface="Arial" panose="020B0604020202020204" pitchFamily="34" charset="0"/>
              </a:rPr>
              <a:t>Enhance ability to take on ambitious projects</a:t>
            </a:r>
          </a:p>
          <a:p>
            <a:pPr marL="285750" indent="-285750">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sz="2000" dirty="0">
                <a:latin typeface="Arial" panose="020B0604020202020204" pitchFamily="34" charset="0"/>
                <a:cs typeface="Arial" panose="020B0604020202020204" pitchFamily="34" charset="0"/>
              </a:rPr>
              <a:t>Increase flexibility in research directions</a:t>
            </a:r>
          </a:p>
          <a:p>
            <a:pPr marL="285750" indent="-285750">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sz="2000" dirty="0">
                <a:latin typeface="Arial" panose="020B0604020202020204" pitchFamily="34" charset="0"/>
                <a:cs typeface="Arial" panose="020B0604020202020204" pitchFamily="34" charset="0"/>
              </a:rPr>
              <a:t>Increase research time and productivity</a:t>
            </a:r>
          </a:p>
          <a:p>
            <a:pPr marL="285750" indent="-285750">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sz="2000" dirty="0">
                <a:latin typeface="Arial" panose="020B0604020202020204" pitchFamily="34" charset="0"/>
                <a:cs typeface="Arial" panose="020B0604020202020204" pitchFamily="34" charset="0"/>
              </a:rPr>
              <a:t>Enable mentoring in a stable environment</a:t>
            </a:r>
          </a:p>
          <a:p>
            <a:pPr marL="285750" indent="-285750">
              <a:buFont typeface="Courier New" panose="02070309020205020404" pitchFamily="49" charset="0"/>
              <a:buChar char="o"/>
            </a:pPr>
            <a:endParaRPr lang="en-US" sz="2000" dirty="0"/>
          </a:p>
        </p:txBody>
      </p:sp>
    </p:spTree>
    <p:extLst>
      <p:ext uri="{BB962C8B-B14F-4D97-AF65-F5344CB8AC3E}">
        <p14:creationId xmlns:p14="http://schemas.microsoft.com/office/powerpoint/2010/main" val="313214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11" y="1464296"/>
            <a:ext cx="8377518" cy="1185642"/>
          </a:xfrm>
        </p:spPr>
        <p:txBody>
          <a:bodyPr/>
          <a:lstStyle/>
          <a:p>
            <a:r>
              <a:rPr lang="en-US" sz="4000" dirty="0">
                <a:solidFill>
                  <a:schemeClr val="bg1"/>
                </a:solidFill>
              </a:rPr>
              <a:t>Thank You!</a:t>
            </a:r>
            <a:br>
              <a:rPr lang="en-US" sz="4000" dirty="0">
                <a:solidFill>
                  <a:schemeClr val="bg1"/>
                </a:solidFill>
              </a:rPr>
            </a:br>
            <a:br>
              <a:rPr lang="en-US" sz="4000"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br>
            <a:br>
              <a:rPr lang="en-US" dirty="0"/>
            </a:br>
            <a:br>
              <a:rPr lang="en-US" dirty="0"/>
            </a:br>
            <a:br>
              <a:rPr lang="en-US" dirty="0"/>
            </a:br>
            <a:endParaRPr lang="en-US" sz="2000" dirty="0"/>
          </a:p>
        </p:txBody>
      </p:sp>
      <p:sp>
        <p:nvSpPr>
          <p:cNvPr id="4" name="Footer Placeholder 4"/>
          <p:cNvSpPr txBox="1">
            <a:spLocks/>
          </p:cNvSpPr>
          <p:nvPr/>
        </p:nvSpPr>
        <p:spPr>
          <a:xfrm>
            <a:off x="274279" y="2072402"/>
            <a:ext cx="458010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037159962"/>
      </p:ext>
    </p:extLst>
  </p:cSld>
  <p:clrMapOvr>
    <a:masterClrMapping/>
  </p:clrMapOvr>
</p:sld>
</file>

<file path=ppt/theme/theme1.xml><?xml version="1.0" encoding="utf-8"?>
<a:theme xmlns:a="http://schemas.openxmlformats.org/drawingml/2006/main" name="NIGMS-PowerPoint-Template-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terio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act-Taglin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Interio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new OER ppt template">
  <a:themeElements>
    <a:clrScheme name="Custom 1">
      <a:dk1>
        <a:srgbClr val="002060"/>
      </a:dk1>
      <a:lt1>
        <a:srgbClr val="FFFFFF"/>
      </a:lt1>
      <a:dk2>
        <a:srgbClr val="0070C0"/>
      </a:dk2>
      <a:lt2>
        <a:srgbClr val="00B0F0"/>
      </a:lt2>
      <a:accent1>
        <a:srgbClr val="7F7F7F"/>
      </a:accent1>
      <a:accent2>
        <a:srgbClr val="002060"/>
      </a:accent2>
      <a:accent3>
        <a:srgbClr val="E5E5E5"/>
      </a:accent3>
      <a:accent4>
        <a:srgbClr val="D5E3FF"/>
      </a:accent4>
      <a:accent5>
        <a:srgbClr val="CBCBCB"/>
      </a:accent5>
      <a:accent6>
        <a:srgbClr val="0070C0"/>
      </a:accent6>
      <a:hlink>
        <a:srgbClr val="0070C0"/>
      </a:hlink>
      <a:folHlink>
        <a:srgbClr val="00B0F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 xsi:nil="true"/>
    <PublishingExpirationDate xmlns="http://schemas.microsoft.com/sharepoint/v3" xsi:nil="true"/>
    <PublishingStartDate xmlns="http://schemas.microsoft.com/sharepoint/v3" xsi:nil="true"/>
    <_dlc_DocId xmlns="37cdb029-9151-4557-af82-e70888ede4ac">6QZC34HEK75R-125-728</_dlc_DocId>
    <wic_System_Copyright xmlns="http://schemas.microsoft.com/sharepoint/v3/fields" xsi:nil="true"/>
    <ImageCreateDate xmlns="AD9E21E4-BB2D-4198-AB2C-7C384CFA484E" xsi:nil="true"/>
    <_dlc_DocIdUrl xmlns="37cdb029-9151-4557-af82-e70888ede4ac">
      <Url>https://insider.nigms.nih.gov/officesanddivisions/irmb/NIGMSSlidesandLogos/_layouts/DocIdRedir.aspx?ID=6QZC34HEK75R-125-728</Url>
      <Description>6QZC34HEK75R-125-728</Description>
    </_dlc_DocIdUrl>
    <Comments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490AD4D31F5DBC438C92A0D4805FA766" ma:contentTypeVersion="3" ma:contentTypeDescription="Upload an image." ma:contentTypeScope="" ma:versionID="03d38962224473d2e775b7f1ec3682aa">
  <xsd:schema xmlns:xsd="http://www.w3.org/2001/XMLSchema" xmlns:xs="http://www.w3.org/2001/XMLSchema" xmlns:p="http://schemas.microsoft.com/office/2006/metadata/properties" xmlns:ns1="http://schemas.microsoft.com/sharepoint/v3" xmlns:ns2="AD9E21E4-BB2D-4198-AB2C-7C384CFA484E" xmlns:ns3="http://schemas.microsoft.com/sharepoint/v3/fields" xmlns:ns4="37cdb029-9151-4557-af82-e70888ede4ac" xmlns:ns5="http://schemas.microsoft.com/sharepoint/v4" targetNamespace="http://schemas.microsoft.com/office/2006/metadata/properties" ma:root="true" ma:fieldsID="19ffa6b37f678cbb063b506c442a1e7d" ns1:_="" ns2:_="" ns3:_="" ns4:_="" ns5:_="">
    <xsd:import namespace="http://schemas.microsoft.com/sharepoint/v3"/>
    <xsd:import namespace="AD9E21E4-BB2D-4198-AB2C-7C384CFA484E"/>
    <xsd:import namespace="http://schemas.microsoft.com/sharepoint/v3/fields"/>
    <xsd:import namespace="37cdb029-9151-4557-af82-e70888ede4ac"/>
    <xsd:import namespace="http://schemas.microsoft.com/sharepoint/v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RoutingRuleDescription" minOccurs="0"/>
                <xsd:element ref="ns5:Comments"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RoutingRuleDescription" ma:index="29" nillable="true" ma:displayName="Description" ma:internalName="RoutingRuleDescription" ma:readOnly="false">
      <xsd:simpleType>
        <xsd:restriction base="dms:Text">
          <xsd:maxLength value="255"/>
        </xsd:restriction>
      </xsd:simpleType>
    </xsd:element>
    <xsd:element name="PublishingStartDate" ma:index="32" nillable="true" ma:displayName="Scheduling Start Date" ma:description="" ma:hidden="true" ma:internalName="PublishingStartDate">
      <xsd:simpleType>
        <xsd:restriction base="dms:Unknown"/>
      </xsd:simpleType>
    </xsd:element>
    <xsd:element name="PublishingExpirationDate" ma:index="33"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9E21E4-BB2D-4198-AB2C-7C384CFA484E"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4"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5"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cdb029-9151-4557-af82-e70888ede4ac"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Comments" ma:index="30" nillable="true" ma:displayName="Description" ma:internalName="Comment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3"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31"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3A38404-525E-4DBA-B6BB-7410333DB624}">
  <ds:schemaRefs>
    <ds:schemaRef ds:uri="http://purl.org/dc/elements/1.1/"/>
    <ds:schemaRef ds:uri="http://schemas.microsoft.com/office/2006/documentManagement/types"/>
    <ds:schemaRef ds:uri="http://schemas.microsoft.com/sharepoint/v3"/>
    <ds:schemaRef ds:uri="http://schemas.microsoft.com/sharepoint/v4"/>
    <ds:schemaRef ds:uri="http://purl.org/dc/terms/"/>
    <ds:schemaRef ds:uri="http://schemas.openxmlformats.org/package/2006/metadata/core-properties"/>
    <ds:schemaRef ds:uri="http://purl.org/dc/dcmitype/"/>
    <ds:schemaRef ds:uri="AD9E21E4-BB2D-4198-AB2C-7C384CFA484E"/>
    <ds:schemaRef ds:uri="http://schemas.microsoft.com/office/infopath/2007/PartnerControls"/>
    <ds:schemaRef ds:uri="37cdb029-9151-4557-af82-e70888ede4ac"/>
    <ds:schemaRef ds:uri="http://schemas.microsoft.com/sharepoint/v3/field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BCDEF1F-A56D-4CD9-AB3E-FAB9F60C74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D9E21E4-BB2D-4198-AB2C-7C384CFA484E"/>
    <ds:schemaRef ds:uri="http://schemas.microsoft.com/sharepoint/v3/fields"/>
    <ds:schemaRef ds:uri="37cdb029-9151-4557-af82-e70888ede4a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0C77EE-BD9D-47FB-AD14-1BA05EA64122}">
  <ds:schemaRefs>
    <ds:schemaRef ds:uri="http://schemas.microsoft.com/sharepoint/v3/contenttype/forms"/>
  </ds:schemaRefs>
</ds:datastoreItem>
</file>

<file path=customXml/itemProps4.xml><?xml version="1.0" encoding="utf-8"?>
<ds:datastoreItem xmlns:ds="http://schemas.openxmlformats.org/officeDocument/2006/customXml" ds:itemID="{3DFE7CF2-5585-44B6-9F84-0F512E1E233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9089</TotalTime>
  <Words>1876</Words>
  <Application>Microsoft Office PowerPoint</Application>
  <PresentationFormat>On-screen Show (4:3)</PresentationFormat>
  <Paragraphs>174</Paragraphs>
  <Slides>11</Slides>
  <Notes>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11</vt:i4>
      </vt:variant>
    </vt:vector>
  </HeadingPairs>
  <TitlesOfParts>
    <vt:vector size="22" baseType="lpstr">
      <vt:lpstr>MS PGothic</vt:lpstr>
      <vt:lpstr>Arial</vt:lpstr>
      <vt:lpstr>Calibri</vt:lpstr>
      <vt:lpstr>Courier New</vt:lpstr>
      <vt:lpstr>Trebuchet MS</vt:lpstr>
      <vt:lpstr>Wingdings</vt:lpstr>
      <vt:lpstr>NIGMS-PowerPoint-Template-A</vt:lpstr>
      <vt:lpstr>Interior Slide</vt:lpstr>
      <vt:lpstr>Contact-Tagline Slide</vt:lpstr>
      <vt:lpstr>1_Interior Slide</vt:lpstr>
      <vt:lpstr>new OER ppt template</vt:lpstr>
      <vt:lpstr>Computational Biology and Multiscale Modeling @ NIH</vt:lpstr>
      <vt:lpstr>PowerPoint Presentation</vt:lpstr>
      <vt:lpstr>PowerPoint Presentation</vt:lpstr>
      <vt:lpstr>Computing, Informatics and Data Sciences across NIH </vt:lpstr>
      <vt:lpstr>Initiatives that Support Computational and Mathematical Sciences</vt:lpstr>
      <vt:lpstr>Discovering Novel Targets: The Molecular Genetics of Drug Addiction and Related Co-Morbidities (R01) </vt:lpstr>
      <vt:lpstr>Data Science Research: Personal Health Libraries for Consumers and Patients (R01) </vt:lpstr>
      <vt:lpstr>Investigator Initiated Research @ NIGMS</vt:lpstr>
      <vt:lpstr>Thank You!           </vt:lpstr>
      <vt:lpstr>NIGMS Predoctoral Training Programs</vt:lpstr>
      <vt:lpstr>Ruth L. Kirschstein National Research Service Award (NRSA)</vt:lpstr>
    </vt:vector>
  </TitlesOfParts>
  <Company>NIGMS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A</dc:title>
  <dc:creator>NIGMS</dc:creator>
  <cp:lastModifiedBy>Gregurick, Susan (NIH/NIGMS) [E]</cp:lastModifiedBy>
  <cp:revision>375</cp:revision>
  <cp:lastPrinted>2014-06-12T18:47:13Z</cp:lastPrinted>
  <dcterms:created xsi:type="dcterms:W3CDTF">2013-01-30T19:35:01Z</dcterms:created>
  <dcterms:modified xsi:type="dcterms:W3CDTF">2017-03-17T21:24:27Z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5e91a41b-0a1f-4990-9832-e774d13c1b36</vt:lpwstr>
  </property>
  <property fmtid="{D5CDD505-2E9C-101B-9397-08002B2CF9AE}" pid="3" name="ContentTypeId">
    <vt:lpwstr>0x0101009148F5A04DDD49CBA7127AADA5FB792B00AADE34325A8B49CDA8BB4DB53328F21400490AD4D31F5DBC438C92A0D4805FA766</vt:lpwstr>
  </property>
</Properties>
</file>