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3.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5.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89" r:id="rId3"/>
  </p:sldMasterIdLst>
  <p:notesMasterIdLst>
    <p:notesMasterId r:id="rId61"/>
  </p:notesMasterIdLst>
  <p:sldIdLst>
    <p:sldId id="419" r:id="rId4"/>
    <p:sldId id="420" r:id="rId5"/>
    <p:sldId id="335" r:id="rId6"/>
    <p:sldId id="295" r:id="rId7"/>
    <p:sldId id="296" r:id="rId8"/>
    <p:sldId id="870" r:id="rId9"/>
    <p:sldId id="864" r:id="rId10"/>
    <p:sldId id="325" r:id="rId11"/>
    <p:sldId id="330" r:id="rId12"/>
    <p:sldId id="457" r:id="rId13"/>
    <p:sldId id="297" r:id="rId14"/>
    <p:sldId id="866" r:id="rId15"/>
    <p:sldId id="867" r:id="rId16"/>
    <p:sldId id="865" r:id="rId17"/>
    <p:sldId id="405" r:id="rId18"/>
    <p:sldId id="468" r:id="rId19"/>
    <p:sldId id="406" r:id="rId20"/>
    <p:sldId id="408" r:id="rId21"/>
    <p:sldId id="454" r:id="rId22"/>
    <p:sldId id="455" r:id="rId23"/>
    <p:sldId id="456" r:id="rId24"/>
    <p:sldId id="861" r:id="rId25"/>
    <p:sldId id="448" r:id="rId26"/>
    <p:sldId id="449" r:id="rId27"/>
    <p:sldId id="450" r:id="rId28"/>
    <p:sldId id="451" r:id="rId29"/>
    <p:sldId id="452" r:id="rId30"/>
    <p:sldId id="453" r:id="rId31"/>
    <p:sldId id="465" r:id="rId32"/>
    <p:sldId id="466" r:id="rId33"/>
    <p:sldId id="467" r:id="rId34"/>
    <p:sldId id="422" r:id="rId35"/>
    <p:sldId id="423" r:id="rId36"/>
    <p:sldId id="424" r:id="rId37"/>
    <p:sldId id="426" r:id="rId38"/>
    <p:sldId id="427" r:id="rId39"/>
    <p:sldId id="428" r:id="rId40"/>
    <p:sldId id="314" r:id="rId41"/>
    <p:sldId id="858" r:id="rId42"/>
    <p:sldId id="859" r:id="rId43"/>
    <p:sldId id="430" r:id="rId44"/>
    <p:sldId id="431" r:id="rId45"/>
    <p:sldId id="432" r:id="rId46"/>
    <p:sldId id="433" r:id="rId47"/>
    <p:sldId id="474" r:id="rId48"/>
    <p:sldId id="476" r:id="rId49"/>
    <p:sldId id="475" r:id="rId50"/>
    <p:sldId id="418" r:id="rId51"/>
    <p:sldId id="470" r:id="rId52"/>
    <p:sldId id="471" r:id="rId53"/>
    <p:sldId id="472" r:id="rId54"/>
    <p:sldId id="261" r:id="rId55"/>
    <p:sldId id="262" r:id="rId56"/>
    <p:sldId id="473" r:id="rId57"/>
    <p:sldId id="869" r:id="rId58"/>
    <p:sldId id="868" r:id="rId59"/>
    <p:sldId id="35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MIIN CHOW" initials="SC"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FF6699"/>
    <a:srgbClr val="60E9FC"/>
    <a:srgbClr val="ED8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92217" autoAdjust="0"/>
  </p:normalViewPr>
  <p:slideViewPr>
    <p:cSldViewPr snapToGrid="0" snapToObjects="1">
      <p:cViewPr varScale="1">
        <p:scale>
          <a:sx n="93" d="100"/>
          <a:sy n="93" d="100"/>
        </p:scale>
        <p:origin x="848" y="200"/>
      </p:cViewPr>
      <p:guideLst>
        <p:guide orient="horz" pos="2160"/>
        <p:guide pos="3840"/>
      </p:guideLst>
    </p:cSldViewPr>
  </p:slideViewPr>
  <p:notesTextViewPr>
    <p:cViewPr>
      <p:scale>
        <a:sx n="1" d="1"/>
        <a:sy n="1" d="1"/>
      </p:scale>
      <p:origin x="0" y="0"/>
    </p:cViewPr>
  </p:notesTextViewPr>
  <p:sorterViewPr>
    <p:cViewPr>
      <p:scale>
        <a:sx n="60" d="100"/>
        <a:sy n="60" d="100"/>
      </p:scale>
      <p:origin x="0" y="-996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73E81D8-ADC1-427A-B83C-334EC4B7B68B}"/>
    <pc:docChg chg="modSld">
      <pc:chgData name="" userId="" providerId="" clId="Web-{873E81D8-ADC1-427A-B83C-334EC4B7B68B}" dt="2019-03-03T22:57:41.726" v="870"/>
      <pc:docMkLst>
        <pc:docMk/>
      </pc:docMkLst>
      <pc:sldChg chg="addSp delSp modSp">
        <pc:chgData name="" userId="" providerId="" clId="Web-{873E81D8-ADC1-427A-B83C-334EC4B7B68B}" dt="2019-03-03T22:57:41.726" v="870"/>
        <pc:sldMkLst>
          <pc:docMk/>
          <pc:sldMk cId="1996013809" sldId="420"/>
        </pc:sldMkLst>
        <pc:spChg chg="del mod">
          <ac:chgData name="" userId="" providerId="" clId="Web-{873E81D8-ADC1-427A-B83C-334EC4B7B68B}" dt="2019-03-03T22:01:37.267" v="3"/>
          <ac:spMkLst>
            <pc:docMk/>
            <pc:sldMk cId="1996013809" sldId="420"/>
            <ac:spMk id="3" creationId="{6AE9AADD-2B34-244D-B6E8-00FB5627CEB3}"/>
          </ac:spMkLst>
        </pc:spChg>
        <pc:graphicFrameChg chg="add del mod modGraphic">
          <ac:chgData name="" userId="" providerId="" clId="Web-{873E81D8-ADC1-427A-B83C-334EC4B7B68B}" dt="2019-03-03T22:06:12.471" v="43"/>
          <ac:graphicFrameMkLst>
            <pc:docMk/>
            <pc:sldMk cId="1996013809" sldId="420"/>
            <ac:graphicFrameMk id="5" creationId="{8AB0CFE5-439B-45B0-9BFE-36AE1ECF3433}"/>
          </ac:graphicFrameMkLst>
        </pc:graphicFrameChg>
        <pc:graphicFrameChg chg="add del mod modGraphic">
          <ac:chgData name="" userId="" providerId="" clId="Web-{873E81D8-ADC1-427A-B83C-334EC4B7B68B}" dt="2019-03-03T22:09:14.830" v="72"/>
          <ac:graphicFrameMkLst>
            <pc:docMk/>
            <pc:sldMk cId="1996013809" sldId="420"/>
            <ac:graphicFrameMk id="8" creationId="{89FDD55D-49F8-4D26-850A-66199283D381}"/>
          </ac:graphicFrameMkLst>
        </pc:graphicFrameChg>
        <pc:graphicFrameChg chg="add mod modGraphic">
          <ac:chgData name="" userId="" providerId="" clId="Web-{873E81D8-ADC1-427A-B83C-334EC4B7B68B}" dt="2019-03-03T22:57:41.726" v="870"/>
          <ac:graphicFrameMkLst>
            <pc:docMk/>
            <pc:sldMk cId="1996013809" sldId="420"/>
            <ac:graphicFrameMk id="10" creationId="{718C542B-C7B0-44FD-A4C6-BD3B9A4F654B}"/>
          </ac:graphicFrameMkLst>
        </pc:graphicFrameChg>
      </pc:sldChg>
    </pc:docChg>
  </pc:docChgLst>
  <pc:docChgLst>
    <pc:chgData clId="Web-{2A092E91-EB5D-4833-B262-F4D5C3FEC8E8}"/>
    <pc:docChg chg="modSld">
      <pc:chgData name="" userId="" providerId="" clId="Web-{2A092E91-EB5D-4833-B262-F4D5C3FEC8E8}" dt="2019-03-07T02:51:43.657" v="30"/>
      <pc:docMkLst>
        <pc:docMk/>
      </pc:docMkLst>
      <pc:sldChg chg="modSp">
        <pc:chgData name="" userId="" providerId="" clId="Web-{2A092E91-EB5D-4833-B262-F4D5C3FEC8E8}" dt="2019-03-07T02:51:43.657" v="30"/>
        <pc:sldMkLst>
          <pc:docMk/>
          <pc:sldMk cId="1996013809" sldId="420"/>
        </pc:sldMkLst>
        <pc:graphicFrameChg chg="mod modGraphic">
          <ac:chgData name="" userId="" providerId="" clId="Web-{2A092E91-EB5D-4833-B262-F4D5C3FEC8E8}" dt="2019-03-07T02:51:43.657" v="30"/>
          <ac:graphicFrameMkLst>
            <pc:docMk/>
            <pc:sldMk cId="1996013809" sldId="420"/>
            <ac:graphicFrameMk id="10" creationId="{718C542B-C7B0-44FD-A4C6-BD3B9A4F654B}"/>
          </ac:graphicFrameMkLst>
        </pc:graphicFrameChg>
      </pc:sldChg>
    </pc:docChg>
  </pc:docChgLst>
  <pc:docChgLst>
    <pc:chgData clId="Web-{8E4DAA3D-6CEF-4E8A-A5F8-9BDEE3875E33}"/>
    <pc:docChg chg="delSld modSld">
      <pc:chgData name="" userId="" providerId="" clId="Web-{8E4DAA3D-6CEF-4E8A-A5F8-9BDEE3875E33}" dt="2019-03-03T23:02:50.299" v="42" actId="20577"/>
      <pc:docMkLst>
        <pc:docMk/>
      </pc:docMkLst>
      <pc:sldChg chg="modSp">
        <pc:chgData name="" userId="" providerId="" clId="Web-{8E4DAA3D-6CEF-4E8A-A5F8-9BDEE3875E33}" dt="2019-03-03T23:00:16.712" v="18" actId="20577"/>
        <pc:sldMkLst>
          <pc:docMk/>
          <pc:sldMk cId="1898153947" sldId="418"/>
        </pc:sldMkLst>
        <pc:spChg chg="mod">
          <ac:chgData name="" userId="" providerId="" clId="Web-{8E4DAA3D-6CEF-4E8A-A5F8-9BDEE3875E33}" dt="2019-03-03T23:00:16.712" v="18" actId="20577"/>
          <ac:spMkLst>
            <pc:docMk/>
            <pc:sldMk cId="1898153947" sldId="418"/>
            <ac:spMk id="2" creationId="{00000000-0000-0000-0000-000000000000}"/>
          </ac:spMkLst>
        </pc:spChg>
      </pc:sldChg>
      <pc:sldChg chg="modSp">
        <pc:chgData name="" userId="" providerId="" clId="Web-{8E4DAA3D-6CEF-4E8A-A5F8-9BDEE3875E33}" dt="2019-03-03T22:59:05.834" v="16" actId="20577"/>
        <pc:sldMkLst>
          <pc:docMk/>
          <pc:sldMk cId="1846489350" sldId="419"/>
        </pc:sldMkLst>
        <pc:spChg chg="mod">
          <ac:chgData name="" userId="" providerId="" clId="Web-{8E4DAA3D-6CEF-4E8A-A5F8-9BDEE3875E33}" dt="2019-03-03T22:59:05.834" v="16" actId="20577"/>
          <ac:spMkLst>
            <pc:docMk/>
            <pc:sldMk cId="1846489350" sldId="419"/>
            <ac:spMk id="3" creationId="{0311FCEE-ABCC-9943-9F94-6AA0206462B7}"/>
          </ac:spMkLst>
        </pc:spChg>
      </pc:sldChg>
      <pc:sldChg chg="modSp">
        <pc:chgData name="" userId="" providerId="" clId="Web-{8E4DAA3D-6CEF-4E8A-A5F8-9BDEE3875E33}" dt="2019-03-03T23:02:50.283" v="41" actId="20577"/>
        <pc:sldMkLst>
          <pc:docMk/>
          <pc:sldMk cId="1687006626" sldId="470"/>
        </pc:sldMkLst>
        <pc:spChg chg="mod">
          <ac:chgData name="" userId="" providerId="" clId="Web-{8E4DAA3D-6CEF-4E8A-A5F8-9BDEE3875E33}" dt="2019-03-03T23:02:50.283" v="41" actId="20577"/>
          <ac:spMkLst>
            <pc:docMk/>
            <pc:sldMk cId="1687006626" sldId="470"/>
            <ac:spMk id="7" creationId="{3E61E4C8-9DF1-E04B-9314-F8068BC80E2F}"/>
          </ac:spMkLst>
        </pc:spChg>
      </pc:sldChg>
    </pc:docChg>
  </pc:docChgLst>
  <pc:docChgLst>
    <pc:chgData clId="Web-{491DEE71-F377-4F9B-9ABF-310396EA61D7}"/>
    <pc:docChg chg="modSld">
      <pc:chgData name="" userId="" providerId="" clId="Web-{491DEE71-F377-4F9B-9ABF-310396EA61D7}" dt="2019-03-07T02:39:28.293" v="1"/>
      <pc:docMkLst>
        <pc:docMk/>
      </pc:docMkLst>
      <pc:sldChg chg="addSp delSp modSp">
        <pc:chgData name="" userId="" providerId="" clId="Web-{491DEE71-F377-4F9B-9ABF-310396EA61D7}" dt="2019-03-07T02:39:28.293" v="1"/>
        <pc:sldMkLst>
          <pc:docMk/>
          <pc:sldMk cId="1947181414" sldId="472"/>
        </pc:sldMkLst>
        <pc:picChg chg="add del mod">
          <ac:chgData name="" userId="" providerId="" clId="Web-{491DEE71-F377-4F9B-9ABF-310396EA61D7}" dt="2019-03-07T02:39:28.293" v="1"/>
          <ac:picMkLst>
            <pc:docMk/>
            <pc:sldMk cId="1947181414" sldId="472"/>
            <ac:picMk id="12" creationId="{942321DA-CE35-4E11-9AC7-807687EAA655}"/>
          </ac:picMkLst>
        </pc:picChg>
      </pc:sldChg>
    </pc:docChg>
  </pc:docChgLst>
  <pc:docChgLst>
    <pc:chgData clId="Web-{B10FCE71-9089-4BC6-B6F8-111E829E5F56}"/>
    <pc:docChg chg="">
      <pc:chgData name="" userId="" providerId="" clId="Web-{B10FCE71-9089-4BC6-B6F8-111E829E5F56}" dt="2019-03-05T05:42:30.379" v="4"/>
      <pc:docMkLst>
        <pc:docMk/>
      </pc:docMkLst>
      <pc:sldChg chg="addCm">
        <pc:chgData name="" userId="" providerId="" clId="Web-{B10FCE71-9089-4BC6-B6F8-111E829E5F56}" dt="2019-03-05T05:42:30.379" v="4"/>
        <pc:sldMkLst>
          <pc:docMk/>
          <pc:sldMk cId="2445580498" sldId="351"/>
        </pc:sldMkLst>
      </pc:sldChg>
      <pc:sldChg chg="addCm">
        <pc:chgData name="" userId="" providerId="" clId="Web-{B10FCE71-9089-4BC6-B6F8-111E829E5F56}" dt="2019-03-05T05:32:51.696" v="1"/>
        <pc:sldMkLst>
          <pc:docMk/>
          <pc:sldMk cId="1898153947" sldId="418"/>
        </pc:sldMkLst>
      </pc:sldChg>
      <pc:sldChg chg="addCm">
        <pc:chgData name="" userId="" providerId="" clId="Web-{B10FCE71-9089-4BC6-B6F8-111E829E5F56}" dt="2019-03-05T05:38:00.186" v="3"/>
        <pc:sldMkLst>
          <pc:docMk/>
          <pc:sldMk cId="3850236256" sldId="427"/>
        </pc:sldMkLst>
      </pc:sldChg>
      <pc:sldChg chg="addCm">
        <pc:chgData name="" userId="" providerId="" clId="Web-{B10FCE71-9089-4BC6-B6F8-111E829E5F56}" dt="2019-03-05T05:34:50.558" v="2"/>
        <pc:sldMkLst>
          <pc:docMk/>
          <pc:sldMk cId="939791161" sldId="451"/>
        </pc:sldMkLst>
      </pc:sldChg>
      <pc:sldChg chg="addCm">
        <pc:chgData name="" userId="" providerId="" clId="Web-{B10FCE71-9089-4BC6-B6F8-111E829E5F56}" dt="2019-03-05T05:31:09.617" v="0"/>
        <pc:sldMkLst>
          <pc:docMk/>
          <pc:sldMk cId="1425884947" sldId="468"/>
        </pc:sldMkLst>
      </pc:sldChg>
    </pc:docChg>
  </pc:docChgLst>
  <pc:docChgLst>
    <pc:chgData clId="Web-{22D1A890-4C84-4C65-A3CA-6037101647DE}"/>
    <pc:docChg chg="addSld delSld modSld sldOrd">
      <pc:chgData name="" userId="" providerId="" clId="Web-{22D1A890-4C84-4C65-A3CA-6037101647DE}" dt="2019-03-07T02:38:26.542" v="476"/>
      <pc:docMkLst>
        <pc:docMk/>
      </pc:docMkLst>
      <pc:sldChg chg="modSp">
        <pc:chgData name="" userId="" providerId="" clId="Web-{22D1A890-4C84-4C65-A3CA-6037101647DE}" dt="2019-03-07T02:16:34.190" v="190" actId="20577"/>
        <pc:sldMkLst>
          <pc:docMk/>
          <pc:sldMk cId="1898153947" sldId="418"/>
        </pc:sldMkLst>
        <pc:spChg chg="mod">
          <ac:chgData name="" userId="" providerId="" clId="Web-{22D1A890-4C84-4C65-A3CA-6037101647DE}" dt="2019-03-07T02:16:34.190" v="190" actId="20577"/>
          <ac:spMkLst>
            <pc:docMk/>
            <pc:sldMk cId="1898153947" sldId="418"/>
            <ac:spMk id="3" creationId="{00000000-0000-0000-0000-000000000000}"/>
          </ac:spMkLst>
        </pc:spChg>
      </pc:sldChg>
      <pc:sldChg chg="addSp delSp modSp">
        <pc:chgData name="" userId="" providerId="" clId="Web-{22D1A890-4C84-4C65-A3CA-6037101647DE}" dt="2019-03-07T02:38:26.542" v="476"/>
        <pc:sldMkLst>
          <pc:docMk/>
          <pc:sldMk cId="1947181414" sldId="472"/>
        </pc:sldMkLst>
        <pc:picChg chg="add del mod">
          <ac:chgData name="" userId="" providerId="" clId="Web-{22D1A890-4C84-4C65-A3CA-6037101647DE}" dt="2019-03-07T02:37:38.261" v="470"/>
          <ac:picMkLst>
            <pc:docMk/>
            <pc:sldMk cId="1947181414" sldId="472"/>
            <ac:picMk id="2" creationId="{EFF558E0-D7B4-4CB1-8A79-409456380A8D}"/>
          </ac:picMkLst>
        </pc:picChg>
        <pc:picChg chg="add del mod">
          <ac:chgData name="" userId="" providerId="" clId="Web-{22D1A890-4C84-4C65-A3CA-6037101647DE}" dt="2019-03-07T02:37:55.761" v="472"/>
          <ac:picMkLst>
            <pc:docMk/>
            <pc:sldMk cId="1947181414" sldId="472"/>
            <ac:picMk id="4" creationId="{ED983F89-ED66-471A-AC89-F0524BEC5EF5}"/>
          </ac:picMkLst>
        </pc:picChg>
        <pc:picChg chg="add del mod">
          <ac:chgData name="" userId="" providerId="" clId="Web-{22D1A890-4C84-4C65-A3CA-6037101647DE}" dt="2019-03-07T02:38:06.027" v="474"/>
          <ac:picMkLst>
            <pc:docMk/>
            <pc:sldMk cId="1947181414" sldId="472"/>
            <ac:picMk id="8" creationId="{57516B51-92FF-45F9-B99B-F5CCA59ECD25}"/>
          </ac:picMkLst>
        </pc:picChg>
        <pc:picChg chg="add del mod">
          <ac:chgData name="" userId="" providerId="" clId="Web-{22D1A890-4C84-4C65-A3CA-6037101647DE}" dt="2019-03-07T02:38:26.542" v="476"/>
          <ac:picMkLst>
            <pc:docMk/>
            <pc:sldMk cId="1947181414" sldId="472"/>
            <ac:picMk id="10" creationId="{84FFA1CA-DB81-433F-9484-B2396A5DD3B1}"/>
          </ac:picMkLst>
        </pc:picChg>
      </pc:sldChg>
      <pc:sldChg chg="modSp">
        <pc:chgData name="" userId="" providerId="" clId="Web-{22D1A890-4C84-4C65-A3CA-6037101647DE}" dt="2019-03-07T02:13:38.611" v="151" actId="14100"/>
        <pc:sldMkLst>
          <pc:docMk/>
          <pc:sldMk cId="1968660244" sldId="474"/>
        </pc:sldMkLst>
        <pc:spChg chg="mod">
          <ac:chgData name="" userId="" providerId="" clId="Web-{22D1A890-4C84-4C65-A3CA-6037101647DE}" dt="2019-03-07T02:13:38.611" v="151" actId="14100"/>
          <ac:spMkLst>
            <pc:docMk/>
            <pc:sldMk cId="1968660244" sldId="474"/>
            <ac:spMk id="3" creationId="{FFE68F77-D995-6A41-988F-2D0B0F5CBE95}"/>
          </ac:spMkLst>
        </pc:spChg>
      </pc:sldChg>
      <pc:sldChg chg="modSp">
        <pc:chgData name="" userId="" providerId="" clId="Web-{22D1A890-4C84-4C65-A3CA-6037101647DE}" dt="2019-03-07T02:17:57.659" v="217" actId="20577"/>
        <pc:sldMkLst>
          <pc:docMk/>
          <pc:sldMk cId="591597381" sldId="475"/>
        </pc:sldMkLst>
        <pc:spChg chg="mod">
          <ac:chgData name="" userId="" providerId="" clId="Web-{22D1A890-4C84-4C65-A3CA-6037101647DE}" dt="2019-03-07T02:17:57.659" v="217" actId="20577"/>
          <ac:spMkLst>
            <pc:docMk/>
            <pc:sldMk cId="591597381" sldId="475"/>
            <ac:spMk id="3" creationId="{7B1BA937-9006-CD47-B840-670E92F19061}"/>
          </ac:spMkLst>
        </pc:spChg>
      </pc:sldChg>
      <pc:sldChg chg="ord">
        <pc:chgData name="" userId="" providerId="" clId="Web-{22D1A890-4C84-4C65-A3CA-6037101647DE}" dt="2019-03-07T02:07:01.655" v="0"/>
        <pc:sldMkLst>
          <pc:docMk/>
          <pc:sldMk cId="1837870788" sldId="476"/>
        </pc:sldMkLst>
      </pc:sldChg>
      <pc:sldChg chg="modSp">
        <pc:chgData name="" userId="" providerId="" clId="Web-{22D1A890-4C84-4C65-A3CA-6037101647DE}" dt="2019-03-07T02:12:36.876" v="114" actId="20577"/>
        <pc:sldMkLst>
          <pc:docMk/>
          <pc:sldMk cId="3103109573" sldId="861"/>
        </pc:sldMkLst>
        <pc:spChg chg="mod">
          <ac:chgData name="" userId="" providerId="" clId="Web-{22D1A890-4C84-4C65-A3CA-6037101647DE}" dt="2019-03-07T02:12:36.876" v="114" actId="20577"/>
          <ac:spMkLst>
            <pc:docMk/>
            <pc:sldMk cId="3103109573" sldId="861"/>
            <ac:spMk id="5" creationId="{00000000-0000-0000-0000-000000000000}"/>
          </ac:spMkLst>
        </pc:spChg>
      </pc:sldChg>
      <pc:sldChg chg="modSp">
        <pc:chgData name="" userId="" providerId="" clId="Web-{22D1A890-4C84-4C65-A3CA-6037101647DE}" dt="2019-03-07T02:23:44.787" v="288" actId="1076"/>
        <pc:sldMkLst>
          <pc:docMk/>
          <pc:sldMk cId="283031735" sldId="868"/>
        </pc:sldMkLst>
        <pc:spChg chg="mod">
          <ac:chgData name="" userId="" providerId="" clId="Web-{22D1A890-4C84-4C65-A3CA-6037101647DE}" dt="2019-03-07T02:23:44.787" v="288" actId="1076"/>
          <ac:spMkLst>
            <pc:docMk/>
            <pc:sldMk cId="283031735" sldId="868"/>
            <ac:spMk id="2" creationId="{00000000-0000-0000-0000-000000000000}"/>
          </ac:spMkLst>
        </pc:spChg>
        <pc:spChg chg="mod">
          <ac:chgData name="" userId="" providerId="" clId="Web-{22D1A890-4C84-4C65-A3CA-6037101647DE}" dt="2019-03-07T02:23:38.708" v="285" actId="20577"/>
          <ac:spMkLst>
            <pc:docMk/>
            <pc:sldMk cId="283031735" sldId="868"/>
            <ac:spMk id="3" creationId="{00000000-0000-0000-0000-000000000000}"/>
          </ac:spMkLst>
        </pc:spChg>
      </pc:sldChg>
      <pc:sldChg chg="addSp delSp modSp new">
        <pc:chgData name="" userId="" providerId="" clId="Web-{22D1A890-4C84-4C65-A3CA-6037101647DE}" dt="2019-03-07T02:37:11.932" v="466" actId="20577"/>
        <pc:sldMkLst>
          <pc:docMk/>
          <pc:sldMk cId="1796049713" sldId="869"/>
        </pc:sldMkLst>
        <pc:spChg chg="mod">
          <ac:chgData name="" userId="" providerId="" clId="Web-{22D1A890-4C84-4C65-A3CA-6037101647DE}" dt="2019-03-07T02:37:11.932" v="466" actId="20577"/>
          <ac:spMkLst>
            <pc:docMk/>
            <pc:sldMk cId="1796049713" sldId="869"/>
            <ac:spMk id="2" creationId="{C6F8C647-37B8-447E-B472-F6A17035418D}"/>
          </ac:spMkLst>
        </pc:spChg>
        <pc:spChg chg="del">
          <ac:chgData name="" userId="" providerId="" clId="Web-{22D1A890-4C84-4C65-A3CA-6037101647DE}" dt="2019-03-07T02:26:42.147" v="353"/>
          <ac:spMkLst>
            <pc:docMk/>
            <pc:sldMk cId="1796049713" sldId="869"/>
            <ac:spMk id="3" creationId="{558B9EDE-49F2-4C8F-9A34-88B94FE0E545}"/>
          </ac:spMkLst>
        </pc:spChg>
        <pc:spChg chg="add">
          <ac:chgData name="" userId="" providerId="" clId="Web-{22D1A890-4C84-4C65-A3CA-6037101647DE}" dt="2019-03-07T02:28:04.085" v="381"/>
          <ac:spMkLst>
            <pc:docMk/>
            <pc:sldMk cId="1796049713" sldId="869"/>
            <ac:spMk id="10" creationId="{4A135E55-A87C-4173-A9E0-EAD2C32499C0}"/>
          </ac:spMkLst>
        </pc:spChg>
        <pc:spChg chg="add mod">
          <ac:chgData name="" userId="" providerId="" clId="Web-{22D1A890-4C84-4C65-A3CA-6037101647DE}" dt="2019-03-07T02:30:08.070" v="449" actId="1076"/>
          <ac:spMkLst>
            <pc:docMk/>
            <pc:sldMk cId="1796049713" sldId="869"/>
            <ac:spMk id="11" creationId="{0C6A10B2-7DFA-4B2A-9B5F-6DDB9BBC3E54}"/>
          </ac:spMkLst>
        </pc:spChg>
        <pc:picChg chg="add del mod">
          <ac:chgData name="" userId="" providerId="" clId="Web-{22D1A890-4C84-4C65-A3CA-6037101647DE}" dt="2019-03-07T02:26:55.382" v="358"/>
          <ac:picMkLst>
            <pc:docMk/>
            <pc:sldMk cId="1796049713" sldId="869"/>
            <ac:picMk id="4" creationId="{A6364447-4864-4F98-9689-17BA4EF8CA07}"/>
          </ac:picMkLst>
        </pc:picChg>
        <pc:picChg chg="add del mod">
          <ac:chgData name="" userId="" providerId="" clId="Web-{22D1A890-4C84-4C65-A3CA-6037101647DE}" dt="2019-03-07T02:27:09.069" v="360"/>
          <ac:picMkLst>
            <pc:docMk/>
            <pc:sldMk cId="1796049713" sldId="869"/>
            <ac:picMk id="6" creationId="{60969AA6-7D58-41E9-972D-91FC5208034B}"/>
          </ac:picMkLst>
        </pc:picChg>
        <pc:picChg chg="add mod">
          <ac:chgData name="" userId="" providerId="" clId="Web-{22D1A890-4C84-4C65-A3CA-6037101647DE}" dt="2019-03-07T02:27:58.226" v="380" actId="1076"/>
          <ac:picMkLst>
            <pc:docMk/>
            <pc:sldMk cId="1796049713" sldId="869"/>
            <ac:picMk id="8" creationId="{705AD897-6E00-4423-A06B-C01AD1A7CEA5}"/>
          </ac:picMkLst>
        </pc:picChg>
      </pc:sldChg>
      <pc:sldChg chg="new del">
        <pc:chgData name="" userId="" providerId="" clId="Web-{22D1A890-4C84-4C65-A3CA-6037101647DE}" dt="2019-03-07T02:08:52.562" v="2"/>
        <pc:sldMkLst>
          <pc:docMk/>
          <pc:sldMk cId="1865115372" sldId="869"/>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defRPr/>
            </a:pPr>
            <a:r>
              <a:rPr lang="en-US" dirty="0">
                <a:solidFill>
                  <a:srgbClr val="1E1C11"/>
                </a:solidFill>
              </a:rPr>
              <a:t>Proportional contribution to premature death</a:t>
            </a:r>
          </a:p>
        </c:rich>
      </c:tx>
      <c:layout>
        <c:manualLayout>
          <c:xMode val="edge"/>
          <c:yMode val="edge"/>
          <c:x val="3.5375959949450801E-2"/>
          <c:y val="2.5254293948050399E-2"/>
        </c:manualLayout>
      </c:layout>
      <c:overlay val="0"/>
    </c:title>
    <c:autoTitleDeleted val="0"/>
    <c:view3D>
      <c:rotX val="75"/>
      <c:rotY val="0"/>
      <c:rAngAx val="0"/>
    </c:view3D>
    <c:floor>
      <c:thickness val="0"/>
    </c:floor>
    <c:sideWall>
      <c:thickness val="0"/>
    </c:sideWall>
    <c:backWall>
      <c:thickness val="0"/>
    </c:backWall>
    <c:plotArea>
      <c:layout/>
      <c:pie3DChart>
        <c:varyColors val="1"/>
        <c:ser>
          <c:idx val="0"/>
          <c:order val="0"/>
          <c:tx>
            <c:strRef>
              <c:f>Sheet1!$B$1</c:f>
              <c:strCache>
                <c:ptCount val="1"/>
                <c:pt idx="0">
                  <c:v>Proportional contribution to premature death</c:v>
                </c:pt>
              </c:strCache>
            </c:strRef>
          </c:tx>
          <c:dPt>
            <c:idx val="4"/>
            <c:bubble3D val="0"/>
            <c:spPr>
              <a:solidFill>
                <a:srgbClr val="FF6600"/>
              </a:solidFill>
            </c:spPr>
            <c:extLst>
              <c:ext xmlns:c16="http://schemas.microsoft.com/office/drawing/2014/chart" uri="{C3380CC4-5D6E-409C-BE32-E72D297353CC}">
                <c16:uniqueId val="{00000001-DE80-4530-988E-12A23236F263}"/>
              </c:ext>
            </c:extLst>
          </c:dPt>
          <c:cat>
            <c:strRef>
              <c:f>Sheet1!$A$2:$A$6</c:f>
              <c:strCache>
                <c:ptCount val="5"/>
                <c:pt idx="0">
                  <c:v>Genetic disposition</c:v>
                </c:pt>
                <c:pt idx="1">
                  <c:v>Social circumstances</c:v>
                </c:pt>
                <c:pt idx="2">
                  <c:v>Environmental exposure</c:v>
                </c:pt>
                <c:pt idx="3">
                  <c:v>Health care </c:v>
                </c:pt>
                <c:pt idx="4">
                  <c:v>Behavior</c:v>
                </c:pt>
              </c:strCache>
            </c:strRef>
          </c:cat>
          <c:val>
            <c:numRef>
              <c:f>Sheet1!$B$2:$B$6</c:f>
              <c:numCache>
                <c:formatCode>General</c:formatCode>
                <c:ptCount val="5"/>
                <c:pt idx="0">
                  <c:v>30</c:v>
                </c:pt>
                <c:pt idx="1">
                  <c:v>15</c:v>
                </c:pt>
                <c:pt idx="2">
                  <c:v>5</c:v>
                </c:pt>
                <c:pt idx="3">
                  <c:v>10</c:v>
                </c:pt>
                <c:pt idx="4">
                  <c:v>40</c:v>
                </c:pt>
              </c:numCache>
            </c:numRef>
          </c:val>
          <c:extLst>
            <c:ext xmlns:c16="http://schemas.microsoft.com/office/drawing/2014/chart" uri="{C3380CC4-5D6E-409C-BE32-E72D297353CC}">
              <c16:uniqueId val="{00000002-DE80-4530-988E-12A23236F263}"/>
            </c:ext>
          </c:extLst>
        </c:ser>
        <c:dLbls>
          <c:showLegendKey val="0"/>
          <c:showVal val="0"/>
          <c:showCatName val="0"/>
          <c:showSerName val="0"/>
          <c:showPercent val="0"/>
          <c:showBubbleSize val="0"/>
          <c:showLeaderLines val="1"/>
        </c:dLbls>
      </c:pie3DChart>
    </c:plotArea>
    <c:legend>
      <c:legendPos val="r"/>
      <c:legendEntry>
        <c:idx val="0"/>
        <c:txPr>
          <a:bodyPr/>
          <a:lstStyle/>
          <a:p>
            <a:pPr>
              <a:defRPr>
                <a:solidFill>
                  <a:schemeClr val="bg2">
                    <a:lumMod val="10000"/>
                  </a:schemeClr>
                </a:solidFill>
              </a:defRPr>
            </a:pPr>
            <a:endParaRPr lang="en-US"/>
          </a:p>
        </c:txPr>
      </c:legendEntry>
      <c:legendEntry>
        <c:idx val="1"/>
        <c:txPr>
          <a:bodyPr/>
          <a:lstStyle/>
          <a:p>
            <a:pPr>
              <a:defRPr>
                <a:solidFill>
                  <a:schemeClr val="bg2">
                    <a:lumMod val="10000"/>
                  </a:schemeClr>
                </a:solidFill>
              </a:defRPr>
            </a:pPr>
            <a:endParaRPr lang="en-US"/>
          </a:p>
        </c:txPr>
      </c:legendEntry>
      <c:legendEntry>
        <c:idx val="2"/>
        <c:txPr>
          <a:bodyPr/>
          <a:lstStyle/>
          <a:p>
            <a:pPr>
              <a:defRPr>
                <a:solidFill>
                  <a:schemeClr val="bg2">
                    <a:lumMod val="10000"/>
                  </a:schemeClr>
                </a:solidFill>
              </a:defRPr>
            </a:pPr>
            <a:endParaRPr lang="en-US"/>
          </a:p>
        </c:txPr>
      </c:legendEntry>
      <c:legendEntry>
        <c:idx val="3"/>
        <c:txPr>
          <a:bodyPr/>
          <a:lstStyle/>
          <a:p>
            <a:pPr>
              <a:defRPr>
                <a:solidFill>
                  <a:schemeClr val="bg2">
                    <a:lumMod val="10000"/>
                  </a:schemeClr>
                </a:solidFill>
              </a:defRPr>
            </a:pPr>
            <a:endParaRPr lang="en-US"/>
          </a:p>
        </c:txPr>
      </c:legendEntry>
      <c:legendEntry>
        <c:idx val="4"/>
        <c:txPr>
          <a:bodyPr/>
          <a:lstStyle/>
          <a:p>
            <a:pPr>
              <a:defRPr>
                <a:solidFill>
                  <a:schemeClr val="bg2">
                    <a:lumMod val="10000"/>
                  </a:schemeClr>
                </a:solidFill>
              </a:defRPr>
            </a:pPr>
            <a:endParaRPr lang="en-US"/>
          </a:p>
        </c:txPr>
      </c:legendEntry>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defRPr>
                <a:solidFill>
                  <a:srgbClr val="1E1C11"/>
                </a:solidFill>
              </a:defRPr>
            </a:pPr>
            <a:r>
              <a:rPr lang="en-US" dirty="0">
                <a:solidFill>
                  <a:srgbClr val="1E1C11"/>
                </a:solidFill>
              </a:rPr>
              <a:t>Here’s the part we can change</a:t>
            </a:r>
          </a:p>
        </c:rich>
      </c:tx>
      <c:layout>
        <c:manualLayout>
          <c:xMode val="edge"/>
          <c:yMode val="edge"/>
          <c:x val="8.7845095751919899E-2"/>
          <c:y val="2.5254293948050399E-2"/>
        </c:manualLayout>
      </c:layout>
      <c:overlay val="0"/>
    </c:title>
    <c:autoTitleDeleted val="0"/>
    <c:view3D>
      <c:rotX val="75"/>
      <c:rotY val="0"/>
      <c:rAngAx val="0"/>
    </c:view3D>
    <c:floor>
      <c:thickness val="0"/>
    </c:floor>
    <c:sideWall>
      <c:thickness val="0"/>
    </c:sideWall>
    <c:backWall>
      <c:thickness val="0"/>
    </c:backWall>
    <c:plotArea>
      <c:layout/>
      <c:pie3DChart>
        <c:varyColors val="1"/>
        <c:ser>
          <c:idx val="0"/>
          <c:order val="0"/>
          <c:tx>
            <c:strRef>
              <c:f>Sheet1!$B$1</c:f>
              <c:strCache>
                <c:ptCount val="1"/>
                <c:pt idx="0">
                  <c:v>Proportional contribution to premature death</c:v>
                </c:pt>
              </c:strCache>
            </c:strRef>
          </c:tx>
          <c:dPt>
            <c:idx val="0"/>
            <c:bubble3D val="0"/>
            <c:spPr>
              <a:solidFill>
                <a:sysClr val="window" lastClr="FFFFFF"/>
              </a:solidFill>
            </c:spPr>
            <c:extLst>
              <c:ext xmlns:c16="http://schemas.microsoft.com/office/drawing/2014/chart" uri="{C3380CC4-5D6E-409C-BE32-E72D297353CC}">
                <c16:uniqueId val="{00000001-BEFD-482B-84F3-13595C59B0E2}"/>
              </c:ext>
            </c:extLst>
          </c:dPt>
          <c:dPt>
            <c:idx val="4"/>
            <c:bubble3D val="0"/>
            <c:spPr>
              <a:solidFill>
                <a:srgbClr val="FF6600"/>
              </a:solidFill>
            </c:spPr>
            <c:extLst>
              <c:ext xmlns:c16="http://schemas.microsoft.com/office/drawing/2014/chart" uri="{C3380CC4-5D6E-409C-BE32-E72D297353CC}">
                <c16:uniqueId val="{00000003-BEFD-482B-84F3-13595C59B0E2}"/>
              </c:ext>
            </c:extLst>
          </c:dPt>
          <c:cat>
            <c:strRef>
              <c:f>Sheet1!$A$2:$A$6</c:f>
              <c:strCache>
                <c:ptCount val="5"/>
                <c:pt idx="0">
                  <c:v>Genetic disposition</c:v>
                </c:pt>
                <c:pt idx="1">
                  <c:v>Social circumstances</c:v>
                </c:pt>
                <c:pt idx="2">
                  <c:v>Environmental exposure</c:v>
                </c:pt>
                <c:pt idx="3">
                  <c:v>Health care </c:v>
                </c:pt>
                <c:pt idx="4">
                  <c:v>Behavior</c:v>
                </c:pt>
              </c:strCache>
            </c:strRef>
          </c:cat>
          <c:val>
            <c:numRef>
              <c:f>Sheet1!$B$2:$B$6</c:f>
              <c:numCache>
                <c:formatCode>General</c:formatCode>
                <c:ptCount val="5"/>
                <c:pt idx="0">
                  <c:v>30</c:v>
                </c:pt>
                <c:pt idx="1">
                  <c:v>15</c:v>
                </c:pt>
                <c:pt idx="2">
                  <c:v>5</c:v>
                </c:pt>
                <c:pt idx="3">
                  <c:v>10</c:v>
                </c:pt>
                <c:pt idx="4">
                  <c:v>40</c:v>
                </c:pt>
              </c:numCache>
            </c:numRef>
          </c:val>
          <c:extLst>
            <c:ext xmlns:c16="http://schemas.microsoft.com/office/drawing/2014/chart" uri="{C3380CC4-5D6E-409C-BE32-E72D297353CC}">
              <c16:uniqueId val="{00000004-BEFD-482B-84F3-13595C59B0E2}"/>
            </c:ext>
          </c:extLst>
        </c:ser>
        <c:dLbls>
          <c:showLegendKey val="0"/>
          <c:showVal val="0"/>
          <c:showCatName val="0"/>
          <c:showSerName val="0"/>
          <c:showPercent val="0"/>
          <c:showBubbleSize val="0"/>
          <c:showLeaderLines val="1"/>
        </c:dLbls>
      </c:pie3DChart>
    </c:plotArea>
    <c:legend>
      <c:legendPos val="r"/>
      <c:overlay val="0"/>
      <c:txPr>
        <a:bodyPr/>
        <a:lstStyle/>
        <a:p>
          <a:pPr>
            <a:defRPr>
              <a:solidFill>
                <a:srgbClr val="1E1C11"/>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3-04T21:31:09.617" idx="1">
    <p:pos x="10" y="10"/>
    <p:text>JITAI is not necessarily a central component of all U01 studies, but the multiple-time scale idea is still relevant. Downplay JITAI's visual a little?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3-04T21:34:50.558" idx="3">
    <p:pos x="10" y="10"/>
    <p:text>Here, from the figure, I still don't understand what they meant by latent states. To me receptivity and vulnerability are both latent states. Seems like they are referring to something else with the name of latent states, but unclear to me what these really are.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3-04T21:38:00.186" idx="4">
    <p:pos x="10" y="10"/>
    <p:text>For this slide, I still think they need the j subscript in \bf{\beta} in the first eq, but Ian never got back to me. Also not clear to me what b, d_0 and d_1 are.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3-04T21:32:51.696" idx="2">
    <p:pos x="7070" y="738"/>
    <p:text>Required for optimization of intervention --&gt; Required to optimize understanding and prediction of health behaviors, and corresponding intervention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3-04T21:42:30.379" idx="5">
    <p:pos x="10" y="10"/>
    <p:text>I think the slides end too abruptly. I also think we have rather dense info for a half-an-hour talk, given that Dana will first introduce the ILHBN briefly. Would be helpful to talk briefly about strategies for going through the slides quickly. And would also be good to end with a slide that has some key take-home messages.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144B8-7DD6-A64D-92A0-E3BB73F2BDD3}" type="datetimeFigureOut">
              <a:rPr lang="en-US" smtClean="0"/>
              <a:t>3/7/19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AC958-5514-2E4D-8771-44FA5BA93D34}" type="slidenum">
              <a:rPr lang="en-US" smtClean="0"/>
              <a:t>‹#›</a:t>
            </a:fld>
            <a:endParaRPr lang="en-US"/>
          </a:p>
        </p:txBody>
      </p:sp>
    </p:spTree>
    <p:extLst>
      <p:ext uri="{BB962C8B-B14F-4D97-AF65-F5344CB8AC3E}">
        <p14:creationId xmlns:p14="http://schemas.microsoft.com/office/powerpoint/2010/main" val="193616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 Wolff-Hughes will give a 10-minute intro on the ILHBN</a:t>
            </a:r>
          </a:p>
        </p:txBody>
      </p:sp>
      <p:sp>
        <p:nvSpPr>
          <p:cNvPr id="4" name="Slide Number Placeholder 3"/>
          <p:cNvSpPr>
            <a:spLocks noGrp="1"/>
          </p:cNvSpPr>
          <p:nvPr>
            <p:ph type="sldNum" sz="quarter" idx="5"/>
          </p:nvPr>
        </p:nvSpPr>
        <p:spPr/>
        <p:txBody>
          <a:bodyPr/>
          <a:lstStyle/>
          <a:p>
            <a:fld id="{0621E8AA-8A69-7A4C-9CF2-67E780352ABC}" type="slidenum">
              <a:rPr lang="en-US" smtClean="0"/>
              <a:t>2</a:t>
            </a:fld>
            <a:endParaRPr lang="en-US"/>
          </a:p>
        </p:txBody>
      </p:sp>
    </p:spTree>
    <p:extLst>
      <p:ext uri="{BB962C8B-B14F-4D97-AF65-F5344CB8AC3E}">
        <p14:creationId xmlns:p14="http://schemas.microsoft.com/office/powerpoint/2010/main" val="3110648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Behavioral Assessment &amp; Intervention Commons</a:t>
            </a:r>
          </a:p>
        </p:txBody>
      </p:sp>
      <p:sp>
        <p:nvSpPr>
          <p:cNvPr id="5" name="Date Placeholder 4"/>
          <p:cNvSpPr>
            <a:spLocks noGrp="1"/>
          </p:cNvSpPr>
          <p:nvPr>
            <p:ph type="dt" idx="11"/>
          </p:nvPr>
        </p:nvSpPr>
        <p:spPr/>
        <p:txBody>
          <a:bodyPr/>
          <a:lstStyle/>
          <a:p>
            <a:pPr>
              <a:defRPr/>
            </a:pPr>
            <a:fld id="{EFD1E7DB-1747-45C2-9E32-6659C40C0847}" type="datetime1">
              <a:rPr lang="en-US" smtClean="0"/>
              <a:pPr>
                <a:defRPr/>
              </a:pPr>
              <a:t>3/7/19</a:t>
            </a:fld>
            <a:endParaRPr lang="en-US"/>
          </a:p>
        </p:txBody>
      </p:sp>
      <p:sp>
        <p:nvSpPr>
          <p:cNvPr id="6" name="Footer Placeholder 5"/>
          <p:cNvSpPr>
            <a:spLocks noGrp="1"/>
          </p:cNvSpPr>
          <p:nvPr>
            <p:ph type="ftr" sz="quarter" idx="12"/>
          </p:nvPr>
        </p:nvSpPr>
        <p:spPr/>
        <p:txBody>
          <a:bodyPr/>
          <a:lstStyle/>
          <a:p>
            <a:pPr>
              <a:defRPr/>
            </a:pPr>
            <a:r>
              <a:rPr lang="en-US"/>
              <a:t>OHSU 6-month review</a:t>
            </a:r>
          </a:p>
        </p:txBody>
      </p:sp>
      <p:sp>
        <p:nvSpPr>
          <p:cNvPr id="7" name="Slide Number Placeholder 6"/>
          <p:cNvSpPr>
            <a:spLocks noGrp="1"/>
          </p:cNvSpPr>
          <p:nvPr>
            <p:ph type="sldNum" sz="quarter" idx="13"/>
          </p:nvPr>
        </p:nvSpPr>
        <p:spPr/>
        <p:txBody>
          <a:bodyPr/>
          <a:lstStyle/>
          <a:p>
            <a:pPr>
              <a:defRPr/>
            </a:pPr>
            <a:fld id="{A37DD9B5-B69A-46D4-9A80-62D97A9C6609}" type="slidenum">
              <a:rPr lang="en-US" smtClean="0"/>
              <a:pPr>
                <a:defRPr/>
              </a:pPr>
              <a:t>16</a:t>
            </a:fld>
            <a:endParaRPr lang="en-US"/>
          </a:p>
        </p:txBody>
      </p:sp>
    </p:spTree>
    <p:extLst>
      <p:ext uri="{BB962C8B-B14F-4D97-AF65-F5344CB8AC3E}">
        <p14:creationId xmlns:p14="http://schemas.microsoft.com/office/powerpoint/2010/main" val="35360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 - Exogenous, eta - endogenous</a:t>
            </a:r>
          </a:p>
        </p:txBody>
      </p:sp>
      <p:sp>
        <p:nvSpPr>
          <p:cNvPr id="4" name="Slide Number Placeholder 3"/>
          <p:cNvSpPr>
            <a:spLocks noGrp="1"/>
          </p:cNvSpPr>
          <p:nvPr>
            <p:ph type="sldNum" sz="quarter" idx="10"/>
          </p:nvPr>
        </p:nvSpPr>
        <p:spPr/>
        <p:txBody>
          <a:bodyPr/>
          <a:lstStyle/>
          <a:p>
            <a:pPr>
              <a:defRPr/>
            </a:pPr>
            <a:fld id="{C1859091-1FC9-4994-912B-3A50E44C3DDA}" type="slidenum">
              <a:rPr lang="en-US" smtClean="0"/>
              <a:pPr>
                <a:defRPr/>
              </a:pPr>
              <a:t>19</a:t>
            </a:fld>
            <a:endParaRPr lang="en-US"/>
          </a:p>
        </p:txBody>
      </p:sp>
    </p:spTree>
    <p:extLst>
      <p:ext uri="{BB962C8B-B14F-4D97-AF65-F5344CB8AC3E}">
        <p14:creationId xmlns:p14="http://schemas.microsoft.com/office/powerpoint/2010/main" val="353484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47A90-F69D-824B-B65F-CC508ED57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90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47A90-F69D-824B-B65F-CC508ED57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37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3 slides by Tuesday 2/19/19. Example ready by the 2/15/19.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theory behind the math/stats and how it will be used to understand how the brain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new theory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methodological challenges (e.g.: crossing scales, sparse data, uncertainty, modularity, spatiotemporal simulation challenges, etc.)</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new statistical approaches will provide mechanistic understanding of the system</a:t>
            </a:r>
          </a:p>
          <a:p>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math challenges being overcome (e.g. collision dynamics, cloth dynamics, haptics,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139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3 slides by Tuesday 2/19/19. Example ready by the 2/15/19.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theory behind the math/stats and how it will be used to understand how the brain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new theory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methodological challenges (e.g.: crossing scales, sparse data, uncertainty, modularity, spatiotemporal simulation challenges, etc.)</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new statistical approaches will provide mechanistic understanding of the system</a:t>
            </a:r>
          </a:p>
          <a:p>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math challenges being overcome (e.g. collision dynamics, cloth dynamics, haptics,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750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3 slides by Tuesday 2/19/19. Example ready by the 2/15/19.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theory behind the math/stats and how it will be used to understand how the brain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new theory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methodological challenges (e.g.: crossing scales, sparse data, uncertainty, modularity, spatiotemporal simulation challenges, etc.)</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new statistical approaches will provide mechanistic understanding of the system</a:t>
            </a:r>
          </a:p>
          <a:p>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math challenges being overcome (e.g. collision dynamics, cloth dynamics, haptics,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247D-5C86-4B18-8B46-2B5FA6E09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74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47A90-F69D-824B-B65F-CC508ED57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05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67760-3FBF-4803-979F-C81DD8330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66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1247D-5C86-4B18-8B46-2B5FA6E0947E}" type="slidenum">
              <a:rPr lang="en-US" smtClean="0"/>
              <a:t>35</a:t>
            </a:fld>
            <a:endParaRPr lang="en-US"/>
          </a:p>
        </p:txBody>
      </p:sp>
    </p:spTree>
    <p:extLst>
      <p:ext uri="{BB962C8B-B14F-4D97-AF65-F5344CB8AC3E}">
        <p14:creationId xmlns:p14="http://schemas.microsoft.com/office/powerpoint/2010/main" val="13710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None/>
            </a:pPr>
            <a:r>
              <a:rPr lang="en-US" sz="1500" dirty="0"/>
              <a:t>In</a:t>
            </a:r>
            <a:r>
              <a:rPr lang="en-US" sz="1500" baseline="0" dirty="0"/>
              <a:t> most of my points and examples I am not going to give you answers as much as stimulate your interest in the problems</a:t>
            </a:r>
            <a:endParaRPr lang="en-US" sz="15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3</a:t>
            </a:fld>
            <a:endParaRPr lang="en-US" dirty="0"/>
          </a:p>
        </p:txBody>
      </p:sp>
    </p:spTree>
    <p:extLst>
      <p:ext uri="{BB962C8B-B14F-4D97-AF65-F5344CB8AC3E}">
        <p14:creationId xmlns:p14="http://schemas.microsoft.com/office/powerpoint/2010/main" val="3047754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what is b?</a:t>
            </a:r>
          </a:p>
        </p:txBody>
      </p:sp>
      <p:sp>
        <p:nvSpPr>
          <p:cNvPr id="4" name="Slide Number Placeholder 3"/>
          <p:cNvSpPr>
            <a:spLocks noGrp="1"/>
          </p:cNvSpPr>
          <p:nvPr>
            <p:ph type="sldNum" sz="quarter" idx="5"/>
          </p:nvPr>
        </p:nvSpPr>
        <p:spPr/>
        <p:txBody>
          <a:bodyPr/>
          <a:lstStyle/>
          <a:p>
            <a:fld id="{5121247D-5C86-4B18-8B46-2B5FA6E0947E}" type="slidenum">
              <a:rPr lang="en-US" smtClean="0"/>
              <a:t>36</a:t>
            </a:fld>
            <a:endParaRPr lang="en-US"/>
          </a:p>
        </p:txBody>
      </p:sp>
    </p:spTree>
    <p:extLst>
      <p:ext uri="{BB962C8B-B14F-4D97-AF65-F5344CB8AC3E}">
        <p14:creationId xmlns:p14="http://schemas.microsoft.com/office/powerpoint/2010/main" val="2751528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a:t>
            </a:r>
          </a:p>
          <a:p>
            <a:endParaRPr lang="en-US" sz="1200" b="1" kern="120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Submit 3 slides by Tuesday 2/19/19. Example ready by the 2/15/19.</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Title - headline your </a:t>
            </a:r>
            <a:r>
              <a:rPr lang="en-US" sz="1200" b="1" kern="1200" dirty="0">
                <a:solidFill>
                  <a:schemeClr val="tx1"/>
                </a:solidFill>
                <a:effectLst/>
                <a:latin typeface="+mn-lt"/>
                <a:ea typeface="+mn-ea"/>
                <a:cs typeface="+mn-cs"/>
              </a:rPr>
              <a:t>theory-driven, mechanistic model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name the </a:t>
            </a:r>
            <a:r>
              <a:rPr lang="en-US" sz="1200" b="1" kern="1200" dirty="0">
                <a:solidFill>
                  <a:schemeClr val="tx1"/>
                </a:solidFill>
                <a:effectLst/>
                <a:latin typeface="+mn-lt"/>
                <a:ea typeface="+mn-ea"/>
                <a:cs typeface="+mn-cs"/>
              </a:rPr>
              <a:t>specific mathematical or statistical method and variations </a:t>
            </a:r>
            <a:r>
              <a:rPr lang="en-US" sz="1200" kern="1200" dirty="0">
                <a:solidFill>
                  <a:schemeClr val="tx1"/>
                </a:solidFill>
                <a:effectLst/>
                <a:latin typeface="+mn-lt"/>
                <a:ea typeface="+mn-ea"/>
                <a:cs typeface="+mn-cs"/>
              </a:rPr>
              <a:t>thereof</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u="sng" kern="1200" dirty="0">
                <a:solidFill>
                  <a:schemeClr val="tx1"/>
                </a:solidFill>
                <a:effectLst/>
                <a:latin typeface="+mn-lt"/>
                <a:ea typeface="+mn-ea"/>
                <a:cs typeface="+mn-cs"/>
              </a:rPr>
              <a:t>NOTES</a:t>
            </a:r>
            <a:r>
              <a:rPr lang="en-US" sz="1200" u="sng" kern="1200" dirty="0">
                <a:solidFill>
                  <a:schemeClr val="tx1"/>
                </a:solidFill>
                <a:effectLst/>
                <a:latin typeface="+mn-lt"/>
                <a:ea typeface="+mn-ea"/>
                <a:cs typeface="+mn-cs"/>
              </a:rPr>
              <a:t> section</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define/explain it enough for a non-scientific person to explain to the general public (2-3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mention how can </a:t>
            </a:r>
            <a:r>
              <a:rPr lang="en-US" sz="1200" b="1" kern="1200" dirty="0">
                <a:solidFill>
                  <a:schemeClr val="tx1"/>
                </a:solidFill>
                <a:effectLst/>
                <a:latin typeface="+mn-lt"/>
                <a:ea typeface="+mn-ea"/>
                <a:cs typeface="+mn-cs"/>
              </a:rPr>
              <a:t>machine learning and AI </a:t>
            </a:r>
            <a:r>
              <a:rPr lang="en-US" sz="1200" b="0" kern="1200" dirty="0">
                <a:solidFill>
                  <a:schemeClr val="tx1"/>
                </a:solidFill>
                <a:effectLst/>
                <a:latin typeface="+mn-lt"/>
                <a:ea typeface="+mn-ea"/>
                <a:cs typeface="+mn-cs"/>
              </a:rPr>
              <a:t>help your project (2 sentences)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List </a:t>
            </a:r>
            <a:r>
              <a:rPr lang="en-US" sz="1200" b="1" kern="1200" dirty="0">
                <a:solidFill>
                  <a:schemeClr val="tx1"/>
                </a:solidFill>
                <a:effectLst/>
                <a:latin typeface="+mn-lt"/>
                <a:ea typeface="+mn-ea"/>
                <a:cs typeface="+mn-cs"/>
              </a:rPr>
              <a:t>future challenges </a:t>
            </a:r>
            <a:r>
              <a:rPr lang="en-US" sz="1200" b="0" kern="1200" dirty="0">
                <a:solidFill>
                  <a:schemeClr val="tx1"/>
                </a:solidFill>
                <a:effectLst/>
                <a:latin typeface="+mn-lt"/>
                <a:ea typeface="+mn-ea"/>
                <a:cs typeface="+mn-cs"/>
              </a:rPr>
              <a:t>or next steps after your project is done (1 sentence)</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Notes </a:t>
            </a:r>
            <a:r>
              <a:rPr lang="en-US" sz="1200" b="0" u="sng" kern="1200" dirty="0">
                <a:solidFill>
                  <a:schemeClr val="tx1"/>
                </a:solidFill>
                <a:effectLst/>
                <a:latin typeface="+mn-lt"/>
                <a:ea typeface="+mn-ea"/>
                <a:cs typeface="+mn-cs"/>
              </a:rPr>
              <a:t>section</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For the following communities </a:t>
            </a:r>
            <a:r>
              <a:rPr lang="en-US" sz="1200" kern="1200" dirty="0">
                <a:solidFill>
                  <a:schemeClr val="tx1"/>
                </a:solidFill>
                <a:effectLst/>
                <a:latin typeface="+mn-lt"/>
                <a:ea typeface="+mn-ea"/>
                <a:cs typeface="+mn-cs"/>
              </a:rPr>
              <a:t>(2 sentences)</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explain the theory behind the math/stats and how it will be used to understand how the brain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Behavioral modeling</a:t>
            </a:r>
            <a:r>
              <a:rPr lang="en-US" sz="1200" kern="1200" dirty="0">
                <a:solidFill>
                  <a:schemeClr val="tx1"/>
                </a:solidFill>
                <a:effectLst/>
                <a:latin typeface="+mn-lt"/>
                <a:ea typeface="+mn-ea"/>
                <a:cs typeface="+mn-cs"/>
              </a:rPr>
              <a:t>:  explain the new theory that will integrate within person dynamics with between person dynamics</a:t>
            </a:r>
          </a:p>
          <a:p>
            <a:r>
              <a:rPr lang="en-US" sz="1200" b="1" kern="1200" dirty="0">
                <a:solidFill>
                  <a:schemeClr val="tx1"/>
                </a:solidFill>
                <a:effectLst/>
                <a:latin typeface="+mn-lt"/>
                <a:ea typeface="+mn-ea"/>
                <a:cs typeface="+mn-cs"/>
              </a:rPr>
              <a:t>Multiscale modeling</a:t>
            </a:r>
            <a:r>
              <a:rPr lang="en-US" sz="1200" kern="1200" dirty="0">
                <a:solidFill>
                  <a:schemeClr val="tx1"/>
                </a:solidFill>
                <a:effectLst/>
                <a:latin typeface="+mn-lt"/>
                <a:ea typeface="+mn-ea"/>
                <a:cs typeface="+mn-cs"/>
              </a:rPr>
              <a:t>:  explain how the math will address methodological challenges (e.g.: crossing scales, sparse data, uncertainty, modularity, spatiotemporal simulation challenges, etc.)</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explain how new statistical approaches will provide mechanistic understanding of the system</a:t>
            </a:r>
          </a:p>
          <a:p>
            <a:r>
              <a:rPr lang="en-US" sz="1200" b="1" kern="1200" dirty="0">
                <a:solidFill>
                  <a:schemeClr val="tx1"/>
                </a:solidFill>
                <a:effectLst/>
                <a:latin typeface="+mn-lt"/>
                <a:ea typeface="+mn-ea"/>
                <a:cs typeface="+mn-cs"/>
              </a:rPr>
              <a:t>Medical simulation</a:t>
            </a:r>
            <a:r>
              <a:rPr lang="en-US" sz="1200" kern="1200" dirty="0">
                <a:solidFill>
                  <a:schemeClr val="tx1"/>
                </a:solidFill>
                <a:effectLst/>
                <a:latin typeface="+mn-lt"/>
                <a:ea typeface="+mn-ea"/>
                <a:cs typeface="+mn-cs"/>
              </a:rPr>
              <a:t>:  explain the math challenges being overcome (e.g. collision dynamics, cloth dynamics, haptics, etc.)</a:t>
            </a:r>
          </a:p>
          <a:p>
            <a:endParaRPr lang="en-US" dirty="0"/>
          </a:p>
        </p:txBody>
      </p:sp>
      <p:sp>
        <p:nvSpPr>
          <p:cNvPr id="4" name="Slide Number Placeholder 3"/>
          <p:cNvSpPr>
            <a:spLocks noGrp="1"/>
          </p:cNvSpPr>
          <p:nvPr>
            <p:ph type="sldNum" sz="quarter" idx="5"/>
          </p:nvPr>
        </p:nvSpPr>
        <p:spPr/>
        <p:txBody>
          <a:bodyPr/>
          <a:lstStyle/>
          <a:p>
            <a:fld id="{5121247D-5C86-4B18-8B46-2B5FA6E0947E}" type="slidenum">
              <a:rPr lang="en-US" smtClean="0"/>
              <a:t>37</a:t>
            </a:fld>
            <a:endParaRPr lang="en-US"/>
          </a:p>
        </p:txBody>
      </p:sp>
    </p:spTree>
    <p:extLst>
      <p:ext uri="{BB962C8B-B14F-4D97-AF65-F5344CB8AC3E}">
        <p14:creationId xmlns:p14="http://schemas.microsoft.com/office/powerpoint/2010/main" val="2200888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Photos and audio</a:t>
            </a:r>
            <a:r>
              <a:rPr lang="en-US" baseline="0" dirty="0"/>
              <a:t> recordings will be automatically processed for relevant features: social context, valence, presence of substances in environment. </a:t>
            </a:r>
            <a:endParaRPr lang="en-US" dirty="0"/>
          </a:p>
        </p:txBody>
      </p:sp>
      <p:sp>
        <p:nvSpPr>
          <p:cNvPr id="4" name="Slide Number Placeholder 3"/>
          <p:cNvSpPr>
            <a:spLocks noGrp="1"/>
          </p:cNvSpPr>
          <p:nvPr>
            <p:ph type="sldNum" sz="quarter" idx="10"/>
          </p:nvPr>
        </p:nvSpPr>
        <p:spPr/>
        <p:txBody>
          <a:bodyPr/>
          <a:lstStyle/>
          <a:p>
            <a:fld id="{0BED3E5A-7BE9-6B43-9BB7-9FDC952D6F07}" type="slidenum">
              <a:rPr lang="en-US" smtClean="0"/>
              <a:t>43</a:t>
            </a:fld>
            <a:endParaRPr lang="en-US"/>
          </a:p>
        </p:txBody>
      </p:sp>
    </p:spTree>
    <p:extLst>
      <p:ext uri="{BB962C8B-B14F-4D97-AF65-F5344CB8AC3E}">
        <p14:creationId xmlns:p14="http://schemas.microsoft.com/office/powerpoint/2010/main" val="16200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80B2B02A-144E-EA4C-872C-69E649F0C0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126EE11-8429-1B45-B91E-8D4453C0F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75142345-8103-5F44-A9AB-B8BF0E886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4DF45E1-264D-C745-A0AE-7536F053FFCD}" type="slidenum">
              <a:rPr lang="en-US" altLang="en-US"/>
              <a:pPr>
                <a:spcBef>
                  <a:spcPct val="0"/>
                </a:spcBef>
              </a:pPr>
              <a:t>52</a:t>
            </a:fld>
            <a:endParaRPr lang="en-US" altLang="en-US"/>
          </a:p>
        </p:txBody>
      </p:sp>
    </p:spTree>
    <p:extLst>
      <p:ext uri="{BB962C8B-B14F-4D97-AF65-F5344CB8AC3E}">
        <p14:creationId xmlns:p14="http://schemas.microsoft.com/office/powerpoint/2010/main" val="2975449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7F53EA7B-C48B-3D4D-B167-20934DC12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4AD6FB5-A425-D54C-88E4-A45D185A4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46F75A37-DE77-AA4E-9D26-587801604D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56AB36F-ACE7-2849-8479-422C439CE183}" type="slidenum">
              <a:rPr lang="en-US" altLang="en-US"/>
              <a:pPr>
                <a:spcBef>
                  <a:spcPct val="0"/>
                </a:spcBef>
              </a:pPr>
              <a:t>53</a:t>
            </a:fld>
            <a:endParaRPr lang="en-US" altLang="en-US"/>
          </a:p>
        </p:txBody>
      </p:sp>
    </p:spTree>
    <p:extLst>
      <p:ext uri="{BB962C8B-B14F-4D97-AF65-F5344CB8AC3E}">
        <p14:creationId xmlns:p14="http://schemas.microsoft.com/office/powerpoint/2010/main" val="201637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study on weight control in this particular network. Mental health could be the other one.</a:t>
            </a:r>
          </a:p>
        </p:txBody>
      </p:sp>
      <p:sp>
        <p:nvSpPr>
          <p:cNvPr id="4" name="Slide Number Placeholder 3"/>
          <p:cNvSpPr>
            <a:spLocks noGrp="1"/>
          </p:cNvSpPr>
          <p:nvPr>
            <p:ph type="sldNum" sz="quarter" idx="10"/>
          </p:nvPr>
        </p:nvSpPr>
        <p:spPr/>
        <p:txBody>
          <a:bodyPr/>
          <a:lstStyle/>
          <a:p>
            <a:fld id="{4FEAC958-5514-2E4D-8771-44FA5BA93D34}" type="slidenum">
              <a:rPr lang="en-US" smtClean="0"/>
              <a:t>7</a:t>
            </a:fld>
            <a:endParaRPr lang="en-US"/>
          </a:p>
        </p:txBody>
      </p:sp>
    </p:spTree>
    <p:extLst>
      <p:ext uri="{BB962C8B-B14F-4D97-AF65-F5344CB8AC3E}">
        <p14:creationId xmlns:p14="http://schemas.microsoft.com/office/powerpoint/2010/main" val="3587756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Move to U01 study</a:t>
            </a:r>
          </a:p>
        </p:txBody>
      </p:sp>
      <p:sp>
        <p:nvSpPr>
          <p:cNvPr id="4" name="Slide Number Placeholder 3"/>
          <p:cNvSpPr>
            <a:spLocks noGrp="1"/>
          </p:cNvSpPr>
          <p:nvPr>
            <p:ph type="sldNum" sz="quarter" idx="10"/>
          </p:nvPr>
        </p:nvSpPr>
        <p:spPr/>
        <p:txBody>
          <a:bodyPr/>
          <a:lstStyle/>
          <a:p>
            <a:fld id="{A6D06FEF-5104-43F9-98A9-36AB7B47C9CC}" type="slidenum">
              <a:rPr lang="en-US" smtClean="0"/>
              <a:pPr/>
              <a:t>8</a:t>
            </a:fld>
            <a:endParaRPr lang="en-US"/>
          </a:p>
        </p:txBody>
      </p:sp>
    </p:spTree>
    <p:extLst>
      <p:ext uri="{BB962C8B-B14F-4D97-AF65-F5344CB8AC3E}">
        <p14:creationId xmlns:p14="http://schemas.microsoft.com/office/powerpoint/2010/main" val="51148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 understanding of the mechanisms </a:t>
            </a:r>
          </a:p>
          <a:p>
            <a:r>
              <a:rPr lang="en-US" dirty="0"/>
              <a:t>Optimize intervention </a:t>
            </a:r>
          </a:p>
          <a:p>
            <a:endParaRPr lang="en-US" dirty="0"/>
          </a:p>
        </p:txBody>
      </p:sp>
      <p:sp>
        <p:nvSpPr>
          <p:cNvPr id="4" name="Slide Number Placeholder 3"/>
          <p:cNvSpPr>
            <a:spLocks noGrp="1"/>
          </p:cNvSpPr>
          <p:nvPr>
            <p:ph type="sldNum" sz="quarter" idx="10"/>
          </p:nvPr>
        </p:nvSpPr>
        <p:spPr/>
        <p:txBody>
          <a:bodyPr/>
          <a:lstStyle/>
          <a:p>
            <a:pPr>
              <a:defRPr/>
            </a:pPr>
            <a:fld id="{C1859091-1FC9-4994-912B-3A50E44C3DDA}" type="slidenum">
              <a:rPr lang="en-US" smtClean="0"/>
              <a:pPr>
                <a:defRPr/>
              </a:pPr>
              <a:t>10</a:t>
            </a:fld>
            <a:endParaRPr lang="en-US" dirty="0"/>
          </a:p>
        </p:txBody>
      </p:sp>
    </p:spTree>
    <p:extLst>
      <p:ext uri="{BB962C8B-B14F-4D97-AF65-F5344CB8AC3E}">
        <p14:creationId xmlns:p14="http://schemas.microsoft.com/office/powerpoint/2010/main" val="185347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a:t>
            </a:r>
            <a:r>
              <a:rPr lang="en-US" baseline="0" dirty="0"/>
              <a:t> 10 pounds</a:t>
            </a:r>
          </a:p>
          <a:p>
            <a:r>
              <a:rPr lang="en-US" baseline="0" dirty="0"/>
              <a:t>I added 10 mmHg  130/85</a:t>
            </a:r>
            <a:endParaRPr lang="en-US" dirty="0"/>
          </a:p>
        </p:txBody>
      </p:sp>
      <p:sp>
        <p:nvSpPr>
          <p:cNvPr id="4" name="Slide Number Placeholder 3"/>
          <p:cNvSpPr>
            <a:spLocks noGrp="1"/>
          </p:cNvSpPr>
          <p:nvPr>
            <p:ph type="sldNum" sz="quarter" idx="10"/>
          </p:nvPr>
        </p:nvSpPr>
        <p:spPr/>
        <p:txBody>
          <a:bodyPr/>
          <a:lstStyle/>
          <a:p>
            <a:pPr>
              <a:defRPr/>
            </a:pPr>
            <a:fld id="{C1859091-1FC9-4994-912B-3A50E44C3DDA}" type="slidenum">
              <a:rPr lang="en-US" smtClean="0"/>
              <a:pPr>
                <a:defRPr/>
              </a:pPr>
              <a:t>11</a:t>
            </a:fld>
            <a:endParaRPr lang="en-US"/>
          </a:p>
        </p:txBody>
      </p:sp>
    </p:spTree>
    <p:extLst>
      <p:ext uri="{BB962C8B-B14F-4D97-AF65-F5344CB8AC3E}">
        <p14:creationId xmlns:p14="http://schemas.microsoft.com/office/powerpoint/2010/main" val="241308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770">
              <a:defRPr/>
            </a:pPr>
            <a:r>
              <a:rPr lang="en-US" sz="1300" dirty="0"/>
              <a:t>NP 1.0, CDR = 0.0 (4-30-07); at NP 2.0, CDR = 0.0 (5-6-08); at NP 3.0, CDR=0.5 (5-1-09)</a:t>
            </a:r>
          </a:p>
          <a:p>
            <a:pPr defTabSz="934770">
              <a:defRPr/>
            </a:pPr>
            <a:endParaRPr lang="en-US" sz="1300" dirty="0"/>
          </a:p>
          <a:p>
            <a:pPr defTabSz="934770">
              <a:defRPr/>
            </a:pPr>
            <a:r>
              <a:rPr lang="en-US" sz="1200" b="1" kern="1200" dirty="0">
                <a:solidFill>
                  <a:schemeClr val="tx1"/>
                </a:solidFill>
                <a:effectLst/>
                <a:latin typeface="Times New Roman" pitchFamily="18" charset="0"/>
                <a:ea typeface="ＭＳ Ｐゴシック" charset="-128"/>
                <a:cs typeface="+mn-cs"/>
              </a:rPr>
              <a:t>Austin, D., Hayes, T. L., Kaye, J., </a:t>
            </a:r>
            <a:r>
              <a:rPr lang="en-US" sz="1200" b="1" kern="1200" dirty="0" err="1">
                <a:solidFill>
                  <a:schemeClr val="tx1"/>
                </a:solidFill>
                <a:effectLst/>
                <a:latin typeface="Times New Roman" pitchFamily="18" charset="0"/>
                <a:ea typeface="ＭＳ Ｐゴシック" charset="-128"/>
                <a:cs typeface="+mn-cs"/>
              </a:rPr>
              <a:t>Mattek</a:t>
            </a:r>
            <a:r>
              <a:rPr lang="en-US" sz="1200" b="1" kern="1200" dirty="0">
                <a:solidFill>
                  <a:schemeClr val="tx1"/>
                </a:solidFill>
                <a:effectLst/>
                <a:latin typeface="Times New Roman" pitchFamily="18" charset="0"/>
                <a:ea typeface="ＭＳ Ｐゴシック" charset="-128"/>
                <a:cs typeface="+mn-cs"/>
              </a:rPr>
              <a:t>, N., &amp; Pavel, M. (2011). Unobtrusive monitoring of the longitudinal evolution of in-home gait velocity data with applications to elder care. Paper presented at the Engineering in Medicine and Biology Society, EMBC, 2011 Annual International Conference of the IEEE</a:t>
            </a:r>
            <a:endParaRPr lang="en-US" sz="1300" dirty="0"/>
          </a:p>
          <a:p>
            <a:endParaRPr lang="en-US" dirty="0"/>
          </a:p>
        </p:txBody>
      </p:sp>
      <p:sp>
        <p:nvSpPr>
          <p:cNvPr id="4" name="Header Placeholder 3"/>
          <p:cNvSpPr>
            <a:spLocks noGrp="1"/>
          </p:cNvSpPr>
          <p:nvPr>
            <p:ph type="hdr" sz="quarter" idx="10"/>
          </p:nvPr>
        </p:nvSpPr>
        <p:spPr/>
        <p:txBody>
          <a:bodyPr/>
          <a:lstStyle/>
          <a:p>
            <a:pPr>
              <a:defRPr/>
            </a:pPr>
            <a:r>
              <a:rPr lang="en-US"/>
              <a:t>Behavioral Assessment &amp; Intervention Commons</a:t>
            </a:r>
          </a:p>
        </p:txBody>
      </p:sp>
      <p:sp>
        <p:nvSpPr>
          <p:cNvPr id="5" name="Date Placeholder 4"/>
          <p:cNvSpPr>
            <a:spLocks noGrp="1"/>
          </p:cNvSpPr>
          <p:nvPr>
            <p:ph type="dt" idx="11"/>
          </p:nvPr>
        </p:nvSpPr>
        <p:spPr/>
        <p:txBody>
          <a:bodyPr/>
          <a:lstStyle/>
          <a:p>
            <a:pPr>
              <a:defRPr/>
            </a:pPr>
            <a:fld id="{C6B9201E-36DC-4268-AD9E-D69049B71BF4}" type="datetime1">
              <a:rPr lang="en-US" smtClean="0"/>
              <a:pPr>
                <a:defRPr/>
              </a:pPr>
              <a:t>3/7/19</a:t>
            </a:fld>
            <a:endParaRPr lang="en-US"/>
          </a:p>
        </p:txBody>
      </p:sp>
      <p:sp>
        <p:nvSpPr>
          <p:cNvPr id="6" name="Footer Placeholder 5"/>
          <p:cNvSpPr>
            <a:spLocks noGrp="1"/>
          </p:cNvSpPr>
          <p:nvPr>
            <p:ph type="ftr" sz="quarter" idx="12"/>
          </p:nvPr>
        </p:nvSpPr>
        <p:spPr/>
        <p:txBody>
          <a:bodyPr/>
          <a:lstStyle/>
          <a:p>
            <a:pPr>
              <a:defRPr/>
            </a:pPr>
            <a:r>
              <a:rPr lang="en-US"/>
              <a:t>OHSU 6-month review</a:t>
            </a:r>
          </a:p>
        </p:txBody>
      </p:sp>
      <p:sp>
        <p:nvSpPr>
          <p:cNvPr id="7" name="Slide Number Placeholder 6"/>
          <p:cNvSpPr>
            <a:spLocks noGrp="1"/>
          </p:cNvSpPr>
          <p:nvPr>
            <p:ph type="sldNum" sz="quarter" idx="13"/>
          </p:nvPr>
        </p:nvSpPr>
        <p:spPr/>
        <p:txBody>
          <a:bodyPr/>
          <a:lstStyle/>
          <a:p>
            <a:pPr>
              <a:defRPr/>
            </a:pPr>
            <a:fld id="{01833C26-E046-4210-954B-8842CCEFDDD9}" type="slidenum">
              <a:rPr lang="en-US" smtClean="0"/>
              <a:pPr>
                <a:defRPr/>
              </a:pPr>
              <a:t>13</a:t>
            </a:fld>
            <a:endParaRPr lang="en-US"/>
          </a:p>
        </p:txBody>
      </p:sp>
    </p:spTree>
    <p:extLst>
      <p:ext uri="{BB962C8B-B14F-4D97-AF65-F5344CB8AC3E}">
        <p14:creationId xmlns:p14="http://schemas.microsoft.com/office/powerpoint/2010/main" val="42137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p:spPr>
        <p:txBody>
          <a:bodyPr/>
          <a:lstStyle/>
          <a:p>
            <a:pPr defTabSz="941082"/>
            <a:fld id="{5A71AD7F-C795-4C18-96E6-3342B539DE50}" type="slidenum">
              <a:rPr lang="en-US" smtClean="0"/>
              <a:pPr defTabSz="941082"/>
              <a:t>14</a:t>
            </a:fld>
            <a:endParaRPr lang="en-US" dirty="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dirty="0"/>
              <a:t>This is an example of the kind of data we can obtain (which cannot be obtained with conventional research methods).</a:t>
            </a:r>
          </a:p>
        </p:txBody>
      </p:sp>
    </p:spTree>
    <p:extLst>
      <p:ext uri="{BB962C8B-B14F-4D97-AF65-F5344CB8AC3E}">
        <p14:creationId xmlns:p14="http://schemas.microsoft.com/office/powerpoint/2010/main" val="2329509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Functional data analysis – fitting functions</a:t>
            </a:r>
          </a:p>
          <a:p>
            <a:endParaRPr lang="en-US" dirty="0"/>
          </a:p>
        </p:txBody>
      </p:sp>
      <p:sp>
        <p:nvSpPr>
          <p:cNvPr id="4" name="Slide Number Placeholder 3"/>
          <p:cNvSpPr>
            <a:spLocks noGrp="1"/>
          </p:cNvSpPr>
          <p:nvPr>
            <p:ph type="sldNum" sz="quarter" idx="10"/>
          </p:nvPr>
        </p:nvSpPr>
        <p:spPr/>
        <p:txBody>
          <a:bodyPr/>
          <a:lstStyle/>
          <a:p>
            <a:fld id="{4FEAC958-5514-2E4D-8771-44FA5BA93D34}" type="slidenum">
              <a:rPr lang="en-US" smtClean="0"/>
              <a:t>15</a:t>
            </a:fld>
            <a:endParaRPr lang="en-US"/>
          </a:p>
        </p:txBody>
      </p:sp>
    </p:spTree>
    <p:extLst>
      <p:ext uri="{BB962C8B-B14F-4D97-AF65-F5344CB8AC3E}">
        <p14:creationId xmlns:p14="http://schemas.microsoft.com/office/powerpoint/2010/main" val="214687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F708CA-FE21-A840-B709-3D718FDC65CC}"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79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708CA-FE21-A840-B709-3D718FDC65CC}"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59244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708CA-FE21-A840-B709-3D718FDC65CC}"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4339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C6D7-D5D4-444F-8973-37412F201F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05190-6618-7D43-AA32-8229F3315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881FE4-F902-A641-A457-2B6115300E13}"/>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5" name="Footer Placeholder 4">
            <a:extLst>
              <a:ext uri="{FF2B5EF4-FFF2-40B4-BE49-F238E27FC236}">
                <a16:creationId xmlns:a16="http://schemas.microsoft.com/office/drawing/2014/main" id="{1A041F1C-62BF-BE48-ABE4-166E9C132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615FB-06AB-6D44-90BE-EA0243922989}"/>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2882017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6AD4-F224-B64F-87AF-030A1DA50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479DB-BAA0-0A42-AAD1-76CC9FCAE1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1AEDC-AF6E-AC43-8E7B-7480DD3AC841}"/>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5" name="Footer Placeholder 4">
            <a:extLst>
              <a:ext uri="{FF2B5EF4-FFF2-40B4-BE49-F238E27FC236}">
                <a16:creationId xmlns:a16="http://schemas.microsoft.com/office/drawing/2014/main" id="{09012260-2EF5-DC49-BB90-4D2CEF4B7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6C7C9-C8D5-344A-B539-F64616D8950E}"/>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1056321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5088-E6F2-F441-9870-65E5E8DE38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3C13AA-1F8D-A148-97BF-63BCBB0B97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5D8A13-A70E-3D4E-8F0A-D68FEB63FE5A}"/>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5" name="Footer Placeholder 4">
            <a:extLst>
              <a:ext uri="{FF2B5EF4-FFF2-40B4-BE49-F238E27FC236}">
                <a16:creationId xmlns:a16="http://schemas.microsoft.com/office/drawing/2014/main" id="{60BD21A5-5A1C-A741-BFE1-82C005912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2565-2248-F445-9860-46A6E7748F51}"/>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83853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147A-866B-3644-B948-B8CCF0903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BD56D-4C45-7543-8703-48BED61537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E76F6-9AEE-C340-9F9E-9FDBD60F31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5CBDE-3566-1D40-A275-26F14ABF063C}"/>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6" name="Footer Placeholder 5">
            <a:extLst>
              <a:ext uri="{FF2B5EF4-FFF2-40B4-BE49-F238E27FC236}">
                <a16:creationId xmlns:a16="http://schemas.microsoft.com/office/drawing/2014/main" id="{B14A7092-074B-6144-ABFB-6FBB2F1BC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35DDE-6D17-A94A-811C-7FC8FB879C6D}"/>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78472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B288-1C0A-7A4C-90D1-6F12207C72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F2C8-E82E-E04C-A754-3AF356E25C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C76F22-28C5-0B45-B0EC-1E3790C34D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33FFAE-209A-BC45-A0FB-F4BA7A7D4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6A26BB-ABEC-AD4D-9F6E-BD4CC0A82C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37634-59A9-5044-A342-50E53B67319A}"/>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8" name="Footer Placeholder 7">
            <a:extLst>
              <a:ext uri="{FF2B5EF4-FFF2-40B4-BE49-F238E27FC236}">
                <a16:creationId xmlns:a16="http://schemas.microsoft.com/office/drawing/2014/main" id="{8305C736-5107-2444-B452-6B7D12C01C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E7E755-D9E8-D042-9712-55892277210B}"/>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319665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2507-725E-CB4C-9FB3-4F037CED8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DC9297-82BC-4F41-8E1A-491E87A51830}"/>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4" name="Footer Placeholder 3">
            <a:extLst>
              <a:ext uri="{FF2B5EF4-FFF2-40B4-BE49-F238E27FC236}">
                <a16:creationId xmlns:a16="http://schemas.microsoft.com/office/drawing/2014/main" id="{B645E382-B9DF-564F-BD71-7D6CF4FB8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68E070-60AC-BC42-B0ED-D4CACD5B7FE2}"/>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34517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ACC9DF-BD75-6143-A314-2CF43149B7C3}"/>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3" name="Footer Placeholder 2">
            <a:extLst>
              <a:ext uri="{FF2B5EF4-FFF2-40B4-BE49-F238E27FC236}">
                <a16:creationId xmlns:a16="http://schemas.microsoft.com/office/drawing/2014/main" id="{CA946F90-457B-FD46-B28C-3D16A4FC84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E0EE3-6FA2-B144-B2EF-4E629422BEED}"/>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343373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BA08-E0C7-174D-9CA1-68482F54A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5A8AB-6BD7-354C-8CE0-02D3603D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2B0A83-7604-6244-A78E-38DA857A9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254BC1-9349-BA44-8922-3EF4FB92C4DA}"/>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6" name="Footer Placeholder 5">
            <a:extLst>
              <a:ext uri="{FF2B5EF4-FFF2-40B4-BE49-F238E27FC236}">
                <a16:creationId xmlns:a16="http://schemas.microsoft.com/office/drawing/2014/main" id="{68AC625E-E0F7-BE43-941D-D90F91F5E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3BC48-6F3D-5D40-9412-654F1763B5B0}"/>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3485576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7571" y="187844"/>
            <a:ext cx="10515600" cy="586597"/>
          </a:xfrm>
        </p:spPr>
        <p:txBody>
          <a:bodyPr>
            <a:noAutofit/>
          </a:bodyPr>
          <a:lstStyle>
            <a:lvl1pPr>
              <a:defRPr sz="36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707571" y="1172483"/>
            <a:ext cx="10515600" cy="4883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708CA-FE21-A840-B709-3D718FDC65CC}"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70366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4-FBFB-5347-8B0A-58B9EB3BD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7C39A1-F030-C049-8E72-9DE9A28C49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EC9B5E-7A58-FA42-9C34-90BA5D4AA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AE2DC2-9710-204B-B8DD-2C7CF6331C02}"/>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6" name="Footer Placeholder 5">
            <a:extLst>
              <a:ext uri="{FF2B5EF4-FFF2-40B4-BE49-F238E27FC236}">
                <a16:creationId xmlns:a16="http://schemas.microsoft.com/office/drawing/2014/main" id="{73CBAD5A-59CD-874E-855B-C5812371B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D31B0-905C-304F-A9F5-CC238D84AF87}"/>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2788449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A243-3C9C-2848-A1D2-8B112F866E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920775-C7AD-E940-A4AD-5A84CF250F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353DA-50B0-AC4B-BE4D-9B3418E720EA}"/>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5" name="Footer Placeholder 4">
            <a:extLst>
              <a:ext uri="{FF2B5EF4-FFF2-40B4-BE49-F238E27FC236}">
                <a16:creationId xmlns:a16="http://schemas.microsoft.com/office/drawing/2014/main" id="{226483A1-C4C9-5046-870A-06C0B3090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37D6C-6A3E-AB4B-94F4-C31557FD028E}"/>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2283396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2AF10-2241-B243-AD55-0DE506144B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8ECB32-2F1C-5D48-BE94-CD0CA6041B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368D3-E445-784C-A868-DF97F9F36889}"/>
              </a:ext>
            </a:extLst>
          </p:cNvPr>
          <p:cNvSpPr>
            <a:spLocks noGrp="1"/>
          </p:cNvSpPr>
          <p:nvPr>
            <p:ph type="dt" sz="half" idx="10"/>
          </p:nvPr>
        </p:nvSpPr>
        <p:spPr/>
        <p:txBody>
          <a:bodyPr/>
          <a:lstStyle/>
          <a:p>
            <a:fld id="{EE9FEF24-89E9-F145-8497-534E435D8EC6}" type="datetimeFigureOut">
              <a:rPr lang="en-US" smtClean="0"/>
              <a:t>3/7/19</a:t>
            </a:fld>
            <a:endParaRPr lang="en-US"/>
          </a:p>
        </p:txBody>
      </p:sp>
      <p:sp>
        <p:nvSpPr>
          <p:cNvPr id="5" name="Footer Placeholder 4">
            <a:extLst>
              <a:ext uri="{FF2B5EF4-FFF2-40B4-BE49-F238E27FC236}">
                <a16:creationId xmlns:a16="http://schemas.microsoft.com/office/drawing/2014/main" id="{70E1A1B6-240E-3A45-8D19-AAE62D83F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04BF4-C808-4B4D-87C3-CEE88F9D33F3}"/>
              </a:ext>
            </a:extLst>
          </p:cNvPr>
          <p:cNvSpPr>
            <a:spLocks noGrp="1"/>
          </p:cNvSpPr>
          <p:nvPr>
            <p:ph type="sldNum" sz="quarter" idx="12"/>
          </p:nvPr>
        </p:nvSpPr>
        <p:spPr/>
        <p:txBody>
          <a:bodyPr/>
          <a:lstStyle/>
          <a:p>
            <a:fld id="{3FBA23AB-7289-A641-BDB5-CB56628A3FA4}" type="slidenum">
              <a:rPr lang="en-US" smtClean="0"/>
              <a:t>‹#›</a:t>
            </a:fld>
            <a:endParaRPr lang="en-US"/>
          </a:p>
        </p:txBody>
      </p:sp>
    </p:spTree>
    <p:extLst>
      <p:ext uri="{BB962C8B-B14F-4D97-AF65-F5344CB8AC3E}">
        <p14:creationId xmlns:p14="http://schemas.microsoft.com/office/powerpoint/2010/main" val="3651235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EFF6DE-5238-EB4D-A873-98BB5758EA85}"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1654695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4828"/>
            <a:ext cx="10515600" cy="784321"/>
          </a:xfrm>
        </p:spPr>
        <p:txBody>
          <a:bodyPr/>
          <a:lstStyle>
            <a:lvl1pPr>
              <a:defRPr sz="3600" b="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838200" y="997527"/>
            <a:ext cx="10515600" cy="5179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FF6DE-5238-EB4D-A873-98BB5758EA85}"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3935571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aseline="0">
                <a:latin typeface="Lucida Grande" panose="020B06000405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EFF6DE-5238-EB4D-A873-98BB5758EA85}"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197824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4110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EFF6DE-5238-EB4D-A873-98BB5758EA85}"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826672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941100"/>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EFF6DE-5238-EB4D-A873-98BB5758EA85}" type="datetimeFigureOut">
              <a:rPr lang="en-US" smtClean="0"/>
              <a:t>3/7/19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3811556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EFF6DE-5238-EB4D-A873-98BB5758EA85}" type="datetimeFigureOut">
              <a:rPr lang="en-US" smtClean="0"/>
              <a:t>3/7/19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4031593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FF6DE-5238-EB4D-A873-98BB5758EA85}" type="datetimeFigureOut">
              <a:rPr lang="en-US" smtClean="0"/>
              <a:t>3/7/19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49325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708CA-FE21-A840-B709-3D718FDC65CC}"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75354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EFF6DE-5238-EB4D-A873-98BB5758EA85}"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11776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EFF6DE-5238-EB4D-A873-98BB5758EA85}"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3331556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FF6DE-5238-EB4D-A873-98BB5758EA85}"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2556126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FF6DE-5238-EB4D-A873-98BB5758EA85}"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595C6-F7D8-FD45-BE83-2605544B00CC}" type="slidenum">
              <a:rPr lang="en-US" smtClean="0"/>
              <a:t>‹#›</a:t>
            </a:fld>
            <a:endParaRPr lang="en-US"/>
          </a:p>
        </p:txBody>
      </p:sp>
    </p:spTree>
    <p:extLst>
      <p:ext uri="{BB962C8B-B14F-4D97-AF65-F5344CB8AC3E}">
        <p14:creationId xmlns:p14="http://schemas.microsoft.com/office/powerpoint/2010/main" val="358741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F708CA-FE21-A840-B709-3D718FDC65CC}"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08667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F708CA-FE21-A840-B709-3D718FDC65CC}" type="datetimeFigureOut">
              <a:rPr lang="en-US" smtClean="0"/>
              <a:t>3/7/19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503185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F708CA-FE21-A840-B709-3D718FDC65CC}" type="datetimeFigureOut">
              <a:rPr lang="en-US" smtClean="0"/>
              <a:t>3/7/19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103547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708CA-FE21-A840-B709-3D718FDC65CC}" type="datetimeFigureOut">
              <a:rPr lang="en-US" smtClean="0"/>
              <a:t>3/7/19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7901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708CA-FE21-A840-B709-3D718FDC65CC}"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92305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708CA-FE21-A840-B709-3D718FDC65CC}"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D79BD6-B3A3-1E43-A507-74FF97661452}" type="slidenum">
              <a:rPr lang="en-US" smtClean="0"/>
              <a:t>‹#›</a:t>
            </a:fld>
            <a:endParaRPr lang="en-US"/>
          </a:p>
        </p:txBody>
      </p:sp>
    </p:spTree>
    <p:extLst>
      <p:ext uri="{BB962C8B-B14F-4D97-AF65-F5344CB8AC3E}">
        <p14:creationId xmlns:p14="http://schemas.microsoft.com/office/powerpoint/2010/main" val="32195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15836"/>
            <a:ext cx="10515600" cy="6892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52939"/>
            <a:ext cx="10515600" cy="4824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708CA-FE21-A840-B709-3D718FDC65CC}" type="datetimeFigureOut">
              <a:rPr lang="en-US" smtClean="0"/>
              <a:t>3/7/19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79BD6-B3A3-1E43-A507-74FF97661452}" type="slidenum">
              <a:rPr lang="en-US" smtClean="0"/>
              <a:t>‹#›</a:t>
            </a:fld>
            <a:endParaRPr lang="en-US"/>
          </a:p>
        </p:txBody>
      </p:sp>
    </p:spTree>
    <p:extLst>
      <p:ext uri="{BB962C8B-B14F-4D97-AF65-F5344CB8AC3E}">
        <p14:creationId xmlns:p14="http://schemas.microsoft.com/office/powerpoint/2010/main" val="357381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ED013-9CCA-C644-8BD3-5466C2EF5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6635ED-141B-6540-89F4-BE61E71723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1B6E7-AFB8-2144-A2B4-0619CA124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FEF24-89E9-F145-8497-534E435D8EC6}" type="datetimeFigureOut">
              <a:rPr lang="en-US" smtClean="0"/>
              <a:t>3/7/19</a:t>
            </a:fld>
            <a:endParaRPr lang="en-US"/>
          </a:p>
        </p:txBody>
      </p:sp>
      <p:sp>
        <p:nvSpPr>
          <p:cNvPr id="5" name="Footer Placeholder 4">
            <a:extLst>
              <a:ext uri="{FF2B5EF4-FFF2-40B4-BE49-F238E27FC236}">
                <a16:creationId xmlns:a16="http://schemas.microsoft.com/office/drawing/2014/main" id="{9C8C5002-4044-E341-A745-4D5FCFD2D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E7CE8-219A-6E4A-8BC7-DF45C49935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A23AB-7289-A641-BDB5-CB56628A3FA4}" type="slidenum">
              <a:rPr lang="en-US" smtClean="0"/>
              <a:t>‹#›</a:t>
            </a:fld>
            <a:endParaRPr lang="en-US"/>
          </a:p>
        </p:txBody>
      </p:sp>
    </p:spTree>
    <p:extLst>
      <p:ext uri="{BB962C8B-B14F-4D97-AF65-F5344CB8AC3E}">
        <p14:creationId xmlns:p14="http://schemas.microsoft.com/office/powerpoint/2010/main" val="53064471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2">
                    <a:lumMod val="75000"/>
                  </a:schemeClr>
                </a:solidFill>
              </a:defRPr>
            </a:lvl1pPr>
          </a:lstStyle>
          <a:p>
            <a:fld id="{C3EFF6DE-5238-EB4D-A873-98BB5758EA85}" type="datetimeFigureOut">
              <a:rPr lang="en-US" smtClean="0"/>
              <a:pPr/>
              <a:t>3/7/19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2">
                    <a:lumMod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2">
                    <a:lumMod val="75000"/>
                  </a:schemeClr>
                </a:solidFill>
              </a:defRPr>
            </a:lvl1pPr>
          </a:lstStyle>
          <a:p>
            <a:fld id="{4DA595C6-F7D8-FD45-BE83-2605544B00CC}" type="slidenum">
              <a:rPr lang="en-US" smtClean="0"/>
              <a:pPr/>
              <a:t>‹#›</a:t>
            </a:fld>
            <a:endParaRPr lang="en-US"/>
          </a:p>
        </p:txBody>
      </p:sp>
    </p:spTree>
    <p:extLst>
      <p:ext uri="{BB962C8B-B14F-4D97-AF65-F5344CB8AC3E}">
        <p14:creationId xmlns:p14="http://schemas.microsoft.com/office/powerpoint/2010/main" val="41819170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baseline="0">
          <a:solidFill>
            <a:schemeClr val="accent4">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25.wmf"/><Relationship Id="rId12"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24.wmf"/><Relationship Id="rId10" Type="http://schemas.openxmlformats.org/officeDocument/2006/relationships/image" Target="../media/image26.wmf"/><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9.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28.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45.jp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44.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image" Target="../media/image47.wmf"/><Relationship Id="rId5" Type="http://schemas.openxmlformats.org/officeDocument/2006/relationships/oleObject" Target="../embeddings/oleObject8.bin"/><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notesSlide" Target="../notesSlides/notesSlide24.xml"/><Relationship Id="rId7"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82.emf"/><Relationship Id="rId5" Type="http://schemas.openxmlformats.org/officeDocument/2006/relationships/oleObject" Target="../embeddings/oleObject9.bin"/><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gif"/><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DCAE-D301-5A41-9075-D5FAC3ACB814}"/>
              </a:ext>
            </a:extLst>
          </p:cNvPr>
          <p:cNvSpPr>
            <a:spLocks noGrp="1"/>
          </p:cNvSpPr>
          <p:nvPr>
            <p:ph type="ctrTitle"/>
          </p:nvPr>
        </p:nvSpPr>
        <p:spPr/>
        <p:txBody>
          <a:bodyPr>
            <a:normAutofit fontScale="90000"/>
          </a:bodyPr>
          <a:lstStyle/>
          <a:p>
            <a:r>
              <a:rPr lang="en-US" b="1" dirty="0"/>
              <a:t>Overview of the Intensive Longitudinal Health Behavior Network (ILHBN)</a:t>
            </a:r>
          </a:p>
        </p:txBody>
      </p:sp>
      <p:sp>
        <p:nvSpPr>
          <p:cNvPr id="3" name="Subtitle 2">
            <a:extLst>
              <a:ext uri="{FF2B5EF4-FFF2-40B4-BE49-F238E27FC236}">
                <a16:creationId xmlns:a16="http://schemas.microsoft.com/office/drawing/2014/main" id="{0311FCEE-ABCC-9943-9F94-6AA0206462B7}"/>
              </a:ext>
            </a:extLst>
          </p:cNvPr>
          <p:cNvSpPr>
            <a:spLocks noGrp="1"/>
          </p:cNvSpPr>
          <p:nvPr>
            <p:ph type="subTitle" idx="1"/>
          </p:nvPr>
        </p:nvSpPr>
        <p:spPr>
          <a:xfrm>
            <a:off x="1524000" y="3602038"/>
            <a:ext cx="9144000" cy="1655762"/>
          </a:xfrm>
        </p:spPr>
        <p:txBody>
          <a:bodyPr vert="horz" lIns="91440" tIns="45720" rIns="91440" bIns="45720" rtlCol="0" anchor="t">
            <a:normAutofit lnSpcReduction="10000"/>
          </a:bodyPr>
          <a:lstStyle/>
          <a:p>
            <a:r>
              <a:rPr lang="en-US" dirty="0"/>
              <a:t>Misha Pavel &amp; Sy-Miin Chow </a:t>
            </a:r>
          </a:p>
          <a:p>
            <a:r>
              <a:rPr lang="en-US" dirty="0"/>
              <a:t>(with the help of ILHBN Steering Committee and Network members)</a:t>
            </a:r>
            <a:endParaRPr lang="en-US" dirty="0">
              <a:cs typeface="Calibri"/>
            </a:endParaRPr>
          </a:p>
          <a:p>
            <a:r>
              <a:rPr lang="en-US" dirty="0">
                <a:effectLst/>
              </a:rPr>
              <a:t>Presented at the 2009 Multiscale Modeling Consortium Meeting</a:t>
            </a:r>
          </a:p>
          <a:p>
            <a:r>
              <a:rPr lang="en-US" dirty="0">
                <a:effectLst/>
              </a:rPr>
              <a:t>National Institutes of Health, Bethesda, MD</a:t>
            </a:r>
          </a:p>
        </p:txBody>
      </p:sp>
    </p:spTree>
    <p:extLst>
      <p:ext uri="{BB962C8B-B14F-4D97-AF65-F5344CB8AC3E}">
        <p14:creationId xmlns:p14="http://schemas.microsoft.com/office/powerpoint/2010/main" val="184648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44" y="7034"/>
            <a:ext cx="10538436" cy="1143000"/>
          </a:xfrm>
        </p:spPr>
        <p:txBody>
          <a:bodyPr/>
          <a:lstStyle/>
          <a:p>
            <a:pPr algn="ctr"/>
            <a:r>
              <a:rPr lang="en-US" dirty="0"/>
              <a:t>Closed Loop Systems: </a:t>
            </a:r>
            <a:br>
              <a:rPr lang="en-US" dirty="0"/>
            </a:br>
            <a:r>
              <a:rPr lang="en-US" dirty="0"/>
              <a:t>Framework </a:t>
            </a:r>
            <a:r>
              <a:rPr lang="en-US" sz="3200" dirty="0"/>
              <a:t>for Computational Model of Behavior Change:</a:t>
            </a:r>
          </a:p>
        </p:txBody>
      </p:sp>
      <p:sp>
        <p:nvSpPr>
          <p:cNvPr id="4" name="Slide Number Placeholder 3"/>
          <p:cNvSpPr>
            <a:spLocks noGrp="1"/>
          </p:cNvSpPr>
          <p:nvPr>
            <p:ph type="sldNum" sz="quarter" idx="12"/>
          </p:nvPr>
        </p:nvSpPr>
        <p:spPr/>
        <p:txBody>
          <a:bodyPr/>
          <a:lstStyle/>
          <a:p>
            <a:pPr>
              <a:defRPr/>
            </a:pPr>
            <a:fld id="{A55758D5-583F-4D7F-BC9F-43DD69C451AE}" type="slidenum">
              <a:rPr lang="en-US" smtClean="0"/>
              <a:pPr>
                <a:defRPr/>
              </a:pPr>
              <a:t>10</a:t>
            </a:fld>
            <a:endParaRPr lang="en-US" dirty="0"/>
          </a:p>
        </p:txBody>
      </p:sp>
      <p:sp>
        <p:nvSpPr>
          <p:cNvPr id="12" name="Rectangle 11"/>
          <p:cNvSpPr/>
          <p:nvPr/>
        </p:nvSpPr>
        <p:spPr>
          <a:xfrm>
            <a:off x="5440353" y="1918103"/>
            <a:ext cx="1537702" cy="478971"/>
          </a:xfrm>
          <a:prstGeom prst="rect">
            <a:avLst/>
          </a:prstGeom>
          <a:solidFill>
            <a:srgbClr val="FFCDCD"/>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Arial" pitchFamily="34" charset="0"/>
                <a:cs typeface="Arial" pitchFamily="34" charset="0"/>
              </a:rPr>
              <a:t>Intervention</a:t>
            </a:r>
          </a:p>
        </p:txBody>
      </p:sp>
      <p:cxnSp>
        <p:nvCxnSpPr>
          <p:cNvPr id="13" name="Elbow Connector 12"/>
          <p:cNvCxnSpPr>
            <a:stCxn id="21" idx="3"/>
            <a:endCxn id="12" idx="3"/>
          </p:cNvCxnSpPr>
          <p:nvPr/>
        </p:nvCxnSpPr>
        <p:spPr>
          <a:xfrm flipH="1" flipV="1">
            <a:off x="6978055" y="2157589"/>
            <a:ext cx="1327507" cy="2239453"/>
          </a:xfrm>
          <a:prstGeom prst="bentConnector3">
            <a:avLst>
              <a:gd name="adj1" fmla="val -1722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32"/>
          <p:cNvCxnSpPr>
            <a:stCxn id="12" idx="1"/>
            <a:endCxn id="15" idx="0"/>
          </p:cNvCxnSpPr>
          <p:nvPr/>
        </p:nvCxnSpPr>
        <p:spPr>
          <a:xfrm rot="10800000" flipV="1">
            <a:off x="4603021" y="2157588"/>
            <a:ext cx="837333" cy="2192179"/>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443363" y="4349768"/>
            <a:ext cx="319314" cy="319314"/>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itchFamily="34" charset="0"/>
                <a:cs typeface="Arial" pitchFamily="34" charset="0"/>
              </a:rPr>
              <a:t>+</a:t>
            </a:r>
          </a:p>
        </p:txBody>
      </p:sp>
      <p:cxnSp>
        <p:nvCxnSpPr>
          <p:cNvPr id="31" name="Straight Arrow Connector 30"/>
          <p:cNvCxnSpPr/>
          <p:nvPr/>
        </p:nvCxnSpPr>
        <p:spPr>
          <a:xfrm flipV="1">
            <a:off x="8227609" y="4397620"/>
            <a:ext cx="1030024" cy="58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257633" y="3925230"/>
            <a:ext cx="1517992" cy="923330"/>
          </a:xfrm>
          <a:prstGeom prst="rect">
            <a:avLst/>
          </a:prstGeom>
          <a:noFill/>
        </p:spPr>
        <p:txBody>
          <a:bodyPr wrap="square" rtlCol="0">
            <a:spAutoFit/>
          </a:bodyPr>
          <a:lstStyle/>
          <a:p>
            <a:pPr algn="ctr"/>
            <a:r>
              <a:rPr lang="en-US" dirty="0"/>
              <a:t>Outcomes</a:t>
            </a:r>
          </a:p>
          <a:p>
            <a:pPr algn="ctr"/>
            <a:r>
              <a:rPr lang="en-US" i="1" dirty="0">
                <a:solidFill>
                  <a:srgbClr val="00B050"/>
                </a:solidFill>
              </a:rPr>
              <a:t>Stress</a:t>
            </a:r>
            <a:br>
              <a:rPr lang="en-US" i="1" dirty="0">
                <a:solidFill>
                  <a:srgbClr val="00B050"/>
                </a:solidFill>
              </a:rPr>
            </a:br>
            <a:r>
              <a:rPr lang="en-US" i="1" dirty="0">
                <a:solidFill>
                  <a:srgbClr val="00B050"/>
                </a:solidFill>
              </a:rPr>
              <a:t>Weight, BP</a:t>
            </a:r>
          </a:p>
        </p:txBody>
      </p:sp>
      <p:grpSp>
        <p:nvGrpSpPr>
          <p:cNvPr id="27" name="Group 26"/>
          <p:cNvGrpSpPr/>
          <p:nvPr/>
        </p:nvGrpSpPr>
        <p:grpSpPr>
          <a:xfrm>
            <a:off x="8438641" y="2715200"/>
            <a:ext cx="303980" cy="626673"/>
            <a:chOff x="5416884" y="2076544"/>
            <a:chExt cx="303980" cy="626673"/>
          </a:xfrm>
        </p:grpSpPr>
        <p:sp>
          <p:nvSpPr>
            <p:cNvPr id="28" name="Rectangle 27"/>
            <p:cNvSpPr/>
            <p:nvPr/>
          </p:nvSpPr>
          <p:spPr>
            <a:xfrm>
              <a:off x="5416884" y="2159876"/>
              <a:ext cx="171186" cy="4600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35" name="Straight Arrow Connector 34"/>
            <p:cNvCxnSpPr>
              <a:endCxn id="36" idx="7"/>
            </p:cNvCxnSpPr>
            <p:nvPr/>
          </p:nvCxnSpPr>
          <p:spPr>
            <a:xfrm flipH="1">
              <a:off x="5559141" y="2243208"/>
              <a:ext cx="161723" cy="31775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5416884" y="2536553"/>
              <a:ext cx="166664" cy="166664"/>
            </a:xfrm>
            <a:prstGeom prst="ellipse">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7" name="Oval 36"/>
            <p:cNvSpPr/>
            <p:nvPr/>
          </p:nvSpPr>
          <p:spPr>
            <a:xfrm>
              <a:off x="5417750" y="2076544"/>
              <a:ext cx="166664" cy="166664"/>
            </a:xfrm>
            <a:prstGeom prst="ellipse">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grpSp>
      <p:grpSp>
        <p:nvGrpSpPr>
          <p:cNvPr id="38" name="Group 37"/>
          <p:cNvGrpSpPr/>
          <p:nvPr/>
        </p:nvGrpSpPr>
        <p:grpSpPr>
          <a:xfrm>
            <a:off x="4528069" y="2715200"/>
            <a:ext cx="303980" cy="626673"/>
            <a:chOff x="5416884" y="2076544"/>
            <a:chExt cx="303980" cy="626673"/>
          </a:xfrm>
        </p:grpSpPr>
        <p:sp>
          <p:nvSpPr>
            <p:cNvPr id="39" name="Rectangle 38"/>
            <p:cNvSpPr/>
            <p:nvPr/>
          </p:nvSpPr>
          <p:spPr>
            <a:xfrm>
              <a:off x="5416884" y="2159876"/>
              <a:ext cx="171186" cy="4600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0" name="Straight Arrow Connector 39"/>
            <p:cNvCxnSpPr>
              <a:endCxn id="41" idx="7"/>
            </p:cNvCxnSpPr>
            <p:nvPr/>
          </p:nvCxnSpPr>
          <p:spPr>
            <a:xfrm flipH="1">
              <a:off x="5559141" y="2243208"/>
              <a:ext cx="161723" cy="31775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416884" y="2536553"/>
              <a:ext cx="166664" cy="166664"/>
            </a:xfrm>
            <a:prstGeom prst="ellipse">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2" name="Oval 41"/>
            <p:cNvSpPr/>
            <p:nvPr/>
          </p:nvSpPr>
          <p:spPr>
            <a:xfrm>
              <a:off x="5417750" y="2076544"/>
              <a:ext cx="166664" cy="166664"/>
            </a:xfrm>
            <a:prstGeom prst="ellipse">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grpSp>
      <p:sp>
        <p:nvSpPr>
          <p:cNvPr id="5" name="Rectangle 4"/>
          <p:cNvSpPr/>
          <p:nvPr/>
        </p:nvSpPr>
        <p:spPr>
          <a:xfrm>
            <a:off x="5435690" y="3842642"/>
            <a:ext cx="1452848" cy="1108799"/>
          </a:xfrm>
          <a:prstGeom prst="rect">
            <a:avLst/>
          </a:prstGeom>
          <a:solidFill>
            <a:srgbClr val="FFFF00"/>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Arial" pitchFamily="34" charset="0"/>
                <a:cs typeface="Arial" pitchFamily="34" charset="0"/>
              </a:rPr>
              <a:t>Behavioral </a:t>
            </a:r>
          </a:p>
          <a:p>
            <a:pPr algn="ctr"/>
            <a:r>
              <a:rPr lang="en-US" dirty="0">
                <a:solidFill>
                  <a:srgbClr val="C00000"/>
                </a:solidFill>
                <a:latin typeface="Arial" pitchFamily="34" charset="0"/>
                <a:cs typeface="Arial" pitchFamily="34" charset="0"/>
              </a:rPr>
              <a:t>Model</a:t>
            </a:r>
          </a:p>
        </p:txBody>
      </p:sp>
      <p:cxnSp>
        <p:nvCxnSpPr>
          <p:cNvPr id="7" name="Straight Arrow Connector 6"/>
          <p:cNvCxnSpPr>
            <a:stCxn id="15" idx="6"/>
            <a:endCxn id="5" idx="1"/>
          </p:cNvCxnSpPr>
          <p:nvPr/>
        </p:nvCxnSpPr>
        <p:spPr>
          <a:xfrm flipV="1">
            <a:off x="4762677" y="4508757"/>
            <a:ext cx="651746" cy="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12" idx="2"/>
          </p:cNvCxnSpPr>
          <p:nvPr/>
        </p:nvCxnSpPr>
        <p:spPr>
          <a:xfrm rot="5400000" flipH="1" flipV="1">
            <a:off x="5494883" y="3109983"/>
            <a:ext cx="1427230" cy="14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6127229" y="2715200"/>
            <a:ext cx="303980" cy="626673"/>
            <a:chOff x="5416884" y="2076544"/>
            <a:chExt cx="303980" cy="626673"/>
          </a:xfrm>
        </p:grpSpPr>
        <p:sp>
          <p:nvSpPr>
            <p:cNvPr id="47" name="Rectangle 46"/>
            <p:cNvSpPr/>
            <p:nvPr/>
          </p:nvSpPr>
          <p:spPr>
            <a:xfrm>
              <a:off x="5416884" y="2159876"/>
              <a:ext cx="171186" cy="4600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9" name="Straight Arrow Connector 48"/>
            <p:cNvCxnSpPr>
              <a:endCxn id="50" idx="7"/>
            </p:cNvCxnSpPr>
            <p:nvPr/>
          </p:nvCxnSpPr>
          <p:spPr>
            <a:xfrm flipH="1">
              <a:off x="5559141" y="2243208"/>
              <a:ext cx="161723" cy="317752"/>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5416884" y="2536553"/>
              <a:ext cx="166664" cy="166664"/>
            </a:xfrm>
            <a:prstGeom prst="ellipse">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51" name="Oval 50"/>
            <p:cNvSpPr/>
            <p:nvPr/>
          </p:nvSpPr>
          <p:spPr>
            <a:xfrm>
              <a:off x="5417750" y="2076544"/>
              <a:ext cx="166664" cy="166664"/>
            </a:xfrm>
            <a:prstGeom prst="ellipse">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grpSp>
      <p:cxnSp>
        <p:nvCxnSpPr>
          <p:cNvPr id="43" name="Elbow Connector 42"/>
          <p:cNvCxnSpPr>
            <a:stCxn id="21" idx="3"/>
            <a:endCxn id="15" idx="4"/>
          </p:cNvCxnSpPr>
          <p:nvPr/>
        </p:nvCxnSpPr>
        <p:spPr>
          <a:xfrm flipH="1">
            <a:off x="4603020" y="4397042"/>
            <a:ext cx="3702542" cy="272040"/>
          </a:xfrm>
          <a:prstGeom prst="bentConnector4">
            <a:avLst>
              <a:gd name="adj1" fmla="val -6174"/>
              <a:gd name="adj2" fmla="val 369902"/>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2" name="Picture 11" descr="C:\Documents and Settings\pavel\Local Settings\Temporary Internet Files\Content.IE5\E8E6Q228\MP900409623[1].jpg"/>
          <p:cNvPicPr>
            <a:picLocks noChangeAspect="1" noChangeArrowheads="1"/>
          </p:cNvPicPr>
          <p:nvPr/>
        </p:nvPicPr>
        <p:blipFill>
          <a:blip r:embed="rId3" cstate="print"/>
          <a:srcRect l="5962" r="6474"/>
          <a:stretch>
            <a:fillRect/>
          </a:stretch>
        </p:blipFill>
        <p:spPr bwMode="auto">
          <a:xfrm>
            <a:off x="9257633" y="3595646"/>
            <a:ext cx="1385703" cy="1582497"/>
          </a:xfrm>
          <a:prstGeom prst="rect">
            <a:avLst/>
          </a:prstGeom>
          <a:noFill/>
        </p:spPr>
      </p:pic>
      <p:grpSp>
        <p:nvGrpSpPr>
          <p:cNvPr id="32" name="Group 31"/>
          <p:cNvGrpSpPr/>
          <p:nvPr/>
        </p:nvGrpSpPr>
        <p:grpSpPr>
          <a:xfrm>
            <a:off x="2707124" y="3616175"/>
            <a:ext cx="1783002" cy="1841583"/>
            <a:chOff x="2006736" y="3616175"/>
            <a:chExt cx="1783002" cy="1841583"/>
          </a:xfrm>
        </p:grpSpPr>
        <p:cxnSp>
          <p:nvCxnSpPr>
            <p:cNvPr id="6" name="Straight Arrow Connector 5"/>
            <p:cNvCxnSpPr>
              <a:stCxn id="48" idx="3"/>
              <a:endCxn id="15" idx="3"/>
            </p:cNvCxnSpPr>
            <p:nvPr/>
          </p:nvCxnSpPr>
          <p:spPr>
            <a:xfrm flipV="1">
              <a:off x="3257753" y="4622321"/>
              <a:ext cx="531985" cy="4612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6" idx="3"/>
              <a:endCxn id="15" idx="1"/>
            </p:cNvCxnSpPr>
            <p:nvPr/>
          </p:nvCxnSpPr>
          <p:spPr>
            <a:xfrm>
              <a:off x="3315881" y="3785452"/>
              <a:ext cx="473856" cy="6110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006736" y="4017563"/>
              <a:ext cx="1367490" cy="369332"/>
            </a:xfrm>
            <a:prstGeom prst="rect">
              <a:avLst/>
            </a:prstGeom>
          </p:spPr>
          <p:txBody>
            <a:bodyPr wrap="none">
              <a:spAutoFit/>
            </a:bodyPr>
            <a:lstStyle/>
            <a:p>
              <a:r>
                <a:rPr lang="en-US" i="1" dirty="0"/>
                <a:t>Environment</a:t>
              </a:r>
            </a:p>
          </p:txBody>
        </p:sp>
        <p:sp>
          <p:nvSpPr>
            <p:cNvPr id="16" name="Rectangle 15"/>
            <p:cNvSpPr/>
            <p:nvPr/>
          </p:nvSpPr>
          <p:spPr>
            <a:xfrm>
              <a:off x="2015525" y="3616175"/>
              <a:ext cx="1309974" cy="369332"/>
            </a:xfrm>
            <a:prstGeom prst="rect">
              <a:avLst/>
            </a:prstGeom>
          </p:spPr>
          <p:txBody>
            <a:bodyPr wrap="none">
              <a:spAutoFit/>
            </a:bodyPr>
            <a:lstStyle/>
            <a:p>
              <a:r>
                <a:rPr lang="en-US" i="1" dirty="0"/>
                <a:t>Social Norm</a:t>
              </a:r>
            </a:p>
          </p:txBody>
        </p:sp>
        <p:cxnSp>
          <p:nvCxnSpPr>
            <p:cNvPr id="18" name="Straight Arrow Connector 17"/>
            <p:cNvCxnSpPr>
              <a:stCxn id="11" idx="3"/>
              <a:endCxn id="15" idx="2"/>
            </p:cNvCxnSpPr>
            <p:nvPr/>
          </p:nvCxnSpPr>
          <p:spPr>
            <a:xfrm>
              <a:off x="3342359" y="4186841"/>
              <a:ext cx="400617" cy="3225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071210" y="5088426"/>
              <a:ext cx="1165127" cy="369332"/>
            </a:xfrm>
            <a:prstGeom prst="rect">
              <a:avLst/>
            </a:prstGeom>
          </p:spPr>
          <p:txBody>
            <a:bodyPr wrap="none">
              <a:spAutoFit/>
            </a:bodyPr>
            <a:lstStyle/>
            <a:p>
              <a:r>
                <a:rPr lang="en-US" i="1" dirty="0"/>
                <a:t>Economics</a:t>
              </a:r>
            </a:p>
          </p:txBody>
        </p:sp>
        <p:sp>
          <p:nvSpPr>
            <p:cNvPr id="53" name="Rectangle 52"/>
            <p:cNvSpPr/>
            <p:nvPr/>
          </p:nvSpPr>
          <p:spPr>
            <a:xfrm>
              <a:off x="2015266" y="4441685"/>
              <a:ext cx="1177823" cy="369332"/>
            </a:xfrm>
            <a:prstGeom prst="rect">
              <a:avLst/>
            </a:prstGeom>
          </p:spPr>
          <p:txBody>
            <a:bodyPr wrap="none">
              <a:spAutoFit/>
            </a:bodyPr>
            <a:lstStyle/>
            <a:p>
              <a:r>
                <a:rPr lang="en-US" i="1" dirty="0">
                  <a:solidFill>
                    <a:srgbClr val="FF0000"/>
                  </a:solidFill>
                </a:rPr>
                <a:t>Perception</a:t>
              </a:r>
            </a:p>
          </p:txBody>
        </p:sp>
        <p:cxnSp>
          <p:nvCxnSpPr>
            <p:cNvPr id="54" name="Straight Arrow Connector 53"/>
            <p:cNvCxnSpPr>
              <a:stCxn id="53" idx="3"/>
              <a:endCxn id="15" idx="2"/>
            </p:cNvCxnSpPr>
            <p:nvPr/>
          </p:nvCxnSpPr>
          <p:spPr>
            <a:xfrm flipV="1">
              <a:off x="3179367" y="4509426"/>
              <a:ext cx="563609" cy="1015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44" name="Picture 14" descr="C:\Documents and Settings\pavel\Local Settings\Temporary Internet Files\Content.IE5\PEPKB5IW\MP900422669[1].jpg"/>
          <p:cNvPicPr>
            <a:picLocks noChangeAspect="1" noChangeArrowheads="1"/>
          </p:cNvPicPr>
          <p:nvPr/>
        </p:nvPicPr>
        <p:blipFill>
          <a:blip r:embed="rId4" cstate="print"/>
          <a:srcRect/>
          <a:stretch>
            <a:fillRect/>
          </a:stretch>
        </p:blipFill>
        <p:spPr bwMode="auto">
          <a:xfrm>
            <a:off x="2162621" y="3716098"/>
            <a:ext cx="1911993" cy="1411846"/>
          </a:xfrm>
          <a:prstGeom prst="rect">
            <a:avLst/>
          </a:prstGeom>
          <a:noFill/>
        </p:spPr>
      </p:pic>
      <p:sp>
        <p:nvSpPr>
          <p:cNvPr id="21" name="Rectangle 20"/>
          <p:cNvSpPr/>
          <p:nvPr/>
        </p:nvSpPr>
        <p:spPr>
          <a:xfrm>
            <a:off x="6904590" y="3842642"/>
            <a:ext cx="1400972" cy="1108799"/>
          </a:xfrm>
          <a:prstGeom prst="rect">
            <a:avLst/>
          </a:prstGeom>
          <a:solidFill>
            <a:srgbClr val="CEF8FE"/>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Arial" pitchFamily="34" charset="0"/>
                <a:cs typeface="Arial" pitchFamily="34" charset="0"/>
              </a:rPr>
              <a:t>Metabolism</a:t>
            </a:r>
          </a:p>
          <a:p>
            <a:pPr algn="ctr"/>
            <a:r>
              <a:rPr lang="en-US" dirty="0">
                <a:solidFill>
                  <a:srgbClr val="C00000"/>
                </a:solidFill>
                <a:latin typeface="Arial" pitchFamily="34" charset="0"/>
                <a:cs typeface="Arial" pitchFamily="34" charset="0"/>
              </a:rPr>
              <a:t>Physiology</a:t>
            </a:r>
          </a:p>
          <a:p>
            <a:pPr algn="ctr"/>
            <a:r>
              <a:rPr lang="en-US" dirty="0">
                <a:solidFill>
                  <a:srgbClr val="C00000"/>
                </a:solidFill>
                <a:latin typeface="Arial" pitchFamily="34" charset="0"/>
                <a:cs typeface="Arial" pitchFamily="34" charset="0"/>
              </a:rPr>
              <a:t>Affect</a:t>
            </a:r>
          </a:p>
        </p:txBody>
      </p:sp>
      <p:sp>
        <p:nvSpPr>
          <p:cNvPr id="34" name="Cloud 33"/>
          <p:cNvSpPr/>
          <p:nvPr/>
        </p:nvSpPr>
        <p:spPr>
          <a:xfrm>
            <a:off x="4352741" y="4570486"/>
            <a:ext cx="1855051" cy="1264408"/>
          </a:xfrm>
          <a:prstGeom prst="cloud">
            <a:avLst/>
          </a:prstGeom>
          <a:solidFill>
            <a:schemeClr val="accent1">
              <a:lumMod val="20000"/>
              <a:lumOff val="80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SystemModel</a:t>
            </a:r>
            <a:endParaRPr lang="en-US" sz="2400" dirty="0">
              <a:solidFill>
                <a:srgbClr val="FF0000"/>
              </a:solidFill>
            </a:endParaRPr>
          </a:p>
        </p:txBody>
      </p:sp>
      <p:sp>
        <p:nvSpPr>
          <p:cNvPr id="55" name="Cloud 54"/>
          <p:cNvSpPr/>
          <p:nvPr/>
        </p:nvSpPr>
        <p:spPr>
          <a:xfrm>
            <a:off x="7100221" y="4628185"/>
            <a:ext cx="2961353" cy="1264408"/>
          </a:xfrm>
          <a:prstGeom prst="cloud">
            <a:avLst/>
          </a:prstGeom>
          <a:solidFill>
            <a:schemeClr val="accent1">
              <a:lumMod val="20000"/>
              <a:lumOff val="80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MeasurementModel</a:t>
            </a:r>
            <a:endParaRPr lang="en-US" sz="2400" dirty="0">
              <a:solidFill>
                <a:srgbClr val="FF0000"/>
              </a:solidFill>
            </a:endParaRPr>
          </a:p>
        </p:txBody>
      </p:sp>
    </p:spTree>
    <p:extLst>
      <p:ext uri="{BB962C8B-B14F-4D97-AF65-F5344CB8AC3E}">
        <p14:creationId xmlns:p14="http://schemas.microsoft.com/office/powerpoint/2010/main" val="27910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p:cTn id="10" dur="200" fill="hold"/>
                                        <p:tgtEl>
                                          <p:spTgt spid="44"/>
                                        </p:tgtEl>
                                        <p:attrNameLst>
                                          <p:attrName>ppt_w</p:attrName>
                                        </p:attrNameLst>
                                      </p:cBhvr>
                                      <p:tavLst>
                                        <p:tav tm="0">
                                          <p:val>
                                            <p:fltVal val="0"/>
                                          </p:val>
                                        </p:tav>
                                        <p:tav tm="100000">
                                          <p:val>
                                            <p:strVal val="#ppt_w"/>
                                          </p:val>
                                        </p:tav>
                                      </p:tavLst>
                                    </p:anim>
                                    <p:anim calcmode="lin" valueType="num">
                                      <p:cBhvr>
                                        <p:cTn id="11" dur="200" fill="hold"/>
                                        <p:tgtEl>
                                          <p:spTgt spid="44"/>
                                        </p:tgtEl>
                                        <p:attrNameLst>
                                          <p:attrName>ppt_h</p:attrName>
                                        </p:attrNameLst>
                                      </p:cBhvr>
                                      <p:tavLst>
                                        <p:tav tm="0">
                                          <p:val>
                                            <p:fltVal val="0"/>
                                          </p:val>
                                        </p:tav>
                                        <p:tav tm="100000">
                                          <p:val>
                                            <p:strVal val="#ppt_h"/>
                                          </p:val>
                                        </p:tav>
                                      </p:tavLst>
                                    </p:anim>
                                    <p:animEffect transition="in" filter="fade">
                                      <p:cBhvr>
                                        <p:cTn id="12" dur="2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150" fill="hold"/>
                                        <p:tgtEl>
                                          <p:spTgt spid="52"/>
                                        </p:tgtEl>
                                        <p:attrNameLst>
                                          <p:attrName>ppt_w</p:attrName>
                                        </p:attrNameLst>
                                      </p:cBhvr>
                                      <p:tavLst>
                                        <p:tav tm="0">
                                          <p:val>
                                            <p:fltVal val="0"/>
                                          </p:val>
                                        </p:tav>
                                        <p:tav tm="100000">
                                          <p:val>
                                            <p:strVal val="#ppt_w"/>
                                          </p:val>
                                        </p:tav>
                                      </p:tavLst>
                                    </p:anim>
                                    <p:anim calcmode="lin" valueType="num">
                                      <p:cBhvr>
                                        <p:cTn id="18" dur="150" fill="hold"/>
                                        <p:tgtEl>
                                          <p:spTgt spid="52"/>
                                        </p:tgtEl>
                                        <p:attrNameLst>
                                          <p:attrName>ppt_h</p:attrName>
                                        </p:attrNameLst>
                                      </p:cBhvr>
                                      <p:tavLst>
                                        <p:tav tm="0">
                                          <p:val>
                                            <p:fltVal val="0"/>
                                          </p:val>
                                        </p:tav>
                                        <p:tav tm="100000">
                                          <p:val>
                                            <p:strVal val="#ppt_h"/>
                                          </p:val>
                                        </p:tav>
                                      </p:tavLst>
                                    </p:anim>
                                    <p:animEffect transition="in" filter="fade">
                                      <p:cBhvr>
                                        <p:cTn id="19" dur="15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80">
                                          <p:stCondLst>
                                            <p:cond delay="0"/>
                                          </p:stCondLst>
                                        </p:cTn>
                                        <p:tgtEl>
                                          <p:spTgt spid="34"/>
                                        </p:tgtEl>
                                      </p:cBhvr>
                                    </p:animEffect>
                                    <p:anim calcmode="lin" valueType="num">
                                      <p:cBhvr>
                                        <p:cTn id="2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0" dur="26">
                                          <p:stCondLst>
                                            <p:cond delay="650"/>
                                          </p:stCondLst>
                                        </p:cTn>
                                        <p:tgtEl>
                                          <p:spTgt spid="34"/>
                                        </p:tgtEl>
                                      </p:cBhvr>
                                      <p:to x="100000" y="60000"/>
                                    </p:animScale>
                                    <p:animScale>
                                      <p:cBhvr>
                                        <p:cTn id="31" dur="166" decel="50000">
                                          <p:stCondLst>
                                            <p:cond delay="676"/>
                                          </p:stCondLst>
                                        </p:cTn>
                                        <p:tgtEl>
                                          <p:spTgt spid="34"/>
                                        </p:tgtEl>
                                      </p:cBhvr>
                                      <p:to x="100000" y="100000"/>
                                    </p:animScale>
                                    <p:animScale>
                                      <p:cBhvr>
                                        <p:cTn id="32" dur="26">
                                          <p:stCondLst>
                                            <p:cond delay="1312"/>
                                          </p:stCondLst>
                                        </p:cTn>
                                        <p:tgtEl>
                                          <p:spTgt spid="34"/>
                                        </p:tgtEl>
                                      </p:cBhvr>
                                      <p:to x="100000" y="80000"/>
                                    </p:animScale>
                                    <p:animScale>
                                      <p:cBhvr>
                                        <p:cTn id="33" dur="166" decel="50000">
                                          <p:stCondLst>
                                            <p:cond delay="1338"/>
                                          </p:stCondLst>
                                        </p:cTn>
                                        <p:tgtEl>
                                          <p:spTgt spid="34"/>
                                        </p:tgtEl>
                                      </p:cBhvr>
                                      <p:to x="100000" y="100000"/>
                                    </p:animScale>
                                    <p:animScale>
                                      <p:cBhvr>
                                        <p:cTn id="34" dur="26">
                                          <p:stCondLst>
                                            <p:cond delay="1642"/>
                                          </p:stCondLst>
                                        </p:cTn>
                                        <p:tgtEl>
                                          <p:spTgt spid="34"/>
                                        </p:tgtEl>
                                      </p:cBhvr>
                                      <p:to x="100000" y="90000"/>
                                    </p:animScale>
                                    <p:animScale>
                                      <p:cBhvr>
                                        <p:cTn id="35" dur="166" decel="50000">
                                          <p:stCondLst>
                                            <p:cond delay="1668"/>
                                          </p:stCondLst>
                                        </p:cTn>
                                        <p:tgtEl>
                                          <p:spTgt spid="34"/>
                                        </p:tgtEl>
                                      </p:cBhvr>
                                      <p:to x="100000" y="100000"/>
                                    </p:animScale>
                                    <p:animScale>
                                      <p:cBhvr>
                                        <p:cTn id="36" dur="26">
                                          <p:stCondLst>
                                            <p:cond delay="1808"/>
                                          </p:stCondLst>
                                        </p:cTn>
                                        <p:tgtEl>
                                          <p:spTgt spid="34"/>
                                        </p:tgtEl>
                                      </p:cBhvr>
                                      <p:to x="100000" y="95000"/>
                                    </p:animScale>
                                    <p:animScale>
                                      <p:cBhvr>
                                        <p:cTn id="37" dur="166" decel="50000">
                                          <p:stCondLst>
                                            <p:cond delay="1834"/>
                                          </p:stCondLst>
                                        </p:cTn>
                                        <p:tgtEl>
                                          <p:spTgt spid="34"/>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80">
                                          <p:stCondLst>
                                            <p:cond delay="0"/>
                                          </p:stCondLst>
                                        </p:cTn>
                                        <p:tgtEl>
                                          <p:spTgt spid="55"/>
                                        </p:tgtEl>
                                      </p:cBhvr>
                                    </p:animEffect>
                                    <p:anim calcmode="lin" valueType="num">
                                      <p:cBhvr>
                                        <p:cTn id="4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8" dur="26">
                                          <p:stCondLst>
                                            <p:cond delay="650"/>
                                          </p:stCondLst>
                                        </p:cTn>
                                        <p:tgtEl>
                                          <p:spTgt spid="55"/>
                                        </p:tgtEl>
                                      </p:cBhvr>
                                      <p:to x="100000" y="60000"/>
                                    </p:animScale>
                                    <p:animScale>
                                      <p:cBhvr>
                                        <p:cTn id="49" dur="166" decel="50000">
                                          <p:stCondLst>
                                            <p:cond delay="676"/>
                                          </p:stCondLst>
                                        </p:cTn>
                                        <p:tgtEl>
                                          <p:spTgt spid="55"/>
                                        </p:tgtEl>
                                      </p:cBhvr>
                                      <p:to x="100000" y="100000"/>
                                    </p:animScale>
                                    <p:animScale>
                                      <p:cBhvr>
                                        <p:cTn id="50" dur="26">
                                          <p:stCondLst>
                                            <p:cond delay="1312"/>
                                          </p:stCondLst>
                                        </p:cTn>
                                        <p:tgtEl>
                                          <p:spTgt spid="55"/>
                                        </p:tgtEl>
                                      </p:cBhvr>
                                      <p:to x="100000" y="80000"/>
                                    </p:animScale>
                                    <p:animScale>
                                      <p:cBhvr>
                                        <p:cTn id="51" dur="166" decel="50000">
                                          <p:stCondLst>
                                            <p:cond delay="1338"/>
                                          </p:stCondLst>
                                        </p:cTn>
                                        <p:tgtEl>
                                          <p:spTgt spid="55"/>
                                        </p:tgtEl>
                                      </p:cBhvr>
                                      <p:to x="100000" y="100000"/>
                                    </p:animScale>
                                    <p:animScale>
                                      <p:cBhvr>
                                        <p:cTn id="52" dur="26">
                                          <p:stCondLst>
                                            <p:cond delay="1642"/>
                                          </p:stCondLst>
                                        </p:cTn>
                                        <p:tgtEl>
                                          <p:spTgt spid="55"/>
                                        </p:tgtEl>
                                      </p:cBhvr>
                                      <p:to x="100000" y="90000"/>
                                    </p:animScale>
                                    <p:animScale>
                                      <p:cBhvr>
                                        <p:cTn id="53" dur="166" decel="50000">
                                          <p:stCondLst>
                                            <p:cond delay="1668"/>
                                          </p:stCondLst>
                                        </p:cTn>
                                        <p:tgtEl>
                                          <p:spTgt spid="55"/>
                                        </p:tgtEl>
                                      </p:cBhvr>
                                      <p:to x="100000" y="100000"/>
                                    </p:animScale>
                                    <p:animScale>
                                      <p:cBhvr>
                                        <p:cTn id="54" dur="26">
                                          <p:stCondLst>
                                            <p:cond delay="1808"/>
                                          </p:stCondLst>
                                        </p:cTn>
                                        <p:tgtEl>
                                          <p:spTgt spid="55"/>
                                        </p:tgtEl>
                                      </p:cBhvr>
                                      <p:to x="100000" y="95000"/>
                                    </p:animScale>
                                    <p:animScale>
                                      <p:cBhvr>
                                        <p:cTn id="5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Arrow 22"/>
          <p:cNvSpPr/>
          <p:nvPr/>
        </p:nvSpPr>
        <p:spPr>
          <a:xfrm>
            <a:off x="4644116" y="1693741"/>
            <a:ext cx="2816352" cy="463571"/>
          </a:xfrm>
          <a:prstGeom prst="rightArrow">
            <a:avLst/>
          </a:prstGeom>
          <a:solidFill>
            <a:srgbClr val="EFF7F7"/>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 name="Title 1"/>
          <p:cNvSpPr>
            <a:spLocks noGrp="1"/>
          </p:cNvSpPr>
          <p:nvPr>
            <p:ph type="title"/>
          </p:nvPr>
        </p:nvSpPr>
        <p:spPr>
          <a:xfrm>
            <a:off x="838200" y="284848"/>
            <a:ext cx="10515600" cy="689234"/>
          </a:xfrm>
        </p:spPr>
        <p:txBody>
          <a:bodyPr>
            <a:normAutofit fontScale="90000"/>
          </a:bodyPr>
          <a:lstStyle/>
          <a:p>
            <a:pPr algn="ctr"/>
            <a:r>
              <a:rPr lang="en-US" dirty="0"/>
              <a:t>Models of Measurement and Inference</a:t>
            </a:r>
            <a:br>
              <a:rPr lang="en-US" dirty="0"/>
            </a:br>
            <a:r>
              <a:rPr lang="en-US" i="1" dirty="0"/>
              <a:t>(Theory of Measurement )</a:t>
            </a:r>
          </a:p>
        </p:txBody>
      </p:sp>
      <p:sp>
        <p:nvSpPr>
          <p:cNvPr id="3" name="Slide Number Placeholder 2"/>
          <p:cNvSpPr>
            <a:spLocks noGrp="1"/>
          </p:cNvSpPr>
          <p:nvPr>
            <p:ph type="sldNum" sz="quarter" idx="4294967295"/>
          </p:nvPr>
        </p:nvSpPr>
        <p:spPr>
          <a:xfrm>
            <a:off x="5921071" y="6464410"/>
            <a:ext cx="762000" cy="365760"/>
          </a:xfrm>
          <a:prstGeom prst="rect">
            <a:avLst/>
          </a:prstGeom>
        </p:spPr>
        <p:txBody>
          <a:bodyPr/>
          <a:lstStyle/>
          <a:p>
            <a:pPr algn="ctr">
              <a:defRPr/>
            </a:pPr>
            <a:fld id="{FCE41E27-4056-48F1-B8F5-64F671322CE2}" type="slidenum">
              <a:rPr lang="en-US" smtClean="0"/>
              <a:pPr algn="ctr">
                <a:defRPr/>
              </a:pPr>
              <a:t>11</a:t>
            </a:fld>
            <a:endParaRPr lang="en-US" dirty="0"/>
          </a:p>
        </p:txBody>
      </p:sp>
      <p:sp>
        <p:nvSpPr>
          <p:cNvPr id="4" name="Freeform 3"/>
          <p:cNvSpPr/>
          <p:nvPr/>
        </p:nvSpPr>
        <p:spPr>
          <a:xfrm>
            <a:off x="1695638" y="3168657"/>
            <a:ext cx="2362200" cy="1981200"/>
          </a:xfrm>
          <a:custGeom>
            <a:avLst/>
            <a:gdLst>
              <a:gd name="connsiteX0" fmla="*/ 274320 w 2606040"/>
              <a:gd name="connsiteY0" fmla="*/ 1112520 h 2865120"/>
              <a:gd name="connsiteX1" fmla="*/ 274320 w 2606040"/>
              <a:gd name="connsiteY1" fmla="*/ 1112520 h 2865120"/>
              <a:gd name="connsiteX2" fmla="*/ 152400 w 2606040"/>
              <a:gd name="connsiteY2" fmla="*/ 1295400 h 2865120"/>
              <a:gd name="connsiteX3" fmla="*/ 121920 w 2606040"/>
              <a:gd name="connsiteY3" fmla="*/ 1356360 h 2865120"/>
              <a:gd name="connsiteX4" fmla="*/ 0 w 2606040"/>
              <a:gd name="connsiteY4" fmla="*/ 1889760 h 2865120"/>
              <a:gd name="connsiteX5" fmla="*/ 213360 w 2606040"/>
              <a:gd name="connsiteY5" fmla="*/ 2560320 h 2865120"/>
              <a:gd name="connsiteX6" fmla="*/ 670560 w 2606040"/>
              <a:gd name="connsiteY6" fmla="*/ 2118360 h 2865120"/>
              <a:gd name="connsiteX7" fmla="*/ 716280 w 2606040"/>
              <a:gd name="connsiteY7" fmla="*/ 2773680 h 2865120"/>
              <a:gd name="connsiteX8" fmla="*/ 1173480 w 2606040"/>
              <a:gd name="connsiteY8" fmla="*/ 2484120 h 2865120"/>
              <a:gd name="connsiteX9" fmla="*/ 1645920 w 2606040"/>
              <a:gd name="connsiteY9" fmla="*/ 2148840 h 2865120"/>
              <a:gd name="connsiteX10" fmla="*/ 1798320 w 2606040"/>
              <a:gd name="connsiteY10" fmla="*/ 2865120 h 2865120"/>
              <a:gd name="connsiteX11" fmla="*/ 2606040 w 2606040"/>
              <a:gd name="connsiteY11" fmla="*/ 1996440 h 2865120"/>
              <a:gd name="connsiteX12" fmla="*/ 2164080 w 2606040"/>
              <a:gd name="connsiteY12" fmla="*/ 1158240 h 2865120"/>
              <a:gd name="connsiteX13" fmla="*/ 2468880 w 2606040"/>
              <a:gd name="connsiteY13" fmla="*/ 1005840 h 2865120"/>
              <a:gd name="connsiteX14" fmla="*/ 1950720 w 2606040"/>
              <a:gd name="connsiteY14" fmla="*/ 320040 h 2865120"/>
              <a:gd name="connsiteX15" fmla="*/ 1447800 w 2606040"/>
              <a:gd name="connsiteY15" fmla="*/ 640080 h 2865120"/>
              <a:gd name="connsiteX16" fmla="*/ 944880 w 2606040"/>
              <a:gd name="connsiteY16" fmla="*/ 0 h 2865120"/>
              <a:gd name="connsiteX17" fmla="*/ 914400 w 2606040"/>
              <a:gd name="connsiteY17" fmla="*/ 883920 h 2865120"/>
              <a:gd name="connsiteX18" fmla="*/ 167640 w 2606040"/>
              <a:gd name="connsiteY18" fmla="*/ 640080 h 2865120"/>
              <a:gd name="connsiteX19" fmla="*/ 274320 w 2606040"/>
              <a:gd name="connsiteY19" fmla="*/ 1112520 h 28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6040" h="2865120">
                <a:moveTo>
                  <a:pt x="274320" y="1112520"/>
                </a:moveTo>
                <a:lnTo>
                  <a:pt x="274320" y="1112520"/>
                </a:lnTo>
                <a:cubicBezTo>
                  <a:pt x="137818" y="1330922"/>
                  <a:pt x="251700" y="1156380"/>
                  <a:pt x="152400" y="1295400"/>
                </a:cubicBezTo>
                <a:cubicBezTo>
                  <a:pt x="119102" y="1342017"/>
                  <a:pt x="121920" y="1323727"/>
                  <a:pt x="121920" y="1356360"/>
                </a:cubicBezTo>
                <a:lnTo>
                  <a:pt x="0" y="1889760"/>
                </a:lnTo>
                <a:lnTo>
                  <a:pt x="213360" y="2560320"/>
                </a:lnTo>
                <a:lnTo>
                  <a:pt x="670560" y="2118360"/>
                </a:lnTo>
                <a:lnTo>
                  <a:pt x="716280" y="2773680"/>
                </a:lnTo>
                <a:lnTo>
                  <a:pt x="1173480" y="2484120"/>
                </a:lnTo>
                <a:lnTo>
                  <a:pt x="1645920" y="2148840"/>
                </a:lnTo>
                <a:lnTo>
                  <a:pt x="1798320" y="2865120"/>
                </a:lnTo>
                <a:lnTo>
                  <a:pt x="2606040" y="1996440"/>
                </a:lnTo>
                <a:lnTo>
                  <a:pt x="2164080" y="1158240"/>
                </a:lnTo>
                <a:lnTo>
                  <a:pt x="2468880" y="1005840"/>
                </a:lnTo>
                <a:lnTo>
                  <a:pt x="1950720" y="320040"/>
                </a:lnTo>
                <a:lnTo>
                  <a:pt x="1447800" y="640080"/>
                </a:lnTo>
                <a:lnTo>
                  <a:pt x="944880" y="0"/>
                </a:lnTo>
                <a:lnTo>
                  <a:pt x="914400" y="883920"/>
                </a:lnTo>
                <a:lnTo>
                  <a:pt x="167640" y="640080"/>
                </a:lnTo>
                <a:lnTo>
                  <a:pt x="274320" y="1112520"/>
                </a:lnTo>
                <a:close/>
              </a:path>
            </a:pathLst>
          </a:custGeom>
          <a:solidFill>
            <a:srgbClr val="CEF8FE"/>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Phenomenon</a:t>
            </a:r>
          </a:p>
        </p:txBody>
      </p:sp>
      <p:sp>
        <p:nvSpPr>
          <p:cNvPr id="5" name="Rounded Rectangle 4"/>
          <p:cNvSpPr/>
          <p:nvPr/>
        </p:nvSpPr>
        <p:spPr>
          <a:xfrm>
            <a:off x="4398615" y="2761299"/>
            <a:ext cx="1457669" cy="1036320"/>
          </a:xfrm>
          <a:prstGeom prst="roundRect">
            <a:avLst/>
          </a:prstGeom>
          <a:solidFill>
            <a:srgbClr val="0070C0"/>
          </a:solidFill>
          <a:ln w="28575">
            <a:solidFill>
              <a:srgbClr val="FBA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Noise</a:t>
            </a:r>
          </a:p>
          <a:p>
            <a:pPr algn="ctr"/>
            <a:r>
              <a:rPr lang="en-US" sz="2000" b="1" dirty="0">
                <a:solidFill>
                  <a:schemeClr val="bg1"/>
                </a:solidFill>
              </a:rPr>
              <a:t>Effects</a:t>
            </a:r>
          </a:p>
        </p:txBody>
      </p:sp>
      <p:sp>
        <p:nvSpPr>
          <p:cNvPr id="6" name="Oval 5"/>
          <p:cNvSpPr/>
          <p:nvPr/>
        </p:nvSpPr>
        <p:spPr>
          <a:xfrm>
            <a:off x="8061960" y="3671577"/>
            <a:ext cx="1859280" cy="1219200"/>
          </a:xfrm>
          <a:prstGeom prst="ellipse">
            <a:avLst/>
          </a:prstGeom>
          <a:solidFill>
            <a:srgbClr val="FFCC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Measure</a:t>
            </a:r>
          </a:p>
        </p:txBody>
      </p:sp>
      <p:sp>
        <p:nvSpPr>
          <p:cNvPr id="7" name="Right Arrow 6"/>
          <p:cNvSpPr/>
          <p:nvPr/>
        </p:nvSpPr>
        <p:spPr>
          <a:xfrm>
            <a:off x="4222231" y="4083244"/>
            <a:ext cx="3839729" cy="463571"/>
          </a:xfrm>
          <a:prstGeom prst="rightArrow">
            <a:avLst/>
          </a:prstGeom>
          <a:solidFill>
            <a:srgbClr val="EFF7F7"/>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9" name="TextBox 8"/>
          <p:cNvSpPr txBox="1"/>
          <p:nvPr/>
        </p:nvSpPr>
        <p:spPr>
          <a:xfrm>
            <a:off x="5163569" y="1246091"/>
            <a:ext cx="1777446" cy="523220"/>
          </a:xfrm>
          <a:prstGeom prst="rect">
            <a:avLst/>
          </a:prstGeom>
          <a:noFill/>
        </p:spPr>
        <p:txBody>
          <a:bodyPr wrap="square" rtlCol="0">
            <a:spAutoFit/>
          </a:bodyPr>
          <a:lstStyle/>
          <a:p>
            <a:pPr algn="ctr"/>
            <a:r>
              <a:rPr lang="en-US" sz="2800" b="1" dirty="0"/>
              <a:t>Mapping</a:t>
            </a:r>
          </a:p>
        </p:txBody>
      </p:sp>
      <p:sp>
        <p:nvSpPr>
          <p:cNvPr id="16" name="Rounded Rectangle 15"/>
          <p:cNvSpPr/>
          <p:nvPr/>
        </p:nvSpPr>
        <p:spPr>
          <a:xfrm>
            <a:off x="6394805" y="2761299"/>
            <a:ext cx="1457669" cy="1036320"/>
          </a:xfrm>
          <a:prstGeom prst="roundRect">
            <a:avLst/>
          </a:prstGeom>
          <a:solidFill>
            <a:srgbClr val="FFFF66"/>
          </a:solidFill>
          <a:ln w="28575">
            <a:solidFill>
              <a:srgbClr val="FBA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Sensor</a:t>
            </a:r>
          </a:p>
          <a:p>
            <a:pPr algn="ctr"/>
            <a:r>
              <a:rPr lang="en-US" sz="2000" b="1" dirty="0">
                <a:solidFill>
                  <a:schemeClr val="tx1"/>
                </a:solidFill>
              </a:rPr>
              <a:t>Effects</a:t>
            </a:r>
          </a:p>
        </p:txBody>
      </p:sp>
      <p:sp>
        <p:nvSpPr>
          <p:cNvPr id="17" name="Right Arrow 16"/>
          <p:cNvSpPr/>
          <p:nvPr/>
        </p:nvSpPr>
        <p:spPr>
          <a:xfrm rot="19907559">
            <a:off x="3728554" y="3368027"/>
            <a:ext cx="640080" cy="228600"/>
          </a:xfrm>
          <a:prstGeom prst="rightArrow">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8" name="Right Arrow 17"/>
          <p:cNvSpPr/>
          <p:nvPr/>
        </p:nvSpPr>
        <p:spPr>
          <a:xfrm>
            <a:off x="5852786" y="3165159"/>
            <a:ext cx="542018" cy="228600"/>
          </a:xfrm>
          <a:prstGeom prst="rightArrow">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 name="Right Arrow 18"/>
          <p:cNvSpPr/>
          <p:nvPr/>
        </p:nvSpPr>
        <p:spPr>
          <a:xfrm rot="1909734">
            <a:off x="7893820" y="3345039"/>
            <a:ext cx="640080" cy="228600"/>
          </a:xfrm>
          <a:prstGeom prst="rightArrow">
            <a:avLst/>
          </a:prstGeom>
          <a:solidFill>
            <a:srgbClr val="0070C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4" name="Curved Down Arrow 13"/>
          <p:cNvSpPr/>
          <p:nvPr/>
        </p:nvSpPr>
        <p:spPr>
          <a:xfrm flipH="1" flipV="1">
            <a:off x="3277849" y="4890775"/>
            <a:ext cx="5925580" cy="1085090"/>
          </a:xfrm>
          <a:prstGeom prst="curvedDownArrow">
            <a:avLst>
              <a:gd name="adj1" fmla="val 25000"/>
              <a:gd name="adj2" fmla="val 50000"/>
              <a:gd name="adj3" fmla="val 47836"/>
            </a:avLst>
          </a:prstGeom>
          <a:solidFill>
            <a:srgbClr val="FDD183"/>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1" dirty="0">
              <a:solidFill>
                <a:schemeClr val="tx1"/>
              </a:solidFill>
              <a:latin typeface="Arial'"/>
            </a:endParaRPr>
          </a:p>
        </p:txBody>
      </p:sp>
      <p:sp>
        <p:nvSpPr>
          <p:cNvPr id="15" name="TextBox 14"/>
          <p:cNvSpPr txBox="1"/>
          <p:nvPr/>
        </p:nvSpPr>
        <p:spPr>
          <a:xfrm>
            <a:off x="4506419" y="6189484"/>
            <a:ext cx="3234753" cy="523220"/>
          </a:xfrm>
          <a:prstGeom prst="rect">
            <a:avLst/>
          </a:prstGeom>
          <a:noFill/>
        </p:spPr>
        <p:txBody>
          <a:bodyPr wrap="square" rtlCol="0">
            <a:spAutoFit/>
          </a:bodyPr>
          <a:lstStyle/>
          <a:p>
            <a:pPr algn="ctr"/>
            <a:r>
              <a:rPr lang="en-US" sz="2800" b="1" dirty="0"/>
              <a:t>Inference</a:t>
            </a:r>
          </a:p>
        </p:txBody>
      </p:sp>
      <p:sp>
        <p:nvSpPr>
          <p:cNvPr id="20" name="TextBox 19"/>
          <p:cNvSpPr txBox="1"/>
          <p:nvPr/>
        </p:nvSpPr>
        <p:spPr>
          <a:xfrm>
            <a:off x="1356374" y="1411868"/>
            <a:ext cx="3432747" cy="1015663"/>
          </a:xfrm>
          <a:prstGeom prst="rect">
            <a:avLst/>
          </a:prstGeom>
          <a:noFill/>
        </p:spPr>
        <p:txBody>
          <a:bodyPr wrap="square" rtlCol="0">
            <a:spAutoFit/>
          </a:bodyPr>
          <a:lstStyle/>
          <a:p>
            <a:pPr algn="ctr"/>
            <a:r>
              <a:rPr lang="en-US" sz="2000" dirty="0"/>
              <a:t>Physical Objects, </a:t>
            </a:r>
            <a:br>
              <a:rPr lang="en-US" sz="2000" dirty="0"/>
            </a:br>
            <a:r>
              <a:rPr lang="en-US" sz="2000" dirty="0"/>
              <a:t>Processes, Operations</a:t>
            </a:r>
          </a:p>
          <a:p>
            <a:pPr algn="ctr"/>
            <a:r>
              <a:rPr lang="en-US" sz="2000" dirty="0"/>
              <a:t>Compare, Combine,…</a:t>
            </a:r>
          </a:p>
        </p:txBody>
      </p:sp>
      <p:sp>
        <p:nvSpPr>
          <p:cNvPr id="21" name="TextBox 20"/>
          <p:cNvSpPr txBox="1"/>
          <p:nvPr/>
        </p:nvSpPr>
        <p:spPr>
          <a:xfrm>
            <a:off x="7460468" y="1411868"/>
            <a:ext cx="3310328" cy="1015663"/>
          </a:xfrm>
          <a:prstGeom prst="rect">
            <a:avLst/>
          </a:prstGeom>
          <a:noFill/>
        </p:spPr>
        <p:txBody>
          <a:bodyPr wrap="square" rtlCol="0">
            <a:spAutoFit/>
          </a:bodyPr>
          <a:lstStyle/>
          <a:p>
            <a:pPr algn="ctr"/>
            <a:r>
              <a:rPr lang="en-US" sz="2000" dirty="0"/>
              <a:t>Sets, e.g., Numbers:</a:t>
            </a:r>
          </a:p>
          <a:p>
            <a:pPr algn="ctr"/>
            <a:r>
              <a:rPr lang="en-US" sz="2000" dirty="0"/>
              <a:t>Compare, add, multiply, …</a:t>
            </a:r>
          </a:p>
          <a:p>
            <a:pPr algn="ctr"/>
            <a:r>
              <a:rPr lang="en-US" sz="2000" dirty="0"/>
              <a:t>Solve, predict</a:t>
            </a:r>
          </a:p>
        </p:txBody>
      </p:sp>
      <p:graphicFrame>
        <p:nvGraphicFramePr>
          <p:cNvPr id="8" name="Object 7"/>
          <p:cNvGraphicFramePr>
            <a:graphicFrameLocks noChangeAspect="1"/>
          </p:cNvGraphicFramePr>
          <p:nvPr>
            <p:extLst>
              <p:ext uri="{D42A27DB-BD31-4B8C-83A1-F6EECF244321}">
                <p14:modId xmlns:p14="http://schemas.microsoft.com/office/powerpoint/2010/main" val="2346685416"/>
              </p:ext>
            </p:extLst>
          </p:nvPr>
        </p:nvGraphicFramePr>
        <p:xfrm>
          <a:off x="2643118" y="4294060"/>
          <a:ext cx="396325" cy="396325"/>
        </p:xfrm>
        <a:graphic>
          <a:graphicData uri="http://schemas.openxmlformats.org/presentationml/2006/ole">
            <mc:AlternateContent xmlns:mc="http://schemas.openxmlformats.org/markup-compatibility/2006">
              <mc:Choice xmlns:v="urn:schemas-microsoft-com:vml" Requires="v">
                <p:oleObj spid="_x0000_s117714" name="Equation" r:id="rId4" imgW="266400" imgH="266400" progId="Equation.DSMT4">
                  <p:embed/>
                </p:oleObj>
              </mc:Choice>
              <mc:Fallback>
                <p:oleObj name="Equation" r:id="rId4" imgW="266400" imgH="266400" progId="Equation.DSMT4">
                  <p:embed/>
                  <p:pic>
                    <p:nvPicPr>
                      <p:cNvPr id="8" name="Object 7"/>
                      <p:cNvPicPr/>
                      <p:nvPr/>
                    </p:nvPicPr>
                    <p:blipFill>
                      <a:blip r:embed="rId5"/>
                      <a:stretch>
                        <a:fillRect/>
                      </a:stretch>
                    </p:blipFill>
                    <p:spPr>
                      <a:xfrm>
                        <a:off x="2643118" y="4294060"/>
                        <a:ext cx="396325" cy="3963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6441913"/>
              </p:ext>
            </p:extLst>
          </p:nvPr>
        </p:nvGraphicFramePr>
        <p:xfrm>
          <a:off x="5613400" y="2840489"/>
          <a:ext cx="177800" cy="292100"/>
        </p:xfrm>
        <a:graphic>
          <a:graphicData uri="http://schemas.openxmlformats.org/presentationml/2006/ole">
            <mc:AlternateContent xmlns:mc="http://schemas.openxmlformats.org/markup-compatibility/2006">
              <mc:Choice xmlns:v="urn:schemas-microsoft-com:vml" Requires="v">
                <p:oleObj spid="_x0000_s117715" name="Equation" r:id="rId6" imgW="177480" imgH="291960" progId="Equation.DSMT4">
                  <p:embed/>
                </p:oleObj>
              </mc:Choice>
              <mc:Fallback>
                <p:oleObj name="Equation" r:id="rId6" imgW="177480" imgH="291960" progId="Equation.DSMT4">
                  <p:embed/>
                  <p:pic>
                    <p:nvPicPr>
                      <p:cNvPr id="10" name="Object 9"/>
                      <p:cNvPicPr/>
                      <p:nvPr/>
                    </p:nvPicPr>
                    <p:blipFill>
                      <a:blip r:embed="rId7"/>
                      <a:stretch>
                        <a:fillRect/>
                      </a:stretch>
                    </p:blipFill>
                    <p:spPr>
                      <a:xfrm>
                        <a:off x="5613400" y="2840489"/>
                        <a:ext cx="177800" cy="292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31681239"/>
              </p:ext>
            </p:extLst>
          </p:nvPr>
        </p:nvGraphicFramePr>
        <p:xfrm>
          <a:off x="5613400" y="2840489"/>
          <a:ext cx="177800" cy="292100"/>
        </p:xfrm>
        <a:graphic>
          <a:graphicData uri="http://schemas.openxmlformats.org/presentationml/2006/ole">
            <mc:AlternateContent xmlns:mc="http://schemas.openxmlformats.org/markup-compatibility/2006">
              <mc:Choice xmlns:v="urn:schemas-microsoft-com:vml" Requires="v">
                <p:oleObj spid="_x0000_s117716" name="Equation" r:id="rId8" imgW="177480" imgH="291960" progId="Equation.DSMT4">
                  <p:embed/>
                </p:oleObj>
              </mc:Choice>
              <mc:Fallback>
                <p:oleObj name="Equation" r:id="rId8" imgW="177480" imgH="291960" progId="Equation.DSMT4">
                  <p:embed/>
                  <p:pic>
                    <p:nvPicPr>
                      <p:cNvPr id="11" name="Object 10"/>
                      <p:cNvPicPr/>
                      <p:nvPr/>
                    </p:nvPicPr>
                    <p:blipFill>
                      <a:blip r:embed="rId7"/>
                      <a:stretch>
                        <a:fillRect/>
                      </a:stretch>
                    </p:blipFill>
                    <p:spPr>
                      <a:xfrm>
                        <a:off x="5613400" y="2840489"/>
                        <a:ext cx="177800" cy="292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1556320"/>
              </p:ext>
            </p:extLst>
          </p:nvPr>
        </p:nvGraphicFramePr>
        <p:xfrm>
          <a:off x="8862769" y="4403197"/>
          <a:ext cx="340660" cy="376519"/>
        </p:xfrm>
        <a:graphic>
          <a:graphicData uri="http://schemas.openxmlformats.org/presentationml/2006/ole">
            <mc:AlternateContent xmlns:mc="http://schemas.openxmlformats.org/markup-compatibility/2006">
              <mc:Choice xmlns:v="urn:schemas-microsoft-com:vml" Requires="v">
                <p:oleObj spid="_x0000_s117717" name="Equation" r:id="rId9" imgW="241200" imgH="266400" progId="Equation.DSMT4">
                  <p:embed/>
                </p:oleObj>
              </mc:Choice>
              <mc:Fallback>
                <p:oleObj name="Equation" r:id="rId9" imgW="241200" imgH="266400" progId="Equation.DSMT4">
                  <p:embed/>
                  <p:pic>
                    <p:nvPicPr>
                      <p:cNvPr id="12" name="Object 11"/>
                      <p:cNvPicPr/>
                      <p:nvPr/>
                    </p:nvPicPr>
                    <p:blipFill>
                      <a:blip r:embed="rId10"/>
                      <a:stretch>
                        <a:fillRect/>
                      </a:stretch>
                    </p:blipFill>
                    <p:spPr>
                      <a:xfrm>
                        <a:off x="8862769" y="4403197"/>
                        <a:ext cx="340660" cy="376519"/>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91505310"/>
              </p:ext>
            </p:extLst>
          </p:nvPr>
        </p:nvGraphicFramePr>
        <p:xfrm>
          <a:off x="5091318" y="2160784"/>
          <a:ext cx="1659506" cy="356094"/>
        </p:xfrm>
        <a:graphic>
          <a:graphicData uri="http://schemas.openxmlformats.org/presentationml/2006/ole">
            <mc:AlternateContent xmlns:mc="http://schemas.openxmlformats.org/markup-compatibility/2006">
              <mc:Choice xmlns:v="urn:schemas-microsoft-com:vml" Requires="v">
                <p:oleObj spid="_x0000_s117718" name="Equation" r:id="rId11" imgW="1307880" imgH="279360" progId="Equation.DSMT4">
                  <p:embed/>
                </p:oleObj>
              </mc:Choice>
              <mc:Fallback>
                <p:oleObj name="Equation" r:id="rId11" imgW="1307880" imgH="279360" progId="Equation.DSMT4">
                  <p:embed/>
                  <p:pic>
                    <p:nvPicPr>
                      <p:cNvPr id="22" name="Object 21"/>
                      <p:cNvPicPr/>
                      <p:nvPr/>
                    </p:nvPicPr>
                    <p:blipFill>
                      <a:blip r:embed="rId12"/>
                      <a:stretch>
                        <a:fillRect/>
                      </a:stretch>
                    </p:blipFill>
                    <p:spPr>
                      <a:xfrm>
                        <a:off x="5091318" y="2160784"/>
                        <a:ext cx="1659506" cy="356094"/>
                      </a:xfrm>
                      <a:prstGeom prst="rect">
                        <a:avLst/>
                      </a:prstGeom>
                    </p:spPr>
                  </p:pic>
                </p:oleObj>
              </mc:Fallback>
            </mc:AlternateContent>
          </a:graphicData>
        </a:graphic>
      </p:graphicFrame>
    </p:spTree>
    <p:extLst>
      <p:ext uri="{BB962C8B-B14F-4D97-AF65-F5344CB8AC3E}">
        <p14:creationId xmlns:p14="http://schemas.microsoft.com/office/powerpoint/2010/main" val="29128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250" fill="hold"/>
                                        <p:tgtEl>
                                          <p:spTgt spid="5"/>
                                        </p:tgtEl>
                                        <p:attrNameLst>
                                          <p:attrName>ppt_w</p:attrName>
                                        </p:attrNameLst>
                                      </p:cBhvr>
                                      <p:tavLst>
                                        <p:tav tm="0">
                                          <p:val>
                                            <p:fltVal val="0"/>
                                          </p:val>
                                        </p:tav>
                                        <p:tav tm="100000">
                                          <p:val>
                                            <p:strVal val="#ppt_w"/>
                                          </p:val>
                                        </p:tav>
                                      </p:tavLst>
                                    </p:anim>
                                    <p:anim calcmode="lin" valueType="num">
                                      <p:cBhvr>
                                        <p:cTn id="38" dur="250" fill="hold"/>
                                        <p:tgtEl>
                                          <p:spTgt spid="5"/>
                                        </p:tgtEl>
                                        <p:attrNameLst>
                                          <p:attrName>ppt_h</p:attrName>
                                        </p:attrNameLst>
                                      </p:cBhvr>
                                      <p:tavLst>
                                        <p:tav tm="0">
                                          <p:val>
                                            <p:fltVal val="0"/>
                                          </p:val>
                                        </p:tav>
                                        <p:tav tm="100000">
                                          <p:val>
                                            <p:strVal val="#ppt_h"/>
                                          </p:val>
                                        </p:tav>
                                      </p:tavLst>
                                    </p:anim>
                                    <p:animEffect transition="in" filter="fade">
                                      <p:cBhvr>
                                        <p:cTn id="39" dur="25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25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25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righ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7" grpId="0" animBg="1"/>
      <p:bldP spid="9" grpId="0"/>
      <p:bldP spid="16" grpId="0" animBg="1"/>
      <p:bldP spid="17" grpId="0" animBg="1"/>
      <p:bldP spid="18" grpId="0" animBg="1"/>
      <p:bldP spid="19" grpId="0" animBg="1"/>
      <p:bldP spid="14" grpId="0" animBg="1"/>
      <p:bldP spid="15"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1053" y="199248"/>
            <a:ext cx="10691884" cy="650449"/>
          </a:xfrm>
        </p:spPr>
        <p:txBody>
          <a:bodyPr>
            <a:normAutofit/>
          </a:bodyPr>
          <a:lstStyle/>
          <a:p>
            <a:r>
              <a:rPr lang="en-US" dirty="0"/>
              <a:t>Example: Stress Characterization and Assessment</a:t>
            </a:r>
          </a:p>
        </p:txBody>
      </p:sp>
      <p:sp>
        <p:nvSpPr>
          <p:cNvPr id="4" name="Slide Number Placeholder 3"/>
          <p:cNvSpPr>
            <a:spLocks noGrp="1"/>
          </p:cNvSpPr>
          <p:nvPr>
            <p:ph type="sldNum" sz="quarter" idx="12"/>
          </p:nvPr>
        </p:nvSpPr>
        <p:spPr/>
        <p:txBody>
          <a:bodyPr/>
          <a:lstStyle/>
          <a:p>
            <a:pPr>
              <a:defRPr/>
            </a:pPr>
            <a:fld id="{A55758D5-583F-4D7F-BC9F-43DD69C451AE}" type="slidenum">
              <a:rPr lang="en-US" smtClean="0"/>
              <a:pPr>
                <a:defRPr/>
              </a:pPr>
              <a:t>12</a:t>
            </a:fld>
            <a:endParaRPr lang="en-US" dirty="0"/>
          </a:p>
        </p:txBody>
      </p:sp>
      <p:pic>
        <p:nvPicPr>
          <p:cNvPr id="6" name="Picture 29" descr="Brain"/>
          <p:cNvPicPr>
            <a:picLocks noChangeAspect="1" noChangeArrowheads="1"/>
          </p:cNvPicPr>
          <p:nvPr/>
        </p:nvPicPr>
        <p:blipFill>
          <a:blip r:embed="rId3" cstate="print"/>
          <a:srcRect/>
          <a:stretch>
            <a:fillRect/>
          </a:stretch>
        </p:blipFill>
        <p:spPr bwMode="auto">
          <a:xfrm>
            <a:off x="1834431" y="2840885"/>
            <a:ext cx="2333938" cy="1589724"/>
          </a:xfrm>
          <a:prstGeom prst="rect">
            <a:avLst/>
          </a:prstGeom>
          <a:noFill/>
          <a:ln w="9525">
            <a:noFill/>
            <a:miter lim="800000"/>
            <a:headEnd/>
            <a:tailEnd/>
          </a:ln>
        </p:spPr>
      </p:pic>
      <p:sp>
        <p:nvSpPr>
          <p:cNvPr id="8" name="Rectangle 7"/>
          <p:cNvSpPr/>
          <p:nvPr/>
        </p:nvSpPr>
        <p:spPr>
          <a:xfrm>
            <a:off x="4389543" y="4506020"/>
            <a:ext cx="1611983" cy="763571"/>
          </a:xfrm>
          <a:prstGeom prst="rect">
            <a:avLst/>
          </a:prstGeom>
          <a:solidFill>
            <a:srgbClr val="CEF8FE"/>
          </a:solidFill>
          <a:ln w="28575">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575" dirty="0">
                <a:solidFill>
                  <a:prstClr val="black"/>
                </a:solidFill>
                <a:latin typeface="Arial" pitchFamily="34" charset="0"/>
                <a:cs typeface="Arial" pitchFamily="34" charset="0"/>
              </a:rPr>
              <a:t>Perception Process</a:t>
            </a:r>
          </a:p>
        </p:txBody>
      </p:sp>
      <p:sp>
        <p:nvSpPr>
          <p:cNvPr id="13" name="Cloud 12"/>
          <p:cNvSpPr/>
          <p:nvPr/>
        </p:nvSpPr>
        <p:spPr>
          <a:xfrm>
            <a:off x="2165028" y="5175314"/>
            <a:ext cx="1828799" cy="986103"/>
          </a:xfrm>
          <a:prstGeom prst="cloud">
            <a:avLst/>
          </a:prstGeom>
          <a:solidFill>
            <a:srgbClr val="FFDDDD"/>
          </a:solidFill>
          <a:ln w="28575">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575" dirty="0">
                <a:solidFill>
                  <a:prstClr val="black"/>
                </a:solidFill>
                <a:latin typeface="Arial" pitchFamily="34" charset="0"/>
                <a:cs typeface="Arial" pitchFamily="34" charset="0"/>
              </a:rPr>
              <a:t>Health</a:t>
            </a:r>
          </a:p>
          <a:p>
            <a:pPr algn="ctr" eaLnBrk="0" hangingPunct="0"/>
            <a:r>
              <a:rPr lang="en-US" sz="1575" dirty="0">
                <a:solidFill>
                  <a:prstClr val="black"/>
                </a:solidFill>
                <a:latin typeface="Arial" pitchFamily="34" charset="0"/>
                <a:cs typeface="Arial" pitchFamily="34" charset="0"/>
              </a:rPr>
              <a:t>Effects</a:t>
            </a:r>
          </a:p>
        </p:txBody>
      </p:sp>
      <p:cxnSp>
        <p:nvCxnSpPr>
          <p:cNvPr id="20" name="Straight Arrow Connector 19"/>
          <p:cNvCxnSpPr>
            <a:stCxn id="8" idx="3"/>
            <a:endCxn id="48" idx="2"/>
          </p:cNvCxnSpPr>
          <p:nvPr/>
        </p:nvCxnSpPr>
        <p:spPr>
          <a:xfrm>
            <a:off x="6001526" y="4887805"/>
            <a:ext cx="358797" cy="10740"/>
          </a:xfrm>
          <a:prstGeom prst="straightConnector1">
            <a:avLst/>
          </a:prstGeom>
          <a:ln w="38100">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360322" y="4567892"/>
            <a:ext cx="2063312" cy="661307"/>
          </a:xfrm>
          <a:prstGeom prst="ellipse">
            <a:avLst/>
          </a:prstGeom>
          <a:solidFill>
            <a:srgbClr val="FFFF00"/>
          </a:solidFill>
          <a:ln w="28575">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1575" dirty="0">
                <a:solidFill>
                  <a:prstClr val="black"/>
                </a:solidFill>
                <a:latin typeface="Arial" pitchFamily="34" charset="0"/>
                <a:cs typeface="Arial" pitchFamily="34" charset="0"/>
              </a:rPr>
              <a:t>Perceived</a:t>
            </a:r>
            <a:br>
              <a:rPr lang="en-US" sz="1575" dirty="0">
                <a:solidFill>
                  <a:prstClr val="black"/>
                </a:solidFill>
                <a:latin typeface="Arial" pitchFamily="34" charset="0"/>
                <a:cs typeface="Arial" pitchFamily="34" charset="0"/>
              </a:rPr>
            </a:br>
            <a:r>
              <a:rPr lang="en-US" sz="1575" dirty="0">
                <a:solidFill>
                  <a:prstClr val="black"/>
                </a:solidFill>
                <a:latin typeface="Arial" pitchFamily="34" charset="0"/>
                <a:cs typeface="Arial" pitchFamily="34" charset="0"/>
              </a:rPr>
              <a:t>Stress</a:t>
            </a:r>
          </a:p>
        </p:txBody>
      </p:sp>
      <p:graphicFrame>
        <p:nvGraphicFramePr>
          <p:cNvPr id="49" name="Object 48"/>
          <p:cNvGraphicFramePr>
            <a:graphicFrameLocks noChangeAspect="1"/>
          </p:cNvGraphicFramePr>
          <p:nvPr>
            <p:extLst/>
          </p:nvPr>
        </p:nvGraphicFramePr>
        <p:xfrm>
          <a:off x="2749484" y="3205123"/>
          <a:ext cx="705893" cy="545463"/>
        </p:xfrm>
        <a:graphic>
          <a:graphicData uri="http://schemas.openxmlformats.org/presentationml/2006/ole">
            <mc:AlternateContent xmlns:mc="http://schemas.openxmlformats.org/markup-compatibility/2006">
              <mc:Choice xmlns:v="urn:schemas-microsoft-com:vml" Requires="v">
                <p:oleObj spid="_x0000_s120010" name="Equation" r:id="rId4" imgW="558720" imgH="431640" progId="Equation.DSMT4">
                  <p:embed/>
                </p:oleObj>
              </mc:Choice>
              <mc:Fallback>
                <p:oleObj name="Equation" r:id="rId4" imgW="558720" imgH="431640" progId="Equation.DSMT4">
                  <p:embed/>
                  <p:pic>
                    <p:nvPicPr>
                      <p:cNvPr id="49" name="Object 48"/>
                      <p:cNvPicPr/>
                      <p:nvPr/>
                    </p:nvPicPr>
                    <p:blipFill>
                      <a:blip r:embed="rId5"/>
                      <a:stretch>
                        <a:fillRect/>
                      </a:stretch>
                    </p:blipFill>
                    <p:spPr>
                      <a:xfrm>
                        <a:off x="2749484" y="3205123"/>
                        <a:ext cx="705893" cy="545463"/>
                      </a:xfrm>
                      <a:prstGeom prst="rect">
                        <a:avLst/>
                      </a:prstGeom>
                      <a:solidFill>
                        <a:schemeClr val="bg1"/>
                      </a:solidFill>
                    </p:spPr>
                  </p:pic>
                </p:oleObj>
              </mc:Fallback>
            </mc:AlternateContent>
          </a:graphicData>
        </a:graphic>
      </p:graphicFrame>
      <p:cxnSp>
        <p:nvCxnSpPr>
          <p:cNvPr id="53" name="Straight Arrow Connector 52"/>
          <p:cNvCxnSpPr>
            <a:stCxn id="49" idx="3"/>
            <a:endCxn id="8" idx="1"/>
          </p:cNvCxnSpPr>
          <p:nvPr/>
        </p:nvCxnSpPr>
        <p:spPr>
          <a:xfrm>
            <a:off x="3455376" y="3477853"/>
            <a:ext cx="934166" cy="1409952"/>
          </a:xfrm>
          <a:prstGeom prst="straightConnector1">
            <a:avLst/>
          </a:prstGeom>
          <a:ln w="38100">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49" idx="2"/>
            <a:endCxn id="13" idx="3"/>
          </p:cNvCxnSpPr>
          <p:nvPr/>
        </p:nvCxnSpPr>
        <p:spPr>
          <a:xfrm flipH="1">
            <a:off x="3079427" y="3750586"/>
            <a:ext cx="23002" cy="1481109"/>
          </a:xfrm>
          <a:prstGeom prst="straightConnector1">
            <a:avLst/>
          </a:prstGeom>
          <a:ln w="38100">
            <a:solidFill>
              <a:schemeClr val="tx1"/>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068456" y="1442491"/>
            <a:ext cx="5062331" cy="924261"/>
            <a:chOff x="3886200" y="1285467"/>
            <a:chExt cx="5062331" cy="924261"/>
          </a:xfrm>
        </p:grpSpPr>
        <p:cxnSp>
          <p:nvCxnSpPr>
            <p:cNvPr id="39" name="Straight Connector 38"/>
            <p:cNvCxnSpPr/>
            <p:nvPr/>
          </p:nvCxnSpPr>
          <p:spPr>
            <a:xfrm>
              <a:off x="4084983" y="1759226"/>
              <a:ext cx="446266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104866"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843123"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581380"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319637"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057894"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534407"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015409" y="1285467"/>
              <a:ext cx="178904" cy="369332"/>
            </a:xfrm>
            <a:prstGeom prst="rect">
              <a:avLst/>
            </a:prstGeom>
            <a:noFill/>
          </p:spPr>
          <p:txBody>
            <a:bodyPr wrap="square" rtlCol="0">
              <a:spAutoFit/>
            </a:bodyPr>
            <a:lstStyle/>
            <a:p>
              <a:pPr algn="ctr"/>
              <a:r>
                <a:rPr lang="en-US" dirty="0"/>
                <a:t>1</a:t>
              </a:r>
            </a:p>
          </p:txBody>
        </p:sp>
        <p:sp>
          <p:nvSpPr>
            <p:cNvPr id="52" name="TextBox 51"/>
            <p:cNvSpPr txBox="1"/>
            <p:nvPr/>
          </p:nvSpPr>
          <p:spPr>
            <a:xfrm>
              <a:off x="4752558" y="1285467"/>
              <a:ext cx="178904" cy="369332"/>
            </a:xfrm>
            <a:prstGeom prst="rect">
              <a:avLst/>
            </a:prstGeom>
            <a:noFill/>
          </p:spPr>
          <p:txBody>
            <a:bodyPr wrap="square" rtlCol="0">
              <a:spAutoFit/>
            </a:bodyPr>
            <a:lstStyle/>
            <a:p>
              <a:pPr algn="ctr"/>
              <a:r>
                <a:rPr lang="en-US" dirty="0"/>
                <a:t>2</a:t>
              </a:r>
            </a:p>
          </p:txBody>
        </p:sp>
        <p:sp>
          <p:nvSpPr>
            <p:cNvPr id="55" name="TextBox 54"/>
            <p:cNvSpPr txBox="1"/>
            <p:nvPr/>
          </p:nvSpPr>
          <p:spPr>
            <a:xfrm>
              <a:off x="5489707" y="1285467"/>
              <a:ext cx="178904" cy="369332"/>
            </a:xfrm>
            <a:prstGeom prst="rect">
              <a:avLst/>
            </a:prstGeom>
            <a:noFill/>
          </p:spPr>
          <p:txBody>
            <a:bodyPr wrap="square" rtlCol="0">
              <a:spAutoFit/>
            </a:bodyPr>
            <a:lstStyle/>
            <a:p>
              <a:pPr algn="ctr"/>
              <a:r>
                <a:rPr lang="en-US" dirty="0"/>
                <a:t>3</a:t>
              </a:r>
            </a:p>
          </p:txBody>
        </p:sp>
        <p:sp>
          <p:nvSpPr>
            <p:cNvPr id="56" name="TextBox 55"/>
            <p:cNvSpPr txBox="1"/>
            <p:nvPr/>
          </p:nvSpPr>
          <p:spPr>
            <a:xfrm>
              <a:off x="6226856" y="1285467"/>
              <a:ext cx="178904" cy="369332"/>
            </a:xfrm>
            <a:prstGeom prst="rect">
              <a:avLst/>
            </a:prstGeom>
            <a:noFill/>
          </p:spPr>
          <p:txBody>
            <a:bodyPr wrap="square" rtlCol="0">
              <a:spAutoFit/>
            </a:bodyPr>
            <a:lstStyle/>
            <a:p>
              <a:pPr algn="ctr"/>
              <a:r>
                <a:rPr lang="en-US" dirty="0"/>
                <a:t>4</a:t>
              </a:r>
            </a:p>
          </p:txBody>
        </p:sp>
        <p:sp>
          <p:nvSpPr>
            <p:cNvPr id="57" name="TextBox 56"/>
            <p:cNvSpPr txBox="1"/>
            <p:nvPr/>
          </p:nvSpPr>
          <p:spPr>
            <a:xfrm>
              <a:off x="6964005" y="1285467"/>
              <a:ext cx="178904" cy="369332"/>
            </a:xfrm>
            <a:prstGeom prst="rect">
              <a:avLst/>
            </a:prstGeom>
            <a:noFill/>
          </p:spPr>
          <p:txBody>
            <a:bodyPr wrap="square" rtlCol="0">
              <a:spAutoFit/>
            </a:bodyPr>
            <a:lstStyle/>
            <a:p>
              <a:pPr algn="ctr"/>
              <a:r>
                <a:rPr lang="en-US" dirty="0"/>
                <a:t>5</a:t>
              </a:r>
            </a:p>
          </p:txBody>
        </p:sp>
        <p:sp>
          <p:nvSpPr>
            <p:cNvPr id="58" name="TextBox 57"/>
            <p:cNvSpPr txBox="1"/>
            <p:nvPr/>
          </p:nvSpPr>
          <p:spPr>
            <a:xfrm>
              <a:off x="7701154" y="1285467"/>
              <a:ext cx="178904" cy="369332"/>
            </a:xfrm>
            <a:prstGeom prst="rect">
              <a:avLst/>
            </a:prstGeom>
            <a:noFill/>
          </p:spPr>
          <p:txBody>
            <a:bodyPr wrap="square" rtlCol="0">
              <a:spAutoFit/>
            </a:bodyPr>
            <a:lstStyle/>
            <a:p>
              <a:pPr algn="ctr"/>
              <a:r>
                <a:rPr lang="en-US" dirty="0"/>
                <a:t>6</a:t>
              </a:r>
            </a:p>
          </p:txBody>
        </p:sp>
        <p:cxnSp>
          <p:nvCxnSpPr>
            <p:cNvPr id="59" name="Straight Connector 58"/>
            <p:cNvCxnSpPr/>
            <p:nvPr/>
          </p:nvCxnSpPr>
          <p:spPr>
            <a:xfrm>
              <a:off x="7796151" y="1575352"/>
              <a:ext cx="0" cy="3081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438306" y="1285467"/>
              <a:ext cx="178904" cy="369332"/>
            </a:xfrm>
            <a:prstGeom prst="rect">
              <a:avLst/>
            </a:prstGeom>
            <a:noFill/>
          </p:spPr>
          <p:txBody>
            <a:bodyPr wrap="square" rtlCol="0">
              <a:spAutoFit/>
            </a:bodyPr>
            <a:lstStyle/>
            <a:p>
              <a:pPr algn="ctr"/>
              <a:r>
                <a:rPr lang="en-US" dirty="0"/>
                <a:t>7</a:t>
              </a:r>
            </a:p>
          </p:txBody>
        </p:sp>
        <p:sp>
          <p:nvSpPr>
            <p:cNvPr id="61" name="TextBox 60"/>
            <p:cNvSpPr txBox="1"/>
            <p:nvPr/>
          </p:nvSpPr>
          <p:spPr>
            <a:xfrm>
              <a:off x="3886200" y="1840396"/>
              <a:ext cx="655983" cy="369332"/>
            </a:xfrm>
            <a:prstGeom prst="rect">
              <a:avLst/>
            </a:prstGeom>
            <a:noFill/>
          </p:spPr>
          <p:txBody>
            <a:bodyPr wrap="square" rtlCol="0">
              <a:spAutoFit/>
            </a:bodyPr>
            <a:lstStyle/>
            <a:p>
              <a:r>
                <a:rPr lang="en-US" dirty="0"/>
                <a:t>Low</a:t>
              </a:r>
            </a:p>
          </p:txBody>
        </p:sp>
        <p:sp>
          <p:nvSpPr>
            <p:cNvPr id="62" name="TextBox 61"/>
            <p:cNvSpPr txBox="1"/>
            <p:nvPr/>
          </p:nvSpPr>
          <p:spPr>
            <a:xfrm>
              <a:off x="8292548" y="1840396"/>
              <a:ext cx="655983" cy="369332"/>
            </a:xfrm>
            <a:prstGeom prst="rect">
              <a:avLst/>
            </a:prstGeom>
            <a:noFill/>
          </p:spPr>
          <p:txBody>
            <a:bodyPr wrap="square" rtlCol="0">
              <a:spAutoFit/>
            </a:bodyPr>
            <a:lstStyle/>
            <a:p>
              <a:r>
                <a:rPr lang="en-US" dirty="0"/>
                <a:t>High</a:t>
              </a:r>
            </a:p>
          </p:txBody>
        </p:sp>
      </p:grpSp>
      <p:sp>
        <p:nvSpPr>
          <p:cNvPr id="2" name="Down Arrow 1"/>
          <p:cNvSpPr/>
          <p:nvPr/>
        </p:nvSpPr>
        <p:spPr>
          <a:xfrm flipV="1">
            <a:off x="7213600" y="2225964"/>
            <a:ext cx="295564" cy="2207488"/>
          </a:xfrm>
          <a:prstGeom prst="downArrow">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Arial" pitchFamily="34" charset="0"/>
              <a:cs typeface="Arial" pitchFamily="34" charset="0"/>
            </a:endParaRPr>
          </a:p>
        </p:txBody>
      </p:sp>
      <p:graphicFrame>
        <p:nvGraphicFramePr>
          <p:cNvPr id="3" name="Object 2"/>
          <p:cNvGraphicFramePr>
            <a:graphicFrameLocks noChangeAspect="1"/>
          </p:cNvGraphicFramePr>
          <p:nvPr>
            <p:extLst/>
          </p:nvPr>
        </p:nvGraphicFramePr>
        <p:xfrm>
          <a:off x="5275695" y="2943370"/>
          <a:ext cx="1511300" cy="431800"/>
        </p:xfrm>
        <a:graphic>
          <a:graphicData uri="http://schemas.openxmlformats.org/presentationml/2006/ole">
            <mc:AlternateContent xmlns:mc="http://schemas.openxmlformats.org/markup-compatibility/2006">
              <mc:Choice xmlns:v="urn:schemas-microsoft-com:vml" Requires="v">
                <p:oleObj spid="_x0000_s120011" name="Equation" r:id="rId6" imgW="1511280" imgH="431640" progId="Equation.DSMT4">
                  <p:embed/>
                </p:oleObj>
              </mc:Choice>
              <mc:Fallback>
                <p:oleObj name="Equation" r:id="rId6" imgW="1511280" imgH="431640" progId="Equation.DSMT4">
                  <p:embed/>
                  <p:pic>
                    <p:nvPicPr>
                      <p:cNvPr id="3" name="Object 2"/>
                      <p:cNvPicPr/>
                      <p:nvPr/>
                    </p:nvPicPr>
                    <p:blipFill>
                      <a:blip r:embed="rId7"/>
                      <a:stretch>
                        <a:fillRect/>
                      </a:stretch>
                    </p:blipFill>
                    <p:spPr>
                      <a:xfrm>
                        <a:off x="5275695" y="2943370"/>
                        <a:ext cx="1511300" cy="431800"/>
                      </a:xfrm>
                      <a:prstGeom prst="rect">
                        <a:avLst/>
                      </a:prstGeom>
                    </p:spPr>
                  </p:pic>
                </p:oleObj>
              </mc:Fallback>
            </mc:AlternateContent>
          </a:graphicData>
        </a:graphic>
      </p:graphicFrame>
      <p:sp>
        <p:nvSpPr>
          <p:cNvPr id="16" name="TextBox 15"/>
          <p:cNvSpPr txBox="1"/>
          <p:nvPr/>
        </p:nvSpPr>
        <p:spPr>
          <a:xfrm>
            <a:off x="5855855" y="858982"/>
            <a:ext cx="3186546" cy="523220"/>
          </a:xfrm>
          <a:prstGeom prst="rect">
            <a:avLst/>
          </a:prstGeom>
          <a:noFill/>
        </p:spPr>
        <p:txBody>
          <a:bodyPr wrap="square" rtlCol="0">
            <a:spAutoFit/>
          </a:bodyPr>
          <a:lstStyle/>
          <a:p>
            <a:pPr algn="ctr"/>
            <a:r>
              <a:rPr lang="en-US" sz="2800" dirty="0"/>
              <a:t>Likert Scale</a:t>
            </a:r>
          </a:p>
        </p:txBody>
      </p:sp>
    </p:spTree>
    <p:extLst>
      <p:ext uri="{BB962C8B-B14F-4D97-AF65-F5344CB8AC3E}">
        <p14:creationId xmlns:p14="http://schemas.microsoft.com/office/powerpoint/2010/main" val="2321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 fill="hold"/>
                                        <p:tgtEl>
                                          <p:spTgt spid="38"/>
                                        </p:tgtEl>
                                        <p:attrNameLst>
                                          <p:attrName>ppt_w</p:attrName>
                                        </p:attrNameLst>
                                      </p:cBhvr>
                                      <p:tavLst>
                                        <p:tav tm="0">
                                          <p:val>
                                            <p:fltVal val="0"/>
                                          </p:val>
                                        </p:tav>
                                        <p:tav tm="100000">
                                          <p:val>
                                            <p:strVal val="#ppt_w"/>
                                          </p:val>
                                        </p:tav>
                                      </p:tavLst>
                                    </p:anim>
                                    <p:anim calcmode="lin" valueType="num">
                                      <p:cBhvr>
                                        <p:cTn id="12" dur="100" fill="hold"/>
                                        <p:tgtEl>
                                          <p:spTgt spid="38"/>
                                        </p:tgtEl>
                                        <p:attrNameLst>
                                          <p:attrName>ppt_h</p:attrName>
                                        </p:attrNameLst>
                                      </p:cBhvr>
                                      <p:tavLst>
                                        <p:tav tm="0">
                                          <p:val>
                                            <p:fltVal val="0"/>
                                          </p:val>
                                        </p:tav>
                                        <p:tav tm="100000">
                                          <p:val>
                                            <p:strVal val="#ppt_h"/>
                                          </p:val>
                                        </p:tav>
                                      </p:tavLst>
                                    </p:anim>
                                    <p:animEffect transition="in" filter="fade">
                                      <p:cBhvr>
                                        <p:cTn id="13" dur="100"/>
                                        <p:tgtEl>
                                          <p:spTgt spid="38"/>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9634331" y="580446"/>
            <a:ext cx="858741" cy="429371"/>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pitchFamily="34" charset="-128"/>
              <a:cs typeface="Arial" charset="0"/>
            </a:endParaRPr>
          </a:p>
        </p:txBody>
      </p:sp>
      <p:sp>
        <p:nvSpPr>
          <p:cNvPr id="2" name="Title 1"/>
          <p:cNvSpPr>
            <a:spLocks noGrp="1"/>
          </p:cNvSpPr>
          <p:nvPr>
            <p:ph type="title"/>
          </p:nvPr>
        </p:nvSpPr>
        <p:spPr>
          <a:xfrm>
            <a:off x="1981200" y="45521"/>
            <a:ext cx="8229600" cy="1069848"/>
          </a:xfrm>
        </p:spPr>
        <p:txBody>
          <a:bodyPr>
            <a:normAutofit/>
          </a:bodyPr>
          <a:lstStyle/>
          <a:p>
            <a:r>
              <a:rPr lang="en-US" sz="2400" dirty="0"/>
              <a:t>Example: Modeling the Dynamics of the Distribution Speed of Walking  and its Relationship to Cognitive Function </a:t>
            </a:r>
          </a:p>
        </p:txBody>
      </p:sp>
      <p:pic>
        <p:nvPicPr>
          <p:cNvPr id="276482" name="Picture 2"/>
          <p:cNvPicPr>
            <a:picLocks noChangeAspect="1" noChangeArrowheads="1"/>
          </p:cNvPicPr>
          <p:nvPr/>
        </p:nvPicPr>
        <p:blipFill>
          <a:blip r:embed="rId3" cstate="print"/>
          <a:srcRect/>
          <a:stretch>
            <a:fillRect/>
          </a:stretch>
        </p:blipFill>
        <p:spPr bwMode="auto">
          <a:xfrm>
            <a:off x="2613116" y="1254034"/>
            <a:ext cx="6670767" cy="5003075"/>
          </a:xfrm>
          <a:prstGeom prst="rect">
            <a:avLst/>
          </a:prstGeom>
          <a:noFill/>
          <a:ln w="9525">
            <a:noFill/>
            <a:miter lim="800000"/>
            <a:headEnd/>
            <a:tailEnd/>
          </a:ln>
          <a:effectLst/>
        </p:spPr>
      </p:pic>
      <p:grpSp>
        <p:nvGrpSpPr>
          <p:cNvPr id="3" name="Group 2"/>
          <p:cNvGrpSpPr/>
          <p:nvPr/>
        </p:nvGrpSpPr>
        <p:grpSpPr>
          <a:xfrm>
            <a:off x="5867727" y="5734255"/>
            <a:ext cx="1098378" cy="746796"/>
            <a:chOff x="4343727" y="5734255"/>
            <a:chExt cx="1098378" cy="746796"/>
          </a:xfrm>
        </p:grpSpPr>
        <p:cxnSp>
          <p:nvCxnSpPr>
            <p:cNvPr id="8" name="Straight Arrow Connector 7"/>
            <p:cNvCxnSpPr/>
            <p:nvPr/>
          </p:nvCxnSpPr>
          <p:spPr bwMode="auto">
            <a:xfrm rot="5400000" flipH="1" flipV="1">
              <a:off x="4781791" y="5929404"/>
              <a:ext cx="391092" cy="794"/>
            </a:xfrm>
            <a:prstGeom prst="straightConnector1">
              <a:avLst/>
            </a:prstGeom>
            <a:solidFill>
              <a:srgbClr val="FDD43D"/>
            </a:solidFill>
            <a:ln w="28575" cap="flat" cmpd="sng" algn="ctr">
              <a:solidFill>
                <a:schemeClr val="tx1"/>
              </a:solidFill>
              <a:prstDash val="solid"/>
              <a:round/>
              <a:headEnd type="none" w="med" len="med"/>
              <a:tailEnd type="arrow"/>
            </a:ln>
            <a:effectLst/>
          </p:spPr>
        </p:cxnSp>
        <p:sp>
          <p:nvSpPr>
            <p:cNvPr id="10" name="TextBox 9"/>
            <p:cNvSpPr txBox="1"/>
            <p:nvPr/>
          </p:nvSpPr>
          <p:spPr>
            <a:xfrm>
              <a:off x="4343727" y="6111719"/>
              <a:ext cx="1098378" cy="369332"/>
            </a:xfrm>
            <a:prstGeom prst="rect">
              <a:avLst/>
            </a:prstGeom>
            <a:noFill/>
          </p:spPr>
          <p:txBody>
            <a:bodyPr wrap="none" rtlCol="0">
              <a:spAutoFit/>
            </a:bodyPr>
            <a:lstStyle/>
            <a:p>
              <a:r>
                <a:rPr lang="en-US" b="1" dirty="0"/>
                <a:t>CDR = 0.5</a:t>
              </a:r>
            </a:p>
          </p:txBody>
        </p:sp>
      </p:grpSp>
      <p:sp>
        <p:nvSpPr>
          <p:cNvPr id="13" name="Slide Number Placeholder 12"/>
          <p:cNvSpPr>
            <a:spLocks noGrp="1"/>
          </p:cNvSpPr>
          <p:nvPr>
            <p:ph type="sldNum" sz="quarter" idx="12"/>
          </p:nvPr>
        </p:nvSpPr>
        <p:spPr/>
        <p:txBody>
          <a:bodyPr/>
          <a:lstStyle/>
          <a:p>
            <a:fld id="{3BF98C48-EE9E-4E26-9570-81AF15A6C583}" type="slidenum">
              <a:rPr lang="en-US" smtClean="0"/>
              <a:pPr/>
              <a:t>13</a:t>
            </a:fld>
            <a:endParaRPr lang="en-US"/>
          </a:p>
        </p:txBody>
      </p:sp>
      <p:sp>
        <p:nvSpPr>
          <p:cNvPr id="14" name="Footer Placeholder 3"/>
          <p:cNvSpPr txBox="1">
            <a:spLocks/>
          </p:cNvSpPr>
          <p:nvPr/>
        </p:nvSpPr>
        <p:spPr>
          <a:xfrm>
            <a:off x="7955280" y="6084833"/>
            <a:ext cx="2712720" cy="315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16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sz="1600"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sz="1600"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sz="1600"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sz="1600" kern="1200">
                <a:solidFill>
                  <a:schemeClr val="tx1"/>
                </a:solidFill>
                <a:latin typeface="Arial" charset="0"/>
                <a:ea typeface="ＭＳ Ｐゴシック" pitchFamily="34" charset="-128"/>
                <a:cs typeface="+mn-cs"/>
              </a:defRPr>
            </a:lvl5pPr>
            <a:lvl6pPr marL="2514600" indent="-228600" algn="ctr" defTabSz="914400" rtl="0" eaLnBrk="0" fontAlgn="base" latinLnBrk="0" hangingPunct="0">
              <a:spcBef>
                <a:spcPct val="0"/>
              </a:spcBef>
              <a:spcAft>
                <a:spcPct val="0"/>
              </a:spcAft>
              <a:defRPr sz="1600" kern="1200">
                <a:solidFill>
                  <a:schemeClr val="tx1"/>
                </a:solidFill>
                <a:latin typeface="Arial" charset="0"/>
                <a:ea typeface="ＭＳ Ｐゴシック" pitchFamily="34" charset="-128"/>
                <a:cs typeface="+mn-cs"/>
              </a:defRPr>
            </a:lvl6pPr>
            <a:lvl7pPr marL="2971800" indent="-228600" algn="ctr" defTabSz="914400" rtl="0" eaLnBrk="0" fontAlgn="base" latinLnBrk="0" hangingPunct="0">
              <a:spcBef>
                <a:spcPct val="0"/>
              </a:spcBef>
              <a:spcAft>
                <a:spcPct val="0"/>
              </a:spcAft>
              <a:defRPr sz="1600" kern="1200">
                <a:solidFill>
                  <a:schemeClr val="tx1"/>
                </a:solidFill>
                <a:latin typeface="Arial" charset="0"/>
                <a:ea typeface="ＭＳ Ｐゴシック" pitchFamily="34" charset="-128"/>
                <a:cs typeface="+mn-cs"/>
              </a:defRPr>
            </a:lvl7pPr>
            <a:lvl8pPr marL="3429000" indent="-228600" algn="ctr" defTabSz="914400" rtl="0" eaLnBrk="0" fontAlgn="base" latinLnBrk="0" hangingPunct="0">
              <a:spcBef>
                <a:spcPct val="0"/>
              </a:spcBef>
              <a:spcAft>
                <a:spcPct val="0"/>
              </a:spcAft>
              <a:defRPr sz="1600" kern="1200">
                <a:solidFill>
                  <a:schemeClr val="tx1"/>
                </a:solidFill>
                <a:latin typeface="Arial" charset="0"/>
                <a:ea typeface="ＭＳ Ｐゴシック" pitchFamily="34" charset="-128"/>
                <a:cs typeface="+mn-cs"/>
              </a:defRPr>
            </a:lvl8pPr>
            <a:lvl9pPr marL="3886200" indent="-228600" algn="ctr" defTabSz="914400" rtl="0" eaLnBrk="0" fontAlgn="base" latinLnBrk="0" hangingPunct="0">
              <a:spcBef>
                <a:spcPct val="0"/>
              </a:spcBef>
              <a:spcAft>
                <a:spcPct val="0"/>
              </a:spcAft>
              <a:defRPr sz="1600" kern="1200">
                <a:solidFill>
                  <a:schemeClr val="tx1"/>
                </a:solidFill>
                <a:latin typeface="Arial" charset="0"/>
                <a:ea typeface="ＭＳ Ｐゴシック" pitchFamily="34" charset="-128"/>
                <a:cs typeface="+mn-cs"/>
              </a:defRPr>
            </a:lvl9pPr>
          </a:lstStyle>
          <a:p>
            <a:pPr eaLnBrk="1" hangingPunct="1"/>
            <a:r>
              <a:rPr lang="en-US" sz="2000" i="1" dirty="0">
                <a:solidFill>
                  <a:srgbClr val="000099"/>
                </a:solidFill>
              </a:rPr>
              <a:t>Daniel Austin, 2011</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778" y="1617261"/>
            <a:ext cx="704181" cy="1451040"/>
          </a:xfrm>
          <a:prstGeom prst="rect">
            <a:avLst/>
          </a:prstGeom>
        </p:spPr>
      </p:pic>
    </p:spTree>
    <p:extLst>
      <p:ext uri="{BB962C8B-B14F-4D97-AF65-F5344CB8AC3E}">
        <p14:creationId xmlns:p14="http://schemas.microsoft.com/office/powerpoint/2010/main" val="31045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ubject5A-spiral-plot"/>
          <p:cNvPicPr>
            <a:picLocks noChangeAspect="1" noChangeArrowheads="1"/>
          </p:cNvPicPr>
          <p:nvPr/>
        </p:nvPicPr>
        <p:blipFill>
          <a:blip r:embed="rId3" cstate="print"/>
          <a:srcRect/>
          <a:stretch>
            <a:fillRect/>
          </a:stretch>
        </p:blipFill>
        <p:spPr bwMode="auto">
          <a:xfrm>
            <a:off x="1510187" y="11112"/>
            <a:ext cx="7315200" cy="6846888"/>
          </a:xfrm>
          <a:prstGeom prst="rect">
            <a:avLst/>
          </a:prstGeom>
          <a:noFill/>
          <a:ln w="9525">
            <a:noFill/>
            <a:miter lim="800000"/>
            <a:headEnd/>
            <a:tailEnd/>
          </a:ln>
        </p:spPr>
      </p:pic>
      <p:sp>
        <p:nvSpPr>
          <p:cNvPr id="52230" name="Rectangle 5"/>
          <p:cNvSpPr>
            <a:spLocks noChangeArrowheads="1"/>
          </p:cNvSpPr>
          <p:nvPr/>
        </p:nvSpPr>
        <p:spPr bwMode="auto">
          <a:xfrm>
            <a:off x="8839200" y="6459538"/>
            <a:ext cx="1828800" cy="246062"/>
          </a:xfrm>
          <a:prstGeom prst="rect">
            <a:avLst/>
          </a:prstGeom>
          <a:noFill/>
          <a:ln w="9525">
            <a:noFill/>
            <a:miter lim="800000"/>
            <a:headEnd/>
            <a:tailEnd/>
          </a:ln>
        </p:spPr>
        <p:txBody>
          <a:bodyPr>
            <a:spAutoFit/>
          </a:bodyPr>
          <a:lstStyle/>
          <a:p>
            <a:r>
              <a:rPr lang="en-US" sz="1000" i="1">
                <a:solidFill>
                  <a:srgbClr val="FFFFFF"/>
                </a:solidFill>
              </a:rPr>
              <a:t>Hayes, ORCATECH 2007</a:t>
            </a:r>
          </a:p>
        </p:txBody>
      </p:sp>
      <p:sp>
        <p:nvSpPr>
          <p:cNvPr id="7" name="Slide Number Placeholder 6"/>
          <p:cNvSpPr>
            <a:spLocks noGrp="1"/>
          </p:cNvSpPr>
          <p:nvPr>
            <p:ph type="sldNum" sz="quarter" idx="12"/>
          </p:nvPr>
        </p:nvSpPr>
        <p:spPr>
          <a:prstGeom prst="rect">
            <a:avLst/>
          </a:prstGeom>
        </p:spPr>
        <p:txBody>
          <a:bodyPr/>
          <a:lstStyle/>
          <a:p>
            <a:pPr>
              <a:defRPr/>
            </a:pPr>
            <a:fld id="{5372799C-0582-4402-B9F7-9268746309CF}" type="slidenum">
              <a:rPr lang="en-US" smtClean="0"/>
              <a:pPr>
                <a:defRPr/>
              </a:pPr>
              <a:t>14</a:t>
            </a:fld>
            <a:endParaRPr lang="en-US"/>
          </a:p>
        </p:txBody>
      </p:sp>
      <p:grpSp>
        <p:nvGrpSpPr>
          <p:cNvPr id="2" name="Group 21"/>
          <p:cNvGrpSpPr/>
          <p:nvPr/>
        </p:nvGrpSpPr>
        <p:grpSpPr>
          <a:xfrm>
            <a:off x="8596319" y="2400301"/>
            <a:ext cx="2043112" cy="369332"/>
            <a:chOff x="7072319" y="2400301"/>
            <a:chExt cx="2043112" cy="369332"/>
          </a:xfrm>
        </p:grpSpPr>
        <p:sp>
          <p:nvSpPr>
            <p:cNvPr id="8" name="Oval 7"/>
            <p:cNvSpPr/>
            <p:nvPr/>
          </p:nvSpPr>
          <p:spPr bwMode="auto">
            <a:xfrm>
              <a:off x="7072319" y="2469566"/>
              <a:ext cx="200025" cy="200025"/>
            </a:xfrm>
            <a:prstGeom prst="ellipse">
              <a:avLst/>
            </a:prstGeom>
            <a:solidFill>
              <a:srgbClr val="00B050"/>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pitchFamily="34" charset="-128"/>
                <a:cs typeface="Arial" charset="0"/>
              </a:endParaRPr>
            </a:p>
          </p:txBody>
        </p:sp>
        <p:sp>
          <p:nvSpPr>
            <p:cNvPr id="9" name="TextBox 8"/>
            <p:cNvSpPr txBox="1"/>
            <p:nvPr/>
          </p:nvSpPr>
          <p:spPr>
            <a:xfrm>
              <a:off x="7743831" y="2400301"/>
              <a:ext cx="1371600" cy="369332"/>
            </a:xfrm>
            <a:prstGeom prst="rect">
              <a:avLst/>
            </a:prstGeom>
            <a:noFill/>
          </p:spPr>
          <p:txBody>
            <a:bodyPr wrap="square" rtlCol="0">
              <a:spAutoFit/>
            </a:bodyPr>
            <a:lstStyle/>
            <a:p>
              <a:r>
                <a:rPr lang="en-US" dirty="0"/>
                <a:t>Bedroom</a:t>
              </a:r>
            </a:p>
          </p:txBody>
        </p:sp>
      </p:grpSp>
      <p:grpSp>
        <p:nvGrpSpPr>
          <p:cNvPr id="3" name="Group 20"/>
          <p:cNvGrpSpPr/>
          <p:nvPr/>
        </p:nvGrpSpPr>
        <p:grpSpPr>
          <a:xfrm>
            <a:off x="8591551" y="2838461"/>
            <a:ext cx="2043112" cy="369332"/>
            <a:chOff x="7067551" y="2838461"/>
            <a:chExt cx="2043112" cy="369332"/>
          </a:xfrm>
        </p:grpSpPr>
        <p:sp>
          <p:nvSpPr>
            <p:cNvPr id="10" name="Oval 9"/>
            <p:cNvSpPr/>
            <p:nvPr/>
          </p:nvSpPr>
          <p:spPr bwMode="auto">
            <a:xfrm>
              <a:off x="7067551" y="2907726"/>
              <a:ext cx="200025" cy="200025"/>
            </a:xfrm>
            <a:prstGeom prst="ellipse">
              <a:avLst/>
            </a:prstGeom>
            <a:solidFill>
              <a:srgbClr val="C00000"/>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pitchFamily="34" charset="-128"/>
                <a:cs typeface="Arial" charset="0"/>
              </a:endParaRPr>
            </a:p>
          </p:txBody>
        </p:sp>
        <p:sp>
          <p:nvSpPr>
            <p:cNvPr id="11" name="TextBox 10"/>
            <p:cNvSpPr txBox="1"/>
            <p:nvPr/>
          </p:nvSpPr>
          <p:spPr>
            <a:xfrm>
              <a:off x="7739063" y="2838461"/>
              <a:ext cx="1371600" cy="369332"/>
            </a:xfrm>
            <a:prstGeom prst="rect">
              <a:avLst/>
            </a:prstGeom>
            <a:noFill/>
          </p:spPr>
          <p:txBody>
            <a:bodyPr wrap="square" rtlCol="0">
              <a:spAutoFit/>
            </a:bodyPr>
            <a:lstStyle/>
            <a:p>
              <a:r>
                <a:rPr lang="en-US" dirty="0"/>
                <a:t>Bathroom</a:t>
              </a:r>
            </a:p>
          </p:txBody>
        </p:sp>
      </p:grpSp>
      <p:grpSp>
        <p:nvGrpSpPr>
          <p:cNvPr id="4" name="Group 19"/>
          <p:cNvGrpSpPr/>
          <p:nvPr/>
        </p:nvGrpSpPr>
        <p:grpSpPr>
          <a:xfrm>
            <a:off x="8586783" y="3276621"/>
            <a:ext cx="2043112" cy="369332"/>
            <a:chOff x="7062783" y="3276621"/>
            <a:chExt cx="2043112" cy="369332"/>
          </a:xfrm>
        </p:grpSpPr>
        <p:sp>
          <p:nvSpPr>
            <p:cNvPr id="12" name="Oval 11"/>
            <p:cNvSpPr/>
            <p:nvPr/>
          </p:nvSpPr>
          <p:spPr bwMode="auto">
            <a:xfrm>
              <a:off x="7062783" y="3345886"/>
              <a:ext cx="200025" cy="200025"/>
            </a:xfrm>
            <a:prstGeom prst="ellipse">
              <a:avLst/>
            </a:prstGeom>
            <a:solidFill>
              <a:srgbClr val="FDD43D"/>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pitchFamily="34" charset="-128"/>
                <a:cs typeface="Arial" charset="0"/>
              </a:endParaRPr>
            </a:p>
          </p:txBody>
        </p:sp>
        <p:sp>
          <p:nvSpPr>
            <p:cNvPr id="13" name="TextBox 12"/>
            <p:cNvSpPr txBox="1"/>
            <p:nvPr/>
          </p:nvSpPr>
          <p:spPr>
            <a:xfrm>
              <a:off x="7734295" y="3276621"/>
              <a:ext cx="1371600" cy="369332"/>
            </a:xfrm>
            <a:prstGeom prst="rect">
              <a:avLst/>
            </a:prstGeom>
            <a:noFill/>
          </p:spPr>
          <p:txBody>
            <a:bodyPr wrap="square" rtlCol="0">
              <a:spAutoFit/>
            </a:bodyPr>
            <a:lstStyle/>
            <a:p>
              <a:r>
                <a:rPr lang="en-US" dirty="0"/>
                <a:t>Living Room</a:t>
              </a:r>
            </a:p>
          </p:txBody>
        </p:sp>
      </p:grpSp>
      <p:grpSp>
        <p:nvGrpSpPr>
          <p:cNvPr id="5" name="Group 18"/>
          <p:cNvGrpSpPr/>
          <p:nvPr/>
        </p:nvGrpSpPr>
        <p:grpSpPr>
          <a:xfrm>
            <a:off x="8582015" y="3714781"/>
            <a:ext cx="2043112" cy="369332"/>
            <a:chOff x="7058015" y="3714781"/>
            <a:chExt cx="2043112" cy="369332"/>
          </a:xfrm>
        </p:grpSpPr>
        <p:sp>
          <p:nvSpPr>
            <p:cNvPr id="14" name="Oval 13"/>
            <p:cNvSpPr/>
            <p:nvPr/>
          </p:nvSpPr>
          <p:spPr bwMode="auto">
            <a:xfrm>
              <a:off x="7058015" y="3784046"/>
              <a:ext cx="200025" cy="200025"/>
            </a:xfrm>
            <a:prstGeom prst="ellipse">
              <a:avLst/>
            </a:prstGeom>
            <a:solidFill>
              <a:schemeClr val="tx1"/>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pitchFamily="34" charset="-128"/>
                <a:cs typeface="Arial" charset="0"/>
              </a:endParaRPr>
            </a:p>
          </p:txBody>
        </p:sp>
        <p:sp>
          <p:nvSpPr>
            <p:cNvPr id="15" name="TextBox 14"/>
            <p:cNvSpPr txBox="1"/>
            <p:nvPr/>
          </p:nvSpPr>
          <p:spPr>
            <a:xfrm>
              <a:off x="7729527" y="3714781"/>
              <a:ext cx="1371600" cy="369332"/>
            </a:xfrm>
            <a:prstGeom prst="rect">
              <a:avLst/>
            </a:prstGeom>
            <a:noFill/>
          </p:spPr>
          <p:txBody>
            <a:bodyPr wrap="square" rtlCol="0">
              <a:spAutoFit/>
            </a:bodyPr>
            <a:lstStyle/>
            <a:p>
              <a:r>
                <a:rPr lang="en-US" dirty="0"/>
                <a:t>Front Door</a:t>
              </a:r>
            </a:p>
          </p:txBody>
        </p:sp>
      </p:grpSp>
      <p:grpSp>
        <p:nvGrpSpPr>
          <p:cNvPr id="6" name="Group 17"/>
          <p:cNvGrpSpPr/>
          <p:nvPr/>
        </p:nvGrpSpPr>
        <p:grpSpPr>
          <a:xfrm>
            <a:off x="8577247" y="4210093"/>
            <a:ext cx="2043112" cy="369332"/>
            <a:chOff x="7053247" y="4210093"/>
            <a:chExt cx="2043112" cy="369332"/>
          </a:xfrm>
        </p:grpSpPr>
        <p:sp>
          <p:nvSpPr>
            <p:cNvPr id="16" name="Oval 15"/>
            <p:cNvSpPr/>
            <p:nvPr/>
          </p:nvSpPr>
          <p:spPr bwMode="auto">
            <a:xfrm>
              <a:off x="7053247" y="4279358"/>
              <a:ext cx="200025" cy="200025"/>
            </a:xfrm>
            <a:prstGeom prst="ellipse">
              <a:avLst/>
            </a:prstGeom>
            <a:solidFill>
              <a:srgbClr val="FF9F9F"/>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pitchFamily="34" charset="-128"/>
                <a:cs typeface="Arial" charset="0"/>
              </a:endParaRPr>
            </a:p>
          </p:txBody>
        </p:sp>
        <p:sp>
          <p:nvSpPr>
            <p:cNvPr id="17" name="TextBox 16"/>
            <p:cNvSpPr txBox="1"/>
            <p:nvPr/>
          </p:nvSpPr>
          <p:spPr>
            <a:xfrm>
              <a:off x="7724759" y="4210093"/>
              <a:ext cx="1371600" cy="369332"/>
            </a:xfrm>
            <a:prstGeom prst="rect">
              <a:avLst/>
            </a:prstGeom>
            <a:noFill/>
          </p:spPr>
          <p:txBody>
            <a:bodyPr wrap="square" rtlCol="0">
              <a:spAutoFit/>
            </a:bodyPr>
            <a:lstStyle/>
            <a:p>
              <a:r>
                <a:rPr lang="en-US" dirty="0"/>
                <a:t>Kitchen</a:t>
              </a:r>
            </a:p>
          </p:txBody>
        </p:sp>
      </p:grpSp>
      <p:sp>
        <p:nvSpPr>
          <p:cNvPr id="23" name="TextBox 22"/>
          <p:cNvSpPr txBox="1"/>
          <p:nvPr/>
        </p:nvSpPr>
        <p:spPr>
          <a:xfrm>
            <a:off x="8181976" y="642939"/>
            <a:ext cx="2486025" cy="830997"/>
          </a:xfrm>
          <a:prstGeom prst="rect">
            <a:avLst/>
          </a:prstGeom>
          <a:solidFill>
            <a:schemeClr val="bg1"/>
          </a:solidFill>
        </p:spPr>
        <p:txBody>
          <a:bodyPr wrap="square" rtlCol="0">
            <a:spAutoFit/>
          </a:bodyPr>
          <a:lstStyle/>
          <a:p>
            <a:r>
              <a:rPr lang="en-US" sz="2400" dirty="0">
                <a:solidFill>
                  <a:srgbClr val="002060"/>
                </a:solidFill>
              </a:rPr>
              <a:t>Sensor Events</a:t>
            </a:r>
          </a:p>
          <a:p>
            <a:r>
              <a:rPr lang="en-US" sz="2400" dirty="0">
                <a:solidFill>
                  <a:srgbClr val="002060"/>
                </a:solidFill>
              </a:rPr>
              <a:t>Private Home</a:t>
            </a:r>
          </a:p>
        </p:txBody>
      </p:sp>
      <p:sp>
        <p:nvSpPr>
          <p:cNvPr id="18" name="TextBox 17"/>
          <p:cNvSpPr txBox="1"/>
          <p:nvPr/>
        </p:nvSpPr>
        <p:spPr>
          <a:xfrm>
            <a:off x="2424114" y="-12370"/>
            <a:ext cx="7870825" cy="461665"/>
          </a:xfrm>
          <a:prstGeom prst="rect">
            <a:avLst/>
          </a:prstGeom>
          <a:noFill/>
        </p:spPr>
        <p:txBody>
          <a:bodyPr wrap="square" rtlCol="0">
            <a:spAutoFit/>
          </a:bodyPr>
          <a:lstStyle/>
          <a:p>
            <a:r>
              <a:rPr lang="en-US" sz="2400" b="1" dirty="0">
                <a:solidFill>
                  <a:srgbClr val="0070C0"/>
                </a:solidFill>
              </a:rPr>
              <a:t>ONE YEAR OF UNOBTRUSIVE BEHAVIORAL DATA</a:t>
            </a:r>
          </a:p>
        </p:txBody>
      </p:sp>
      <p:sp>
        <p:nvSpPr>
          <p:cNvPr id="19" name="Oval 18"/>
          <p:cNvSpPr/>
          <p:nvPr/>
        </p:nvSpPr>
        <p:spPr>
          <a:xfrm>
            <a:off x="3248168" y="1337481"/>
            <a:ext cx="4169391" cy="4169391"/>
          </a:xfrm>
          <a:prstGeom prst="ellipse">
            <a:avLst/>
          </a:prstGeom>
          <a:solidFill>
            <a:srgbClr val="B4C7E7">
              <a:alpha val="56863"/>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7" name="Rectangle 3"/>
          <p:cNvSpPr>
            <a:spLocks noChangeArrowheads="1"/>
          </p:cNvSpPr>
          <p:nvPr/>
        </p:nvSpPr>
        <p:spPr bwMode="auto">
          <a:xfrm>
            <a:off x="4593633" y="1325408"/>
            <a:ext cx="1350370" cy="461665"/>
          </a:xfrm>
          <a:prstGeom prst="rect">
            <a:avLst/>
          </a:prstGeom>
          <a:noFill/>
          <a:ln w="9525">
            <a:noFill/>
            <a:miter lim="800000"/>
            <a:headEnd/>
            <a:tailEnd/>
          </a:ln>
        </p:spPr>
        <p:txBody>
          <a:bodyPr wrap="none">
            <a:spAutoFit/>
          </a:bodyPr>
          <a:lstStyle/>
          <a:p>
            <a:r>
              <a:rPr lang="en-US" sz="2400" b="1" dirty="0">
                <a:solidFill>
                  <a:srgbClr val="000048"/>
                </a:solidFill>
              </a:rPr>
              <a:t>Midnight</a:t>
            </a:r>
          </a:p>
        </p:txBody>
      </p:sp>
      <p:sp>
        <p:nvSpPr>
          <p:cNvPr id="25" name="Rectangle 3"/>
          <p:cNvSpPr>
            <a:spLocks noChangeArrowheads="1"/>
          </p:cNvSpPr>
          <p:nvPr/>
        </p:nvSpPr>
        <p:spPr bwMode="auto">
          <a:xfrm>
            <a:off x="6138042" y="3045788"/>
            <a:ext cx="1279517" cy="461665"/>
          </a:xfrm>
          <a:prstGeom prst="rect">
            <a:avLst/>
          </a:prstGeom>
          <a:noFill/>
          <a:ln w="9525">
            <a:noFill/>
            <a:miter lim="800000"/>
            <a:headEnd/>
            <a:tailEnd/>
          </a:ln>
        </p:spPr>
        <p:txBody>
          <a:bodyPr wrap="none">
            <a:spAutoFit/>
          </a:bodyPr>
          <a:lstStyle/>
          <a:p>
            <a:r>
              <a:rPr lang="en-US" sz="2400" b="1" dirty="0">
                <a:solidFill>
                  <a:srgbClr val="000048"/>
                </a:solidFill>
              </a:rPr>
              <a:t>Morning</a:t>
            </a:r>
          </a:p>
        </p:txBody>
      </p:sp>
      <p:sp>
        <p:nvSpPr>
          <p:cNvPr id="26" name="Rectangle 3"/>
          <p:cNvSpPr>
            <a:spLocks noChangeArrowheads="1"/>
          </p:cNvSpPr>
          <p:nvPr/>
        </p:nvSpPr>
        <p:spPr bwMode="auto">
          <a:xfrm>
            <a:off x="4870393" y="5044956"/>
            <a:ext cx="881973" cy="461665"/>
          </a:xfrm>
          <a:prstGeom prst="rect">
            <a:avLst/>
          </a:prstGeom>
          <a:noFill/>
          <a:ln w="9525">
            <a:noFill/>
            <a:miter lim="800000"/>
            <a:headEnd/>
            <a:tailEnd/>
          </a:ln>
        </p:spPr>
        <p:txBody>
          <a:bodyPr wrap="none">
            <a:spAutoFit/>
          </a:bodyPr>
          <a:lstStyle/>
          <a:p>
            <a:r>
              <a:rPr lang="en-US" sz="2400" b="1" dirty="0">
                <a:solidFill>
                  <a:srgbClr val="000048"/>
                </a:solidFill>
              </a:rPr>
              <a:t>Noon</a:t>
            </a:r>
          </a:p>
        </p:txBody>
      </p:sp>
      <p:sp>
        <p:nvSpPr>
          <p:cNvPr id="27" name="Rectangle 3"/>
          <p:cNvSpPr>
            <a:spLocks noChangeArrowheads="1"/>
          </p:cNvSpPr>
          <p:nvPr/>
        </p:nvSpPr>
        <p:spPr bwMode="auto">
          <a:xfrm>
            <a:off x="3227696" y="3045788"/>
            <a:ext cx="1177310" cy="461665"/>
          </a:xfrm>
          <a:prstGeom prst="rect">
            <a:avLst/>
          </a:prstGeom>
          <a:noFill/>
          <a:ln w="9525">
            <a:noFill/>
            <a:miter lim="800000"/>
            <a:headEnd/>
            <a:tailEnd/>
          </a:ln>
        </p:spPr>
        <p:txBody>
          <a:bodyPr wrap="none">
            <a:spAutoFit/>
          </a:bodyPr>
          <a:lstStyle/>
          <a:p>
            <a:r>
              <a:rPr lang="en-US" sz="2400" b="1" dirty="0">
                <a:solidFill>
                  <a:srgbClr val="000048"/>
                </a:solidFill>
              </a:rPr>
              <a:t>Evening</a:t>
            </a:r>
          </a:p>
        </p:txBody>
      </p:sp>
    </p:spTree>
    <p:extLst>
      <p:ext uri="{BB962C8B-B14F-4D97-AF65-F5344CB8AC3E}">
        <p14:creationId xmlns:p14="http://schemas.microsoft.com/office/powerpoint/2010/main" val="334806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7"/>
                                        </p:tgtEl>
                                        <p:attrNameLst>
                                          <p:attrName>style.visibility</p:attrName>
                                        </p:attrNameLst>
                                      </p:cBhvr>
                                      <p:to>
                                        <p:strVal val="visible"/>
                                      </p:to>
                                    </p:set>
                                    <p:animEffect transition="in" filter="wipe(left)">
                                      <p:cBhvr>
                                        <p:cTn id="12" dur="500"/>
                                        <p:tgtEl>
                                          <p:spTgt spid="522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52227"/>
                                        </p:tgtEl>
                                      </p:cBhvr>
                                    </p:animEffect>
                                    <p:set>
                                      <p:cBhvr>
                                        <p:cTn id="35" dur="1" fill="hold">
                                          <p:stCondLst>
                                            <p:cond delay="499"/>
                                          </p:stCondLst>
                                        </p:cTn>
                                        <p:tgtEl>
                                          <p:spTgt spid="52227"/>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52227" grpId="0"/>
      <p:bldP spid="52227" grpId="1"/>
      <p:bldP spid="25" grpId="0"/>
      <p:bldP spid="25" grpId="1"/>
      <p:bldP spid="26" grpId="0"/>
      <p:bldP spid="26" grpId="1"/>
      <p:bldP spid="27" grpId="0"/>
      <p:bldP spid="2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Selected Characteristics of Computational Models of Behaviors</a:t>
            </a:r>
          </a:p>
        </p:txBody>
      </p:sp>
      <p:sp>
        <p:nvSpPr>
          <p:cNvPr id="3" name="Content Placeholder 2"/>
          <p:cNvSpPr>
            <a:spLocks noGrp="1"/>
          </p:cNvSpPr>
          <p:nvPr>
            <p:ph idx="1"/>
          </p:nvPr>
        </p:nvSpPr>
        <p:spPr>
          <a:xfrm>
            <a:off x="707571" y="1624852"/>
            <a:ext cx="10515600" cy="4883084"/>
          </a:xfrm>
        </p:spPr>
        <p:txBody>
          <a:bodyPr/>
          <a:lstStyle/>
          <a:p>
            <a:r>
              <a:rPr lang="en-US" dirty="0"/>
              <a:t>Multiple time scales</a:t>
            </a:r>
          </a:p>
          <a:p>
            <a:r>
              <a:rPr lang="en-US" dirty="0"/>
              <a:t>Grain of modeling: Multiple scales and complexity</a:t>
            </a:r>
          </a:p>
          <a:p>
            <a:r>
              <a:rPr lang="en-US" dirty="0"/>
              <a:t>Data vs principles driven models</a:t>
            </a:r>
          </a:p>
          <a:p>
            <a:r>
              <a:rPr lang="en-US" dirty="0"/>
              <a:t>Dynamics</a:t>
            </a:r>
          </a:p>
          <a:p>
            <a:r>
              <a:rPr lang="en-US" dirty="0"/>
              <a:t>Continuity in space, time, etc. vs hybrid models</a:t>
            </a:r>
          </a:p>
          <a:p>
            <a:r>
              <a:rPr lang="en-US" dirty="0"/>
              <a:t>Complexity and degrees of freedom</a:t>
            </a:r>
          </a:p>
          <a:p>
            <a:r>
              <a:rPr lang="en-US" dirty="0"/>
              <a:t>Incorporation of uncertainty</a:t>
            </a:r>
          </a:p>
          <a:p>
            <a:r>
              <a:rPr lang="en-US" dirty="0"/>
              <a:t>Causality, interpretability, etc.</a:t>
            </a:r>
          </a:p>
        </p:txBody>
      </p:sp>
    </p:spTree>
    <p:extLst>
      <p:ext uri="{BB962C8B-B14F-4D97-AF65-F5344CB8AC3E}">
        <p14:creationId xmlns:p14="http://schemas.microsoft.com/office/powerpoint/2010/main" val="188001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Rectangle 3"/>
          <p:cNvSpPr>
            <a:spLocks noGrp="1" noChangeArrowheads="1"/>
          </p:cNvSpPr>
          <p:nvPr>
            <p:ph type="title"/>
          </p:nvPr>
        </p:nvSpPr>
        <p:spPr>
          <a:xfrm>
            <a:off x="2254536" y="126911"/>
            <a:ext cx="7169658" cy="595222"/>
          </a:xfrm>
        </p:spPr>
        <p:txBody>
          <a:bodyPr/>
          <a:lstStyle/>
          <a:p>
            <a:r>
              <a:rPr lang="en-US" dirty="0"/>
              <a:t>Multiple Temporal Scales</a:t>
            </a:r>
          </a:p>
        </p:txBody>
      </p:sp>
      <p:sp>
        <p:nvSpPr>
          <p:cNvPr id="508932" name="Rectangle 4"/>
          <p:cNvSpPr>
            <a:spLocks noGrp="1" noChangeArrowheads="1"/>
          </p:cNvSpPr>
          <p:nvPr>
            <p:ph type="body" idx="1"/>
          </p:nvPr>
        </p:nvSpPr>
        <p:spPr>
          <a:xfrm>
            <a:off x="1524000" y="1390651"/>
            <a:ext cx="6008688" cy="5667375"/>
          </a:xfrm>
        </p:spPr>
        <p:txBody>
          <a:bodyPr/>
          <a:lstStyle/>
          <a:p>
            <a:pPr>
              <a:lnSpc>
                <a:spcPct val="90000"/>
              </a:lnSpc>
            </a:pPr>
            <a:r>
              <a:rPr lang="en-US" sz="1800" b="1" u="sng" dirty="0"/>
              <a:t>Long-Term (weeks, months)</a:t>
            </a:r>
          </a:p>
          <a:p>
            <a:pPr lvl="1">
              <a:lnSpc>
                <a:spcPct val="90000"/>
              </a:lnSpc>
              <a:spcBef>
                <a:spcPct val="40000"/>
              </a:spcBef>
            </a:pPr>
            <a:r>
              <a:rPr lang="en-US" sz="1600" dirty="0"/>
              <a:t>Social Cognitive Theory</a:t>
            </a:r>
          </a:p>
          <a:p>
            <a:pPr lvl="1">
              <a:lnSpc>
                <a:spcPct val="90000"/>
              </a:lnSpc>
              <a:spcBef>
                <a:spcPct val="40000"/>
              </a:spcBef>
            </a:pPr>
            <a:r>
              <a:rPr lang="en-US" sz="1600" dirty="0"/>
              <a:t>Theory of Planned Behavior</a:t>
            </a:r>
          </a:p>
          <a:p>
            <a:pPr lvl="1">
              <a:lnSpc>
                <a:spcPct val="90000"/>
              </a:lnSpc>
              <a:spcBef>
                <a:spcPct val="40000"/>
              </a:spcBef>
            </a:pPr>
            <a:r>
              <a:rPr lang="en-US" sz="1600" dirty="0"/>
              <a:t>Motivational Interviewing </a:t>
            </a:r>
          </a:p>
          <a:p>
            <a:pPr>
              <a:lnSpc>
                <a:spcPct val="90000"/>
              </a:lnSpc>
              <a:spcBef>
                <a:spcPct val="55000"/>
              </a:spcBef>
            </a:pPr>
            <a:r>
              <a:rPr lang="en-US" sz="1800" b="1" u="sng" dirty="0"/>
              <a:t>Medium-term (hours, days)</a:t>
            </a:r>
          </a:p>
          <a:p>
            <a:pPr lvl="1">
              <a:lnSpc>
                <a:spcPct val="90000"/>
              </a:lnSpc>
            </a:pPr>
            <a:r>
              <a:rPr lang="en-US" sz="1600" dirty="0"/>
              <a:t>Motivational Interviewing </a:t>
            </a:r>
          </a:p>
          <a:p>
            <a:pPr lvl="1">
              <a:lnSpc>
                <a:spcPct val="90000"/>
              </a:lnSpc>
            </a:pPr>
            <a:r>
              <a:rPr lang="en-US" sz="1600" dirty="0"/>
              <a:t>Self-determination theory</a:t>
            </a:r>
          </a:p>
          <a:p>
            <a:pPr lvl="1">
              <a:lnSpc>
                <a:spcPct val="90000"/>
              </a:lnSpc>
            </a:pPr>
            <a:r>
              <a:rPr lang="en-US" sz="1600" dirty="0"/>
              <a:t>Modify environmental cues</a:t>
            </a:r>
          </a:p>
          <a:p>
            <a:pPr marL="411480" lvl="1" indent="0">
              <a:buNone/>
            </a:pPr>
            <a:endParaRPr lang="en-US" sz="1600" dirty="0"/>
          </a:p>
          <a:p>
            <a:pPr lvl="1">
              <a:lnSpc>
                <a:spcPct val="90000"/>
              </a:lnSpc>
            </a:pPr>
            <a:endParaRPr lang="en-US" sz="1600" dirty="0"/>
          </a:p>
          <a:p>
            <a:pPr>
              <a:lnSpc>
                <a:spcPct val="90000"/>
              </a:lnSpc>
              <a:spcBef>
                <a:spcPct val="55000"/>
              </a:spcBef>
            </a:pPr>
            <a:r>
              <a:rPr lang="en-US" sz="1800" b="1" u="sng" dirty="0"/>
              <a:t>Instantaneous or Just-in-Time</a:t>
            </a:r>
            <a:r>
              <a:rPr lang="en-US" sz="1800" u="sng" dirty="0"/>
              <a:t> </a:t>
            </a:r>
          </a:p>
          <a:p>
            <a:pPr lvl="1">
              <a:lnSpc>
                <a:spcPct val="90000"/>
              </a:lnSpc>
            </a:pPr>
            <a:r>
              <a:rPr lang="en-US" sz="1600" dirty="0"/>
              <a:t>Dual Process Models</a:t>
            </a:r>
          </a:p>
          <a:p>
            <a:pPr lvl="1">
              <a:lnSpc>
                <a:spcPct val="90000"/>
              </a:lnSpc>
            </a:pPr>
            <a:r>
              <a:rPr lang="en-US" sz="1600" dirty="0"/>
              <a:t>Anticipate, detect and mitigate adverse events</a:t>
            </a:r>
          </a:p>
        </p:txBody>
      </p:sp>
      <p:sp>
        <p:nvSpPr>
          <p:cNvPr id="508933" name="Rectangle 5"/>
          <p:cNvSpPr>
            <a:spLocks noChangeArrowheads="1"/>
          </p:cNvSpPr>
          <p:nvPr/>
        </p:nvSpPr>
        <p:spPr bwMode="auto">
          <a:xfrm>
            <a:off x="7456489" y="1662114"/>
            <a:ext cx="3082925" cy="219075"/>
          </a:xfrm>
          <a:prstGeom prst="rect">
            <a:avLst/>
          </a:prstGeom>
          <a:solidFill>
            <a:schemeClr val="bg1"/>
          </a:solidFill>
          <a:ln w="28575" algn="ctr">
            <a:solidFill>
              <a:schemeClr val="tx1"/>
            </a:solidFill>
            <a:miter lim="800000"/>
            <a:headEnd/>
            <a:tailEnd/>
          </a:ln>
          <a:effectLst/>
        </p:spPr>
        <p:txBody>
          <a:bodyPr wrap="none" anchor="ctr"/>
          <a:lstStyle/>
          <a:p>
            <a:endParaRPr lang="en-US"/>
          </a:p>
        </p:txBody>
      </p:sp>
      <p:sp>
        <p:nvSpPr>
          <p:cNvPr id="508934" name="Line 6"/>
          <p:cNvSpPr>
            <a:spLocks noChangeShapeType="1"/>
          </p:cNvSpPr>
          <p:nvPr/>
        </p:nvSpPr>
        <p:spPr bwMode="auto">
          <a:xfrm>
            <a:off x="7572375"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35" name="Line 7"/>
          <p:cNvSpPr>
            <a:spLocks noChangeShapeType="1"/>
          </p:cNvSpPr>
          <p:nvPr/>
        </p:nvSpPr>
        <p:spPr bwMode="auto">
          <a:xfrm>
            <a:off x="7677150"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36" name="Line 8"/>
          <p:cNvSpPr>
            <a:spLocks noChangeShapeType="1"/>
          </p:cNvSpPr>
          <p:nvPr/>
        </p:nvSpPr>
        <p:spPr bwMode="auto">
          <a:xfrm>
            <a:off x="7783513"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37" name="Line 9"/>
          <p:cNvSpPr>
            <a:spLocks noChangeShapeType="1"/>
          </p:cNvSpPr>
          <p:nvPr/>
        </p:nvSpPr>
        <p:spPr bwMode="auto">
          <a:xfrm>
            <a:off x="7889875"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38" name="Line 10"/>
          <p:cNvSpPr>
            <a:spLocks noChangeShapeType="1"/>
          </p:cNvSpPr>
          <p:nvPr/>
        </p:nvSpPr>
        <p:spPr bwMode="auto">
          <a:xfrm>
            <a:off x="7996238"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39" name="Line 11"/>
          <p:cNvSpPr>
            <a:spLocks noChangeShapeType="1"/>
          </p:cNvSpPr>
          <p:nvPr/>
        </p:nvSpPr>
        <p:spPr bwMode="auto">
          <a:xfrm>
            <a:off x="8102600"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0" name="Line 12"/>
          <p:cNvSpPr>
            <a:spLocks noChangeShapeType="1"/>
          </p:cNvSpPr>
          <p:nvPr/>
        </p:nvSpPr>
        <p:spPr bwMode="auto">
          <a:xfrm>
            <a:off x="8208963"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1" name="Line 13"/>
          <p:cNvSpPr>
            <a:spLocks noChangeShapeType="1"/>
          </p:cNvSpPr>
          <p:nvPr/>
        </p:nvSpPr>
        <p:spPr bwMode="auto">
          <a:xfrm>
            <a:off x="8315325"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2" name="Line 14"/>
          <p:cNvSpPr>
            <a:spLocks noChangeShapeType="1"/>
          </p:cNvSpPr>
          <p:nvPr/>
        </p:nvSpPr>
        <p:spPr bwMode="auto">
          <a:xfrm>
            <a:off x="8421688"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3" name="Line 15"/>
          <p:cNvSpPr>
            <a:spLocks noChangeShapeType="1"/>
          </p:cNvSpPr>
          <p:nvPr/>
        </p:nvSpPr>
        <p:spPr bwMode="auto">
          <a:xfrm>
            <a:off x="8528050"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4" name="Line 16"/>
          <p:cNvSpPr>
            <a:spLocks noChangeShapeType="1"/>
          </p:cNvSpPr>
          <p:nvPr/>
        </p:nvSpPr>
        <p:spPr bwMode="auto">
          <a:xfrm>
            <a:off x="8632825"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5" name="Line 17"/>
          <p:cNvSpPr>
            <a:spLocks noChangeShapeType="1"/>
          </p:cNvSpPr>
          <p:nvPr/>
        </p:nvSpPr>
        <p:spPr bwMode="auto">
          <a:xfrm>
            <a:off x="8739188" y="1576389"/>
            <a:ext cx="0" cy="301625"/>
          </a:xfrm>
          <a:prstGeom prst="line">
            <a:avLst/>
          </a:prstGeom>
          <a:noFill/>
          <a:ln w="28575">
            <a:solidFill>
              <a:schemeClr val="tx1"/>
            </a:solidFill>
            <a:round/>
            <a:headEnd/>
            <a:tailEnd/>
          </a:ln>
          <a:effectLst/>
        </p:spPr>
        <p:txBody>
          <a:bodyPr wrap="none" anchor="ctr"/>
          <a:lstStyle/>
          <a:p>
            <a:endParaRPr lang="en-US"/>
          </a:p>
        </p:txBody>
      </p:sp>
      <p:sp>
        <p:nvSpPr>
          <p:cNvPr id="508946" name="Line 18"/>
          <p:cNvSpPr>
            <a:spLocks noChangeShapeType="1"/>
          </p:cNvSpPr>
          <p:nvPr/>
        </p:nvSpPr>
        <p:spPr bwMode="auto">
          <a:xfrm>
            <a:off x="8845550"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7" name="Line 19"/>
          <p:cNvSpPr>
            <a:spLocks noChangeShapeType="1"/>
          </p:cNvSpPr>
          <p:nvPr/>
        </p:nvSpPr>
        <p:spPr bwMode="auto">
          <a:xfrm>
            <a:off x="8951913"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48" name="Line 20"/>
          <p:cNvSpPr>
            <a:spLocks noChangeShapeType="1"/>
          </p:cNvSpPr>
          <p:nvPr/>
        </p:nvSpPr>
        <p:spPr bwMode="auto">
          <a:xfrm>
            <a:off x="9058275"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49" name="Line 21"/>
          <p:cNvSpPr>
            <a:spLocks noChangeShapeType="1"/>
          </p:cNvSpPr>
          <p:nvPr/>
        </p:nvSpPr>
        <p:spPr bwMode="auto">
          <a:xfrm>
            <a:off x="9164638"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0" name="Line 22"/>
          <p:cNvSpPr>
            <a:spLocks noChangeShapeType="1"/>
          </p:cNvSpPr>
          <p:nvPr/>
        </p:nvSpPr>
        <p:spPr bwMode="auto">
          <a:xfrm>
            <a:off x="9271000"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1" name="Line 23"/>
          <p:cNvSpPr>
            <a:spLocks noChangeShapeType="1"/>
          </p:cNvSpPr>
          <p:nvPr/>
        </p:nvSpPr>
        <p:spPr bwMode="auto">
          <a:xfrm>
            <a:off x="9377363"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2" name="Line 24"/>
          <p:cNvSpPr>
            <a:spLocks noChangeShapeType="1"/>
          </p:cNvSpPr>
          <p:nvPr/>
        </p:nvSpPr>
        <p:spPr bwMode="auto">
          <a:xfrm>
            <a:off x="9483725"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3" name="Line 25"/>
          <p:cNvSpPr>
            <a:spLocks noChangeShapeType="1"/>
          </p:cNvSpPr>
          <p:nvPr/>
        </p:nvSpPr>
        <p:spPr bwMode="auto">
          <a:xfrm>
            <a:off x="9588500"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4" name="Line 26"/>
          <p:cNvSpPr>
            <a:spLocks noChangeShapeType="1"/>
          </p:cNvSpPr>
          <p:nvPr/>
        </p:nvSpPr>
        <p:spPr bwMode="auto">
          <a:xfrm>
            <a:off x="9694863"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5" name="Line 27"/>
          <p:cNvSpPr>
            <a:spLocks noChangeShapeType="1"/>
          </p:cNvSpPr>
          <p:nvPr/>
        </p:nvSpPr>
        <p:spPr bwMode="auto">
          <a:xfrm>
            <a:off x="9801225"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6" name="Line 28"/>
          <p:cNvSpPr>
            <a:spLocks noChangeShapeType="1"/>
          </p:cNvSpPr>
          <p:nvPr/>
        </p:nvSpPr>
        <p:spPr bwMode="auto">
          <a:xfrm>
            <a:off x="9907588"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7" name="Line 29"/>
          <p:cNvSpPr>
            <a:spLocks noChangeShapeType="1"/>
          </p:cNvSpPr>
          <p:nvPr/>
        </p:nvSpPr>
        <p:spPr bwMode="auto">
          <a:xfrm>
            <a:off x="10013950" y="1571626"/>
            <a:ext cx="0" cy="307975"/>
          </a:xfrm>
          <a:prstGeom prst="line">
            <a:avLst/>
          </a:prstGeom>
          <a:noFill/>
          <a:ln w="28575">
            <a:solidFill>
              <a:schemeClr val="tx1"/>
            </a:solidFill>
            <a:round/>
            <a:headEnd/>
            <a:tailEnd/>
          </a:ln>
          <a:effectLst/>
        </p:spPr>
        <p:txBody>
          <a:bodyPr wrap="none" anchor="ctr"/>
          <a:lstStyle/>
          <a:p>
            <a:endParaRPr lang="en-US"/>
          </a:p>
        </p:txBody>
      </p:sp>
      <p:sp>
        <p:nvSpPr>
          <p:cNvPr id="508958" name="Line 30"/>
          <p:cNvSpPr>
            <a:spLocks noChangeShapeType="1"/>
          </p:cNvSpPr>
          <p:nvPr/>
        </p:nvSpPr>
        <p:spPr bwMode="auto">
          <a:xfrm>
            <a:off x="10120313"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59" name="Line 31"/>
          <p:cNvSpPr>
            <a:spLocks noChangeShapeType="1"/>
          </p:cNvSpPr>
          <p:nvPr/>
        </p:nvSpPr>
        <p:spPr bwMode="auto">
          <a:xfrm>
            <a:off x="10226675"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60" name="Line 32"/>
          <p:cNvSpPr>
            <a:spLocks noChangeShapeType="1"/>
          </p:cNvSpPr>
          <p:nvPr/>
        </p:nvSpPr>
        <p:spPr bwMode="auto">
          <a:xfrm>
            <a:off x="10333038"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61" name="Line 33"/>
          <p:cNvSpPr>
            <a:spLocks noChangeShapeType="1"/>
          </p:cNvSpPr>
          <p:nvPr/>
        </p:nvSpPr>
        <p:spPr bwMode="auto">
          <a:xfrm>
            <a:off x="10439400" y="1654176"/>
            <a:ext cx="0" cy="225425"/>
          </a:xfrm>
          <a:prstGeom prst="line">
            <a:avLst/>
          </a:prstGeom>
          <a:noFill/>
          <a:ln w="28575">
            <a:solidFill>
              <a:schemeClr val="tx1"/>
            </a:solidFill>
            <a:round/>
            <a:headEnd/>
            <a:tailEnd/>
          </a:ln>
          <a:effectLst/>
        </p:spPr>
        <p:txBody>
          <a:bodyPr wrap="none" anchor="ctr"/>
          <a:lstStyle/>
          <a:p>
            <a:endParaRPr lang="en-US"/>
          </a:p>
        </p:txBody>
      </p:sp>
      <p:sp>
        <p:nvSpPr>
          <p:cNvPr id="508962" name="Line 34"/>
          <p:cNvSpPr>
            <a:spLocks noChangeShapeType="1"/>
          </p:cNvSpPr>
          <p:nvPr/>
        </p:nvSpPr>
        <p:spPr bwMode="auto">
          <a:xfrm>
            <a:off x="10545763" y="1652589"/>
            <a:ext cx="0" cy="225425"/>
          </a:xfrm>
          <a:prstGeom prst="line">
            <a:avLst/>
          </a:prstGeom>
          <a:noFill/>
          <a:ln w="28575">
            <a:solidFill>
              <a:schemeClr val="tx1"/>
            </a:solidFill>
            <a:round/>
            <a:headEnd/>
            <a:tailEnd/>
          </a:ln>
          <a:effectLst/>
        </p:spPr>
        <p:txBody>
          <a:bodyPr wrap="none" anchor="ctr"/>
          <a:lstStyle/>
          <a:p>
            <a:endParaRPr lang="en-US"/>
          </a:p>
        </p:txBody>
      </p:sp>
      <p:sp>
        <p:nvSpPr>
          <p:cNvPr id="508963" name="Text Box 35"/>
          <p:cNvSpPr txBox="1">
            <a:spLocks noChangeArrowheads="1"/>
          </p:cNvSpPr>
          <p:nvPr/>
        </p:nvSpPr>
        <p:spPr bwMode="auto">
          <a:xfrm>
            <a:off x="7645401" y="1377950"/>
            <a:ext cx="741363" cy="338554"/>
          </a:xfrm>
          <a:prstGeom prst="rect">
            <a:avLst/>
          </a:prstGeom>
          <a:noFill/>
          <a:ln w="28575" algn="ctr">
            <a:noFill/>
            <a:miter lim="800000"/>
            <a:headEnd/>
            <a:tailEnd/>
          </a:ln>
          <a:effectLst/>
        </p:spPr>
        <p:txBody>
          <a:bodyPr>
            <a:spAutoFit/>
          </a:bodyPr>
          <a:lstStyle/>
          <a:p>
            <a:pPr>
              <a:spcBef>
                <a:spcPct val="50000"/>
              </a:spcBef>
            </a:pPr>
            <a:r>
              <a:rPr lang="en-US" sz="1600" dirty="0">
                <a:latin typeface="Century Gothic" pitchFamily="34" charset="0"/>
              </a:rPr>
              <a:t>2004</a:t>
            </a:r>
          </a:p>
        </p:txBody>
      </p:sp>
      <p:sp>
        <p:nvSpPr>
          <p:cNvPr id="508964" name="Text Box 36"/>
          <p:cNvSpPr txBox="1">
            <a:spLocks noChangeArrowheads="1"/>
          </p:cNvSpPr>
          <p:nvPr/>
        </p:nvSpPr>
        <p:spPr bwMode="auto">
          <a:xfrm>
            <a:off x="9012238" y="1377950"/>
            <a:ext cx="741362" cy="336550"/>
          </a:xfrm>
          <a:prstGeom prst="rect">
            <a:avLst/>
          </a:prstGeom>
          <a:noFill/>
          <a:ln w="28575" algn="ctr">
            <a:noFill/>
            <a:miter lim="800000"/>
            <a:headEnd/>
            <a:tailEnd/>
          </a:ln>
          <a:effectLst/>
        </p:spPr>
        <p:txBody>
          <a:bodyPr>
            <a:spAutoFit/>
          </a:bodyPr>
          <a:lstStyle/>
          <a:p>
            <a:pPr>
              <a:spcBef>
                <a:spcPct val="50000"/>
              </a:spcBef>
            </a:pPr>
            <a:r>
              <a:rPr lang="en-US" sz="1600" dirty="0">
                <a:latin typeface="Century Gothic" pitchFamily="34" charset="0"/>
              </a:rPr>
              <a:t>2005</a:t>
            </a:r>
          </a:p>
        </p:txBody>
      </p:sp>
      <p:sp>
        <p:nvSpPr>
          <p:cNvPr id="508965" name="Text Box 37"/>
          <p:cNvSpPr txBox="1">
            <a:spLocks noChangeArrowheads="1"/>
          </p:cNvSpPr>
          <p:nvPr/>
        </p:nvSpPr>
        <p:spPr bwMode="auto">
          <a:xfrm>
            <a:off x="9974263" y="1377950"/>
            <a:ext cx="741362" cy="336550"/>
          </a:xfrm>
          <a:prstGeom prst="rect">
            <a:avLst/>
          </a:prstGeom>
          <a:noFill/>
          <a:ln w="28575" algn="ctr">
            <a:noFill/>
            <a:miter lim="800000"/>
            <a:headEnd/>
            <a:tailEnd/>
          </a:ln>
          <a:effectLst/>
        </p:spPr>
        <p:txBody>
          <a:bodyPr>
            <a:spAutoFit/>
          </a:bodyPr>
          <a:lstStyle/>
          <a:p>
            <a:pPr>
              <a:spcBef>
                <a:spcPct val="50000"/>
              </a:spcBef>
            </a:pPr>
            <a:r>
              <a:rPr lang="en-US" sz="1600" dirty="0">
                <a:latin typeface="Century Gothic" pitchFamily="34" charset="0"/>
              </a:rPr>
              <a:t>2006</a:t>
            </a:r>
          </a:p>
        </p:txBody>
      </p:sp>
      <p:sp>
        <p:nvSpPr>
          <p:cNvPr id="508966" name="Rectangle 38"/>
          <p:cNvSpPr>
            <a:spLocks noChangeArrowheads="1"/>
          </p:cNvSpPr>
          <p:nvPr/>
        </p:nvSpPr>
        <p:spPr bwMode="auto">
          <a:xfrm>
            <a:off x="7419976" y="3203576"/>
            <a:ext cx="3082925" cy="219075"/>
          </a:xfrm>
          <a:prstGeom prst="rect">
            <a:avLst/>
          </a:prstGeom>
          <a:solidFill>
            <a:srgbClr val="66FFFF"/>
          </a:solidFill>
          <a:ln w="28575" algn="ctr">
            <a:solidFill>
              <a:schemeClr val="tx1"/>
            </a:solidFill>
            <a:miter lim="800000"/>
            <a:headEnd/>
            <a:tailEnd/>
          </a:ln>
          <a:effectLst/>
        </p:spPr>
        <p:txBody>
          <a:bodyPr wrap="none" anchor="ctr"/>
          <a:lstStyle/>
          <a:p>
            <a:endParaRPr lang="en-US"/>
          </a:p>
        </p:txBody>
      </p:sp>
      <p:sp>
        <p:nvSpPr>
          <p:cNvPr id="508967" name="Line 39"/>
          <p:cNvSpPr>
            <a:spLocks noChangeShapeType="1"/>
          </p:cNvSpPr>
          <p:nvPr/>
        </p:nvSpPr>
        <p:spPr bwMode="auto">
          <a:xfrm>
            <a:off x="7535863"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68" name="Line 40"/>
          <p:cNvSpPr>
            <a:spLocks noChangeShapeType="1"/>
          </p:cNvSpPr>
          <p:nvPr/>
        </p:nvSpPr>
        <p:spPr bwMode="auto">
          <a:xfrm>
            <a:off x="7640638"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69" name="Line 41"/>
          <p:cNvSpPr>
            <a:spLocks noChangeShapeType="1"/>
          </p:cNvSpPr>
          <p:nvPr/>
        </p:nvSpPr>
        <p:spPr bwMode="auto">
          <a:xfrm>
            <a:off x="7747000"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0" name="Line 42"/>
          <p:cNvSpPr>
            <a:spLocks noChangeShapeType="1"/>
          </p:cNvSpPr>
          <p:nvPr/>
        </p:nvSpPr>
        <p:spPr bwMode="auto">
          <a:xfrm>
            <a:off x="7853363"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1" name="Line 43"/>
          <p:cNvSpPr>
            <a:spLocks noChangeShapeType="1"/>
          </p:cNvSpPr>
          <p:nvPr/>
        </p:nvSpPr>
        <p:spPr bwMode="auto">
          <a:xfrm>
            <a:off x="7959725"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2" name="Line 44"/>
          <p:cNvSpPr>
            <a:spLocks noChangeShapeType="1"/>
          </p:cNvSpPr>
          <p:nvPr/>
        </p:nvSpPr>
        <p:spPr bwMode="auto">
          <a:xfrm>
            <a:off x="8066088"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3" name="Line 45"/>
          <p:cNvSpPr>
            <a:spLocks noChangeShapeType="1"/>
          </p:cNvSpPr>
          <p:nvPr/>
        </p:nvSpPr>
        <p:spPr bwMode="auto">
          <a:xfrm>
            <a:off x="8172450"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4" name="Line 46"/>
          <p:cNvSpPr>
            <a:spLocks noChangeShapeType="1"/>
          </p:cNvSpPr>
          <p:nvPr/>
        </p:nvSpPr>
        <p:spPr bwMode="auto">
          <a:xfrm>
            <a:off x="8278813"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5" name="Line 47"/>
          <p:cNvSpPr>
            <a:spLocks noChangeShapeType="1"/>
          </p:cNvSpPr>
          <p:nvPr/>
        </p:nvSpPr>
        <p:spPr bwMode="auto">
          <a:xfrm>
            <a:off x="8385175"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6" name="Line 48"/>
          <p:cNvSpPr>
            <a:spLocks noChangeShapeType="1"/>
          </p:cNvSpPr>
          <p:nvPr/>
        </p:nvSpPr>
        <p:spPr bwMode="auto">
          <a:xfrm>
            <a:off x="8491538"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7" name="Line 49"/>
          <p:cNvSpPr>
            <a:spLocks noChangeShapeType="1"/>
          </p:cNvSpPr>
          <p:nvPr/>
        </p:nvSpPr>
        <p:spPr bwMode="auto">
          <a:xfrm>
            <a:off x="8596313"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78" name="Line 50"/>
          <p:cNvSpPr>
            <a:spLocks noChangeShapeType="1"/>
          </p:cNvSpPr>
          <p:nvPr/>
        </p:nvSpPr>
        <p:spPr bwMode="auto">
          <a:xfrm>
            <a:off x="8702675" y="3117851"/>
            <a:ext cx="0" cy="301625"/>
          </a:xfrm>
          <a:prstGeom prst="line">
            <a:avLst/>
          </a:prstGeom>
          <a:noFill/>
          <a:ln w="28575">
            <a:solidFill>
              <a:schemeClr val="tx1"/>
            </a:solidFill>
            <a:round/>
            <a:headEnd/>
            <a:tailEnd/>
          </a:ln>
          <a:effectLst/>
        </p:spPr>
        <p:txBody>
          <a:bodyPr wrap="none" anchor="ctr"/>
          <a:lstStyle/>
          <a:p>
            <a:endParaRPr lang="en-US"/>
          </a:p>
        </p:txBody>
      </p:sp>
      <p:sp>
        <p:nvSpPr>
          <p:cNvPr id="508979" name="Line 51"/>
          <p:cNvSpPr>
            <a:spLocks noChangeShapeType="1"/>
          </p:cNvSpPr>
          <p:nvPr/>
        </p:nvSpPr>
        <p:spPr bwMode="auto">
          <a:xfrm>
            <a:off x="8809038"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80" name="Line 52"/>
          <p:cNvSpPr>
            <a:spLocks noChangeShapeType="1"/>
          </p:cNvSpPr>
          <p:nvPr/>
        </p:nvSpPr>
        <p:spPr bwMode="auto">
          <a:xfrm>
            <a:off x="8915400"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81" name="Line 53"/>
          <p:cNvSpPr>
            <a:spLocks noChangeShapeType="1"/>
          </p:cNvSpPr>
          <p:nvPr/>
        </p:nvSpPr>
        <p:spPr bwMode="auto">
          <a:xfrm>
            <a:off x="9021763"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2" name="Line 54"/>
          <p:cNvSpPr>
            <a:spLocks noChangeShapeType="1"/>
          </p:cNvSpPr>
          <p:nvPr/>
        </p:nvSpPr>
        <p:spPr bwMode="auto">
          <a:xfrm>
            <a:off x="9128125"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3" name="Line 55"/>
          <p:cNvSpPr>
            <a:spLocks noChangeShapeType="1"/>
          </p:cNvSpPr>
          <p:nvPr/>
        </p:nvSpPr>
        <p:spPr bwMode="auto">
          <a:xfrm>
            <a:off x="9234488"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4" name="Line 56"/>
          <p:cNvSpPr>
            <a:spLocks noChangeShapeType="1"/>
          </p:cNvSpPr>
          <p:nvPr/>
        </p:nvSpPr>
        <p:spPr bwMode="auto">
          <a:xfrm>
            <a:off x="9340850"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5" name="Line 57"/>
          <p:cNvSpPr>
            <a:spLocks noChangeShapeType="1"/>
          </p:cNvSpPr>
          <p:nvPr/>
        </p:nvSpPr>
        <p:spPr bwMode="auto">
          <a:xfrm>
            <a:off x="9447213"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6" name="Line 58"/>
          <p:cNvSpPr>
            <a:spLocks noChangeShapeType="1"/>
          </p:cNvSpPr>
          <p:nvPr/>
        </p:nvSpPr>
        <p:spPr bwMode="auto">
          <a:xfrm>
            <a:off x="9551988"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7" name="Line 59"/>
          <p:cNvSpPr>
            <a:spLocks noChangeShapeType="1"/>
          </p:cNvSpPr>
          <p:nvPr/>
        </p:nvSpPr>
        <p:spPr bwMode="auto">
          <a:xfrm>
            <a:off x="9658350"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8" name="Line 60"/>
          <p:cNvSpPr>
            <a:spLocks noChangeShapeType="1"/>
          </p:cNvSpPr>
          <p:nvPr/>
        </p:nvSpPr>
        <p:spPr bwMode="auto">
          <a:xfrm>
            <a:off x="9764713"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89" name="Line 61"/>
          <p:cNvSpPr>
            <a:spLocks noChangeShapeType="1"/>
          </p:cNvSpPr>
          <p:nvPr/>
        </p:nvSpPr>
        <p:spPr bwMode="auto">
          <a:xfrm>
            <a:off x="9871075"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90" name="Line 62"/>
          <p:cNvSpPr>
            <a:spLocks noChangeShapeType="1"/>
          </p:cNvSpPr>
          <p:nvPr/>
        </p:nvSpPr>
        <p:spPr bwMode="auto">
          <a:xfrm>
            <a:off x="9977438" y="3113089"/>
            <a:ext cx="0" cy="307975"/>
          </a:xfrm>
          <a:prstGeom prst="line">
            <a:avLst/>
          </a:prstGeom>
          <a:noFill/>
          <a:ln w="28575">
            <a:solidFill>
              <a:schemeClr val="tx1"/>
            </a:solidFill>
            <a:round/>
            <a:headEnd/>
            <a:tailEnd/>
          </a:ln>
          <a:effectLst/>
        </p:spPr>
        <p:txBody>
          <a:bodyPr wrap="none" anchor="ctr"/>
          <a:lstStyle/>
          <a:p>
            <a:endParaRPr lang="en-US"/>
          </a:p>
        </p:txBody>
      </p:sp>
      <p:sp>
        <p:nvSpPr>
          <p:cNvPr id="508991" name="Line 63"/>
          <p:cNvSpPr>
            <a:spLocks noChangeShapeType="1"/>
          </p:cNvSpPr>
          <p:nvPr/>
        </p:nvSpPr>
        <p:spPr bwMode="auto">
          <a:xfrm>
            <a:off x="10083800"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92" name="Line 64"/>
          <p:cNvSpPr>
            <a:spLocks noChangeShapeType="1"/>
          </p:cNvSpPr>
          <p:nvPr/>
        </p:nvSpPr>
        <p:spPr bwMode="auto">
          <a:xfrm>
            <a:off x="10190163"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93" name="Line 65"/>
          <p:cNvSpPr>
            <a:spLocks noChangeShapeType="1"/>
          </p:cNvSpPr>
          <p:nvPr/>
        </p:nvSpPr>
        <p:spPr bwMode="auto">
          <a:xfrm>
            <a:off x="10296525"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94" name="Line 66"/>
          <p:cNvSpPr>
            <a:spLocks noChangeShapeType="1"/>
          </p:cNvSpPr>
          <p:nvPr/>
        </p:nvSpPr>
        <p:spPr bwMode="auto">
          <a:xfrm>
            <a:off x="10402888" y="3195639"/>
            <a:ext cx="0" cy="225425"/>
          </a:xfrm>
          <a:prstGeom prst="line">
            <a:avLst/>
          </a:prstGeom>
          <a:noFill/>
          <a:ln w="28575">
            <a:solidFill>
              <a:schemeClr val="tx1"/>
            </a:solidFill>
            <a:round/>
            <a:headEnd/>
            <a:tailEnd/>
          </a:ln>
          <a:effectLst/>
        </p:spPr>
        <p:txBody>
          <a:bodyPr wrap="none" anchor="ctr"/>
          <a:lstStyle/>
          <a:p>
            <a:endParaRPr lang="en-US"/>
          </a:p>
        </p:txBody>
      </p:sp>
      <p:sp>
        <p:nvSpPr>
          <p:cNvPr id="508995" name="Line 67"/>
          <p:cNvSpPr>
            <a:spLocks noChangeShapeType="1"/>
          </p:cNvSpPr>
          <p:nvPr/>
        </p:nvSpPr>
        <p:spPr bwMode="auto">
          <a:xfrm>
            <a:off x="10509250" y="3194051"/>
            <a:ext cx="0" cy="225425"/>
          </a:xfrm>
          <a:prstGeom prst="line">
            <a:avLst/>
          </a:prstGeom>
          <a:noFill/>
          <a:ln w="28575">
            <a:solidFill>
              <a:schemeClr val="tx1"/>
            </a:solidFill>
            <a:round/>
            <a:headEnd/>
            <a:tailEnd/>
          </a:ln>
          <a:effectLst/>
        </p:spPr>
        <p:txBody>
          <a:bodyPr wrap="none" anchor="ctr"/>
          <a:lstStyle/>
          <a:p>
            <a:endParaRPr lang="en-US"/>
          </a:p>
        </p:txBody>
      </p:sp>
      <p:sp>
        <p:nvSpPr>
          <p:cNvPr id="508996" name="Text Box 68"/>
          <p:cNvSpPr txBox="1">
            <a:spLocks noChangeArrowheads="1"/>
          </p:cNvSpPr>
          <p:nvPr/>
        </p:nvSpPr>
        <p:spPr bwMode="auto">
          <a:xfrm>
            <a:off x="7608888" y="2919413"/>
            <a:ext cx="976312" cy="336550"/>
          </a:xfrm>
          <a:prstGeom prst="rect">
            <a:avLst/>
          </a:prstGeom>
          <a:noFill/>
          <a:ln w="28575" algn="ctr">
            <a:noFill/>
            <a:miter lim="800000"/>
            <a:headEnd/>
            <a:tailEnd/>
          </a:ln>
          <a:effectLst/>
        </p:spPr>
        <p:txBody>
          <a:bodyPr>
            <a:spAutoFit/>
          </a:bodyPr>
          <a:lstStyle/>
          <a:p>
            <a:pPr>
              <a:spcBef>
                <a:spcPct val="50000"/>
              </a:spcBef>
            </a:pPr>
            <a:r>
              <a:rPr lang="en-US" sz="1600">
                <a:latin typeface="Century Gothic" pitchFamily="34" charset="0"/>
              </a:rPr>
              <a:t>June 4</a:t>
            </a:r>
          </a:p>
        </p:txBody>
      </p:sp>
      <p:sp>
        <p:nvSpPr>
          <p:cNvPr id="508997" name="Text Box 69"/>
          <p:cNvSpPr txBox="1">
            <a:spLocks noChangeArrowheads="1"/>
          </p:cNvSpPr>
          <p:nvPr/>
        </p:nvSpPr>
        <p:spPr bwMode="auto">
          <a:xfrm>
            <a:off x="8975726" y="2919413"/>
            <a:ext cx="1025301" cy="338554"/>
          </a:xfrm>
          <a:prstGeom prst="rect">
            <a:avLst/>
          </a:prstGeom>
          <a:noFill/>
          <a:ln w="28575" algn="ctr">
            <a:noFill/>
            <a:miter lim="800000"/>
            <a:headEnd/>
            <a:tailEnd/>
          </a:ln>
          <a:effectLst/>
        </p:spPr>
        <p:txBody>
          <a:bodyPr wrap="square">
            <a:spAutoFit/>
          </a:bodyPr>
          <a:lstStyle/>
          <a:p>
            <a:pPr>
              <a:spcBef>
                <a:spcPct val="50000"/>
              </a:spcBef>
            </a:pPr>
            <a:r>
              <a:rPr lang="en-US" sz="1600" dirty="0">
                <a:latin typeface="Century Gothic" pitchFamily="34" charset="0"/>
              </a:rPr>
              <a:t>June 11</a:t>
            </a:r>
          </a:p>
        </p:txBody>
      </p:sp>
      <p:sp>
        <p:nvSpPr>
          <p:cNvPr id="508998" name="Rectangle 70"/>
          <p:cNvSpPr>
            <a:spLocks noChangeArrowheads="1"/>
          </p:cNvSpPr>
          <p:nvPr/>
        </p:nvSpPr>
        <p:spPr bwMode="auto">
          <a:xfrm>
            <a:off x="7399339" y="5176839"/>
            <a:ext cx="3082925" cy="219075"/>
          </a:xfrm>
          <a:prstGeom prst="rect">
            <a:avLst/>
          </a:prstGeom>
          <a:solidFill>
            <a:srgbClr val="FFAFBE"/>
          </a:solidFill>
          <a:ln w="28575" algn="ctr">
            <a:solidFill>
              <a:schemeClr val="tx1"/>
            </a:solidFill>
            <a:miter lim="800000"/>
            <a:headEnd/>
            <a:tailEnd/>
          </a:ln>
          <a:effectLst/>
        </p:spPr>
        <p:txBody>
          <a:bodyPr wrap="none" anchor="ctr"/>
          <a:lstStyle/>
          <a:p>
            <a:endParaRPr lang="en-US"/>
          </a:p>
        </p:txBody>
      </p:sp>
      <p:sp>
        <p:nvSpPr>
          <p:cNvPr id="508999" name="Line 71"/>
          <p:cNvSpPr>
            <a:spLocks noChangeShapeType="1"/>
          </p:cNvSpPr>
          <p:nvPr/>
        </p:nvSpPr>
        <p:spPr bwMode="auto">
          <a:xfrm>
            <a:off x="7515225"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0" name="Line 72"/>
          <p:cNvSpPr>
            <a:spLocks noChangeShapeType="1"/>
          </p:cNvSpPr>
          <p:nvPr/>
        </p:nvSpPr>
        <p:spPr bwMode="auto">
          <a:xfrm>
            <a:off x="7620000"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1" name="Line 73"/>
          <p:cNvSpPr>
            <a:spLocks noChangeShapeType="1"/>
          </p:cNvSpPr>
          <p:nvPr/>
        </p:nvSpPr>
        <p:spPr bwMode="auto">
          <a:xfrm>
            <a:off x="7726363"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2" name="Line 74"/>
          <p:cNvSpPr>
            <a:spLocks noChangeShapeType="1"/>
          </p:cNvSpPr>
          <p:nvPr/>
        </p:nvSpPr>
        <p:spPr bwMode="auto">
          <a:xfrm>
            <a:off x="7832725"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3" name="Line 75"/>
          <p:cNvSpPr>
            <a:spLocks noChangeShapeType="1"/>
          </p:cNvSpPr>
          <p:nvPr/>
        </p:nvSpPr>
        <p:spPr bwMode="auto">
          <a:xfrm>
            <a:off x="7939088"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4" name="Line 76"/>
          <p:cNvSpPr>
            <a:spLocks noChangeShapeType="1"/>
          </p:cNvSpPr>
          <p:nvPr/>
        </p:nvSpPr>
        <p:spPr bwMode="auto">
          <a:xfrm>
            <a:off x="8045450"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5" name="Line 77"/>
          <p:cNvSpPr>
            <a:spLocks noChangeShapeType="1"/>
          </p:cNvSpPr>
          <p:nvPr/>
        </p:nvSpPr>
        <p:spPr bwMode="auto">
          <a:xfrm>
            <a:off x="8151813"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6" name="Line 78"/>
          <p:cNvSpPr>
            <a:spLocks noChangeShapeType="1"/>
          </p:cNvSpPr>
          <p:nvPr/>
        </p:nvSpPr>
        <p:spPr bwMode="auto">
          <a:xfrm>
            <a:off x="8258175"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7" name="Line 79"/>
          <p:cNvSpPr>
            <a:spLocks noChangeShapeType="1"/>
          </p:cNvSpPr>
          <p:nvPr/>
        </p:nvSpPr>
        <p:spPr bwMode="auto">
          <a:xfrm>
            <a:off x="8364538"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8" name="Line 80"/>
          <p:cNvSpPr>
            <a:spLocks noChangeShapeType="1"/>
          </p:cNvSpPr>
          <p:nvPr/>
        </p:nvSpPr>
        <p:spPr bwMode="auto">
          <a:xfrm>
            <a:off x="8470900"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09" name="Line 81"/>
          <p:cNvSpPr>
            <a:spLocks noChangeShapeType="1"/>
          </p:cNvSpPr>
          <p:nvPr/>
        </p:nvSpPr>
        <p:spPr bwMode="auto">
          <a:xfrm>
            <a:off x="8575675"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10" name="Line 82"/>
          <p:cNvSpPr>
            <a:spLocks noChangeShapeType="1"/>
          </p:cNvSpPr>
          <p:nvPr/>
        </p:nvSpPr>
        <p:spPr bwMode="auto">
          <a:xfrm>
            <a:off x="8682038" y="5091114"/>
            <a:ext cx="0" cy="301625"/>
          </a:xfrm>
          <a:prstGeom prst="line">
            <a:avLst/>
          </a:prstGeom>
          <a:noFill/>
          <a:ln w="28575">
            <a:solidFill>
              <a:schemeClr val="tx1"/>
            </a:solidFill>
            <a:round/>
            <a:headEnd/>
            <a:tailEnd/>
          </a:ln>
          <a:effectLst/>
        </p:spPr>
        <p:txBody>
          <a:bodyPr wrap="none" anchor="ctr"/>
          <a:lstStyle/>
          <a:p>
            <a:endParaRPr lang="en-US"/>
          </a:p>
        </p:txBody>
      </p:sp>
      <p:sp>
        <p:nvSpPr>
          <p:cNvPr id="509011" name="Line 83"/>
          <p:cNvSpPr>
            <a:spLocks noChangeShapeType="1"/>
          </p:cNvSpPr>
          <p:nvPr/>
        </p:nvSpPr>
        <p:spPr bwMode="auto">
          <a:xfrm>
            <a:off x="8788400"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12" name="Line 84"/>
          <p:cNvSpPr>
            <a:spLocks noChangeShapeType="1"/>
          </p:cNvSpPr>
          <p:nvPr/>
        </p:nvSpPr>
        <p:spPr bwMode="auto">
          <a:xfrm>
            <a:off x="8894763"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13" name="Line 85"/>
          <p:cNvSpPr>
            <a:spLocks noChangeShapeType="1"/>
          </p:cNvSpPr>
          <p:nvPr/>
        </p:nvSpPr>
        <p:spPr bwMode="auto">
          <a:xfrm>
            <a:off x="9001125"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14" name="Line 86"/>
          <p:cNvSpPr>
            <a:spLocks noChangeShapeType="1"/>
          </p:cNvSpPr>
          <p:nvPr/>
        </p:nvSpPr>
        <p:spPr bwMode="auto">
          <a:xfrm>
            <a:off x="9107488"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15" name="Line 87"/>
          <p:cNvSpPr>
            <a:spLocks noChangeShapeType="1"/>
          </p:cNvSpPr>
          <p:nvPr/>
        </p:nvSpPr>
        <p:spPr bwMode="auto">
          <a:xfrm>
            <a:off x="9213850"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16" name="Line 88"/>
          <p:cNvSpPr>
            <a:spLocks noChangeShapeType="1"/>
          </p:cNvSpPr>
          <p:nvPr/>
        </p:nvSpPr>
        <p:spPr bwMode="auto">
          <a:xfrm>
            <a:off x="9320213"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17" name="Line 89"/>
          <p:cNvSpPr>
            <a:spLocks noChangeShapeType="1"/>
          </p:cNvSpPr>
          <p:nvPr/>
        </p:nvSpPr>
        <p:spPr bwMode="auto">
          <a:xfrm>
            <a:off x="9426575"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18" name="Line 90"/>
          <p:cNvSpPr>
            <a:spLocks noChangeShapeType="1"/>
          </p:cNvSpPr>
          <p:nvPr/>
        </p:nvSpPr>
        <p:spPr bwMode="auto">
          <a:xfrm>
            <a:off x="9531350"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19" name="Line 91"/>
          <p:cNvSpPr>
            <a:spLocks noChangeShapeType="1"/>
          </p:cNvSpPr>
          <p:nvPr/>
        </p:nvSpPr>
        <p:spPr bwMode="auto">
          <a:xfrm>
            <a:off x="9637713"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0" name="Line 92"/>
          <p:cNvSpPr>
            <a:spLocks noChangeShapeType="1"/>
          </p:cNvSpPr>
          <p:nvPr/>
        </p:nvSpPr>
        <p:spPr bwMode="auto">
          <a:xfrm>
            <a:off x="9744075"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1" name="Line 93"/>
          <p:cNvSpPr>
            <a:spLocks noChangeShapeType="1"/>
          </p:cNvSpPr>
          <p:nvPr/>
        </p:nvSpPr>
        <p:spPr bwMode="auto">
          <a:xfrm>
            <a:off x="9850438"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2" name="Line 94"/>
          <p:cNvSpPr>
            <a:spLocks noChangeShapeType="1"/>
          </p:cNvSpPr>
          <p:nvPr/>
        </p:nvSpPr>
        <p:spPr bwMode="auto">
          <a:xfrm>
            <a:off x="9956800" y="5086351"/>
            <a:ext cx="0" cy="307975"/>
          </a:xfrm>
          <a:prstGeom prst="line">
            <a:avLst/>
          </a:prstGeom>
          <a:noFill/>
          <a:ln w="28575">
            <a:solidFill>
              <a:schemeClr val="tx1"/>
            </a:solidFill>
            <a:round/>
            <a:headEnd/>
            <a:tailEnd/>
          </a:ln>
          <a:effectLst/>
        </p:spPr>
        <p:txBody>
          <a:bodyPr wrap="none" anchor="ctr"/>
          <a:lstStyle/>
          <a:p>
            <a:endParaRPr lang="en-US"/>
          </a:p>
        </p:txBody>
      </p:sp>
      <p:sp>
        <p:nvSpPr>
          <p:cNvPr id="509023" name="Line 95"/>
          <p:cNvSpPr>
            <a:spLocks noChangeShapeType="1"/>
          </p:cNvSpPr>
          <p:nvPr/>
        </p:nvSpPr>
        <p:spPr bwMode="auto">
          <a:xfrm>
            <a:off x="10063163"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4" name="Line 96"/>
          <p:cNvSpPr>
            <a:spLocks noChangeShapeType="1"/>
          </p:cNvSpPr>
          <p:nvPr/>
        </p:nvSpPr>
        <p:spPr bwMode="auto">
          <a:xfrm>
            <a:off x="10169525"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5" name="Line 97"/>
          <p:cNvSpPr>
            <a:spLocks noChangeShapeType="1"/>
          </p:cNvSpPr>
          <p:nvPr/>
        </p:nvSpPr>
        <p:spPr bwMode="auto">
          <a:xfrm>
            <a:off x="10275888"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6" name="Line 98"/>
          <p:cNvSpPr>
            <a:spLocks noChangeShapeType="1"/>
          </p:cNvSpPr>
          <p:nvPr/>
        </p:nvSpPr>
        <p:spPr bwMode="auto">
          <a:xfrm>
            <a:off x="10382250" y="5168901"/>
            <a:ext cx="0" cy="225425"/>
          </a:xfrm>
          <a:prstGeom prst="line">
            <a:avLst/>
          </a:prstGeom>
          <a:noFill/>
          <a:ln w="28575">
            <a:solidFill>
              <a:schemeClr val="tx1"/>
            </a:solidFill>
            <a:round/>
            <a:headEnd/>
            <a:tailEnd/>
          </a:ln>
          <a:effectLst/>
        </p:spPr>
        <p:txBody>
          <a:bodyPr wrap="none" anchor="ctr"/>
          <a:lstStyle/>
          <a:p>
            <a:endParaRPr lang="en-US"/>
          </a:p>
        </p:txBody>
      </p:sp>
      <p:sp>
        <p:nvSpPr>
          <p:cNvPr id="509027" name="Line 99"/>
          <p:cNvSpPr>
            <a:spLocks noChangeShapeType="1"/>
          </p:cNvSpPr>
          <p:nvPr/>
        </p:nvSpPr>
        <p:spPr bwMode="auto">
          <a:xfrm>
            <a:off x="10488613" y="5167314"/>
            <a:ext cx="0" cy="225425"/>
          </a:xfrm>
          <a:prstGeom prst="line">
            <a:avLst/>
          </a:prstGeom>
          <a:noFill/>
          <a:ln w="28575">
            <a:solidFill>
              <a:schemeClr val="tx1"/>
            </a:solidFill>
            <a:round/>
            <a:headEnd/>
            <a:tailEnd/>
          </a:ln>
          <a:effectLst/>
        </p:spPr>
        <p:txBody>
          <a:bodyPr wrap="none" anchor="ctr"/>
          <a:lstStyle/>
          <a:p>
            <a:endParaRPr lang="en-US"/>
          </a:p>
        </p:txBody>
      </p:sp>
      <p:sp>
        <p:nvSpPr>
          <p:cNvPr id="509028" name="Text Box 100"/>
          <p:cNvSpPr txBox="1">
            <a:spLocks noChangeArrowheads="1"/>
          </p:cNvSpPr>
          <p:nvPr/>
        </p:nvSpPr>
        <p:spPr bwMode="auto">
          <a:xfrm>
            <a:off x="7588251" y="4892675"/>
            <a:ext cx="976313" cy="336550"/>
          </a:xfrm>
          <a:prstGeom prst="rect">
            <a:avLst/>
          </a:prstGeom>
          <a:noFill/>
          <a:ln w="28575" algn="ctr">
            <a:noFill/>
            <a:miter lim="800000"/>
            <a:headEnd/>
            <a:tailEnd/>
          </a:ln>
          <a:effectLst/>
        </p:spPr>
        <p:txBody>
          <a:bodyPr>
            <a:spAutoFit/>
          </a:bodyPr>
          <a:lstStyle/>
          <a:p>
            <a:pPr>
              <a:spcBef>
                <a:spcPct val="50000"/>
              </a:spcBef>
            </a:pPr>
            <a:r>
              <a:rPr lang="en-US" sz="1600">
                <a:latin typeface="Century Gothic" pitchFamily="34" charset="0"/>
              </a:rPr>
              <a:t>10:00</a:t>
            </a:r>
          </a:p>
        </p:txBody>
      </p:sp>
      <p:sp>
        <p:nvSpPr>
          <p:cNvPr id="509029" name="Text Box 101"/>
          <p:cNvSpPr txBox="1">
            <a:spLocks noChangeArrowheads="1"/>
          </p:cNvSpPr>
          <p:nvPr/>
        </p:nvSpPr>
        <p:spPr bwMode="auto">
          <a:xfrm>
            <a:off x="8955088" y="4892675"/>
            <a:ext cx="938212" cy="336550"/>
          </a:xfrm>
          <a:prstGeom prst="rect">
            <a:avLst/>
          </a:prstGeom>
          <a:noFill/>
          <a:ln w="28575" algn="ctr">
            <a:noFill/>
            <a:miter lim="800000"/>
            <a:headEnd/>
            <a:tailEnd/>
          </a:ln>
          <a:effectLst/>
        </p:spPr>
        <p:txBody>
          <a:bodyPr>
            <a:spAutoFit/>
          </a:bodyPr>
          <a:lstStyle/>
          <a:p>
            <a:pPr>
              <a:spcBef>
                <a:spcPct val="50000"/>
              </a:spcBef>
            </a:pPr>
            <a:r>
              <a:rPr lang="en-US" sz="1600">
                <a:latin typeface="Century Gothic" pitchFamily="34" charset="0"/>
              </a:rPr>
              <a:t>10:30</a:t>
            </a:r>
          </a:p>
        </p:txBody>
      </p:sp>
      <p:sp>
        <p:nvSpPr>
          <p:cNvPr id="509030" name="Line 102"/>
          <p:cNvSpPr>
            <a:spLocks noChangeShapeType="1"/>
          </p:cNvSpPr>
          <p:nvPr/>
        </p:nvSpPr>
        <p:spPr bwMode="auto">
          <a:xfrm flipV="1">
            <a:off x="7418389" y="1874839"/>
            <a:ext cx="1881187" cy="1328737"/>
          </a:xfrm>
          <a:prstGeom prst="line">
            <a:avLst/>
          </a:prstGeom>
          <a:noFill/>
          <a:ln w="28575">
            <a:solidFill>
              <a:schemeClr val="tx1"/>
            </a:solidFill>
            <a:round/>
            <a:headEnd/>
            <a:tailEnd/>
          </a:ln>
          <a:effectLst/>
        </p:spPr>
        <p:txBody>
          <a:bodyPr wrap="none" anchor="ctr"/>
          <a:lstStyle/>
          <a:p>
            <a:endParaRPr lang="en-US"/>
          </a:p>
        </p:txBody>
      </p:sp>
      <p:sp>
        <p:nvSpPr>
          <p:cNvPr id="509031" name="Line 103"/>
          <p:cNvSpPr>
            <a:spLocks noChangeShapeType="1"/>
          </p:cNvSpPr>
          <p:nvPr/>
        </p:nvSpPr>
        <p:spPr bwMode="auto">
          <a:xfrm>
            <a:off x="9307513" y="1874839"/>
            <a:ext cx="1187450" cy="1322387"/>
          </a:xfrm>
          <a:prstGeom prst="line">
            <a:avLst/>
          </a:prstGeom>
          <a:noFill/>
          <a:ln w="28575">
            <a:solidFill>
              <a:schemeClr val="tx1"/>
            </a:solidFill>
            <a:round/>
            <a:headEnd/>
            <a:tailEnd/>
          </a:ln>
          <a:effectLst/>
        </p:spPr>
        <p:txBody>
          <a:bodyPr wrap="none" anchor="ctr"/>
          <a:lstStyle/>
          <a:p>
            <a:endParaRPr lang="en-US"/>
          </a:p>
        </p:txBody>
      </p:sp>
      <p:sp>
        <p:nvSpPr>
          <p:cNvPr id="509032" name="Line 104"/>
          <p:cNvSpPr>
            <a:spLocks noChangeShapeType="1"/>
          </p:cNvSpPr>
          <p:nvPr/>
        </p:nvSpPr>
        <p:spPr bwMode="auto">
          <a:xfrm flipH="1">
            <a:off x="7396164" y="3416300"/>
            <a:ext cx="1843087" cy="1752600"/>
          </a:xfrm>
          <a:prstGeom prst="line">
            <a:avLst/>
          </a:prstGeom>
          <a:noFill/>
          <a:ln w="28575">
            <a:solidFill>
              <a:schemeClr val="tx1"/>
            </a:solidFill>
            <a:round/>
            <a:headEnd/>
            <a:tailEnd/>
          </a:ln>
          <a:effectLst/>
        </p:spPr>
        <p:txBody>
          <a:bodyPr wrap="none" anchor="ctr"/>
          <a:lstStyle/>
          <a:p>
            <a:endParaRPr lang="en-US"/>
          </a:p>
        </p:txBody>
      </p:sp>
      <p:sp>
        <p:nvSpPr>
          <p:cNvPr id="509033" name="Line 105"/>
          <p:cNvSpPr>
            <a:spLocks noChangeShapeType="1"/>
          </p:cNvSpPr>
          <p:nvPr/>
        </p:nvSpPr>
        <p:spPr bwMode="auto">
          <a:xfrm>
            <a:off x="9293225" y="3432176"/>
            <a:ext cx="1193800" cy="1744663"/>
          </a:xfrm>
          <a:prstGeom prst="line">
            <a:avLst/>
          </a:prstGeom>
          <a:noFill/>
          <a:ln w="28575">
            <a:solidFill>
              <a:schemeClr val="tx1"/>
            </a:solidFill>
            <a:round/>
            <a:headEnd/>
            <a:tailEnd/>
          </a:ln>
          <a:effectLst/>
        </p:spPr>
        <p:txBody>
          <a:bodyPr wrap="none" anchor="ctr"/>
          <a:lstStyle/>
          <a:p>
            <a:endParaRPr lang="en-US"/>
          </a:p>
        </p:txBody>
      </p:sp>
      <p:grpSp>
        <p:nvGrpSpPr>
          <p:cNvPr id="6" name="Group 5"/>
          <p:cNvGrpSpPr/>
          <p:nvPr/>
        </p:nvGrpSpPr>
        <p:grpSpPr>
          <a:xfrm>
            <a:off x="6612832" y="1898306"/>
            <a:ext cx="2226364" cy="369332"/>
            <a:chOff x="4770784" y="1938062"/>
            <a:chExt cx="2226364" cy="369332"/>
          </a:xfrm>
        </p:grpSpPr>
        <p:sp>
          <p:nvSpPr>
            <p:cNvPr id="509041" name="Text Box 113"/>
            <p:cNvSpPr txBox="1">
              <a:spLocks noChangeArrowheads="1"/>
            </p:cNvSpPr>
            <p:nvPr/>
          </p:nvSpPr>
          <p:spPr bwMode="auto">
            <a:xfrm>
              <a:off x="4770784" y="1938062"/>
              <a:ext cx="2226364" cy="369332"/>
            </a:xfrm>
            <a:prstGeom prst="rect">
              <a:avLst/>
            </a:prstGeom>
            <a:noFill/>
            <a:ln w="28575" algn="ctr">
              <a:noFill/>
              <a:miter lim="800000"/>
              <a:headEnd/>
              <a:tailEnd/>
            </a:ln>
            <a:effectLst/>
          </p:spPr>
          <p:txBody>
            <a:bodyPr wrap="square">
              <a:spAutoFit/>
            </a:bodyPr>
            <a:lstStyle/>
            <a:p>
              <a:pPr>
                <a:spcBef>
                  <a:spcPct val="50000"/>
                </a:spcBef>
              </a:pPr>
              <a:r>
                <a:rPr lang="en-US" b="1" dirty="0">
                  <a:latin typeface="Century Gothic" pitchFamily="34" charset="0"/>
                </a:rPr>
                <a:t>Time [Months]</a:t>
              </a:r>
            </a:p>
          </p:txBody>
        </p:sp>
        <p:sp>
          <p:nvSpPr>
            <p:cNvPr id="509042" name="Line 114"/>
            <p:cNvSpPr>
              <a:spLocks noChangeShapeType="1"/>
            </p:cNvSpPr>
            <p:nvPr/>
          </p:nvSpPr>
          <p:spPr bwMode="auto">
            <a:xfrm>
              <a:off x="6432178" y="2134912"/>
              <a:ext cx="470824" cy="0"/>
            </a:xfrm>
            <a:prstGeom prst="line">
              <a:avLst/>
            </a:prstGeom>
            <a:noFill/>
            <a:ln w="28575">
              <a:solidFill>
                <a:schemeClr val="tx1"/>
              </a:solidFill>
              <a:round/>
              <a:headEnd/>
              <a:tailEnd type="triangle" w="med" len="med"/>
            </a:ln>
            <a:effectLst/>
          </p:spPr>
          <p:txBody>
            <a:bodyPr wrap="none" anchor="ctr"/>
            <a:lstStyle/>
            <a:p>
              <a:endParaRPr lang="en-US"/>
            </a:p>
          </p:txBody>
        </p:sp>
      </p:grpSp>
      <p:sp>
        <p:nvSpPr>
          <p:cNvPr id="509043" name="Rectangle 115"/>
          <p:cNvSpPr>
            <a:spLocks noChangeArrowheads="1"/>
          </p:cNvSpPr>
          <p:nvPr/>
        </p:nvSpPr>
        <p:spPr bwMode="auto">
          <a:xfrm>
            <a:off x="9277350" y="1676400"/>
            <a:ext cx="88900" cy="190500"/>
          </a:xfrm>
          <a:prstGeom prst="rect">
            <a:avLst/>
          </a:prstGeom>
          <a:solidFill>
            <a:srgbClr val="66FFFF"/>
          </a:solidFill>
          <a:ln w="28575" algn="ctr">
            <a:noFill/>
            <a:miter lim="800000"/>
            <a:headEnd/>
            <a:tailEnd/>
          </a:ln>
          <a:effectLst/>
        </p:spPr>
        <p:txBody>
          <a:bodyPr wrap="none" anchor="ctr"/>
          <a:lstStyle/>
          <a:p>
            <a:endParaRPr lang="en-US"/>
          </a:p>
        </p:txBody>
      </p:sp>
      <p:sp>
        <p:nvSpPr>
          <p:cNvPr id="509044" name="Rectangle 116"/>
          <p:cNvSpPr>
            <a:spLocks noChangeArrowheads="1"/>
          </p:cNvSpPr>
          <p:nvPr/>
        </p:nvSpPr>
        <p:spPr bwMode="auto">
          <a:xfrm>
            <a:off x="9244013" y="3219450"/>
            <a:ext cx="88900" cy="190500"/>
          </a:xfrm>
          <a:prstGeom prst="rect">
            <a:avLst/>
          </a:prstGeom>
          <a:solidFill>
            <a:srgbClr val="FFAFBE"/>
          </a:solidFill>
          <a:ln w="28575" algn="ctr">
            <a:noFill/>
            <a:miter lim="800000"/>
            <a:headEnd/>
            <a:tailEnd/>
          </a:ln>
          <a:effectLst/>
        </p:spPr>
        <p:txBody>
          <a:bodyPr wrap="none" anchor="ctr"/>
          <a:lstStyle/>
          <a:p>
            <a:endParaRPr lang="en-US"/>
          </a:p>
        </p:txBody>
      </p:sp>
      <p:sp>
        <p:nvSpPr>
          <p:cNvPr id="119" name="7-Point Star 118"/>
          <p:cNvSpPr/>
          <p:nvPr/>
        </p:nvSpPr>
        <p:spPr>
          <a:xfrm>
            <a:off x="3289506" y="3761092"/>
            <a:ext cx="3816350" cy="2554514"/>
          </a:xfrm>
          <a:prstGeom prst="star7">
            <a:avLst/>
          </a:prstGeom>
          <a:solidFill>
            <a:srgbClr val="FFFF00"/>
          </a:solidFill>
          <a:ln w="28575">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itchFamily="34" charset="0"/>
                <a:cs typeface="Arial" pitchFamily="34" charset="0"/>
              </a:rPr>
              <a:t>Just-in-time-adaptive-interventions</a:t>
            </a:r>
          </a:p>
          <a:p>
            <a:pPr algn="ctr"/>
            <a:r>
              <a:rPr lang="en-US" sz="2000" b="1" dirty="0">
                <a:solidFill>
                  <a:srgbClr val="FF0000"/>
                </a:solidFill>
                <a:latin typeface="Arial" pitchFamily="34" charset="0"/>
                <a:cs typeface="Arial" pitchFamily="34" charset="0"/>
              </a:rPr>
              <a:t>JITAI</a:t>
            </a:r>
          </a:p>
        </p:txBody>
      </p:sp>
      <p:grpSp>
        <p:nvGrpSpPr>
          <p:cNvPr id="121" name="Group 120"/>
          <p:cNvGrpSpPr/>
          <p:nvPr/>
        </p:nvGrpSpPr>
        <p:grpSpPr>
          <a:xfrm>
            <a:off x="6612832" y="3442184"/>
            <a:ext cx="2226364" cy="369332"/>
            <a:chOff x="4770784" y="1938062"/>
            <a:chExt cx="2226364" cy="369332"/>
          </a:xfrm>
        </p:grpSpPr>
        <p:sp>
          <p:nvSpPr>
            <p:cNvPr id="122" name="Text Box 113"/>
            <p:cNvSpPr txBox="1">
              <a:spLocks noChangeArrowheads="1"/>
            </p:cNvSpPr>
            <p:nvPr/>
          </p:nvSpPr>
          <p:spPr bwMode="auto">
            <a:xfrm>
              <a:off x="4770784" y="1938062"/>
              <a:ext cx="2226364" cy="369332"/>
            </a:xfrm>
            <a:prstGeom prst="rect">
              <a:avLst/>
            </a:prstGeom>
            <a:noFill/>
            <a:ln w="28575" algn="ctr">
              <a:noFill/>
              <a:miter lim="800000"/>
              <a:headEnd/>
              <a:tailEnd/>
            </a:ln>
            <a:effectLst/>
          </p:spPr>
          <p:txBody>
            <a:bodyPr wrap="square">
              <a:spAutoFit/>
            </a:bodyPr>
            <a:lstStyle/>
            <a:p>
              <a:pPr>
                <a:spcBef>
                  <a:spcPct val="50000"/>
                </a:spcBef>
              </a:pPr>
              <a:r>
                <a:rPr lang="en-US" b="1" dirty="0">
                  <a:latin typeface="Century Gothic" pitchFamily="34" charset="0"/>
                </a:rPr>
                <a:t>Time [Days]</a:t>
              </a:r>
            </a:p>
          </p:txBody>
        </p:sp>
        <p:sp>
          <p:nvSpPr>
            <p:cNvPr id="123" name="Line 114"/>
            <p:cNvSpPr>
              <a:spLocks noChangeShapeType="1"/>
            </p:cNvSpPr>
            <p:nvPr/>
          </p:nvSpPr>
          <p:spPr bwMode="auto">
            <a:xfrm>
              <a:off x="6432178" y="2134912"/>
              <a:ext cx="470824" cy="0"/>
            </a:xfrm>
            <a:prstGeom prst="line">
              <a:avLst/>
            </a:prstGeom>
            <a:noFill/>
            <a:ln w="28575">
              <a:solidFill>
                <a:schemeClr val="tx1"/>
              </a:solidFill>
              <a:round/>
              <a:headEnd/>
              <a:tailEnd type="triangle" w="med" len="med"/>
            </a:ln>
            <a:effectLst/>
          </p:spPr>
          <p:txBody>
            <a:bodyPr wrap="none" anchor="ctr"/>
            <a:lstStyle/>
            <a:p>
              <a:endParaRPr lang="en-US"/>
            </a:p>
          </p:txBody>
        </p:sp>
      </p:grpSp>
      <p:grpSp>
        <p:nvGrpSpPr>
          <p:cNvPr id="124" name="Group 123"/>
          <p:cNvGrpSpPr/>
          <p:nvPr/>
        </p:nvGrpSpPr>
        <p:grpSpPr>
          <a:xfrm>
            <a:off x="6612832" y="5423384"/>
            <a:ext cx="2226364" cy="369332"/>
            <a:chOff x="4770784" y="1938062"/>
            <a:chExt cx="2226364" cy="369332"/>
          </a:xfrm>
        </p:grpSpPr>
        <p:sp>
          <p:nvSpPr>
            <p:cNvPr id="125" name="Text Box 113"/>
            <p:cNvSpPr txBox="1">
              <a:spLocks noChangeArrowheads="1"/>
            </p:cNvSpPr>
            <p:nvPr/>
          </p:nvSpPr>
          <p:spPr bwMode="auto">
            <a:xfrm>
              <a:off x="4770784" y="1938062"/>
              <a:ext cx="2226364" cy="369332"/>
            </a:xfrm>
            <a:prstGeom prst="rect">
              <a:avLst/>
            </a:prstGeom>
            <a:noFill/>
            <a:ln w="28575" algn="ctr">
              <a:noFill/>
              <a:miter lim="800000"/>
              <a:headEnd/>
              <a:tailEnd/>
            </a:ln>
            <a:effectLst/>
          </p:spPr>
          <p:txBody>
            <a:bodyPr wrap="square">
              <a:spAutoFit/>
            </a:bodyPr>
            <a:lstStyle/>
            <a:p>
              <a:pPr>
                <a:spcBef>
                  <a:spcPct val="50000"/>
                </a:spcBef>
              </a:pPr>
              <a:r>
                <a:rPr lang="en-US" b="1" dirty="0">
                  <a:latin typeface="Century Gothic" pitchFamily="34" charset="0"/>
                </a:rPr>
                <a:t>Time [Minutes]</a:t>
              </a:r>
            </a:p>
          </p:txBody>
        </p:sp>
        <p:sp>
          <p:nvSpPr>
            <p:cNvPr id="126" name="Line 114"/>
            <p:cNvSpPr>
              <a:spLocks noChangeShapeType="1"/>
            </p:cNvSpPr>
            <p:nvPr/>
          </p:nvSpPr>
          <p:spPr bwMode="auto">
            <a:xfrm>
              <a:off x="6432178" y="2134912"/>
              <a:ext cx="470824" cy="0"/>
            </a:xfrm>
            <a:prstGeom prst="line">
              <a:avLst/>
            </a:prstGeom>
            <a:noFill/>
            <a:ln w="28575">
              <a:solidFill>
                <a:schemeClr val="tx1"/>
              </a:solidFill>
              <a:round/>
              <a:headEnd/>
              <a:tailEnd type="triangle" w="med" len="med"/>
            </a:ln>
            <a:effectLst/>
          </p:spPr>
          <p:txBody>
            <a:bodyPr wrap="none" anchor="ctr"/>
            <a:lstStyle/>
            <a:p>
              <a:endParaRPr lang="en-US"/>
            </a:p>
          </p:txBody>
        </p:sp>
      </p:grpSp>
    </p:spTree>
    <p:extLst>
      <p:ext uri="{BB962C8B-B14F-4D97-AF65-F5344CB8AC3E}">
        <p14:creationId xmlns:p14="http://schemas.microsoft.com/office/powerpoint/2010/main" val="142588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barn(inVertical)">
                                      <p:cBhvr>
                                        <p:cTn id="7" dur="25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Image result for 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932" y="4729794"/>
            <a:ext cx="2690835" cy="2128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7790" y="205098"/>
            <a:ext cx="10515600" cy="586597"/>
          </a:xfrm>
        </p:spPr>
        <p:txBody>
          <a:bodyPr/>
          <a:lstStyle/>
          <a:p>
            <a:r>
              <a:rPr lang="en-US" dirty="0"/>
              <a:t>Multiscale Analysis: </a:t>
            </a:r>
            <a:br>
              <a:rPr lang="en-US" dirty="0"/>
            </a:br>
            <a:r>
              <a:rPr lang="en-US" dirty="0"/>
              <a:t>Grain &amp; Complexity of Modeling</a:t>
            </a:r>
          </a:p>
        </p:txBody>
      </p:sp>
      <p:sp>
        <p:nvSpPr>
          <p:cNvPr id="3" name="Content Placeholder 2"/>
          <p:cNvSpPr>
            <a:spLocks noGrp="1"/>
          </p:cNvSpPr>
          <p:nvPr>
            <p:ph idx="1"/>
          </p:nvPr>
        </p:nvSpPr>
        <p:spPr>
          <a:xfrm>
            <a:off x="1414937" y="1078993"/>
            <a:ext cx="5821245" cy="5779007"/>
          </a:xfrm>
        </p:spPr>
        <p:txBody>
          <a:bodyPr>
            <a:normAutofit fontScale="92500"/>
          </a:bodyPr>
          <a:lstStyle/>
          <a:p>
            <a:pPr>
              <a:lnSpc>
                <a:spcPct val="150000"/>
              </a:lnSpc>
            </a:pPr>
            <a:r>
              <a:rPr lang="en-US" dirty="0"/>
              <a:t>Social Norms and networks</a:t>
            </a:r>
          </a:p>
          <a:p>
            <a:pPr>
              <a:lnSpc>
                <a:spcPct val="150000"/>
              </a:lnSpc>
            </a:pPr>
            <a:r>
              <a:rPr lang="en-US" dirty="0"/>
              <a:t>Local social networks</a:t>
            </a:r>
          </a:p>
          <a:p>
            <a:pPr>
              <a:lnSpc>
                <a:spcPct val="150000"/>
              </a:lnSpc>
            </a:pPr>
            <a:r>
              <a:rPr lang="en-US" dirty="0"/>
              <a:t>Environmental context &amp; behaviors</a:t>
            </a:r>
          </a:p>
          <a:p>
            <a:pPr>
              <a:lnSpc>
                <a:spcPct val="150000"/>
              </a:lnSpc>
            </a:pPr>
            <a:r>
              <a:rPr lang="en-US" dirty="0"/>
              <a:t>Cognition and behaviors</a:t>
            </a:r>
          </a:p>
          <a:p>
            <a:pPr>
              <a:lnSpc>
                <a:spcPct val="150000"/>
              </a:lnSpc>
            </a:pPr>
            <a:r>
              <a:rPr lang="en-US" dirty="0"/>
              <a:t>Physiological and neuropsychological processes</a:t>
            </a:r>
          </a:p>
          <a:p>
            <a:pPr>
              <a:lnSpc>
                <a:spcPct val="150000"/>
              </a:lnSpc>
            </a:pPr>
            <a:r>
              <a:rPr lang="en-US" dirty="0"/>
              <a:t>Brain structure, networks  and activity</a:t>
            </a:r>
          </a:p>
          <a:p>
            <a:pPr>
              <a:lnSpc>
                <a:spcPct val="150000"/>
              </a:lnSpc>
            </a:pPr>
            <a:r>
              <a:rPr lang="en-US" dirty="0"/>
              <a:t>Neurons </a:t>
            </a:r>
          </a:p>
        </p:txBody>
      </p:sp>
      <p:sp>
        <p:nvSpPr>
          <p:cNvPr id="7" name="Left-Right Arrow 6"/>
          <p:cNvSpPr/>
          <p:nvPr/>
        </p:nvSpPr>
        <p:spPr>
          <a:xfrm rot="16200000">
            <a:off x="-1643817" y="3554083"/>
            <a:ext cx="4702776" cy="655608"/>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Fine        GRAIN       Coarse</a:t>
            </a:r>
          </a:p>
        </p:txBody>
      </p:sp>
      <p:pic>
        <p:nvPicPr>
          <p:cNvPr id="27652" name="Picture 4" descr="Image result for Context environment behavi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046" y="2121898"/>
            <a:ext cx="2771954" cy="2819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375106" y="32568"/>
            <a:ext cx="2324280" cy="2402127"/>
          </a:xfrm>
          <a:prstGeom prst="rect">
            <a:avLst/>
          </a:prstGeom>
        </p:spPr>
      </p:pic>
    </p:spTree>
    <p:extLst>
      <p:ext uri="{BB962C8B-B14F-4D97-AF65-F5344CB8AC3E}">
        <p14:creationId xmlns:p14="http://schemas.microsoft.com/office/powerpoint/2010/main" val="764493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vs Mechanistic Modeling Continuum</a:t>
            </a:r>
          </a:p>
        </p:txBody>
      </p:sp>
      <p:sp>
        <p:nvSpPr>
          <p:cNvPr id="4" name="Cloud 3"/>
          <p:cNvSpPr/>
          <p:nvPr/>
        </p:nvSpPr>
        <p:spPr>
          <a:xfrm>
            <a:off x="1938528" y="1115568"/>
            <a:ext cx="2084832" cy="10058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Data</a:t>
            </a:r>
          </a:p>
        </p:txBody>
      </p:sp>
      <p:sp>
        <p:nvSpPr>
          <p:cNvPr id="5" name="Plaque 4"/>
          <p:cNvSpPr/>
          <p:nvPr/>
        </p:nvSpPr>
        <p:spPr>
          <a:xfrm>
            <a:off x="1792224" y="5321808"/>
            <a:ext cx="2468880" cy="1024128"/>
          </a:xfrm>
          <a:prstGeom prst="plaque">
            <a:avLst>
              <a:gd name="adj" fmla="val 309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Principles</a:t>
            </a:r>
            <a:br>
              <a:rPr lang="en-US" sz="2800" dirty="0"/>
            </a:br>
            <a:r>
              <a:rPr lang="en-US" sz="2800" dirty="0"/>
              <a:t>Mechanisms</a:t>
            </a:r>
          </a:p>
        </p:txBody>
      </p:sp>
      <p:sp>
        <p:nvSpPr>
          <p:cNvPr id="6" name="Oval 5"/>
          <p:cNvSpPr/>
          <p:nvPr/>
        </p:nvSpPr>
        <p:spPr>
          <a:xfrm>
            <a:off x="5084064" y="2944368"/>
            <a:ext cx="1572768" cy="1389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Model</a:t>
            </a:r>
          </a:p>
        </p:txBody>
      </p:sp>
      <p:sp>
        <p:nvSpPr>
          <p:cNvPr id="7" name="Left Arrow 6"/>
          <p:cNvSpPr/>
          <p:nvPr/>
        </p:nvSpPr>
        <p:spPr>
          <a:xfrm rot="16200000">
            <a:off x="852068" y="3192361"/>
            <a:ext cx="3046258" cy="904352"/>
          </a:xfrm>
          <a:prstGeom prst="leftArrow">
            <a:avLst/>
          </a:prstGeom>
          <a:solidFill>
            <a:srgbClr val="CEF8FE"/>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Increasing Constraints</a:t>
            </a:r>
          </a:p>
        </p:txBody>
      </p:sp>
      <p:sp>
        <p:nvSpPr>
          <p:cNvPr id="8" name="Left Arrow 7"/>
          <p:cNvSpPr/>
          <p:nvPr/>
        </p:nvSpPr>
        <p:spPr>
          <a:xfrm rot="16200000">
            <a:off x="2048055" y="3192361"/>
            <a:ext cx="3046258" cy="904352"/>
          </a:xfrm>
          <a:prstGeom prst="leftArrow">
            <a:avLst/>
          </a:prstGeom>
          <a:solidFill>
            <a:srgbClr val="CEF8FE"/>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Increasing Knowledge</a:t>
            </a:r>
          </a:p>
        </p:txBody>
      </p:sp>
      <p:sp>
        <p:nvSpPr>
          <p:cNvPr id="9" name="Left Arrow 8"/>
          <p:cNvSpPr/>
          <p:nvPr/>
        </p:nvSpPr>
        <p:spPr>
          <a:xfrm rot="8286657" flipV="1">
            <a:off x="3896325" y="4275298"/>
            <a:ext cx="1539040" cy="904352"/>
          </a:xfrm>
          <a:prstGeom prst="leftArrow">
            <a:avLst>
              <a:gd name="adj1" fmla="val 33822"/>
              <a:gd name="adj2" fmla="val 50000"/>
            </a:avLst>
          </a:prstGeom>
          <a:solidFill>
            <a:srgbClr val="00B0F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Arial" pitchFamily="34" charset="0"/>
              <a:cs typeface="Arial" pitchFamily="34" charset="0"/>
            </a:endParaRPr>
          </a:p>
        </p:txBody>
      </p:sp>
      <p:sp>
        <p:nvSpPr>
          <p:cNvPr id="10" name="Left Arrow 9"/>
          <p:cNvSpPr/>
          <p:nvPr/>
        </p:nvSpPr>
        <p:spPr>
          <a:xfrm rot="13313343">
            <a:off x="3896323" y="1957412"/>
            <a:ext cx="1539040" cy="904352"/>
          </a:xfrm>
          <a:prstGeom prst="leftArrow">
            <a:avLst>
              <a:gd name="adj1" fmla="val 33822"/>
              <a:gd name="adj2" fmla="val 50000"/>
            </a:avLst>
          </a:prstGeom>
          <a:solidFill>
            <a:srgbClr val="00B0F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Arial" pitchFamily="34" charset="0"/>
              <a:cs typeface="Arial" pitchFamily="34" charset="0"/>
            </a:endParaRPr>
          </a:p>
        </p:txBody>
      </p:sp>
      <p:sp>
        <p:nvSpPr>
          <p:cNvPr id="13" name="Horizontal Scroll 12"/>
          <p:cNvSpPr/>
          <p:nvPr/>
        </p:nvSpPr>
        <p:spPr>
          <a:xfrm>
            <a:off x="6989448" y="1010093"/>
            <a:ext cx="3450866" cy="1518699"/>
          </a:xfrm>
          <a:prstGeom prst="horizontalScroll">
            <a:avLst/>
          </a:prstGeom>
          <a:solidFill>
            <a:srgbClr val="FEF1DA"/>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“Explanatory”</a:t>
            </a:r>
          </a:p>
          <a:p>
            <a:pPr algn="ctr"/>
            <a:r>
              <a:rPr lang="en-US" b="1" dirty="0">
                <a:solidFill>
                  <a:schemeClr val="tx1"/>
                </a:solidFill>
              </a:rPr>
              <a:t>Generalize within training data set distributions</a:t>
            </a:r>
          </a:p>
        </p:txBody>
      </p:sp>
      <p:sp>
        <p:nvSpPr>
          <p:cNvPr id="14" name="Horizontal Scroll 13"/>
          <p:cNvSpPr/>
          <p:nvPr/>
        </p:nvSpPr>
        <p:spPr>
          <a:xfrm>
            <a:off x="6989448" y="4512242"/>
            <a:ext cx="3450866" cy="1518699"/>
          </a:xfrm>
          <a:prstGeom prst="horizontalScroll">
            <a:avLst/>
          </a:prstGeom>
          <a:solidFill>
            <a:srgbClr val="FEF1DA"/>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“Predictive”</a:t>
            </a:r>
          </a:p>
          <a:p>
            <a:pPr algn="ctr"/>
            <a:r>
              <a:rPr lang="en-US" b="1" dirty="0">
                <a:solidFill>
                  <a:schemeClr val="tx1"/>
                </a:solidFill>
              </a:rPr>
              <a:t>Generalize beyond training data set</a:t>
            </a:r>
          </a:p>
        </p:txBody>
      </p:sp>
      <p:grpSp>
        <p:nvGrpSpPr>
          <p:cNvPr id="15" name="Group 14"/>
          <p:cNvGrpSpPr/>
          <p:nvPr/>
        </p:nvGrpSpPr>
        <p:grpSpPr>
          <a:xfrm>
            <a:off x="8972645" y="2611107"/>
            <a:ext cx="1671638" cy="1901135"/>
            <a:chOff x="7100726" y="4171950"/>
            <a:chExt cx="1671638" cy="1901135"/>
          </a:xfrm>
          <a:solidFill>
            <a:schemeClr val="bg1"/>
          </a:solidFill>
        </p:grpSpPr>
        <p:pic>
          <p:nvPicPr>
            <p:cNvPr id="16" name="Picture 4" descr="occ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138" y="4171950"/>
              <a:ext cx="819150" cy="1143000"/>
            </a:xfrm>
            <a:prstGeom prst="rect">
              <a:avLst/>
            </a:prstGeom>
            <a:grpFill/>
            <a:extLst/>
          </p:spPr>
        </p:pic>
        <p:sp>
          <p:nvSpPr>
            <p:cNvPr id="17" name="Text Box 5"/>
            <p:cNvSpPr txBox="1">
              <a:spLocks noChangeArrowheads="1"/>
            </p:cNvSpPr>
            <p:nvPr/>
          </p:nvSpPr>
          <p:spPr bwMode="auto">
            <a:xfrm>
              <a:off x="7100726" y="5334421"/>
              <a:ext cx="1671638" cy="73866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dirty="0"/>
                <a:t>1235-1349</a:t>
              </a:r>
              <a:br>
                <a:rPr lang="en-US" altLang="en-US" sz="1400" dirty="0"/>
              </a:br>
              <a:r>
                <a:rPr lang="en-US" altLang="en-US" sz="1400" dirty="0"/>
                <a:t>Ockham from Surrey (England)</a:t>
              </a:r>
            </a:p>
          </p:txBody>
        </p:sp>
      </p:grpSp>
    </p:spTree>
    <p:extLst>
      <p:ext uri="{BB962C8B-B14F-4D97-AF65-F5344CB8AC3E}">
        <p14:creationId xmlns:p14="http://schemas.microsoft.com/office/powerpoint/2010/main" val="8284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023" y="215836"/>
            <a:ext cx="12053977" cy="689234"/>
          </a:xfrm>
        </p:spPr>
        <p:txBody>
          <a:bodyPr>
            <a:normAutofit fontScale="90000"/>
          </a:bodyPr>
          <a:lstStyle/>
          <a:p>
            <a:r>
              <a:rPr lang="en-US" dirty="0"/>
              <a:t>Example: From  Psychological Framework (Theory of Planned Behavior) </a:t>
            </a:r>
            <a:br>
              <a:rPr lang="en-US" dirty="0"/>
            </a:br>
            <a:r>
              <a:rPr lang="en-US" dirty="0"/>
              <a:t>to Linear Dynamical System</a:t>
            </a:r>
          </a:p>
        </p:txBody>
      </p:sp>
      <p:sp>
        <p:nvSpPr>
          <p:cNvPr id="4" name="Slide Number Placeholder 3"/>
          <p:cNvSpPr>
            <a:spLocks noGrp="1"/>
          </p:cNvSpPr>
          <p:nvPr>
            <p:ph type="sldNum" sz="quarter" idx="12"/>
          </p:nvPr>
        </p:nvSpPr>
        <p:spPr/>
        <p:txBody>
          <a:bodyPr/>
          <a:lstStyle/>
          <a:p>
            <a:pPr>
              <a:defRPr/>
            </a:pPr>
            <a:fld id="{A55758D5-583F-4D7F-BC9F-43DD69C451AE}" type="slidenum">
              <a:rPr lang="en-US" smtClean="0"/>
              <a:pPr>
                <a:defRPr/>
              </a:pPr>
              <a:t>19</a:t>
            </a:fld>
            <a:endParaRPr lang="en-US" dirty="0"/>
          </a:p>
        </p:txBody>
      </p:sp>
      <p:pic>
        <p:nvPicPr>
          <p:cNvPr id="6" name="Picture 5"/>
          <p:cNvPicPr>
            <a:picLocks noChangeAspect="1"/>
          </p:cNvPicPr>
          <p:nvPr/>
        </p:nvPicPr>
        <p:blipFill>
          <a:blip r:embed="rId3"/>
          <a:stretch>
            <a:fillRect/>
          </a:stretch>
        </p:blipFill>
        <p:spPr>
          <a:xfrm>
            <a:off x="1524000" y="1135612"/>
            <a:ext cx="9144000" cy="53557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050" y="1414423"/>
            <a:ext cx="2622776" cy="572484"/>
          </a:xfrm>
          <a:prstGeom prst="rect">
            <a:avLst/>
          </a:prstGeom>
        </p:spPr>
      </p:pic>
      <p:sp>
        <p:nvSpPr>
          <p:cNvPr id="8" name="TextBox 7"/>
          <p:cNvSpPr txBox="1"/>
          <p:nvPr/>
        </p:nvSpPr>
        <p:spPr>
          <a:xfrm>
            <a:off x="6666058" y="5827207"/>
            <a:ext cx="4001942" cy="646331"/>
          </a:xfrm>
          <a:prstGeom prst="rect">
            <a:avLst/>
          </a:prstGeom>
          <a:noFill/>
        </p:spPr>
        <p:txBody>
          <a:bodyPr wrap="square" rtlCol="0">
            <a:spAutoFit/>
          </a:bodyPr>
          <a:lstStyle/>
          <a:p>
            <a:r>
              <a:rPr lang="en-US" i="1" dirty="0"/>
              <a:t>Navarro-Barrientos et al. (2011)</a:t>
            </a:r>
          </a:p>
          <a:p>
            <a:r>
              <a:rPr lang="en-US" dirty="0"/>
              <a:t>Rivera &amp; Jimison, (2013)</a:t>
            </a:r>
            <a:endParaRPr lang="en-US" i="1" dirty="0"/>
          </a:p>
        </p:txBody>
      </p:sp>
    </p:spTree>
    <p:extLst>
      <p:ext uri="{BB962C8B-B14F-4D97-AF65-F5344CB8AC3E}">
        <p14:creationId xmlns:p14="http://schemas.microsoft.com/office/powerpoint/2010/main" val="318346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A256-1877-7B4C-B70E-745ED4E608D0}"/>
              </a:ext>
            </a:extLst>
          </p:cNvPr>
          <p:cNvSpPr>
            <a:spLocks noGrp="1"/>
          </p:cNvSpPr>
          <p:nvPr>
            <p:ph type="title"/>
          </p:nvPr>
        </p:nvSpPr>
        <p:spPr/>
        <p:txBody>
          <a:bodyPr/>
          <a:lstStyle/>
          <a:p>
            <a:r>
              <a:rPr lang="en-US" dirty="0"/>
              <a:t>Acknowledgements</a:t>
            </a:r>
          </a:p>
        </p:txBody>
      </p:sp>
      <p:sp>
        <p:nvSpPr>
          <p:cNvPr id="4" name="Rectangle 3">
            <a:extLst>
              <a:ext uri="{FF2B5EF4-FFF2-40B4-BE49-F238E27FC236}">
                <a16:creationId xmlns:a16="http://schemas.microsoft.com/office/drawing/2014/main" id="{F1AB8458-A7B2-B849-BE57-6832DED94525}"/>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pitchFamily="2" charset="0"/>
              </a:rPr>
              <a:t> </a:t>
            </a:r>
            <a:endParaRPr lang="en-US" dirty="0"/>
          </a:p>
        </p:txBody>
      </p:sp>
      <p:sp>
        <p:nvSpPr>
          <p:cNvPr id="7" name="Rectangle 6">
            <a:extLst>
              <a:ext uri="{FF2B5EF4-FFF2-40B4-BE49-F238E27FC236}">
                <a16:creationId xmlns:a16="http://schemas.microsoft.com/office/drawing/2014/main" id="{845FEDB0-ED88-8847-8419-D86F8B73FAE2}"/>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pitchFamily="2" charset="0"/>
              </a:rPr>
              <a:t> </a:t>
            </a:r>
            <a:endParaRPr lang="en-US" dirty="0"/>
          </a:p>
        </p:txBody>
      </p:sp>
      <p:graphicFrame>
        <p:nvGraphicFramePr>
          <p:cNvPr id="10" name="Table 10">
            <a:extLst>
              <a:ext uri="{FF2B5EF4-FFF2-40B4-BE49-F238E27FC236}">
                <a16:creationId xmlns:a16="http://schemas.microsoft.com/office/drawing/2014/main" id="{718C542B-C7B0-44FD-A4C6-BD3B9A4F654B}"/>
              </a:ext>
            </a:extLst>
          </p:cNvPr>
          <p:cNvGraphicFramePr>
            <a:graphicFrameLocks noGrp="1"/>
          </p:cNvGraphicFramePr>
          <p:nvPr>
            <p:extLst>
              <p:ext uri="{D42A27DB-BD31-4B8C-83A1-F6EECF244321}">
                <p14:modId xmlns:p14="http://schemas.microsoft.com/office/powerpoint/2010/main" val="3144924480"/>
              </p:ext>
            </p:extLst>
          </p:nvPr>
        </p:nvGraphicFramePr>
        <p:xfrm>
          <a:off x="260429" y="781291"/>
          <a:ext cx="11806190" cy="5552375"/>
        </p:xfrm>
        <a:graphic>
          <a:graphicData uri="http://schemas.openxmlformats.org/drawingml/2006/table">
            <a:tbl>
              <a:tblPr bandRow="1">
                <a:tableStyleId>{5C22544A-7EE6-4342-B048-85BDC9FD1C3A}</a:tableStyleId>
              </a:tblPr>
              <a:tblGrid>
                <a:gridCol w="2429181">
                  <a:extLst>
                    <a:ext uri="{9D8B030D-6E8A-4147-A177-3AD203B41FA5}">
                      <a16:colId xmlns:a16="http://schemas.microsoft.com/office/drawing/2014/main" val="3886365209"/>
                    </a:ext>
                  </a:extLst>
                </a:gridCol>
                <a:gridCol w="9377009">
                  <a:extLst>
                    <a:ext uri="{9D8B030D-6E8A-4147-A177-3AD203B41FA5}">
                      <a16:colId xmlns:a16="http://schemas.microsoft.com/office/drawing/2014/main" val="1981426804"/>
                    </a:ext>
                  </a:extLst>
                </a:gridCol>
              </a:tblGrid>
              <a:tr h="1620455">
                <a:tc>
                  <a:txBody>
                    <a:bodyPr/>
                    <a:lstStyle/>
                    <a:p>
                      <a:r>
                        <a:rPr lang="en-US" sz="2000" b="0" dirty="0"/>
                        <a:t>U01 and U24 co-authors and scientists</a:t>
                      </a:r>
                    </a:p>
                  </a:txBody>
                  <a:tcPr/>
                </a:tc>
                <a:tc>
                  <a:txBody>
                    <a:bodyPr/>
                    <a:lstStyle/>
                    <a:p>
                      <a:pPr marL="0" indent="0">
                        <a:buNone/>
                      </a:pPr>
                      <a:r>
                        <a:rPr lang="en-US" sz="2000" b="0" i="0" u="none" strike="noStrike" noProof="0" dirty="0">
                          <a:solidFill>
                            <a:schemeClr val="tx1"/>
                          </a:solidFill>
                          <a:latin typeface="Calibri"/>
                        </a:rPr>
                        <a:t>Genevieve Dunton, Stephen </a:t>
                      </a:r>
                      <a:r>
                        <a:rPr lang="en-US" sz="2000" b="0" i="0" u="none" strike="noStrike" noProof="0" dirty="0" err="1">
                          <a:solidFill>
                            <a:schemeClr val="tx1"/>
                          </a:solidFill>
                          <a:latin typeface="Calibri"/>
                        </a:rPr>
                        <a:t>Intille</a:t>
                      </a:r>
                      <a:r>
                        <a:rPr lang="en-US" sz="2000" b="0" i="0" u="none" strike="noStrike" noProof="0" dirty="0">
                          <a:solidFill>
                            <a:schemeClr val="tx1"/>
                          </a:solidFill>
                          <a:latin typeface="Calibri"/>
                        </a:rPr>
                        <a:t>, Donna </a:t>
                      </a:r>
                      <a:r>
                        <a:rPr lang="en-US" sz="2000" b="0" i="0" u="none" strike="noStrike" noProof="0" dirty="0" err="1">
                          <a:solidFill>
                            <a:schemeClr val="tx1"/>
                          </a:solidFill>
                          <a:latin typeface="Calibri"/>
                        </a:rPr>
                        <a:t>Spruijt</a:t>
                      </a:r>
                      <a:r>
                        <a:rPr lang="en-US" sz="2000" b="0" i="0" u="none" strike="noStrike" noProof="0" dirty="0">
                          <a:solidFill>
                            <a:schemeClr val="tx1"/>
                          </a:solidFill>
                          <a:latin typeface="Calibri"/>
                        </a:rPr>
                        <a:t>-Metz, Pedja </a:t>
                      </a:r>
                      <a:r>
                        <a:rPr lang="en-US" sz="2000" b="0" i="0" u="none" strike="noStrike" noProof="0" dirty="0" err="1">
                          <a:solidFill>
                            <a:schemeClr val="tx1"/>
                          </a:solidFill>
                          <a:latin typeface="Calibri"/>
                        </a:rPr>
                        <a:t>Klasnja</a:t>
                      </a:r>
                      <a:r>
                        <a:rPr lang="en-US" sz="2000" b="0" i="0" u="none" strike="noStrike" noProof="0" dirty="0">
                          <a:solidFill>
                            <a:schemeClr val="tx1"/>
                          </a:solidFill>
                          <a:latin typeface="Calibri"/>
                        </a:rPr>
                        <a:t>, Ben Marlin, Justin Baker, Scott Rauch, Ian Barnett, </a:t>
                      </a:r>
                      <a:r>
                        <a:rPr lang="en-US" sz="2000" b="0" dirty="0">
                          <a:solidFill>
                            <a:schemeClr val="tx1"/>
                          </a:solidFill>
                        </a:rPr>
                        <a:t>Nicholas Allen, Randy Auerbach, David Brent, Jeff Cohn, </a:t>
                      </a:r>
                      <a:r>
                        <a:rPr lang="en-US" sz="2000" b="0" i="0" u="none" strike="noStrike" noProof="0" dirty="0">
                          <a:solidFill>
                            <a:schemeClr val="tx1"/>
                          </a:solidFill>
                          <a:latin typeface="Calibri"/>
                        </a:rPr>
                        <a:t>Louis-Philippe Morency, Scott Vrieze, Naomi Friedman, Matthew Nock, John </a:t>
                      </a:r>
                      <a:r>
                        <a:rPr lang="en-US" sz="2000" b="0" i="0" u="none" strike="noStrike" noProof="0" dirty="0" err="1">
                          <a:solidFill>
                            <a:schemeClr val="tx1"/>
                          </a:solidFill>
                          <a:latin typeface="Calibri"/>
                        </a:rPr>
                        <a:t>Torous</a:t>
                      </a:r>
                      <a:r>
                        <a:rPr lang="en-US" sz="2000" b="0" i="0" u="none" strike="noStrike" noProof="0" dirty="0">
                          <a:solidFill>
                            <a:schemeClr val="tx1"/>
                          </a:solidFill>
                          <a:latin typeface="Calibri"/>
                        </a:rPr>
                        <a:t>, Inbal (Billie) Nahum Shani, David Wetter, </a:t>
                      </a:r>
                      <a:r>
                        <a:rPr lang="en-US" sz="2000" b="0" i="0" u="none" strike="noStrike" noProof="0" dirty="0" err="1">
                          <a:solidFill>
                            <a:schemeClr val="tx1"/>
                          </a:solidFill>
                          <a:latin typeface="Calibri"/>
                        </a:rPr>
                        <a:t>Nilam</a:t>
                      </a:r>
                      <a:r>
                        <a:rPr lang="en-US" sz="2000" b="0" i="0" u="none" strike="noStrike" noProof="0" dirty="0">
                          <a:solidFill>
                            <a:schemeClr val="tx1"/>
                          </a:solidFill>
                          <a:latin typeface="Calibri"/>
                        </a:rPr>
                        <a:t> Ram, Timothy Brick, Zita </a:t>
                      </a:r>
                      <a:r>
                        <a:rPr lang="en-US" sz="2000" b="0" i="0" u="none" strike="noStrike" noProof="0" dirty="0" err="1">
                          <a:solidFill>
                            <a:schemeClr val="tx1"/>
                          </a:solidFill>
                          <a:latin typeface="Calibri"/>
                        </a:rPr>
                        <a:t>Oravecz</a:t>
                      </a:r>
                      <a:r>
                        <a:rPr lang="en-US" sz="2000" b="0" i="0" u="none" strike="noStrike" noProof="0" dirty="0">
                          <a:solidFill>
                            <a:schemeClr val="tx1"/>
                          </a:solidFill>
                          <a:latin typeface="Calibri"/>
                        </a:rPr>
                        <a:t>, Peter Molenaar, Akhil Kumar, Kai Larsen</a:t>
                      </a:r>
                    </a:p>
                  </a:txBody>
                  <a:tcPr/>
                </a:tc>
                <a:extLst>
                  <a:ext uri="{0D108BD9-81ED-4DB2-BD59-A6C34878D82A}">
                    <a16:rowId xmlns:a16="http://schemas.microsoft.com/office/drawing/2014/main" val="2707597756"/>
                  </a:ext>
                </a:extLst>
              </a:tr>
              <a:tr h="972582">
                <a:tc>
                  <a:txBody>
                    <a:bodyPr/>
                    <a:lstStyle/>
                    <a:p>
                      <a:pPr lvl="0">
                        <a:buNone/>
                      </a:pPr>
                      <a:r>
                        <a:rPr lang="en-US" sz="2000" dirty="0"/>
                        <a:t>NIH project scientists and program officers</a:t>
                      </a:r>
                    </a:p>
                  </a:txBody>
                  <a:tcPr/>
                </a:tc>
                <a:tc>
                  <a:txBody>
                    <a:bodyPr/>
                    <a:lstStyle/>
                    <a:p>
                      <a:pPr lvl="0" algn="l">
                        <a:lnSpc>
                          <a:spcPct val="100000"/>
                        </a:lnSpc>
                        <a:spcBef>
                          <a:spcPts val="0"/>
                        </a:spcBef>
                        <a:spcAft>
                          <a:spcPts val="0"/>
                        </a:spcAft>
                        <a:buNone/>
                      </a:pPr>
                      <a:r>
                        <a:rPr lang="en-US" sz="2000" dirty="0"/>
                        <a:t>Dana Wolff-Hughes, Grace Peng, </a:t>
                      </a:r>
                      <a:r>
                        <a:rPr lang="en-US" sz="2000" b="0" i="0" u="none" strike="noStrike" noProof="0" dirty="0">
                          <a:solidFill>
                            <a:srgbClr val="000000"/>
                          </a:solidFill>
                          <a:latin typeface="Calibri"/>
                        </a:rPr>
                        <a:t>Dana Greene Schloesser, Jacklyn </a:t>
                      </a:r>
                      <a:r>
                        <a:rPr lang="en-US" sz="2000" b="0" i="0" u="none" strike="noStrike" noProof="0" err="1">
                          <a:solidFill>
                            <a:srgbClr val="000000"/>
                          </a:solidFill>
                          <a:latin typeface="Calibri"/>
                        </a:rPr>
                        <a:t>Ebiasah</a:t>
                      </a:r>
                      <a:r>
                        <a:rPr lang="en-US" sz="2000" b="0" i="0" u="none" strike="noStrike" noProof="0" dirty="0">
                          <a:solidFill>
                            <a:srgbClr val="000000"/>
                          </a:solidFill>
                          <a:latin typeface="Calibri"/>
                        </a:rPr>
                        <a:t>, Rick Moser, Michele Ferrante, Adam Haim, Matt </a:t>
                      </a:r>
                      <a:r>
                        <a:rPr lang="en-US" sz="2000" b="0" i="0" u="none" strike="noStrike" noProof="0" err="1">
                          <a:solidFill>
                            <a:srgbClr val="000000"/>
                          </a:solidFill>
                          <a:latin typeface="Calibri"/>
                        </a:rPr>
                        <a:t>Rudorfer</a:t>
                      </a:r>
                      <a:r>
                        <a:rPr lang="en-US" sz="2000" b="0" i="0" u="none" strike="noStrike" noProof="0" dirty="0">
                          <a:solidFill>
                            <a:srgbClr val="000000"/>
                          </a:solidFill>
                          <a:latin typeface="Calibri"/>
                        </a:rPr>
                        <a:t>, Eric Murphy, </a:t>
                      </a:r>
                      <a:endParaRPr lang="en-US" sz="2000" dirty="0"/>
                    </a:p>
                    <a:p>
                      <a:pPr lvl="0" algn="l">
                        <a:lnSpc>
                          <a:spcPct val="100000"/>
                        </a:lnSpc>
                        <a:spcBef>
                          <a:spcPts val="0"/>
                        </a:spcBef>
                        <a:spcAft>
                          <a:spcPts val="0"/>
                        </a:spcAft>
                        <a:buNone/>
                      </a:pPr>
                      <a:r>
                        <a:rPr lang="en-US" sz="2000" b="0" i="0" u="none" strike="noStrike" noProof="0" dirty="0">
                          <a:solidFill>
                            <a:srgbClr val="000000"/>
                          </a:solidFill>
                          <a:latin typeface="Calibri"/>
                        </a:rPr>
                        <a:t>Mary Rooney, </a:t>
                      </a:r>
                      <a:r>
                        <a:rPr lang="en-US" sz="2000" b="0" i="0" u="none" strike="noStrike" noProof="0" dirty="0" err="1">
                          <a:solidFill>
                            <a:srgbClr val="000000"/>
                          </a:solidFill>
                          <a:latin typeface="Calibri"/>
                        </a:rPr>
                        <a:t>Naimah</a:t>
                      </a:r>
                      <a:r>
                        <a:rPr lang="en-US" sz="2000" b="0" i="0" u="none" strike="noStrike" noProof="0" dirty="0">
                          <a:solidFill>
                            <a:srgbClr val="000000"/>
                          </a:solidFill>
                          <a:latin typeface="Calibri"/>
                        </a:rPr>
                        <a:t> Weinburg, Richard Jenkins, Rebecca Campo, Elizebeth </a:t>
                      </a:r>
                      <a:r>
                        <a:rPr lang="en-US" sz="2000" b="0" i="0" u="none" strike="noStrike" noProof="0" dirty="0" err="1">
                          <a:solidFill>
                            <a:srgbClr val="000000"/>
                          </a:solidFill>
                          <a:latin typeface="Calibri"/>
                        </a:rPr>
                        <a:t>Ginexi</a:t>
                      </a:r>
                      <a:r>
                        <a:rPr lang="en-US" sz="2000" b="0" i="0" u="none" strike="noStrike" noProof="0" dirty="0">
                          <a:solidFill>
                            <a:srgbClr val="000000"/>
                          </a:solidFill>
                          <a:latin typeface="Calibri"/>
                        </a:rPr>
                        <a:t>, William Riley</a:t>
                      </a:r>
                      <a:endParaRPr lang="en-US" sz="2000" dirty="0"/>
                    </a:p>
                  </a:txBody>
                  <a:tcPr/>
                </a:tc>
                <a:extLst>
                  <a:ext uri="{0D108BD9-81ED-4DB2-BD59-A6C34878D82A}">
                    <a16:rowId xmlns:a16="http://schemas.microsoft.com/office/drawing/2014/main" val="2006239072"/>
                  </a:ext>
                </a:extLst>
              </a:tr>
              <a:tr h="573128">
                <a:tc>
                  <a:txBody>
                    <a:bodyPr/>
                    <a:lstStyle/>
                    <a:p>
                      <a:r>
                        <a:rPr lang="en-US" sz="2000" dirty="0"/>
                        <a:t>Participating NIH agencies</a:t>
                      </a:r>
                    </a:p>
                  </a:txBody>
                  <a:tcPr/>
                </a:tc>
                <a:tc>
                  <a:txBody>
                    <a:bodyPr/>
                    <a:lstStyle/>
                    <a:p>
                      <a:r>
                        <a:rPr lang="en-US" sz="2000" dirty="0"/>
                        <a:t>OBSSR, NIAAA, NIBIB, NIMH, NCI, NHLBI, NIDA</a:t>
                      </a:r>
                    </a:p>
                  </a:txBody>
                  <a:tcPr/>
                </a:tc>
                <a:extLst>
                  <a:ext uri="{0D108BD9-81ED-4DB2-BD59-A6C34878D82A}">
                    <a16:rowId xmlns:a16="http://schemas.microsoft.com/office/drawing/2014/main" val="2405696002"/>
                  </a:ext>
                </a:extLst>
              </a:tr>
              <a:tr h="1716911">
                <a:tc>
                  <a:txBody>
                    <a:bodyPr/>
                    <a:lstStyle/>
                    <a:p>
                      <a:r>
                        <a:rPr lang="en-US" sz="2000" dirty="0"/>
                        <a:t>Grants</a:t>
                      </a:r>
                    </a:p>
                  </a:txBody>
                  <a:tcPr/>
                </a:tc>
                <a:tc>
                  <a:txBody>
                    <a:bodyPr/>
                    <a:lstStyle/>
                    <a:p>
                      <a:pPr lvl="0" algn="l">
                        <a:lnSpc>
                          <a:spcPct val="100000"/>
                        </a:lnSpc>
                        <a:spcBef>
                          <a:spcPts val="0"/>
                        </a:spcBef>
                        <a:spcAft>
                          <a:spcPts val="0"/>
                        </a:spcAft>
                        <a:buNone/>
                      </a:pPr>
                      <a:r>
                        <a:rPr lang="en-US" sz="2000" b="0" i="0" u="none" strike="noStrike" noProof="0" dirty="0">
                          <a:solidFill>
                            <a:srgbClr val="000000"/>
                          </a:solidFill>
                          <a:latin typeface="Calibri"/>
                        </a:rPr>
                        <a:t>U24EB026436 (Research Coordinating Center; PI: Sy-Miin Chow); U01CA229437 (PIs: Inbal Nahum-Shani and David Wetter); U01MH116928 (PI: Mathew Nock); U01MH116925 (PIs: Justin Baker and Scott Rauch); U01MH116923 (PIs: Nicholas Allen and Randy Auerbach);  U01DA046413 (PIs: Scott Vrieze and Naomi Friedman); U01HL146327 (PIs: Genevieve Dunton and Stephen </a:t>
                      </a:r>
                      <a:r>
                        <a:rPr lang="en-US" sz="2000" b="0" i="0" u="none" strike="noStrike" noProof="0" err="1">
                          <a:solidFill>
                            <a:srgbClr val="000000"/>
                          </a:solidFill>
                          <a:latin typeface="Calibri"/>
                        </a:rPr>
                        <a:t>Intille</a:t>
                      </a:r>
                      <a:r>
                        <a:rPr lang="en-US" sz="2000" b="0" i="0" u="none" strike="noStrike" noProof="0" dirty="0">
                          <a:solidFill>
                            <a:srgbClr val="000000"/>
                          </a:solidFill>
                          <a:latin typeface="Calibri"/>
                        </a:rPr>
                        <a:t>); U01CA229445 (PIs: Donna </a:t>
                      </a:r>
                      <a:r>
                        <a:rPr lang="en-US" sz="2000" b="0" i="0" u="none" strike="noStrike" noProof="0" err="1">
                          <a:solidFill>
                            <a:srgbClr val="000000"/>
                          </a:solidFill>
                          <a:latin typeface="Calibri"/>
                        </a:rPr>
                        <a:t>Spruijt</a:t>
                      </a:r>
                      <a:r>
                        <a:rPr lang="en-US" sz="2000" b="0" i="0" u="none" strike="noStrike" noProof="0" dirty="0">
                          <a:solidFill>
                            <a:srgbClr val="000000"/>
                          </a:solidFill>
                          <a:latin typeface="Calibri"/>
                        </a:rPr>
                        <a:t>-Metz, </a:t>
                      </a:r>
                      <a:r>
                        <a:rPr lang="en-US" sz="2000" b="0" i="0" u="none" strike="noStrike" noProof="0" err="1">
                          <a:solidFill>
                            <a:srgbClr val="000000"/>
                          </a:solidFill>
                          <a:latin typeface="Calibri"/>
                        </a:rPr>
                        <a:t>Klasnja</a:t>
                      </a:r>
                      <a:r>
                        <a:rPr lang="en-US" sz="2000" b="0" i="0" u="none" strike="noStrike" noProof="0" dirty="0">
                          <a:solidFill>
                            <a:srgbClr val="000000"/>
                          </a:solidFill>
                          <a:latin typeface="Calibri"/>
                        </a:rPr>
                        <a:t> Predrag and Benjamin Marlin)</a:t>
                      </a:r>
                      <a:endParaRPr lang="en-US" sz="2000" dirty="0"/>
                    </a:p>
                  </a:txBody>
                  <a:tcPr/>
                </a:tc>
                <a:extLst>
                  <a:ext uri="{0D108BD9-81ED-4DB2-BD59-A6C34878D82A}">
                    <a16:rowId xmlns:a16="http://schemas.microsoft.com/office/drawing/2014/main" val="3038971979"/>
                  </a:ext>
                </a:extLst>
              </a:tr>
            </a:tbl>
          </a:graphicData>
        </a:graphic>
      </p:graphicFrame>
    </p:spTree>
    <p:extLst>
      <p:ext uri="{BB962C8B-B14F-4D97-AF65-F5344CB8AC3E}">
        <p14:creationId xmlns:p14="http://schemas.microsoft.com/office/powerpoint/2010/main" val="199601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5836"/>
            <a:ext cx="12276161" cy="689234"/>
          </a:xfrm>
        </p:spPr>
        <p:txBody>
          <a:bodyPr>
            <a:normAutofit fontScale="90000"/>
          </a:bodyPr>
          <a:lstStyle/>
          <a:p>
            <a:pPr algn="ctr"/>
            <a:r>
              <a:rPr lang="en-US" dirty="0"/>
              <a:t>Convert Structural Equations Model to </a:t>
            </a:r>
            <a:br>
              <a:rPr lang="en-US" dirty="0"/>
            </a:br>
            <a:r>
              <a:rPr lang="en-US" dirty="0"/>
              <a:t>Multi-Compartment Dynamical System</a:t>
            </a:r>
          </a:p>
        </p:txBody>
      </p:sp>
      <p:sp>
        <p:nvSpPr>
          <p:cNvPr id="3" name="Slide Number Placeholder 2"/>
          <p:cNvSpPr>
            <a:spLocks noGrp="1"/>
          </p:cNvSpPr>
          <p:nvPr>
            <p:ph type="sldNum" sz="quarter" idx="12"/>
          </p:nvPr>
        </p:nvSpPr>
        <p:spPr/>
        <p:txBody>
          <a:bodyPr/>
          <a:lstStyle/>
          <a:p>
            <a:pPr>
              <a:defRPr/>
            </a:pPr>
            <a:fld id="{FCE41E27-4056-48F1-B8F5-64F671322CE2}" type="slidenum">
              <a:rPr lang="en-US" smtClean="0"/>
              <a:pPr>
                <a:defRPr/>
              </a:pPr>
              <a:t>20</a:t>
            </a:fld>
            <a:endParaRPr lang="en-US"/>
          </a:p>
        </p:txBody>
      </p:sp>
      <p:pic>
        <p:nvPicPr>
          <p:cNvPr id="5" name="Picture 4"/>
          <p:cNvPicPr>
            <a:picLocks noChangeAspect="1"/>
          </p:cNvPicPr>
          <p:nvPr/>
        </p:nvPicPr>
        <p:blipFill>
          <a:blip r:embed="rId2"/>
          <a:stretch>
            <a:fillRect/>
          </a:stretch>
        </p:blipFill>
        <p:spPr>
          <a:xfrm>
            <a:off x="1307419" y="1041595"/>
            <a:ext cx="9191223" cy="5816405"/>
          </a:xfrm>
          <a:prstGeom prst="rect">
            <a:avLst/>
          </a:prstGeom>
        </p:spPr>
      </p:pic>
    </p:spTree>
    <p:extLst>
      <p:ext uri="{BB962C8B-B14F-4D97-AF65-F5344CB8AC3E}">
        <p14:creationId xmlns:p14="http://schemas.microsoft.com/office/powerpoint/2010/main" val="1880067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Linear Time-Invariant System: </a:t>
            </a:r>
            <a:br>
              <a:rPr lang="en-US" dirty="0"/>
            </a:br>
            <a:r>
              <a:rPr lang="en-US" dirty="0"/>
              <a:t>Ordinary Linear Differential Equations</a:t>
            </a:r>
          </a:p>
        </p:txBody>
      </p:sp>
      <p:sp>
        <p:nvSpPr>
          <p:cNvPr id="4" name="Slide Number Placeholder 3"/>
          <p:cNvSpPr>
            <a:spLocks noGrp="1"/>
          </p:cNvSpPr>
          <p:nvPr>
            <p:ph type="sldNum" sz="quarter" idx="12"/>
          </p:nvPr>
        </p:nvSpPr>
        <p:spPr/>
        <p:txBody>
          <a:bodyPr/>
          <a:lstStyle/>
          <a:p>
            <a:pPr>
              <a:defRPr/>
            </a:pPr>
            <a:fld id="{A55758D5-583F-4D7F-BC9F-43DD69C451AE}" type="slidenum">
              <a:rPr lang="en-US" smtClean="0"/>
              <a:pPr>
                <a:defRPr/>
              </a:pPr>
              <a:t>21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575" y="1216742"/>
            <a:ext cx="7227920" cy="33256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624" y="4542421"/>
            <a:ext cx="8028871" cy="1912048"/>
          </a:xfrm>
          <a:prstGeom prst="rect">
            <a:avLst/>
          </a:prstGeom>
        </p:spPr>
      </p:pic>
    </p:spTree>
    <p:extLst>
      <p:ext uri="{BB962C8B-B14F-4D97-AF65-F5344CB8AC3E}">
        <p14:creationId xmlns:p14="http://schemas.microsoft.com/office/powerpoint/2010/main" val="91178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9743" y="1504844"/>
            <a:ext cx="10515600" cy="2852737"/>
          </a:xfrm>
        </p:spPr>
        <p:txBody>
          <a:bodyPr/>
          <a:lstStyle/>
          <a:p>
            <a:pPr algn="ctr"/>
            <a:r>
              <a:rPr lang="en-US" dirty="0"/>
              <a:t>Intensive Longitudinal Health Behavior Network (ILHBN)</a:t>
            </a:r>
            <a:br>
              <a:rPr lang="en-US" dirty="0"/>
            </a:br>
            <a:r>
              <a:rPr lang="en-US" dirty="0"/>
              <a:t>Projects</a:t>
            </a:r>
          </a:p>
        </p:txBody>
      </p:sp>
      <p:sp>
        <p:nvSpPr>
          <p:cNvPr id="5" name="Text Placeholder 4"/>
          <p:cNvSpPr>
            <a:spLocks noGrp="1"/>
          </p:cNvSpPr>
          <p:nvPr>
            <p:ph type="body" idx="1"/>
          </p:nvPr>
        </p:nvSpPr>
        <p:spPr>
          <a:xfrm>
            <a:off x="137370" y="4589463"/>
            <a:ext cx="11923852" cy="2262186"/>
          </a:xfrm>
        </p:spPr>
        <p:txBody>
          <a:bodyPr vert="horz" lIns="91440" tIns="45720" rIns="91440" bIns="45720" rtlCol="0" anchor="t">
            <a:normAutofit/>
          </a:bodyPr>
          <a:lstStyle/>
          <a:p>
            <a:pPr marL="342900" indent="-342900">
              <a:buChar char="•"/>
            </a:pPr>
            <a:r>
              <a:rPr lang="en-US" dirty="0">
                <a:cs typeface="Calibri"/>
              </a:rPr>
              <a:t>7 U01 projects and 1 U24 Research Coordinating Center </a:t>
            </a:r>
          </a:p>
          <a:p>
            <a:pPr marL="342900" indent="-342900">
              <a:buChar char="•"/>
            </a:pPr>
            <a:r>
              <a:rPr lang="en-US" dirty="0">
                <a:cs typeface="Calibri"/>
              </a:rPr>
              <a:t>Goals: (1) Introduce innovations into longstanding health behavioral theories and associated modeling/computational approaches; (2) Advance the field of theory-driven behavior change interventions; and (3) Provide a framework to guide future intensive longitudinal studies and modeling of health behaviors</a:t>
            </a:r>
          </a:p>
          <a:p>
            <a:endParaRPr lang="en-US" dirty="0">
              <a:cs typeface="Calibri"/>
            </a:endParaRPr>
          </a:p>
        </p:txBody>
      </p:sp>
    </p:spTree>
    <p:extLst>
      <p:ext uri="{BB962C8B-B14F-4D97-AF65-F5344CB8AC3E}">
        <p14:creationId xmlns:p14="http://schemas.microsoft.com/office/powerpoint/2010/main" val="3103109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BD2A-4045-BB48-9C8D-02E699DBEF4C}"/>
              </a:ext>
            </a:extLst>
          </p:cNvPr>
          <p:cNvSpPr>
            <a:spLocks noGrp="1"/>
          </p:cNvSpPr>
          <p:nvPr>
            <p:ph type="title"/>
          </p:nvPr>
        </p:nvSpPr>
        <p:spPr>
          <a:xfrm>
            <a:off x="-1" y="0"/>
            <a:ext cx="12030075" cy="1228299"/>
          </a:xfrm>
        </p:spPr>
        <p:txBody>
          <a:bodyPr>
            <a:normAutofit/>
          </a:bodyPr>
          <a:lstStyle/>
          <a:p>
            <a:pPr marL="174625"/>
            <a:r>
              <a:rPr lang="en-US" dirty="0"/>
              <a:t>Operationalizing Behavioral Theory for mHealth: </a:t>
            </a:r>
            <a:br>
              <a:rPr lang="en-US" dirty="0"/>
            </a:br>
            <a:r>
              <a:rPr lang="en-US" dirty="0"/>
              <a:t>Dynamics, Context, and Personalization</a:t>
            </a:r>
            <a:endParaRPr lang="en-US" i="1" dirty="0"/>
          </a:p>
        </p:txBody>
      </p:sp>
      <p:sp>
        <p:nvSpPr>
          <p:cNvPr id="3" name="Rectangle 2"/>
          <p:cNvSpPr/>
          <p:nvPr/>
        </p:nvSpPr>
        <p:spPr>
          <a:xfrm>
            <a:off x="0" y="1228299"/>
            <a:ext cx="6415088" cy="562970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Graphic 5">
            <a:extLst>
              <a:ext uri="{FF2B5EF4-FFF2-40B4-BE49-F238E27FC236}">
                <a16:creationId xmlns:a16="http://schemas.microsoft.com/office/drawing/2014/main" id="{E3264719-D1DB-9A4E-8819-8B804E5AA8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6863" y="2073322"/>
            <a:ext cx="3752553" cy="916321"/>
          </a:xfrm>
          <a:prstGeom prst="rect">
            <a:avLst/>
          </a:prstGeom>
        </p:spPr>
      </p:pic>
      <p:sp>
        <p:nvSpPr>
          <p:cNvPr id="11" name="Content Placeholder 2">
            <a:extLst>
              <a:ext uri="{FF2B5EF4-FFF2-40B4-BE49-F238E27FC236}">
                <a16:creationId xmlns:a16="http://schemas.microsoft.com/office/drawing/2014/main" id="{BAED6AE3-C555-264F-A41F-4492AA5FA9A0}"/>
              </a:ext>
            </a:extLst>
          </p:cNvPr>
          <p:cNvSpPr txBox="1">
            <a:spLocks/>
          </p:cNvSpPr>
          <p:nvPr/>
        </p:nvSpPr>
        <p:spPr>
          <a:xfrm>
            <a:off x="129601" y="1359513"/>
            <a:ext cx="12062398" cy="5498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solidFill>
                  <a:srgbClr val="941100"/>
                </a:solidFill>
              </a:rPr>
              <a:t>Behavioral Problem: </a:t>
            </a:r>
            <a:r>
              <a:rPr lang="en-US" i="1" dirty="0">
                <a:solidFill>
                  <a:schemeClr val="accent4">
                    <a:lumMod val="60000"/>
                    <a:lumOff val="40000"/>
                  </a:schemeClr>
                </a:solidFill>
              </a:rPr>
              <a:t>Physical Activity</a:t>
            </a:r>
          </a:p>
          <a:p>
            <a:pPr lvl="0"/>
            <a:r>
              <a:rPr kumimoji="0" lang="en-US" sz="2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Goal</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Behavior Assessment and Intervention: Increasing physical activity and decreasing sedentary behavior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Measurement</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A micro-randomized trial (MRT) </a:t>
            </a:r>
            <a:b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of a multi-component, multi-timescale, adaptive </a:t>
            </a:r>
            <a:b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mHealth  intervention (</a:t>
            </a:r>
            <a:r>
              <a:rPr kumimoji="0" lang="en-US" sz="2800" b="0" i="1" u="none" strike="noStrike" kern="1200" cap="none" spc="0" normalizeH="0" baseline="0" noProof="0" dirty="0" err="1">
                <a:ln>
                  <a:noFill/>
                </a:ln>
                <a:solidFill>
                  <a:srgbClr val="44546A">
                    <a:lumMod val="75000"/>
                  </a:srgbClr>
                </a:solidFill>
                <a:effectLst/>
                <a:uLnTx/>
                <a:uFillTx/>
                <a:latin typeface="Century Gothic" panose="020F0302020204030204"/>
                <a:ea typeface="+mn-ea"/>
                <a:cs typeface="+mn-cs"/>
              </a:rPr>
              <a:t>HeartSteps</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PI Klasnja)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Theoretical Framework, </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Self-Determination Theory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MRT design enables causal modeling of multiple </a:t>
            </a:r>
            <a:b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constructs in context and through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Focuses on key mechanisms of change: </a:t>
            </a:r>
            <a:b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goal-setting, planning, motivation, salience.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030" y="3005528"/>
            <a:ext cx="3092969" cy="3821529"/>
          </a:xfrm>
          <a:prstGeom prst="rect">
            <a:avLst/>
          </a:prstGeom>
        </p:spPr>
      </p:pic>
    </p:spTree>
    <p:extLst>
      <p:ext uri="{BB962C8B-B14F-4D97-AF65-F5344CB8AC3E}">
        <p14:creationId xmlns:p14="http://schemas.microsoft.com/office/powerpoint/2010/main" val="347365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9280478" y="1638300"/>
            <a:ext cx="2655974" cy="5028631"/>
          </a:xfrm>
          <a:prstGeom prst="rect">
            <a:avLst/>
          </a:prstGeom>
          <a:ln>
            <a:solidFill>
              <a:schemeClr val="tx1"/>
            </a:solidFill>
          </a:ln>
          <a:effectLst>
            <a:outerShdw blurRad="50800" dist="76200" dir="8100000" algn="tr" rotWithShape="0">
              <a:prstClr val="black">
                <a:alpha val="40000"/>
              </a:prstClr>
            </a:outerShdw>
          </a:effectLst>
        </p:spPr>
      </p:pic>
      <p:sp>
        <p:nvSpPr>
          <p:cNvPr id="19" name="Content Placeholder 2">
            <a:extLst>
              <a:ext uri="{FF2B5EF4-FFF2-40B4-BE49-F238E27FC236}">
                <a16:creationId xmlns:a16="http://schemas.microsoft.com/office/drawing/2014/main" id="{6C8A1AAD-AAFA-7641-AD0B-4C71313B7EFB}"/>
              </a:ext>
            </a:extLst>
          </p:cNvPr>
          <p:cNvSpPr txBox="1">
            <a:spLocks/>
          </p:cNvSpPr>
          <p:nvPr/>
        </p:nvSpPr>
        <p:spPr>
          <a:xfrm>
            <a:off x="434089" y="1638300"/>
            <a:ext cx="8151695" cy="900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The </a:t>
            </a:r>
            <a:r>
              <a:rPr kumimoji="0" lang="en-US" sz="2800" b="0" i="0" u="none" strike="noStrike" kern="1200" cap="none" spc="0" normalizeH="0" baseline="0" noProof="0" dirty="0" err="1">
                <a:ln>
                  <a:noFill/>
                </a:ln>
                <a:solidFill>
                  <a:srgbClr val="44546A">
                    <a:lumMod val="75000"/>
                  </a:srgbClr>
                </a:solidFill>
                <a:effectLst/>
                <a:uLnTx/>
                <a:uFillTx/>
                <a:latin typeface="Century Gothic" panose="020F0302020204030204"/>
                <a:ea typeface="+mn-ea"/>
                <a:cs typeface="+mn-cs"/>
              </a:rPr>
              <a:t>HeartSteps</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App collects an array of passively sensed and self-reported measures.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grpSp>
        <p:nvGrpSpPr>
          <p:cNvPr id="10" name="Group 9"/>
          <p:cNvGrpSpPr/>
          <p:nvPr/>
        </p:nvGrpSpPr>
        <p:grpSpPr>
          <a:xfrm>
            <a:off x="521421" y="2634018"/>
            <a:ext cx="1030443" cy="3668162"/>
            <a:chOff x="521421" y="2634018"/>
            <a:chExt cx="1030443" cy="3668162"/>
          </a:xfrm>
        </p:grpSpPr>
        <p:sp>
          <p:nvSpPr>
            <p:cNvPr id="20" name="Down Arrow 19"/>
            <p:cNvSpPr/>
            <p:nvPr/>
          </p:nvSpPr>
          <p:spPr>
            <a:xfrm flipV="1">
              <a:off x="951363" y="2634018"/>
              <a:ext cx="600501" cy="366816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75000"/>
                  </a:srgbClr>
                </a:solidFill>
                <a:effectLst/>
                <a:uLnTx/>
                <a:uFillTx/>
                <a:latin typeface="Century Gothic" panose="020F0302020204030204"/>
                <a:ea typeface="+mn-ea"/>
                <a:cs typeface="+mn-cs"/>
              </a:endParaRPr>
            </a:p>
          </p:txBody>
        </p:sp>
        <p:sp>
          <p:nvSpPr>
            <p:cNvPr id="21" name="Content Placeholder 2">
              <a:extLst>
                <a:ext uri="{FF2B5EF4-FFF2-40B4-BE49-F238E27FC236}">
                  <a16:creationId xmlns:a16="http://schemas.microsoft.com/office/drawing/2014/main" id="{BAED6AE3-C555-264F-A41F-4492AA5FA9A0}"/>
                </a:ext>
              </a:extLst>
            </p:cNvPr>
            <p:cNvSpPr txBox="1">
              <a:spLocks/>
            </p:cNvSpPr>
            <p:nvPr/>
          </p:nvSpPr>
          <p:spPr>
            <a:xfrm rot="16200000">
              <a:off x="-536553" y="4067796"/>
              <a:ext cx="2594781" cy="478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Time Scales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grpSp>
      <p:sp>
        <p:nvSpPr>
          <p:cNvPr id="22" name="Content Placeholder 2">
            <a:extLst>
              <a:ext uri="{FF2B5EF4-FFF2-40B4-BE49-F238E27FC236}">
                <a16:creationId xmlns:a16="http://schemas.microsoft.com/office/drawing/2014/main" id="{BAED6AE3-C555-264F-A41F-4492AA5FA9A0}"/>
              </a:ext>
            </a:extLst>
          </p:cNvPr>
          <p:cNvSpPr txBox="1">
            <a:spLocks/>
          </p:cNvSpPr>
          <p:nvPr/>
        </p:nvSpPr>
        <p:spPr>
          <a:xfrm>
            <a:off x="1649676" y="2687982"/>
            <a:ext cx="2594781" cy="478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Minute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sp>
        <p:nvSpPr>
          <p:cNvPr id="23" name="Content Placeholder 2">
            <a:extLst>
              <a:ext uri="{FF2B5EF4-FFF2-40B4-BE49-F238E27FC236}">
                <a16:creationId xmlns:a16="http://schemas.microsoft.com/office/drawing/2014/main" id="{BAED6AE3-C555-264F-A41F-4492AA5FA9A0}"/>
              </a:ext>
            </a:extLst>
          </p:cNvPr>
          <p:cNvSpPr txBox="1">
            <a:spLocks/>
          </p:cNvSpPr>
          <p:nvPr/>
        </p:nvSpPr>
        <p:spPr>
          <a:xfrm>
            <a:off x="1649676" y="3456337"/>
            <a:ext cx="2908675" cy="478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Intraday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sp>
        <p:nvSpPr>
          <p:cNvPr id="24" name="Content Placeholder 2">
            <a:extLst>
              <a:ext uri="{FF2B5EF4-FFF2-40B4-BE49-F238E27FC236}">
                <a16:creationId xmlns:a16="http://schemas.microsoft.com/office/drawing/2014/main" id="{BAED6AE3-C555-264F-A41F-4492AA5FA9A0}"/>
              </a:ext>
            </a:extLst>
          </p:cNvPr>
          <p:cNvSpPr txBox="1">
            <a:spLocks/>
          </p:cNvSpPr>
          <p:nvPr/>
        </p:nvSpPr>
        <p:spPr>
          <a:xfrm>
            <a:off x="1649676" y="5125770"/>
            <a:ext cx="2594781" cy="478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Weekly</a:t>
            </a:r>
          </a:p>
        </p:txBody>
      </p:sp>
      <p:sp>
        <p:nvSpPr>
          <p:cNvPr id="25" name="Content Placeholder 2">
            <a:extLst>
              <a:ext uri="{FF2B5EF4-FFF2-40B4-BE49-F238E27FC236}">
                <a16:creationId xmlns:a16="http://schemas.microsoft.com/office/drawing/2014/main" id="{BAED6AE3-C555-264F-A41F-4492AA5FA9A0}"/>
              </a:ext>
            </a:extLst>
          </p:cNvPr>
          <p:cNvSpPr txBox="1">
            <a:spLocks/>
          </p:cNvSpPr>
          <p:nvPr/>
        </p:nvSpPr>
        <p:spPr>
          <a:xfrm>
            <a:off x="1649676" y="5994944"/>
            <a:ext cx="2594781" cy="478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Baseline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sp>
        <p:nvSpPr>
          <p:cNvPr id="26" name="Content Placeholder 2">
            <a:extLst>
              <a:ext uri="{FF2B5EF4-FFF2-40B4-BE49-F238E27FC236}">
                <a16:creationId xmlns:a16="http://schemas.microsoft.com/office/drawing/2014/main" id="{BAED6AE3-C555-264F-A41F-4492AA5FA9A0}"/>
              </a:ext>
            </a:extLst>
          </p:cNvPr>
          <p:cNvSpPr txBox="1">
            <a:spLocks/>
          </p:cNvSpPr>
          <p:nvPr/>
        </p:nvSpPr>
        <p:spPr>
          <a:xfrm>
            <a:off x="1649676" y="4228682"/>
            <a:ext cx="2594781" cy="478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Daily</a:t>
            </a:r>
          </a:p>
        </p:txBody>
      </p:sp>
      <p:sp>
        <p:nvSpPr>
          <p:cNvPr id="27" name="Content Placeholder 2">
            <a:extLst>
              <a:ext uri="{FF2B5EF4-FFF2-40B4-BE49-F238E27FC236}">
                <a16:creationId xmlns:a16="http://schemas.microsoft.com/office/drawing/2014/main" id="{BAED6AE3-C555-264F-A41F-4492AA5FA9A0}"/>
              </a:ext>
            </a:extLst>
          </p:cNvPr>
          <p:cNvSpPr txBox="1">
            <a:spLocks/>
          </p:cNvSpPr>
          <p:nvPr/>
        </p:nvSpPr>
        <p:spPr>
          <a:xfrm>
            <a:off x="3808295" y="2687982"/>
            <a:ext cx="8229029" cy="4194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Steps and activity level from </a:t>
            </a:r>
            <a:r>
              <a:rPr kumimoji="0" lang="en-US" sz="1800" b="1" i="0" u="none" strike="noStrike" kern="1200" cap="none" spc="0" normalizeH="0" baseline="0" noProof="0" dirty="0" err="1">
                <a:ln>
                  <a:noFill/>
                </a:ln>
                <a:solidFill>
                  <a:srgbClr val="44546A">
                    <a:lumMod val="75000"/>
                  </a:srgbClr>
                </a:solidFill>
                <a:effectLst/>
                <a:uLnTx/>
                <a:uFillTx/>
                <a:latin typeface="Century Gothic" panose="020F0302020204030204"/>
                <a:ea typeface="+mn-ea"/>
                <a:cs typeface="+mn-cs"/>
              </a:rPr>
              <a:t>FitBit</a:t>
            </a:r>
            <a:r>
              <a:rPr kumimoji="0" lang="en-US" sz="1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Versa</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GPS Location (Home, Work, Other)</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Calendar state  (free/busy)</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Temperature, precipitation</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Daily EMA (e.g. busyness, affect)</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Weekly goal setting and EMA (e.g. </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Enjoyment, social support, motivation)</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Demographics, technology use, activity </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choice index, personality traits, </a:t>
            </a:r>
            <a:b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IPAQ, conscientiousness</a:t>
            </a:r>
          </a:p>
        </p:txBody>
      </p:sp>
      <p:sp>
        <p:nvSpPr>
          <p:cNvPr id="28" name="Title 1">
            <a:extLst>
              <a:ext uri="{FF2B5EF4-FFF2-40B4-BE49-F238E27FC236}">
                <a16:creationId xmlns:a16="http://schemas.microsoft.com/office/drawing/2014/main" id="{EB87BD2A-4045-BB48-9C8D-02E699DBEF4C}"/>
              </a:ext>
            </a:extLst>
          </p:cNvPr>
          <p:cNvSpPr>
            <a:spLocks noGrp="1"/>
          </p:cNvSpPr>
          <p:nvPr>
            <p:ph type="title"/>
          </p:nvPr>
        </p:nvSpPr>
        <p:spPr>
          <a:xfrm>
            <a:off x="0" y="1"/>
            <a:ext cx="10515600" cy="861934"/>
          </a:xfrm>
        </p:spPr>
        <p:txBody>
          <a:bodyPr/>
          <a:lstStyle/>
          <a:p>
            <a:pPr marL="174625"/>
            <a:r>
              <a:rPr lang="en-US" dirty="0"/>
              <a:t>Data Collection:                    </a:t>
            </a:r>
            <a:r>
              <a:rPr lang="en-US" i="1" dirty="0">
                <a:solidFill>
                  <a:schemeClr val="accent4">
                    <a:lumMod val="60000"/>
                    <a:lumOff val="40000"/>
                  </a:schemeClr>
                </a:solidFill>
              </a:rPr>
              <a:t>App</a:t>
            </a:r>
          </a:p>
        </p:txBody>
      </p:sp>
      <p:pic>
        <p:nvPicPr>
          <p:cNvPr id="14" name="Graphic 5">
            <a:extLst>
              <a:ext uri="{FF2B5EF4-FFF2-40B4-BE49-F238E27FC236}">
                <a16:creationId xmlns:a16="http://schemas.microsoft.com/office/drawing/2014/main" id="{E3264719-D1DB-9A4E-8819-8B804E5AA8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9447" y="-54386"/>
            <a:ext cx="3752553" cy="916321"/>
          </a:xfrm>
          <a:prstGeom prst="rect">
            <a:avLst/>
          </a:prstGeom>
        </p:spPr>
      </p:pic>
    </p:spTree>
    <p:extLst>
      <p:ext uri="{BB962C8B-B14F-4D97-AF65-F5344CB8AC3E}">
        <p14:creationId xmlns:p14="http://schemas.microsoft.com/office/powerpoint/2010/main" val="31561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664A-6302-5745-985C-070E16A6FE71}"/>
              </a:ext>
            </a:extLst>
          </p:cNvPr>
          <p:cNvSpPr>
            <a:spLocks noGrp="1"/>
          </p:cNvSpPr>
          <p:nvPr>
            <p:ph type="title"/>
          </p:nvPr>
        </p:nvSpPr>
        <p:spPr>
          <a:xfrm>
            <a:off x="0" y="0"/>
            <a:ext cx="12192000" cy="940981"/>
          </a:xfrm>
        </p:spPr>
        <p:txBody>
          <a:bodyPr>
            <a:normAutofit/>
          </a:bodyPr>
          <a:lstStyle/>
          <a:p>
            <a:pPr marL="228600"/>
            <a:r>
              <a:rPr lang="en-US" dirty="0"/>
              <a:t>Modeling, Challenges and Impact</a:t>
            </a:r>
          </a:p>
        </p:txBody>
      </p:sp>
      <p:sp>
        <p:nvSpPr>
          <p:cNvPr id="6" name="Content Placeholder 2">
            <a:extLst>
              <a:ext uri="{FF2B5EF4-FFF2-40B4-BE49-F238E27FC236}">
                <a16:creationId xmlns:a16="http://schemas.microsoft.com/office/drawing/2014/main" id="{DE9BBAA4-7224-B24E-9C85-DDF87DA94230}"/>
              </a:ext>
            </a:extLst>
          </p:cNvPr>
          <p:cNvSpPr>
            <a:spLocks noGrp="1"/>
          </p:cNvSpPr>
          <p:nvPr>
            <p:ph idx="1"/>
          </p:nvPr>
        </p:nvSpPr>
        <p:spPr>
          <a:xfrm>
            <a:off x="0" y="1249325"/>
            <a:ext cx="8270688" cy="6090789"/>
          </a:xfrm>
        </p:spPr>
        <p:txBody>
          <a:bodyPr>
            <a:noAutofit/>
          </a:bodyPr>
          <a:lstStyle/>
          <a:p>
            <a:r>
              <a:rPr lang="en-US" sz="2400" b="1" dirty="0"/>
              <a:t>Modeling: </a:t>
            </a:r>
            <a:r>
              <a:rPr lang="en-US" sz="2400" dirty="0"/>
              <a:t>Dynamic state-space models of Self-Determination Theory starting with ARX models within time scales, and proceeding through Linear Parameter Varying, hybrid, and Dynamic Bayesian Network models. </a:t>
            </a:r>
          </a:p>
          <a:p>
            <a:r>
              <a:rPr lang="en-US" sz="2400" b="1" dirty="0"/>
              <a:t>Challenges</a:t>
            </a:r>
            <a:r>
              <a:rPr lang="en-US" sz="2400" dirty="0"/>
              <a:t>: Integrating data across time scales and incorporating uncertainties </a:t>
            </a:r>
          </a:p>
          <a:p>
            <a:pPr lvl="1"/>
            <a:r>
              <a:rPr lang="en-US" sz="2000" dirty="0"/>
              <a:t>Measurement uncertainties (noise, missing data)</a:t>
            </a:r>
          </a:p>
          <a:p>
            <a:pPr lvl="1"/>
            <a:r>
              <a:rPr lang="en-US" sz="2000" dirty="0"/>
              <a:t>Stochastic nature of human behavior</a:t>
            </a:r>
          </a:p>
          <a:p>
            <a:pPr lvl="1"/>
            <a:r>
              <a:rPr lang="en-US" sz="2000" dirty="0"/>
              <a:t>Efficient estimation of personalized models.</a:t>
            </a:r>
          </a:p>
          <a:p>
            <a:r>
              <a:rPr lang="en-US" sz="2400" b="1" dirty="0"/>
              <a:t>Impact: </a:t>
            </a:r>
            <a:r>
              <a:rPr lang="en-US" sz="2400" dirty="0"/>
              <a:t>Advancing the understanding of physical activity</a:t>
            </a:r>
            <a:r>
              <a:rPr lang="mr-IN" sz="2400" dirty="0"/>
              <a:t>–</a:t>
            </a:r>
            <a:r>
              <a:rPr lang="en-US" sz="2400" dirty="0"/>
              <a:t>related behavior  and developing foundation for the design of personalized, model-driven adaptive interventions with increased treatment efficacy</a:t>
            </a:r>
            <a:r>
              <a:rPr lang="en-US" sz="2000" dirty="0"/>
              <a:t> </a:t>
            </a:r>
          </a:p>
        </p:txBody>
      </p:sp>
      <p:pic>
        <p:nvPicPr>
          <p:cNvPr id="7" name="Picture 6"/>
          <p:cNvPicPr>
            <a:picLocks noChangeAspect="1"/>
          </p:cNvPicPr>
          <p:nvPr/>
        </p:nvPicPr>
        <p:blipFill>
          <a:blip r:embed="rId3"/>
          <a:stretch>
            <a:fillRect/>
          </a:stretch>
        </p:blipFill>
        <p:spPr>
          <a:xfrm>
            <a:off x="8891370" y="4412201"/>
            <a:ext cx="2760132" cy="2340591"/>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8891370" y="1847317"/>
            <a:ext cx="3185437" cy="2493556"/>
          </a:xfrm>
          <a:prstGeom prst="rect">
            <a:avLst/>
          </a:prstGeom>
        </p:spPr>
      </p:pic>
      <p:graphicFrame>
        <p:nvGraphicFramePr>
          <p:cNvPr id="3" name="Object 2"/>
          <p:cNvGraphicFramePr>
            <a:graphicFrameLocks noChangeAspect="1"/>
          </p:cNvGraphicFramePr>
          <p:nvPr>
            <p:extLst/>
          </p:nvPr>
        </p:nvGraphicFramePr>
        <p:xfrm>
          <a:off x="9053513" y="1033463"/>
          <a:ext cx="2641600" cy="431800"/>
        </p:xfrm>
        <a:graphic>
          <a:graphicData uri="http://schemas.openxmlformats.org/presentationml/2006/ole">
            <mc:AlternateContent xmlns:mc="http://schemas.openxmlformats.org/markup-compatibility/2006">
              <mc:Choice xmlns:v="urn:schemas-microsoft-com:vml" Requires="v">
                <p:oleObj spid="_x0000_s25889" name="Equation" r:id="rId5" imgW="2641320" imgH="431640" progId="Equation.DSMT4">
                  <p:embed/>
                </p:oleObj>
              </mc:Choice>
              <mc:Fallback>
                <p:oleObj name="Equation" r:id="rId5" imgW="2641320" imgH="431640" progId="Equation.DSMT4">
                  <p:embed/>
                  <p:pic>
                    <p:nvPicPr>
                      <p:cNvPr id="3" name="Object 2"/>
                      <p:cNvPicPr/>
                      <p:nvPr/>
                    </p:nvPicPr>
                    <p:blipFill>
                      <a:blip r:embed="rId6"/>
                      <a:stretch>
                        <a:fillRect/>
                      </a:stretch>
                    </p:blipFill>
                    <p:spPr>
                      <a:xfrm>
                        <a:off x="9053513" y="1033463"/>
                        <a:ext cx="2641600" cy="431800"/>
                      </a:xfrm>
                      <a:prstGeom prst="rect">
                        <a:avLst/>
                      </a:prstGeom>
                    </p:spPr>
                  </p:pic>
                </p:oleObj>
              </mc:Fallback>
            </mc:AlternateContent>
          </a:graphicData>
        </a:graphic>
      </p:graphicFrame>
    </p:spTree>
    <p:extLst>
      <p:ext uri="{BB962C8B-B14F-4D97-AF65-F5344CB8AC3E}">
        <p14:creationId xmlns:p14="http://schemas.microsoft.com/office/powerpoint/2010/main" val="24121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7D79D5-4CE2-47B6-836E-C505384A5CE4}"/>
              </a:ext>
            </a:extLst>
          </p:cNvPr>
          <p:cNvSpPr txBox="1"/>
          <p:nvPr/>
        </p:nvSpPr>
        <p:spPr>
          <a:xfrm>
            <a:off x="0" y="1120674"/>
            <a:ext cx="121920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1. The health behavior problem:</a:t>
            </a:r>
            <a:r>
              <a:rPr kumimoji="0" lang="en-US" sz="2400" b="1" i="0" u="sng" strike="noStrike" kern="1200" cap="none" spc="0" normalizeH="0" noProof="0" dirty="0">
                <a:ln>
                  <a:noFill/>
                </a:ln>
                <a:solidFill>
                  <a:prstClr val="black"/>
                </a:solidFill>
                <a:effectLst/>
                <a:uLnTx/>
                <a:uFillTx/>
                <a:latin typeface="Calibri" panose="020F0502020204030204"/>
                <a:ea typeface="+mn-ea"/>
                <a:cs typeface="+mn-cs"/>
              </a:rPr>
              <a:t> Smoking</a:t>
            </a: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Self-regulatory activities can improve the ability to resist temptations and build self-regulatory skills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Our goal: develop 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Just-In-Time Adaptive Intervention (JITAI) </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to enhance real-time, real-world engagement in evidence-based self-regulatory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2. Theoretical framework: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Vulnerability: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transient tendency to  experience adverse health outcomes </a:t>
            </a:r>
            <a:b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or to  engage in maladaptive behaviors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Receptivity: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transient willingness and ability to  </a:t>
            </a:r>
            <a:b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process, and use a specific intervention.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Latent states</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changing based on the  temporal dynamics of                                                                                                                                                     emotions, context, and other factors.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307411" y="-26021"/>
            <a:ext cx="12007625" cy="1077218"/>
            <a:chOff x="307411" y="-26021"/>
            <a:chExt cx="12007625" cy="1077218"/>
          </a:xfrm>
        </p:grpSpPr>
        <p:sp>
          <p:nvSpPr>
            <p:cNvPr id="7" name="TextBox 6">
              <a:extLst>
                <a:ext uri="{FF2B5EF4-FFF2-40B4-BE49-F238E27FC236}">
                  <a16:creationId xmlns:a16="http://schemas.microsoft.com/office/drawing/2014/main" id="{EB9B81F7-3220-4822-93BA-9AB368C34FBD}"/>
                </a:ext>
              </a:extLst>
            </p:cNvPr>
            <p:cNvSpPr txBox="1"/>
            <p:nvPr/>
          </p:nvSpPr>
          <p:spPr>
            <a:xfrm>
              <a:off x="307411" y="-26021"/>
              <a:ext cx="120076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Novel use of mHealth data to identify states of vulnerability and receptivity to JITAIs</a:t>
              </a:r>
            </a:p>
          </p:txBody>
        </p:sp>
        <p:sp>
          <p:nvSpPr>
            <p:cNvPr id="8" name="TextBox 7">
              <a:extLst>
                <a:ext uri="{FF2B5EF4-FFF2-40B4-BE49-F238E27FC236}">
                  <a16:creationId xmlns:a16="http://schemas.microsoft.com/office/drawing/2014/main" id="{E65498B5-74FA-4354-A9FA-523536215906}"/>
                </a:ext>
              </a:extLst>
            </p:cNvPr>
            <p:cNvSpPr txBox="1"/>
            <p:nvPr/>
          </p:nvSpPr>
          <p:spPr>
            <a:xfrm>
              <a:off x="3814929" y="536602"/>
              <a:ext cx="8377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Nahum-</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Shani</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&amp; Wetter ,</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Modeling: Rehg, Moreno, Wu, Yap, Lam</a:t>
              </a:r>
            </a:p>
          </p:txBody>
        </p:sp>
      </p:grpSp>
      <p:pic>
        <p:nvPicPr>
          <p:cNvPr id="13" name="Picture 12"/>
          <p:cNvPicPr>
            <a:picLocks noChangeAspect="1"/>
          </p:cNvPicPr>
          <p:nvPr/>
        </p:nvPicPr>
        <p:blipFill>
          <a:blip r:embed="rId3"/>
          <a:stretch>
            <a:fillRect/>
          </a:stretch>
        </p:blipFill>
        <p:spPr>
          <a:xfrm>
            <a:off x="8677855" y="4336098"/>
            <a:ext cx="3292125" cy="2377646"/>
          </a:xfrm>
          <a:prstGeom prst="rect">
            <a:avLst/>
          </a:prstGeom>
        </p:spPr>
      </p:pic>
      <p:sp>
        <p:nvSpPr>
          <p:cNvPr id="15" name="TextBox 14"/>
          <p:cNvSpPr txBox="1"/>
          <p:nvPr/>
        </p:nvSpPr>
        <p:spPr>
          <a:xfrm>
            <a:off x="2023217" y="6273225"/>
            <a:ext cx="2514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Nahum-Shani, </a:t>
            </a:r>
            <a:r>
              <a:rPr kumimoji="0" lang="en-US" sz="1600" b="1" i="0" u="none" strike="noStrike" kern="1200" cap="none" spc="0" normalizeH="0" baseline="0" noProof="0" dirty="0" err="1">
                <a:ln>
                  <a:noFill/>
                </a:ln>
                <a:solidFill>
                  <a:prstClr val="black"/>
                </a:solidFill>
                <a:effectLst/>
                <a:uLnTx/>
                <a:uFillTx/>
                <a:latin typeface="Calibri Light" panose="020F0302020204030204"/>
                <a:ea typeface="+mn-ea"/>
                <a:cs typeface="+mn-cs"/>
              </a:rPr>
              <a:t>Hekler</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Light" panose="020F0302020204030204"/>
                <a:ea typeface="+mn-ea"/>
                <a:cs typeface="+mn-cs"/>
              </a:rPr>
              <a:t>Spruijt</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-Metz (2015)</a:t>
            </a:r>
          </a:p>
        </p:txBody>
      </p:sp>
    </p:spTree>
    <p:extLst>
      <p:ext uri="{BB962C8B-B14F-4D97-AF65-F5344CB8AC3E}">
        <p14:creationId xmlns:p14="http://schemas.microsoft.com/office/powerpoint/2010/main" val="939791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7D79D5-4CE2-47B6-836E-C505384A5CE4}"/>
              </a:ext>
            </a:extLst>
          </p:cNvPr>
          <p:cNvSpPr txBox="1"/>
          <p:nvPr/>
        </p:nvSpPr>
        <p:spPr>
          <a:xfrm>
            <a:off x="57465" y="946482"/>
            <a:ext cx="596377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3. Data collection design: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D</a:t>
            </a:r>
            <a:r>
              <a:rPr kumimoji="0" lang="en-US" sz="2400" i="0" u="none" strike="noStrike" kern="1200" cap="none" spc="0" normalizeH="0" baseline="0" noProof="0" dirty="0" err="1">
                <a:ln>
                  <a:noFill/>
                </a:ln>
                <a:solidFill>
                  <a:prstClr val="black"/>
                </a:solidFill>
                <a:effectLst/>
                <a:uLnTx/>
                <a:uFillTx/>
                <a:latin typeface="Calibri" panose="020F0502020204030204"/>
              </a:rPr>
              <a:t>ata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from 5 studies of ~1,500 smokers attempting to quit: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sng" strike="noStrike" kern="1200" cap="none" spc="0" normalizeH="0" baseline="0" noProof="0" dirty="0">
                <a:ln>
                  <a:noFill/>
                </a:ln>
                <a:solidFill>
                  <a:prstClr val="black"/>
                </a:solidFill>
                <a:effectLst/>
                <a:uLnTx/>
                <a:uFillTx/>
                <a:latin typeface="Calibri" panose="020F0502020204030204"/>
                <a:ea typeface="+mn-ea"/>
                <a:cs typeface="+mn-cs"/>
              </a:rPr>
              <a:t>Macro time scales</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include: demographics, SES, mental health, impulsivity, self-efficacy, motivation, </a:t>
            </a:r>
            <a:r>
              <a:rPr kumimoji="0" lang="en-US" sz="2400" i="0" u="none" strike="noStrike" kern="1200" cap="none" spc="0" normalizeH="0" baseline="0" noProof="0" dirty="0" err="1">
                <a:ln>
                  <a:noFill/>
                </a:ln>
                <a:solidFill>
                  <a:prstClr val="black"/>
                </a:solidFill>
                <a:effectLst/>
                <a:uLnTx/>
                <a:uFillTx/>
                <a:latin typeface="Calibri" panose="020F0502020204030204"/>
                <a:ea typeface="+mn-ea"/>
                <a:cs typeface="+mn-cs"/>
              </a:rPr>
              <a:t>stroop</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task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sng" strike="noStrike" kern="1200" cap="none" spc="0" normalizeH="0" baseline="0" noProof="0" dirty="0">
                <a:ln>
                  <a:noFill/>
                </a:ln>
                <a:solidFill>
                  <a:prstClr val="black"/>
                </a:solidFill>
                <a:effectLst/>
                <a:uLnTx/>
                <a:uFillTx/>
                <a:latin typeface="Calibri" panose="020F0502020204030204"/>
                <a:ea typeface="+mn-ea"/>
                <a:cs typeface="+mn-cs"/>
              </a:rPr>
              <a:t>Micro time scales, include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i="0" u="none" strike="noStrike" kern="1200" cap="none" spc="0" normalizeH="0" baseline="0" noProof="0" dirty="0" err="1">
                <a:ln>
                  <a:noFill/>
                </a:ln>
                <a:solidFill>
                  <a:prstClr val="black"/>
                </a:solidFill>
                <a:effectLst/>
                <a:uLnTx/>
                <a:uFillTx/>
                <a:latin typeface="Calibri" panose="020F0502020204030204"/>
                <a:ea typeface="+mn-ea"/>
                <a:cs typeface="+mn-cs"/>
              </a:rPr>
              <a:t>AutoSense</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sensor suite: Smoking, Self-Regulatory Capacity (heart rate variability)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EMA: emotions, urge, self-efficacy, engagement in self-regulatory activities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GPS/GIS: location: home, work, tobacco outlet</a:t>
            </a:r>
          </a:p>
        </p:txBody>
      </p:sp>
      <p:pic>
        <p:nvPicPr>
          <p:cNvPr id="16" name="Picture 15"/>
          <p:cNvPicPr>
            <a:picLocks noChangeAspect="1"/>
          </p:cNvPicPr>
          <p:nvPr/>
        </p:nvPicPr>
        <p:blipFill>
          <a:blip r:embed="rId3"/>
          <a:stretch>
            <a:fillRect/>
          </a:stretch>
        </p:blipFill>
        <p:spPr>
          <a:xfrm>
            <a:off x="6094105" y="1209465"/>
            <a:ext cx="6049503" cy="5508002"/>
          </a:xfrm>
          <a:prstGeom prst="rect">
            <a:avLst/>
          </a:prstGeom>
        </p:spPr>
      </p:pic>
      <p:grpSp>
        <p:nvGrpSpPr>
          <p:cNvPr id="25" name="Group 24"/>
          <p:cNvGrpSpPr/>
          <p:nvPr/>
        </p:nvGrpSpPr>
        <p:grpSpPr>
          <a:xfrm>
            <a:off x="307411" y="-26021"/>
            <a:ext cx="12007625" cy="1077218"/>
            <a:chOff x="307411" y="-26021"/>
            <a:chExt cx="12007625" cy="1077218"/>
          </a:xfrm>
        </p:grpSpPr>
        <p:sp>
          <p:nvSpPr>
            <p:cNvPr id="26" name="TextBox 25">
              <a:extLst>
                <a:ext uri="{FF2B5EF4-FFF2-40B4-BE49-F238E27FC236}">
                  <a16:creationId xmlns:a16="http://schemas.microsoft.com/office/drawing/2014/main" id="{EB9B81F7-3220-4822-93BA-9AB368C34FBD}"/>
                </a:ext>
              </a:extLst>
            </p:cNvPr>
            <p:cNvSpPr txBox="1"/>
            <p:nvPr/>
          </p:nvSpPr>
          <p:spPr>
            <a:xfrm>
              <a:off x="307411" y="-26021"/>
              <a:ext cx="120076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Novel use of mHealth data to identify states of vulnerability and receptivity to JITAIs</a:t>
              </a:r>
            </a:p>
          </p:txBody>
        </p:sp>
        <p:sp>
          <p:nvSpPr>
            <p:cNvPr id="27" name="TextBox 26">
              <a:extLst>
                <a:ext uri="{FF2B5EF4-FFF2-40B4-BE49-F238E27FC236}">
                  <a16:creationId xmlns:a16="http://schemas.microsoft.com/office/drawing/2014/main" id="{E65498B5-74FA-4354-A9FA-523536215906}"/>
                </a:ext>
              </a:extLst>
            </p:cNvPr>
            <p:cNvSpPr txBox="1"/>
            <p:nvPr/>
          </p:nvSpPr>
          <p:spPr>
            <a:xfrm>
              <a:off x="3814929" y="536602"/>
              <a:ext cx="8377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Nahum-</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Shani</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&amp; Wetter ,</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Modeling: Rehg, Moreno, Wu, Yap, Lam</a:t>
              </a:r>
            </a:p>
          </p:txBody>
        </p:sp>
      </p:grpSp>
    </p:spTree>
    <p:extLst>
      <p:ext uri="{BB962C8B-B14F-4D97-AF65-F5344CB8AC3E}">
        <p14:creationId xmlns:p14="http://schemas.microsoft.com/office/powerpoint/2010/main" val="116881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7D79D5-4CE2-47B6-836E-C505384A5CE4}"/>
              </a:ext>
            </a:extLst>
          </p:cNvPr>
          <p:cNvSpPr txBox="1"/>
          <p:nvPr/>
        </p:nvSpPr>
        <p:spPr>
          <a:xfrm>
            <a:off x="0" y="924798"/>
            <a:ext cx="11849415"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rPr>
              <a:t>4. </a:t>
            </a:r>
            <a:r>
              <a:rPr kumimoji="0" lang="en-US" sz="2400" b="1" i="0" u="sng" strike="noStrike" kern="1200" cap="none" spc="0" normalizeH="0" baseline="0" noProof="0" dirty="0">
                <a:ln>
                  <a:noFill/>
                </a:ln>
                <a:solidFill>
                  <a:prstClr val="black"/>
                </a:solidFill>
                <a:effectLst/>
                <a:uLnTx/>
                <a:uFillTx/>
                <a:latin typeface="Calibri" panose="020F0502020204030204"/>
              </a:rPr>
              <a:t>Modeling Framework (Jim </a:t>
            </a:r>
            <a:r>
              <a:rPr kumimoji="0" lang="en-US" sz="2400" b="1" i="0" u="sng" strike="noStrike" kern="1200" cap="none" spc="0" normalizeH="0" baseline="0" noProof="0" dirty="0" err="1">
                <a:ln>
                  <a:noFill/>
                </a:ln>
                <a:solidFill>
                  <a:prstClr val="black"/>
                </a:solidFill>
                <a:effectLst/>
                <a:uLnTx/>
                <a:uFillTx/>
                <a:latin typeface="Calibri" panose="020F0502020204030204"/>
              </a:rPr>
              <a:t>Rehg</a:t>
            </a:r>
            <a:r>
              <a:rPr kumimoji="0" lang="en-US" sz="2400" b="1" i="0" u="sng" strike="noStrike" kern="1200" cap="none" spc="0" normalizeH="0" baseline="0" noProof="0" dirty="0">
                <a:ln>
                  <a:noFill/>
                </a:ln>
                <a:solidFill>
                  <a:prstClr val="black"/>
                </a:solidFill>
                <a:effectLst/>
                <a:uLnTx/>
                <a:uFillTx/>
                <a:latin typeface="Calibri" panose="020F0502020204030204"/>
              </a:rPr>
              <a:t> and Alexander Moreno: Georgia Tech)</a:t>
            </a:r>
            <a:r>
              <a:rPr kumimoji="0" lang="en-US" sz="2400" b="1" i="0" u="none" strike="noStrike" kern="1200" cap="none" spc="0" normalizeH="0" baseline="0" noProof="0" dirty="0">
                <a:ln>
                  <a:noFill/>
                </a:ln>
                <a:solidFill>
                  <a:prstClr val="black"/>
                </a:solidFill>
                <a:effectLst/>
                <a:uLnTx/>
                <a:uFillTx/>
                <a:latin typeface="Calibri" panose="020F0502020204030204"/>
              </a:rPr>
              <a:t>:</a:t>
            </a:r>
          </a:p>
          <a:p>
            <a:pPr marL="342900" lvl="0" indent="-342900">
              <a:buFont typeface="Arial" panose="020B0604020202020204" pitchFamily="34" charset="0"/>
              <a:buChar char="•"/>
            </a:pPr>
            <a:r>
              <a:rPr lang="en-US" sz="2400" dirty="0">
                <a:solidFill>
                  <a:prstClr val="black"/>
                </a:solidFill>
              </a:rPr>
              <a:t>Probabilistic latent variable models estimated using machine </a:t>
            </a:r>
            <a:r>
              <a:rPr kumimoji="0" lang="en-US" sz="2400" i="0" u="none" strike="noStrike" kern="1200" cap="none" spc="0" normalizeH="0" baseline="0" noProof="0" dirty="0">
                <a:ln>
                  <a:noFill/>
                </a:ln>
                <a:solidFill>
                  <a:prstClr val="black"/>
                </a:solidFill>
                <a:effectLst/>
                <a:uLnTx/>
                <a:uFillTx/>
                <a:latin typeface="Calibri" panose="020F0502020204030204"/>
              </a:rPr>
              <a:t>learning</a:t>
            </a:r>
          </a:p>
          <a:p>
            <a:pPr marL="342900" lvl="0" indent="-342900">
              <a:buFont typeface="Arial" panose="020B0604020202020204" pitchFamily="34" charset="0"/>
              <a:buChar char="•"/>
            </a:pPr>
            <a:r>
              <a:rPr lang="en-US" sz="2400" dirty="0">
                <a:solidFill>
                  <a:prstClr val="black"/>
                </a:solidFill>
              </a:rPr>
              <a:t>Infer states of vulnerability and receptivity from  </a:t>
            </a:r>
            <a:r>
              <a:rPr kumimoji="0" lang="en-US" sz="2400" i="0" u="none" strike="noStrike" kern="1200" cap="none" spc="0" normalizeH="0" baseline="0" noProof="0" dirty="0">
                <a:ln>
                  <a:noFill/>
                </a:ln>
                <a:solidFill>
                  <a:prstClr val="black"/>
                </a:solidFill>
                <a:effectLst/>
                <a:uLnTx/>
                <a:uFillTx/>
                <a:latin typeface="Calibri" panose="020F0502020204030204"/>
              </a:rPr>
              <a:t>temporal dynamics and interactions of emotion, self-regulatory capacity (SRC), context, and other fac</a:t>
            </a:r>
            <a:r>
              <a:rPr lang="en-US" sz="2400" noProof="0" dirty="0">
                <a:solidFill>
                  <a:prstClr val="black"/>
                </a:solidFill>
                <a:latin typeface="Calibri" panose="020F0502020204030204"/>
              </a:rPr>
              <a:t>tors</a:t>
            </a:r>
            <a:endParaRPr kumimoji="0" lang="en-US" sz="2400" i="0" u="none" strike="noStrike" kern="1200" cap="none" spc="0" normalizeH="0" baseline="0" noProof="0" dirty="0">
              <a:ln>
                <a:noFill/>
              </a:ln>
              <a:solidFill>
                <a:prstClr val="black"/>
              </a:solidFill>
              <a:effectLst/>
              <a:uLnTx/>
              <a:uFillTx/>
              <a:latin typeface="Calibri" panose="020F0502020204030204"/>
            </a:endParaRPr>
          </a:p>
          <a:p>
            <a:pPr marL="342900" lvl="0" indent="-342900">
              <a:buFont typeface="Arial" panose="020B0604020202020204" pitchFamily="34" charset="0"/>
              <a:buChar char="•"/>
            </a:pPr>
            <a:r>
              <a:rPr kumimoji="0" lang="en-US" sz="2400" i="0" u="none" strike="noStrike" kern="1200" cap="none" spc="0" normalizeH="0" baseline="0" noProof="0" dirty="0">
                <a:ln>
                  <a:noFill/>
                </a:ln>
                <a:solidFill>
                  <a:prstClr val="black"/>
                </a:solidFill>
                <a:effectLst/>
                <a:uLnTx/>
                <a:uFillTx/>
                <a:latin typeface="Calibri" panose="020F0502020204030204"/>
              </a:rPr>
              <a:t>Joint modeling of EMA, location, sensor, and time-to-event</a:t>
            </a:r>
          </a:p>
          <a:p>
            <a:pPr marR="0" lvl="0" algn="l" defTabSz="914400" rtl="0" eaLnBrk="1" fontAlgn="auto" latinLnBrk="0" hangingPunct="1">
              <a:lnSpc>
                <a:spcPct val="100000"/>
              </a:lnSpc>
              <a:spcBef>
                <a:spcPts val="0"/>
              </a:spcBef>
              <a:spcAft>
                <a:spcPts val="0"/>
              </a:spcAft>
              <a:buClrTx/>
              <a:buSzTx/>
              <a:tabLst/>
              <a:defRPr/>
            </a:pPr>
            <a:endParaRPr kumimoji="0" lang="en-US" sz="240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rPr>
              <a:t>5.</a:t>
            </a:r>
            <a:r>
              <a:rPr kumimoji="0" lang="en-US" sz="2400" b="1" i="0" u="sng" strike="noStrike" kern="1200" cap="none" spc="0" normalizeH="0" baseline="0" noProof="0" dirty="0">
                <a:ln>
                  <a:noFill/>
                </a:ln>
                <a:solidFill>
                  <a:prstClr val="black"/>
                </a:solidFill>
                <a:effectLst/>
                <a:uLnTx/>
                <a:uFillTx/>
                <a:latin typeface="Calibri" panose="020F0502020204030204"/>
              </a:rPr>
              <a:t> Challenges</a:t>
            </a:r>
            <a:r>
              <a:rPr kumimoji="0" lang="en-US" sz="2400" b="1" i="0" u="none" strike="noStrike" kern="1200" cap="none" spc="0" normalizeH="0" baseline="0" noProof="0" dirty="0">
                <a:ln>
                  <a:noFill/>
                </a:ln>
                <a:solidFill>
                  <a:prstClr val="black"/>
                </a:solidFill>
                <a:effectLst/>
                <a:uLnTx/>
                <a:uFillTx/>
                <a:latin typeface="Calibri" panose="020F0502020204030204"/>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EMA </a:t>
            </a:r>
            <a:r>
              <a:rPr lang="en-US" sz="2400" dirty="0" err="1">
                <a:solidFill>
                  <a:prstClr val="black"/>
                </a:solidFill>
                <a:latin typeface="Calibri" panose="020F0502020204030204"/>
              </a:rPr>
              <a:t>i</a:t>
            </a:r>
            <a:r>
              <a:rPr kumimoji="0" lang="en-US" sz="2400" i="0" u="none" strike="noStrike" kern="1200" cap="none" spc="0" normalizeH="0" baseline="0" noProof="0" dirty="0" err="1">
                <a:ln>
                  <a:noFill/>
                </a:ln>
                <a:solidFill>
                  <a:prstClr val="black"/>
                </a:solidFill>
                <a:effectLst/>
                <a:uLnTx/>
                <a:uFillTx/>
                <a:latin typeface="Calibri" panose="020F0502020204030204"/>
              </a:rPr>
              <a:t>nformation</a:t>
            </a:r>
            <a:r>
              <a:rPr kumimoji="0" lang="en-US" sz="2400" i="0" u="none" strike="noStrike" kern="1200" cap="none" spc="0" normalizeH="0" baseline="0" noProof="0" dirty="0">
                <a:ln>
                  <a:noFill/>
                </a:ln>
                <a:solidFill>
                  <a:prstClr val="black"/>
                </a:solidFill>
                <a:effectLst/>
                <a:uLnTx/>
                <a:uFillTx/>
                <a:latin typeface="Calibri" panose="020F0502020204030204"/>
              </a:rPr>
              <a:t> decays at an exponential rate: state inference dominated by sensor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N</a:t>
            </a:r>
            <a:r>
              <a:rPr kumimoji="0" lang="en-US" sz="2400" i="0" u="none" strike="noStrike" kern="1200" cap="none" spc="0" normalizeH="0" baseline="0" noProof="0" dirty="0" err="1">
                <a:ln>
                  <a:noFill/>
                </a:ln>
                <a:solidFill>
                  <a:prstClr val="black"/>
                </a:solidFill>
                <a:effectLst/>
                <a:uLnTx/>
                <a:uFillTx/>
                <a:latin typeface="Calibri" panose="020F0502020204030204"/>
              </a:rPr>
              <a:t>ew</a:t>
            </a:r>
            <a:r>
              <a:rPr kumimoji="0" lang="en-US" sz="2400" i="0" u="none" strike="noStrike" kern="1200" cap="none" spc="0" normalizeH="0" baseline="0" noProof="0" dirty="0">
                <a:ln>
                  <a:noFill/>
                </a:ln>
                <a:solidFill>
                  <a:prstClr val="black"/>
                </a:solidFill>
                <a:effectLst/>
                <a:uLnTx/>
                <a:uFillTx/>
                <a:latin typeface="Calibri" panose="020F0502020204030204"/>
              </a:rPr>
              <a:t> types of missing data introduced by EMA and sensor-based assessments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rPr>
              <a:t>How to do hypothesis testing in this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rPr>
              <a:t>6. </a:t>
            </a:r>
            <a:r>
              <a:rPr kumimoji="0" lang="en-US" sz="2400" b="1" i="0" u="sng" strike="noStrike" kern="1200" cap="none" spc="0" normalizeH="0" baseline="0" noProof="0" dirty="0">
                <a:ln>
                  <a:noFill/>
                </a:ln>
                <a:solidFill>
                  <a:prstClr val="black"/>
                </a:solidFill>
                <a:effectLst/>
                <a:uLnTx/>
                <a:uFillTx/>
                <a:latin typeface="Calibri" panose="020F0502020204030204"/>
              </a:rPr>
              <a:t>How will this change current practice</a:t>
            </a:r>
            <a:r>
              <a:rPr kumimoji="0" lang="en-US" sz="2400" b="1" i="0" u="none" strike="noStrike" kern="1200" cap="none" spc="0" normalizeH="0" baseline="0" noProof="0" dirty="0">
                <a:ln>
                  <a:noFill/>
                </a:ln>
                <a:solidFill>
                  <a:prstClr val="black"/>
                </a:solidFill>
                <a:effectLst/>
                <a:uLnTx/>
                <a:uFillTx/>
                <a:latin typeface="Calibri" panose="020F0502020204030204"/>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L</a:t>
            </a:r>
            <a:r>
              <a:rPr kumimoji="0" lang="en-US" sz="2400" i="0" u="none" strike="noStrike" kern="1200" cap="none" spc="0" normalizeH="0" baseline="0" noProof="0" dirty="0" err="1">
                <a:ln>
                  <a:noFill/>
                </a:ln>
                <a:solidFill>
                  <a:prstClr val="black"/>
                </a:solidFill>
                <a:effectLst/>
                <a:uLnTx/>
                <a:uFillTx/>
                <a:latin typeface="Calibri" panose="020F0502020204030204"/>
              </a:rPr>
              <a:t>atent</a:t>
            </a:r>
            <a:r>
              <a:rPr kumimoji="0" lang="en-US" sz="2400" i="0" u="none" strike="noStrike" kern="1200" cap="none" spc="0" normalizeH="0" baseline="0" noProof="0" dirty="0">
                <a:ln>
                  <a:noFill/>
                </a:ln>
                <a:solidFill>
                  <a:prstClr val="black"/>
                </a:solidFill>
                <a:effectLst/>
                <a:uLnTx/>
                <a:uFillTx/>
                <a:latin typeface="Calibri" panose="020F0502020204030204"/>
              </a:rPr>
              <a:t> variable models provide interpretability by explicitly representing core theoretical constructs and their relationship to intensive longitudinal measurements.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rPr>
              <a:t>Latent variable models represent a bridge between black-box machine learning                                                                               analytics and behavioral theory</a:t>
            </a:r>
          </a:p>
        </p:txBody>
      </p:sp>
      <p:pic>
        <p:nvPicPr>
          <p:cNvPr id="3" name="Picture 2" descr="A picture containing object, clock&#10;&#10;Description automatically generated">
            <a:extLst>
              <a:ext uri="{FF2B5EF4-FFF2-40B4-BE49-F238E27FC236}">
                <a16:creationId xmlns:a16="http://schemas.microsoft.com/office/drawing/2014/main" id="{2CE87591-8D59-3545-8583-8D41DE385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039" y="1731527"/>
            <a:ext cx="3169121" cy="1788422"/>
          </a:xfrm>
          <a:prstGeom prst="rect">
            <a:avLst/>
          </a:prstGeom>
        </p:spPr>
      </p:pic>
      <p:sp>
        <p:nvSpPr>
          <p:cNvPr id="38" name="TextBox 37">
            <a:extLst>
              <a:ext uri="{FF2B5EF4-FFF2-40B4-BE49-F238E27FC236}">
                <a16:creationId xmlns:a16="http://schemas.microsoft.com/office/drawing/2014/main" id="{7820502F-37DC-6249-B965-30709DFCB2D9}"/>
              </a:ext>
            </a:extLst>
          </p:cNvPr>
          <p:cNvSpPr txBox="1"/>
          <p:nvPr/>
        </p:nvSpPr>
        <p:spPr>
          <a:xfrm>
            <a:off x="9260114" y="5455583"/>
            <a:ext cx="3206698"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PIs: Nahum-Shani &amp; Wetter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Modeling: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Rehg</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Moreno, Wu, Yap, Lam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U01CA229437 NIH/NIC</a:t>
            </a:r>
          </a:p>
        </p:txBody>
      </p:sp>
      <p:grpSp>
        <p:nvGrpSpPr>
          <p:cNvPr id="23" name="Group 22"/>
          <p:cNvGrpSpPr/>
          <p:nvPr/>
        </p:nvGrpSpPr>
        <p:grpSpPr>
          <a:xfrm>
            <a:off x="307411" y="-26021"/>
            <a:ext cx="12007625" cy="1077218"/>
            <a:chOff x="307411" y="-26021"/>
            <a:chExt cx="12007625" cy="1077218"/>
          </a:xfrm>
        </p:grpSpPr>
        <p:sp>
          <p:nvSpPr>
            <p:cNvPr id="24" name="TextBox 23">
              <a:extLst>
                <a:ext uri="{FF2B5EF4-FFF2-40B4-BE49-F238E27FC236}">
                  <a16:creationId xmlns:a16="http://schemas.microsoft.com/office/drawing/2014/main" id="{EB9B81F7-3220-4822-93BA-9AB368C34FBD}"/>
                </a:ext>
              </a:extLst>
            </p:cNvPr>
            <p:cNvSpPr txBox="1"/>
            <p:nvPr/>
          </p:nvSpPr>
          <p:spPr>
            <a:xfrm>
              <a:off x="307411" y="-26021"/>
              <a:ext cx="120076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Novel use of mHealth data to identify states of vulnerability and receptivity to JITAIs</a:t>
              </a:r>
            </a:p>
          </p:txBody>
        </p:sp>
        <p:sp>
          <p:nvSpPr>
            <p:cNvPr id="25" name="TextBox 24">
              <a:extLst>
                <a:ext uri="{FF2B5EF4-FFF2-40B4-BE49-F238E27FC236}">
                  <a16:creationId xmlns:a16="http://schemas.microsoft.com/office/drawing/2014/main" id="{E65498B5-74FA-4354-A9FA-523536215906}"/>
                </a:ext>
              </a:extLst>
            </p:cNvPr>
            <p:cNvSpPr txBox="1"/>
            <p:nvPr/>
          </p:nvSpPr>
          <p:spPr>
            <a:xfrm>
              <a:off x="3814929" y="536602"/>
              <a:ext cx="8377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Nahum-</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Shani</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&amp; Wetter ,</a:t>
              </a:r>
              <a:r>
                <a:rPr kumimoji="0" lang="en-US" sz="24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Modeling: Rehg, Moreno, Wu, Yap, Lam</a:t>
              </a:r>
            </a:p>
          </p:txBody>
        </p:sp>
      </p:grpSp>
    </p:spTree>
    <p:extLst>
      <p:ext uri="{BB962C8B-B14F-4D97-AF65-F5344CB8AC3E}">
        <p14:creationId xmlns:p14="http://schemas.microsoft.com/office/powerpoint/2010/main" val="2833610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BD2A-4045-BB48-9C8D-02E699DBEF4C}"/>
              </a:ext>
            </a:extLst>
          </p:cNvPr>
          <p:cNvSpPr>
            <a:spLocks noGrp="1"/>
          </p:cNvSpPr>
          <p:nvPr>
            <p:ph type="title"/>
          </p:nvPr>
        </p:nvSpPr>
        <p:spPr>
          <a:xfrm>
            <a:off x="129602" y="1537425"/>
            <a:ext cx="12192001" cy="674784"/>
          </a:xfrm>
        </p:spPr>
        <p:txBody>
          <a:bodyPr>
            <a:normAutofit/>
          </a:bodyPr>
          <a:lstStyle/>
          <a:p>
            <a:pPr marL="174625"/>
            <a:r>
              <a:rPr lang="en-US" sz="3200" b="1" dirty="0"/>
              <a:t>Behavioral Problems: </a:t>
            </a:r>
            <a:r>
              <a:rPr lang="en-US" sz="3200" b="1" i="1" dirty="0">
                <a:solidFill>
                  <a:schemeClr val="accent4">
                    <a:lumMod val="60000"/>
                    <a:lumOff val="40000"/>
                  </a:schemeClr>
                </a:solidFill>
              </a:rPr>
              <a:t>Physical Inactivity, Sitting, Poor Sleep</a:t>
            </a:r>
          </a:p>
        </p:txBody>
      </p:sp>
      <p:sp>
        <p:nvSpPr>
          <p:cNvPr id="11" name="Content Placeholder 2">
            <a:extLst>
              <a:ext uri="{FF2B5EF4-FFF2-40B4-BE49-F238E27FC236}">
                <a16:creationId xmlns:a16="http://schemas.microsoft.com/office/drawing/2014/main" id="{BAED6AE3-C555-264F-A41F-4492AA5FA9A0}"/>
              </a:ext>
            </a:extLst>
          </p:cNvPr>
          <p:cNvSpPr txBox="1">
            <a:spLocks/>
          </p:cNvSpPr>
          <p:nvPr/>
        </p:nvSpPr>
        <p:spPr>
          <a:xfrm>
            <a:off x="129602" y="2346385"/>
            <a:ext cx="12062398" cy="5253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Goal</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Assess differences in the micro-temporal processes underlying the adoption versus maintenance of behaviors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Measurement</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 Prospective within-subject case-crossover observational design collecting Intensive Longitudinal Data (ILD) across 12-months in ethnically-diverse emerging adults (ages 18-24)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Theoretical Framework: </a:t>
            </a:r>
            <a:r>
              <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Dual-Process Model of Decision-making and Behavior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Deliberative/reflective processes will be activated to a greater extent when attempting to adopt behavior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rPr>
              <a:t>Automatic/reactive processes will be activated to a greater extent when attempting to maintain behavior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lumMod val="75000"/>
                </a:srgbClr>
              </a:solidFill>
              <a:effectLst/>
              <a:uLnTx/>
              <a:uFillTx/>
              <a:latin typeface="Century Gothic" panose="020F0302020204030204"/>
              <a:ea typeface="+mn-ea"/>
              <a:cs typeface="+mn-cs"/>
            </a:endParaRPr>
          </a:p>
        </p:txBody>
      </p:sp>
      <p:sp>
        <p:nvSpPr>
          <p:cNvPr id="4" name="Title 1">
            <a:extLst>
              <a:ext uri="{FF2B5EF4-FFF2-40B4-BE49-F238E27FC236}">
                <a16:creationId xmlns:a16="http://schemas.microsoft.com/office/drawing/2014/main" id="{B54CEECA-91DF-0943-A84A-7CCB9ADEE7DB}"/>
              </a:ext>
            </a:extLst>
          </p:cNvPr>
          <p:cNvSpPr txBox="1">
            <a:spLocks/>
          </p:cNvSpPr>
          <p:nvPr/>
        </p:nvSpPr>
        <p:spPr>
          <a:xfrm>
            <a:off x="0" y="72452"/>
            <a:ext cx="12192000" cy="185899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0" kern="1200" baseline="0">
                <a:solidFill>
                  <a:srgbClr val="0070C0"/>
                </a:solidFill>
                <a:latin typeface="+mj-lt"/>
                <a:ea typeface="+mj-ea"/>
                <a:cs typeface="+mj-cs"/>
              </a:defRPr>
            </a:lvl1pPr>
          </a:lstStyle>
          <a:p>
            <a:r>
              <a:rPr lang="en-US" sz="2800" dirty="0">
                <a:latin typeface="Arial" panose="020B0604020202020204" pitchFamily="34" charset="0"/>
                <a:cs typeface="Arial" panose="020B0604020202020204" pitchFamily="34" charset="0"/>
              </a:rPr>
              <a:t>MICRO-TEMPORAL PROCESSES UNDERLYING HEALTH BEHAVIOR ADOPTION AND MAINTENANCE (</a:t>
            </a:r>
            <a:r>
              <a:rPr lang="en-US" sz="2800" dirty="0" err="1">
                <a:latin typeface="Arial" panose="020B0604020202020204" pitchFamily="34" charset="0"/>
                <a:cs typeface="Arial" panose="020B0604020202020204" pitchFamily="34" charset="0"/>
              </a:rPr>
              <a:t>microT</a:t>
            </a:r>
            <a:r>
              <a:rPr lang="en-US" sz="2800" dirty="0">
                <a:latin typeface="Arial" panose="020B0604020202020204" pitchFamily="34" charset="0"/>
                <a:cs typeface="Arial" panose="020B0604020202020204" pitchFamily="34" charset="0"/>
              </a:rPr>
              <a:t> Study)</a:t>
            </a:r>
          </a:p>
        </p:txBody>
      </p:sp>
      <p:sp>
        <p:nvSpPr>
          <p:cNvPr id="3" name="TextBox 2"/>
          <p:cNvSpPr txBox="1"/>
          <p:nvPr/>
        </p:nvSpPr>
        <p:spPr>
          <a:xfrm>
            <a:off x="353889" y="901308"/>
            <a:ext cx="10938294" cy="461665"/>
          </a:xfrm>
          <a:prstGeom prst="rect">
            <a:avLst/>
          </a:prstGeom>
          <a:noFill/>
        </p:spPr>
        <p:txBody>
          <a:bodyPr wrap="square" rtlCol="0">
            <a:spAutoFit/>
          </a:bodyPr>
          <a:lstStyle/>
          <a:p>
            <a:r>
              <a:rPr lang="en-US" sz="2400" dirty="0">
                <a:solidFill>
                  <a:srgbClr val="FF0000"/>
                </a:solidFill>
                <a:latin typeface="Lucida Grande" panose="020B0600040502020204" pitchFamily="34" charset="0"/>
                <a:cs typeface="Lucida Grande" panose="020B0600040502020204" pitchFamily="34" charset="0"/>
              </a:rPr>
              <a:t>Genevieve </a:t>
            </a:r>
            <a:r>
              <a:rPr lang="en-US" sz="2400" dirty="0" err="1">
                <a:solidFill>
                  <a:srgbClr val="FF0000"/>
                </a:solidFill>
                <a:latin typeface="Lucida Grande" panose="020B0600040502020204" pitchFamily="34" charset="0"/>
                <a:cs typeface="Lucida Grande" panose="020B0600040502020204" pitchFamily="34" charset="0"/>
              </a:rPr>
              <a:t>Dunton</a:t>
            </a:r>
            <a:r>
              <a:rPr lang="en-US" sz="2400" dirty="0">
                <a:solidFill>
                  <a:srgbClr val="FF0000"/>
                </a:solidFill>
                <a:latin typeface="Lucida Grande" panose="020B0600040502020204" pitchFamily="34" charset="0"/>
                <a:cs typeface="Lucida Grande" panose="020B0600040502020204" pitchFamily="34" charset="0"/>
              </a:rPr>
              <a:t>, Stephen Intille, Alex Rothman, Don </a:t>
            </a:r>
            <a:r>
              <a:rPr lang="en-US" sz="2400" dirty="0" err="1">
                <a:solidFill>
                  <a:srgbClr val="FF0000"/>
                </a:solidFill>
                <a:latin typeface="Lucida Grande" panose="020B0600040502020204" pitchFamily="34" charset="0"/>
                <a:cs typeface="Lucida Grande" panose="020B0600040502020204" pitchFamily="34" charset="0"/>
              </a:rPr>
              <a:t>Hedeker</a:t>
            </a:r>
            <a:r>
              <a:rPr lang="en-US" sz="2400" dirty="0">
                <a:solidFill>
                  <a:srgbClr val="FF0000"/>
                </a:solidFill>
                <a:latin typeface="Lucida Grande" panose="020B0600040502020204" pitchFamily="34" charset="0"/>
                <a:cs typeface="Lucida Grande" panose="020B0600040502020204" pitchFamily="34" charset="0"/>
              </a:rPr>
              <a:t>, Adam Leventhal, Susan Redline</a:t>
            </a:r>
          </a:p>
        </p:txBody>
      </p:sp>
    </p:spTree>
    <p:extLst>
      <p:ext uri="{BB962C8B-B14F-4D97-AF65-F5344CB8AC3E}">
        <p14:creationId xmlns:p14="http://schemas.microsoft.com/office/powerpoint/2010/main" val="344173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4626"/>
            <a:ext cx="4848857" cy="870155"/>
          </a:xfrm>
        </p:spPr>
        <p:txBody>
          <a:bodyPr>
            <a:normAutofit/>
          </a:bodyPr>
          <a:lstStyle/>
          <a:p>
            <a:r>
              <a:rPr lang="en-US" sz="3200" dirty="0"/>
              <a:t>Road Ahead</a:t>
            </a:r>
          </a:p>
        </p:txBody>
      </p:sp>
      <p:sp>
        <p:nvSpPr>
          <p:cNvPr id="5" name="Content Placeholder 4"/>
          <p:cNvSpPr>
            <a:spLocks noGrp="1"/>
          </p:cNvSpPr>
          <p:nvPr>
            <p:ph idx="1"/>
          </p:nvPr>
        </p:nvSpPr>
        <p:spPr>
          <a:xfrm>
            <a:off x="298907" y="1005820"/>
            <a:ext cx="9943738" cy="4222582"/>
          </a:xfrm>
        </p:spPr>
        <p:txBody>
          <a:bodyPr>
            <a:noAutofit/>
          </a:bodyPr>
          <a:lstStyle/>
          <a:p>
            <a:pPr>
              <a:lnSpc>
                <a:spcPct val="150000"/>
              </a:lnSpc>
            </a:pPr>
            <a:r>
              <a:rPr lang="en-US" dirty="0"/>
              <a:t>Health Behaviors – Behavioral Informatics</a:t>
            </a:r>
          </a:p>
          <a:p>
            <a:pPr>
              <a:lnSpc>
                <a:spcPct val="150000"/>
              </a:lnSpc>
            </a:pPr>
            <a:r>
              <a:rPr lang="en-US" dirty="0"/>
              <a:t>Closing the loop</a:t>
            </a:r>
          </a:p>
          <a:p>
            <a:pPr>
              <a:lnSpc>
                <a:spcPct val="150000"/>
              </a:lnSpc>
            </a:pPr>
            <a:r>
              <a:rPr lang="en-US" dirty="0"/>
              <a:t>Need for Models and Modeling</a:t>
            </a:r>
          </a:p>
          <a:p>
            <a:pPr>
              <a:lnSpc>
                <a:spcPct val="150000"/>
              </a:lnSpc>
            </a:pPr>
            <a:r>
              <a:rPr lang="en-US" dirty="0"/>
              <a:t>Models of measurement</a:t>
            </a:r>
          </a:p>
          <a:p>
            <a:pPr>
              <a:lnSpc>
                <a:spcPct val="150000"/>
              </a:lnSpc>
            </a:pPr>
            <a:r>
              <a:rPr lang="en-US" dirty="0">
                <a:cs typeface="Arial"/>
              </a:rPr>
              <a:t>Dynamical models of behaviors</a:t>
            </a:r>
          </a:p>
          <a:p>
            <a:pPr>
              <a:lnSpc>
                <a:spcPct val="150000"/>
              </a:lnSpc>
              <a:spcAft>
                <a:spcPts val="600"/>
              </a:spcAft>
            </a:pPr>
            <a:r>
              <a:rPr lang="en-US" b="1" dirty="0"/>
              <a:t>Intensive Longitudinal Health Behavior Network - Projects</a:t>
            </a:r>
            <a:endParaRPr lang="en-US" dirty="0">
              <a:cs typeface="Arial"/>
            </a:endParaRPr>
          </a:p>
        </p:txBody>
      </p:sp>
      <p:pic>
        <p:nvPicPr>
          <p:cNvPr id="6" name="Picture 5" descr="Untitled.png"/>
          <p:cNvPicPr>
            <a:picLocks noChangeAspect="1"/>
          </p:cNvPicPr>
          <p:nvPr/>
        </p:nvPicPr>
        <p:blipFill>
          <a:blip r:embed="rId3" cstate="print"/>
          <a:srcRect l="14253" t="15909" r="9729"/>
          <a:stretch>
            <a:fillRect/>
          </a:stretch>
        </p:blipFill>
        <p:spPr bwMode="auto">
          <a:xfrm>
            <a:off x="7050206" y="150124"/>
            <a:ext cx="4191000" cy="327787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A55758D5-583F-4D7F-BC9F-43DD69C451AE}" type="slidenum">
              <a:rPr lang="en-US" smtClean="0"/>
              <a:pPr>
                <a:defRPr/>
              </a:pPr>
              <a:t>3</a:t>
            </a:fld>
            <a:endParaRPr lang="en-US"/>
          </a:p>
        </p:txBody>
      </p:sp>
      <p:sp>
        <p:nvSpPr>
          <p:cNvPr id="7" name="Rectangle 6"/>
          <p:cNvSpPr/>
          <p:nvPr/>
        </p:nvSpPr>
        <p:spPr>
          <a:xfrm>
            <a:off x="1524000" y="5813939"/>
            <a:ext cx="8452237" cy="646331"/>
          </a:xfrm>
          <a:prstGeom prst="rect">
            <a:avLst/>
          </a:prstGeom>
        </p:spPr>
        <p:txBody>
          <a:bodyPr wrap="square">
            <a:spAutoFit/>
          </a:bodyPr>
          <a:lstStyle/>
          <a:p>
            <a:r>
              <a:rPr lang="en-US" i="1" dirty="0" err="1"/>
              <a:t>Wactlar</a:t>
            </a:r>
            <a:r>
              <a:rPr lang="en-US" i="1" dirty="0"/>
              <a:t> H., Pavel M., and </a:t>
            </a:r>
            <a:r>
              <a:rPr lang="en-US" i="1" dirty="0" err="1"/>
              <a:t>Barkis</a:t>
            </a:r>
            <a:r>
              <a:rPr lang="en-US" i="1" dirty="0"/>
              <a:t> W., "Can Computer Science Save Healthcare?," Intelligent Systems, IEEE, vol. 26, pp. 79-83, Sept. 2011.</a:t>
            </a:r>
          </a:p>
        </p:txBody>
      </p:sp>
    </p:spTree>
    <p:extLst>
      <p:ext uri="{BB962C8B-B14F-4D97-AF65-F5344CB8AC3E}">
        <p14:creationId xmlns:p14="http://schemas.microsoft.com/office/powerpoint/2010/main" val="18529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9632-8F19-4624-B7B6-330B125049D2}"/>
              </a:ext>
            </a:extLst>
          </p:cNvPr>
          <p:cNvSpPr>
            <a:spLocks noGrp="1"/>
          </p:cNvSpPr>
          <p:nvPr>
            <p:ph type="title"/>
          </p:nvPr>
        </p:nvSpPr>
        <p:spPr>
          <a:xfrm>
            <a:off x="-2286000" y="-135134"/>
            <a:ext cx="8686800" cy="1252728"/>
          </a:xfrm>
        </p:spPr>
        <p:txBody>
          <a:bodyPr>
            <a:noAutofit/>
          </a:bodyPr>
          <a:lstStyle/>
          <a:p>
            <a:pPr algn="ctr"/>
            <a:r>
              <a:rPr lang="en-US" sz="4000" dirty="0">
                <a:latin typeface="Arial" panose="020B0604020202020204" pitchFamily="34" charset="0"/>
                <a:cs typeface="Arial" panose="020B0604020202020204" pitchFamily="34" charset="0"/>
              </a:rPr>
              <a:t>Data Collection</a:t>
            </a:r>
          </a:p>
        </p:txBody>
      </p:sp>
      <p:sp>
        <p:nvSpPr>
          <p:cNvPr id="7" name="TextBox 6">
            <a:extLst>
              <a:ext uri="{FF2B5EF4-FFF2-40B4-BE49-F238E27FC236}">
                <a16:creationId xmlns:a16="http://schemas.microsoft.com/office/drawing/2014/main" id="{578FC828-2424-46AE-91A9-4747D4447FA8}"/>
              </a:ext>
            </a:extLst>
          </p:cNvPr>
          <p:cNvSpPr txBox="1"/>
          <p:nvPr/>
        </p:nvSpPr>
        <p:spPr>
          <a:xfrm>
            <a:off x="1752601" y="844068"/>
            <a:ext cx="1863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Smartphone</a:t>
            </a:r>
          </a:p>
        </p:txBody>
      </p:sp>
      <p:sp>
        <p:nvSpPr>
          <p:cNvPr id="8" name="TextBox 7">
            <a:extLst>
              <a:ext uri="{FF2B5EF4-FFF2-40B4-BE49-F238E27FC236}">
                <a16:creationId xmlns:a16="http://schemas.microsoft.com/office/drawing/2014/main" id="{2404EDD2-D539-41FB-B9D9-1ACDE5AA4B6D}"/>
              </a:ext>
            </a:extLst>
          </p:cNvPr>
          <p:cNvSpPr txBox="1"/>
          <p:nvPr/>
        </p:nvSpPr>
        <p:spPr>
          <a:xfrm>
            <a:off x="1805501" y="3756468"/>
            <a:ext cx="1810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Smartwatch</a:t>
            </a:r>
          </a:p>
        </p:txBody>
      </p:sp>
      <p:sp>
        <p:nvSpPr>
          <p:cNvPr id="9" name="TextBox 8">
            <a:extLst>
              <a:ext uri="{FF2B5EF4-FFF2-40B4-BE49-F238E27FC236}">
                <a16:creationId xmlns:a16="http://schemas.microsoft.com/office/drawing/2014/main" id="{849E431C-B5FA-49EC-A4B4-C43A96D9B864}"/>
              </a:ext>
            </a:extLst>
          </p:cNvPr>
          <p:cNvSpPr txBox="1"/>
          <p:nvPr/>
        </p:nvSpPr>
        <p:spPr>
          <a:xfrm>
            <a:off x="6400800" y="876229"/>
            <a:ext cx="4038600" cy="2123658"/>
          </a:xfrm>
          <a:prstGeom prst="rect">
            <a:avLst/>
          </a:prstGeom>
          <a:noFill/>
          <a:ln>
            <a:solidFill>
              <a:schemeClr val="dk1">
                <a:shade val="95000"/>
                <a:satMod val="10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Reflective Factors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Deliberation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Stress/coping/affect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Self-efficacy</a:t>
            </a:r>
          </a:p>
        </p:txBody>
      </p:sp>
      <p:sp>
        <p:nvSpPr>
          <p:cNvPr id="10" name="TextBox 9">
            <a:extLst>
              <a:ext uri="{FF2B5EF4-FFF2-40B4-BE49-F238E27FC236}">
                <a16:creationId xmlns:a16="http://schemas.microsoft.com/office/drawing/2014/main" id="{1D757141-5B04-4C6D-A870-A38BF703980E}"/>
              </a:ext>
            </a:extLst>
          </p:cNvPr>
          <p:cNvSpPr txBox="1"/>
          <p:nvPr/>
        </p:nvSpPr>
        <p:spPr>
          <a:xfrm>
            <a:off x="6400800" y="3001448"/>
            <a:ext cx="4038600" cy="2462213"/>
          </a:xfrm>
          <a:prstGeom prst="rect">
            <a:avLst/>
          </a:prstGeom>
          <a:noFill/>
          <a:ln>
            <a:solidFill>
              <a:schemeClr val="dk1">
                <a:shade val="95000"/>
                <a:satMod val="10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Reactive Factors</a:t>
            </a:r>
          </a:p>
          <a:p>
            <a:pPr marL="287338"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Location</a:t>
            </a:r>
          </a:p>
          <a:p>
            <a:pPr marL="287338"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Proximity to types of people</a:t>
            </a:r>
          </a:p>
          <a:p>
            <a:pPr marL="287338"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Phone/app use</a:t>
            </a:r>
          </a:p>
          <a:p>
            <a:pPr marL="287338"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Text/voice communication</a:t>
            </a:r>
          </a:p>
          <a:p>
            <a:pPr marL="287338"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Transportation mode</a:t>
            </a:r>
          </a:p>
          <a:p>
            <a:pPr marL="287338"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Noise/light/weather</a:t>
            </a:r>
          </a:p>
        </p:txBody>
      </p:sp>
      <p:cxnSp>
        <p:nvCxnSpPr>
          <p:cNvPr id="12" name="Straight Arrow Connector 11">
            <a:extLst>
              <a:ext uri="{FF2B5EF4-FFF2-40B4-BE49-F238E27FC236}">
                <a16:creationId xmlns:a16="http://schemas.microsoft.com/office/drawing/2014/main" id="{FE05E5B6-0840-4B87-9EAD-56999B3B80BB}"/>
              </a:ext>
            </a:extLst>
          </p:cNvPr>
          <p:cNvCxnSpPr/>
          <p:nvPr/>
        </p:nvCxnSpPr>
        <p:spPr>
          <a:xfrm>
            <a:off x="4881014" y="1678704"/>
            <a:ext cx="144358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050" name="Picture 2" descr="C:\Users\Stephen Intille\Desktop\Urba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49" t="4487" r="27004" b="2004"/>
          <a:stretch/>
        </p:blipFill>
        <p:spPr bwMode="auto">
          <a:xfrm>
            <a:off x="2113937" y="4287092"/>
            <a:ext cx="1140337" cy="144703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107170" y="1333567"/>
            <a:ext cx="1183147" cy="2252712"/>
            <a:chOff x="476250" y="647700"/>
            <a:chExt cx="2381250" cy="4533900"/>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6326" t="4924" b="4924"/>
            <a:stretch/>
          </p:blipFill>
          <p:spPr>
            <a:xfrm>
              <a:off x="476250" y="647700"/>
              <a:ext cx="2381250" cy="4533900"/>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73" t="531" r="81559" b="1573"/>
            <a:stretch/>
          </p:blipFill>
          <p:spPr>
            <a:xfrm>
              <a:off x="635378" y="1059599"/>
              <a:ext cx="2096365" cy="3512401"/>
            </a:xfrm>
            <a:prstGeom prst="rect">
              <a:avLst/>
            </a:prstGeom>
          </p:spPr>
        </p:pic>
      </p:grpSp>
      <p:sp>
        <p:nvSpPr>
          <p:cNvPr id="17" name="TextBox 16">
            <a:extLst>
              <a:ext uri="{FF2B5EF4-FFF2-40B4-BE49-F238E27FC236}">
                <a16:creationId xmlns:a16="http://schemas.microsoft.com/office/drawing/2014/main" id="{578FC828-2424-46AE-91A9-4747D4447FA8}"/>
              </a:ext>
            </a:extLst>
          </p:cNvPr>
          <p:cNvSpPr txBox="1"/>
          <p:nvPr/>
        </p:nvSpPr>
        <p:spPr>
          <a:xfrm>
            <a:off x="3562086" y="1496164"/>
            <a:ext cx="243207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Self-report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Random 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Context-sensitive EMA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Passive sensing</a:t>
            </a:r>
          </a:p>
        </p:txBody>
      </p:sp>
      <p:sp>
        <p:nvSpPr>
          <p:cNvPr id="18" name="TextBox 17">
            <a:extLst>
              <a:ext uri="{FF2B5EF4-FFF2-40B4-BE49-F238E27FC236}">
                <a16:creationId xmlns:a16="http://schemas.microsoft.com/office/drawing/2014/main" id="{578FC828-2424-46AE-91A9-4747D4447FA8}"/>
              </a:ext>
            </a:extLst>
          </p:cNvPr>
          <p:cNvSpPr txBox="1"/>
          <p:nvPr/>
        </p:nvSpPr>
        <p:spPr>
          <a:xfrm>
            <a:off x="3479595" y="4103949"/>
            <a:ext cx="259705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Self-report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Random µEMA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Context-sensitive µEMA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Passive sensing</a:t>
            </a:r>
          </a:p>
        </p:txBody>
      </p:sp>
      <p:cxnSp>
        <p:nvCxnSpPr>
          <p:cNvPr id="19" name="Straight Arrow Connector 18">
            <a:extLst>
              <a:ext uri="{FF2B5EF4-FFF2-40B4-BE49-F238E27FC236}">
                <a16:creationId xmlns:a16="http://schemas.microsoft.com/office/drawing/2014/main" id="{FE05E5B6-0840-4B87-9EAD-56999B3B80BB}"/>
              </a:ext>
            </a:extLst>
          </p:cNvPr>
          <p:cNvCxnSpPr>
            <a:cxnSpLocks/>
          </p:cNvCxnSpPr>
          <p:nvPr/>
        </p:nvCxnSpPr>
        <p:spPr>
          <a:xfrm>
            <a:off x="5992271" y="4765668"/>
            <a:ext cx="34765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E05E5B6-0840-4B87-9EAD-56999B3B80BB}"/>
              </a:ext>
            </a:extLst>
          </p:cNvPr>
          <p:cNvCxnSpPr>
            <a:cxnSpLocks/>
          </p:cNvCxnSpPr>
          <p:nvPr/>
        </p:nvCxnSpPr>
        <p:spPr>
          <a:xfrm>
            <a:off x="5583742" y="2328520"/>
            <a:ext cx="817058" cy="10412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E05E5B6-0840-4B87-9EAD-56999B3B80BB}"/>
              </a:ext>
            </a:extLst>
          </p:cNvPr>
          <p:cNvCxnSpPr>
            <a:cxnSpLocks/>
          </p:cNvCxnSpPr>
          <p:nvPr/>
        </p:nvCxnSpPr>
        <p:spPr>
          <a:xfrm>
            <a:off x="5285154" y="2721742"/>
            <a:ext cx="1115646" cy="90955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FE05E5B6-0840-4B87-9EAD-56999B3B80BB}"/>
              </a:ext>
            </a:extLst>
          </p:cNvPr>
          <p:cNvCxnSpPr>
            <a:cxnSpLocks/>
          </p:cNvCxnSpPr>
          <p:nvPr/>
        </p:nvCxnSpPr>
        <p:spPr>
          <a:xfrm>
            <a:off x="5253908" y="5291083"/>
            <a:ext cx="10706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FE05E5B6-0840-4B87-9EAD-56999B3B80BB}"/>
              </a:ext>
            </a:extLst>
          </p:cNvPr>
          <p:cNvCxnSpPr/>
          <p:nvPr/>
        </p:nvCxnSpPr>
        <p:spPr>
          <a:xfrm flipV="1">
            <a:off x="5022857" y="2389333"/>
            <a:ext cx="1317068" cy="1828800"/>
          </a:xfrm>
          <a:prstGeom prst="straightConnector1">
            <a:avLst/>
          </a:prstGeom>
          <a:ln w="38100">
            <a:solidFill>
              <a:schemeClr val="bg1">
                <a:lumMod val="75000"/>
              </a:schemeClr>
            </a:solidFill>
            <a:prstDash val="sysDot"/>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B5D057F-C9F6-4CE0-8EB3-C0E5CD8DDC2A}"/>
              </a:ext>
            </a:extLst>
          </p:cNvPr>
          <p:cNvSpPr txBox="1"/>
          <p:nvPr/>
        </p:nvSpPr>
        <p:spPr>
          <a:xfrm>
            <a:off x="6400800" y="5463661"/>
            <a:ext cx="3010761" cy="1446550"/>
          </a:xfrm>
          <a:prstGeom prst="rect">
            <a:avLst/>
          </a:prstGeom>
          <a:noFill/>
          <a:ln>
            <a:solidFill>
              <a:schemeClr val="dk1">
                <a:shade val="95000"/>
                <a:satMod val="10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Health Behaviors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Sedentary Behavior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Sleep</a:t>
            </a:r>
          </a:p>
        </p:txBody>
      </p:sp>
      <p:cxnSp>
        <p:nvCxnSpPr>
          <p:cNvPr id="25" name="Straight Arrow Connector 24">
            <a:extLst>
              <a:ext uri="{FF2B5EF4-FFF2-40B4-BE49-F238E27FC236}">
                <a16:creationId xmlns:a16="http://schemas.microsoft.com/office/drawing/2014/main" id="{77E435C0-1BE6-4A41-BA07-0350DD22390A}"/>
              </a:ext>
            </a:extLst>
          </p:cNvPr>
          <p:cNvCxnSpPr>
            <a:cxnSpLocks/>
            <a:endCxn id="24" idx="1"/>
          </p:cNvCxnSpPr>
          <p:nvPr/>
        </p:nvCxnSpPr>
        <p:spPr>
          <a:xfrm>
            <a:off x="5285154" y="5412929"/>
            <a:ext cx="1115646" cy="774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5719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664A-6302-5745-985C-070E16A6FE71}"/>
              </a:ext>
            </a:extLst>
          </p:cNvPr>
          <p:cNvSpPr>
            <a:spLocks noGrp="1"/>
          </p:cNvSpPr>
          <p:nvPr>
            <p:ph type="title"/>
          </p:nvPr>
        </p:nvSpPr>
        <p:spPr>
          <a:xfrm>
            <a:off x="0" y="0"/>
            <a:ext cx="12192000" cy="940981"/>
          </a:xfrm>
        </p:spPr>
        <p:txBody>
          <a:bodyPr>
            <a:normAutofit/>
          </a:bodyPr>
          <a:lstStyle/>
          <a:p>
            <a:pPr marL="228600"/>
            <a:r>
              <a:rPr lang="en-US" dirty="0"/>
              <a:t>Modeling, Challenges and Impact</a:t>
            </a:r>
          </a:p>
        </p:txBody>
      </p:sp>
      <p:sp>
        <p:nvSpPr>
          <p:cNvPr id="6" name="Content Placeholder 2">
            <a:extLst>
              <a:ext uri="{FF2B5EF4-FFF2-40B4-BE49-F238E27FC236}">
                <a16:creationId xmlns:a16="http://schemas.microsoft.com/office/drawing/2014/main" id="{DE9BBAA4-7224-B24E-9C85-DDF87DA94230}"/>
              </a:ext>
            </a:extLst>
          </p:cNvPr>
          <p:cNvSpPr>
            <a:spLocks noGrp="1"/>
          </p:cNvSpPr>
          <p:nvPr>
            <p:ph idx="1"/>
          </p:nvPr>
        </p:nvSpPr>
        <p:spPr>
          <a:xfrm>
            <a:off x="60960" y="959318"/>
            <a:ext cx="10558272" cy="6090789"/>
          </a:xfrm>
        </p:spPr>
        <p:txBody>
          <a:bodyPr>
            <a:noAutofit/>
          </a:bodyPr>
          <a:lstStyle/>
          <a:p>
            <a:r>
              <a:rPr lang="en-US" sz="2600" b="1" dirty="0"/>
              <a:t>Modeling: Two-pronged approach: </a:t>
            </a:r>
            <a:r>
              <a:rPr lang="en-US" sz="2600" dirty="0"/>
              <a:t>Use machine learning (ML) to identify person-specific combinations of factors predicting behavior episodes and lapses. Use multilevel </a:t>
            </a:r>
            <a:br>
              <a:rPr lang="en-US" sz="2600" dirty="0"/>
            </a:br>
            <a:r>
              <a:rPr lang="en-US" sz="2600" dirty="0"/>
              <a:t>regression to identify time-varying and</a:t>
            </a:r>
            <a:br>
              <a:rPr lang="en-US" sz="2600" dirty="0"/>
            </a:br>
            <a:r>
              <a:rPr lang="en-US" sz="2600" dirty="0"/>
              <a:t>time-invariant moderators</a:t>
            </a:r>
          </a:p>
          <a:p>
            <a:r>
              <a:rPr lang="en-US" sz="2600" b="1" dirty="0"/>
              <a:t>Challenges</a:t>
            </a:r>
            <a:r>
              <a:rPr lang="en-US" sz="2600" dirty="0"/>
              <a:t>: Building ML models that can </a:t>
            </a:r>
            <a:br>
              <a:rPr lang="en-US" sz="2600" dirty="0"/>
            </a:br>
            <a:r>
              <a:rPr lang="en-US" sz="2600" dirty="0"/>
              <a:t>detect and predict of individual-level</a:t>
            </a:r>
            <a:br>
              <a:rPr lang="en-US" sz="2600" dirty="0"/>
            </a:br>
            <a:r>
              <a:rPr lang="en-US" sz="2600" dirty="0"/>
              <a:t>behaviors with limited training data without</a:t>
            </a:r>
            <a:br>
              <a:rPr lang="en-US" sz="2600" dirty="0"/>
            </a:br>
            <a:r>
              <a:rPr lang="en-US" sz="2600" dirty="0"/>
              <a:t>overfitting;  using models conducive to </a:t>
            </a:r>
            <a:br>
              <a:rPr lang="en-US" sz="2600" dirty="0"/>
            </a:br>
            <a:r>
              <a:rPr lang="en-US" sz="2600" dirty="0"/>
              <a:t>explanation (e.g., variants on decision trees);</a:t>
            </a:r>
            <a:br>
              <a:rPr lang="en-US" sz="2600" dirty="0"/>
            </a:br>
            <a:r>
              <a:rPr lang="en-US" sz="2600" dirty="0"/>
              <a:t>seeding algorithms with appropriate features</a:t>
            </a:r>
          </a:p>
          <a:p>
            <a:r>
              <a:rPr lang="en-US" sz="2600" b="1" dirty="0"/>
              <a:t>Impact: </a:t>
            </a:r>
            <a:r>
              <a:rPr lang="en-US" sz="2600" dirty="0"/>
              <a:t>Insights into the temporal-, situational-, behavioral-, and individual-specificity of time-varying explanatory factors to build more predictive models of health behavior and personalized interventions </a:t>
            </a:r>
          </a:p>
        </p:txBody>
      </p:sp>
      <p:pic>
        <p:nvPicPr>
          <p:cNvPr id="5" name="Picture 4">
            <a:extLst>
              <a:ext uri="{FF2B5EF4-FFF2-40B4-BE49-F238E27FC236}">
                <a16:creationId xmlns:a16="http://schemas.microsoft.com/office/drawing/2014/main" id="{ECE36084-A0AD-4657-AD2B-2223DAF8299E}"/>
              </a:ext>
            </a:extLst>
          </p:cNvPr>
          <p:cNvPicPr>
            <a:picLocks noChangeAspect="1"/>
          </p:cNvPicPr>
          <p:nvPr/>
        </p:nvPicPr>
        <p:blipFill>
          <a:blip r:embed="rId2"/>
          <a:stretch>
            <a:fillRect/>
          </a:stretch>
        </p:blipFill>
        <p:spPr>
          <a:xfrm>
            <a:off x="7930403" y="4075668"/>
            <a:ext cx="3933825" cy="2333625"/>
          </a:xfrm>
          <a:prstGeom prst="rect">
            <a:avLst/>
          </a:prstGeom>
        </p:spPr>
      </p:pic>
      <p:pic>
        <p:nvPicPr>
          <p:cNvPr id="9" name="Picture 8">
            <a:extLst>
              <a:ext uri="{FF2B5EF4-FFF2-40B4-BE49-F238E27FC236}">
                <a16:creationId xmlns:a16="http://schemas.microsoft.com/office/drawing/2014/main" id="{D55E75FF-3286-41B4-83CB-157959DAAEB1}"/>
              </a:ext>
            </a:extLst>
          </p:cNvPr>
          <p:cNvPicPr>
            <a:picLocks noChangeAspect="1"/>
          </p:cNvPicPr>
          <p:nvPr/>
        </p:nvPicPr>
        <p:blipFill>
          <a:blip r:embed="rId3"/>
          <a:stretch>
            <a:fillRect/>
          </a:stretch>
        </p:blipFill>
        <p:spPr>
          <a:xfrm>
            <a:off x="7716896" y="1817942"/>
            <a:ext cx="4360837" cy="1812064"/>
          </a:xfrm>
          <a:prstGeom prst="rect">
            <a:avLst/>
          </a:prstGeom>
        </p:spPr>
      </p:pic>
    </p:spTree>
    <p:extLst>
      <p:ext uri="{BB962C8B-B14F-4D97-AF65-F5344CB8AC3E}">
        <p14:creationId xmlns:p14="http://schemas.microsoft.com/office/powerpoint/2010/main" val="39612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2DAC-CD08-2C4B-BEC7-39D5A98B447F}"/>
              </a:ext>
            </a:extLst>
          </p:cNvPr>
          <p:cNvSpPr>
            <a:spLocks noGrp="1"/>
          </p:cNvSpPr>
          <p:nvPr>
            <p:ph type="title"/>
          </p:nvPr>
        </p:nvSpPr>
        <p:spPr>
          <a:xfrm>
            <a:off x="1058616" y="520195"/>
            <a:ext cx="10058400" cy="1450757"/>
          </a:xfrm>
        </p:spPr>
        <p:txBody>
          <a:bodyPr>
            <a:normAutofit/>
          </a:bodyPr>
          <a:lstStyle/>
          <a:p>
            <a:r>
              <a:rPr lang="en-US" sz="3600" dirty="0"/>
              <a:t>Goal: Prediction of Suicidal Thoughts and Behaviors in Youth Using Intensive mobile sensing</a:t>
            </a:r>
          </a:p>
        </p:txBody>
      </p:sp>
      <p:cxnSp>
        <p:nvCxnSpPr>
          <p:cNvPr id="7" name="Straight Arrow Connector 6">
            <a:extLst>
              <a:ext uri="{FF2B5EF4-FFF2-40B4-BE49-F238E27FC236}">
                <a16:creationId xmlns:a16="http://schemas.microsoft.com/office/drawing/2014/main" id="{4E8847C8-2660-DB45-800D-A81B7BF18305}"/>
              </a:ext>
            </a:extLst>
          </p:cNvPr>
          <p:cNvCxnSpPr/>
          <p:nvPr/>
        </p:nvCxnSpPr>
        <p:spPr>
          <a:xfrm>
            <a:off x="1336431" y="2567354"/>
            <a:ext cx="9378461" cy="0"/>
          </a:xfrm>
          <a:prstGeom prst="straightConnector1">
            <a:avLst/>
          </a:prstGeom>
          <a:ln w="1047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E029BAE-1015-974A-853B-9D9010774815}"/>
              </a:ext>
            </a:extLst>
          </p:cNvPr>
          <p:cNvCxnSpPr/>
          <p:nvPr/>
        </p:nvCxnSpPr>
        <p:spPr>
          <a:xfrm>
            <a:off x="1336431" y="3278152"/>
            <a:ext cx="9378461" cy="0"/>
          </a:xfrm>
          <a:prstGeom prst="straightConnector1">
            <a:avLst/>
          </a:prstGeom>
          <a:ln w="1047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Up Arrow 8">
            <a:extLst>
              <a:ext uri="{FF2B5EF4-FFF2-40B4-BE49-F238E27FC236}">
                <a16:creationId xmlns:a16="http://schemas.microsoft.com/office/drawing/2014/main" id="{5B852FF5-02C8-9B42-9D1D-538844BDCFC5}"/>
              </a:ext>
            </a:extLst>
          </p:cNvPr>
          <p:cNvSpPr/>
          <p:nvPr/>
        </p:nvSpPr>
        <p:spPr>
          <a:xfrm>
            <a:off x="1358503" y="3925725"/>
            <a:ext cx="277586" cy="6694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DB9909CD-5305-F340-ADE2-91C56989A1A2}"/>
              </a:ext>
            </a:extLst>
          </p:cNvPr>
          <p:cNvSpPr/>
          <p:nvPr/>
        </p:nvSpPr>
        <p:spPr>
          <a:xfrm>
            <a:off x="2576029" y="3899160"/>
            <a:ext cx="277586" cy="6694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7A541CF8-6E0A-9948-B48F-04DC2C18EAEB}"/>
              </a:ext>
            </a:extLst>
          </p:cNvPr>
          <p:cNvSpPr/>
          <p:nvPr/>
        </p:nvSpPr>
        <p:spPr>
          <a:xfrm>
            <a:off x="5886868" y="3875307"/>
            <a:ext cx="277586" cy="6694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0FE34719-9729-EE42-8E80-B26B7C5CF086}"/>
              </a:ext>
            </a:extLst>
          </p:cNvPr>
          <p:cNvSpPr/>
          <p:nvPr/>
        </p:nvSpPr>
        <p:spPr>
          <a:xfrm>
            <a:off x="10437306" y="3875308"/>
            <a:ext cx="277586" cy="6694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7A9143-679B-D64E-9D8A-252E363FD7A7}"/>
              </a:ext>
            </a:extLst>
          </p:cNvPr>
          <p:cNvSpPr txBox="1"/>
          <p:nvPr/>
        </p:nvSpPr>
        <p:spPr>
          <a:xfrm>
            <a:off x="53810" y="3818480"/>
            <a:ext cx="1500690" cy="923330"/>
          </a:xfrm>
          <a:prstGeom prst="rect">
            <a:avLst/>
          </a:prstGeom>
          <a:noFill/>
        </p:spPr>
        <p:txBody>
          <a:bodyPr wrap="square" rtlCol="0">
            <a:spAutoFit/>
          </a:bodyPr>
          <a:lstStyle/>
          <a:p>
            <a:r>
              <a:rPr lang="en-US" b="1" dirty="0"/>
              <a:t>Major Psychiatric </a:t>
            </a:r>
          </a:p>
          <a:p>
            <a:r>
              <a:rPr lang="en-US" b="1" dirty="0"/>
              <a:t>Assessments</a:t>
            </a:r>
          </a:p>
        </p:txBody>
      </p:sp>
      <p:sp>
        <p:nvSpPr>
          <p:cNvPr id="14" name="TextBox 13">
            <a:extLst>
              <a:ext uri="{FF2B5EF4-FFF2-40B4-BE49-F238E27FC236}">
                <a16:creationId xmlns:a16="http://schemas.microsoft.com/office/drawing/2014/main" id="{4D8E8294-9A56-8449-9CAD-D4C69D9A6B53}"/>
              </a:ext>
            </a:extLst>
          </p:cNvPr>
          <p:cNvSpPr txBox="1"/>
          <p:nvPr/>
        </p:nvSpPr>
        <p:spPr>
          <a:xfrm>
            <a:off x="250610" y="1807932"/>
            <a:ext cx="2805704" cy="646331"/>
          </a:xfrm>
          <a:prstGeom prst="rect">
            <a:avLst/>
          </a:prstGeom>
          <a:noFill/>
        </p:spPr>
        <p:txBody>
          <a:bodyPr wrap="none" rtlCol="0">
            <a:spAutoFit/>
          </a:bodyPr>
          <a:lstStyle/>
          <a:p>
            <a:r>
              <a:rPr lang="en-US" dirty="0"/>
              <a:t>200 High Risk Youth </a:t>
            </a:r>
          </a:p>
          <a:p>
            <a:r>
              <a:rPr lang="en-US" dirty="0"/>
              <a:t>Discharged from Treatment </a:t>
            </a:r>
          </a:p>
        </p:txBody>
      </p:sp>
      <p:sp>
        <p:nvSpPr>
          <p:cNvPr id="15" name="TextBox 14">
            <a:extLst>
              <a:ext uri="{FF2B5EF4-FFF2-40B4-BE49-F238E27FC236}">
                <a16:creationId xmlns:a16="http://schemas.microsoft.com/office/drawing/2014/main" id="{7A8B9C64-F6BC-FA4C-83F4-11114E7B307D}"/>
              </a:ext>
            </a:extLst>
          </p:cNvPr>
          <p:cNvSpPr txBox="1"/>
          <p:nvPr/>
        </p:nvSpPr>
        <p:spPr>
          <a:xfrm>
            <a:off x="9387852" y="1966861"/>
            <a:ext cx="2098908" cy="369332"/>
          </a:xfrm>
          <a:prstGeom prst="rect">
            <a:avLst/>
          </a:prstGeom>
          <a:noFill/>
        </p:spPr>
        <p:txBody>
          <a:bodyPr wrap="none" rtlCol="0">
            <a:spAutoFit/>
          </a:bodyPr>
          <a:lstStyle/>
          <a:p>
            <a:r>
              <a:rPr lang="en-US" dirty="0"/>
              <a:t>Six Month Follow up</a:t>
            </a:r>
          </a:p>
        </p:txBody>
      </p:sp>
      <p:sp>
        <p:nvSpPr>
          <p:cNvPr id="16" name="TextBox 15">
            <a:extLst>
              <a:ext uri="{FF2B5EF4-FFF2-40B4-BE49-F238E27FC236}">
                <a16:creationId xmlns:a16="http://schemas.microsoft.com/office/drawing/2014/main" id="{7675128D-EC88-FF47-B214-24ACAB997664}"/>
              </a:ext>
            </a:extLst>
          </p:cNvPr>
          <p:cNvSpPr txBox="1"/>
          <p:nvPr/>
        </p:nvSpPr>
        <p:spPr>
          <a:xfrm>
            <a:off x="1458730" y="2807098"/>
            <a:ext cx="8856271" cy="369332"/>
          </a:xfrm>
          <a:prstGeom prst="rect">
            <a:avLst/>
          </a:prstGeom>
          <a:noFill/>
        </p:spPr>
        <p:txBody>
          <a:bodyPr wrap="none" rtlCol="0">
            <a:spAutoFit/>
          </a:bodyPr>
          <a:lstStyle/>
          <a:p>
            <a:r>
              <a:rPr lang="en-US" dirty="0"/>
              <a:t>Continuous Mobile Sensing with weekly brief assessment of Suicidal Thoughts and Behaviors</a:t>
            </a:r>
          </a:p>
        </p:txBody>
      </p:sp>
      <p:sp>
        <p:nvSpPr>
          <p:cNvPr id="17" name="TextBox 16">
            <a:extLst>
              <a:ext uri="{FF2B5EF4-FFF2-40B4-BE49-F238E27FC236}">
                <a16:creationId xmlns:a16="http://schemas.microsoft.com/office/drawing/2014/main" id="{146F0BFA-3705-5D4E-98D5-E44B0AAB317B}"/>
              </a:ext>
            </a:extLst>
          </p:cNvPr>
          <p:cNvSpPr txBox="1"/>
          <p:nvPr/>
        </p:nvSpPr>
        <p:spPr>
          <a:xfrm>
            <a:off x="992840" y="4564838"/>
            <a:ext cx="968535" cy="369332"/>
          </a:xfrm>
          <a:prstGeom prst="rect">
            <a:avLst/>
          </a:prstGeom>
          <a:noFill/>
        </p:spPr>
        <p:txBody>
          <a:bodyPr wrap="none" rtlCol="0">
            <a:spAutoFit/>
          </a:bodyPr>
          <a:lstStyle/>
          <a:p>
            <a:r>
              <a:rPr lang="en-US" dirty="0"/>
              <a:t>Baseline</a:t>
            </a:r>
          </a:p>
        </p:txBody>
      </p:sp>
      <p:sp>
        <p:nvSpPr>
          <p:cNvPr id="18" name="TextBox 17">
            <a:extLst>
              <a:ext uri="{FF2B5EF4-FFF2-40B4-BE49-F238E27FC236}">
                <a16:creationId xmlns:a16="http://schemas.microsoft.com/office/drawing/2014/main" id="{5B2FA50B-6322-3548-A673-0DCF2AB7B5EC}"/>
              </a:ext>
            </a:extLst>
          </p:cNvPr>
          <p:cNvSpPr txBox="1"/>
          <p:nvPr/>
        </p:nvSpPr>
        <p:spPr>
          <a:xfrm>
            <a:off x="2218789" y="4568623"/>
            <a:ext cx="992066" cy="369332"/>
          </a:xfrm>
          <a:prstGeom prst="rect">
            <a:avLst/>
          </a:prstGeom>
          <a:noFill/>
        </p:spPr>
        <p:txBody>
          <a:bodyPr wrap="none" rtlCol="0">
            <a:spAutoFit/>
          </a:bodyPr>
          <a:lstStyle/>
          <a:p>
            <a:r>
              <a:rPr lang="en-US" dirty="0"/>
              <a:t>1 Month</a:t>
            </a:r>
          </a:p>
        </p:txBody>
      </p:sp>
      <p:sp>
        <p:nvSpPr>
          <p:cNvPr id="19" name="TextBox 18">
            <a:extLst>
              <a:ext uri="{FF2B5EF4-FFF2-40B4-BE49-F238E27FC236}">
                <a16:creationId xmlns:a16="http://schemas.microsoft.com/office/drawing/2014/main" id="{7BF41813-AF50-E64D-9E5C-FB098CAB28E2}"/>
              </a:ext>
            </a:extLst>
          </p:cNvPr>
          <p:cNvSpPr txBox="1"/>
          <p:nvPr/>
        </p:nvSpPr>
        <p:spPr>
          <a:xfrm>
            <a:off x="5484743" y="4564838"/>
            <a:ext cx="1081835" cy="369332"/>
          </a:xfrm>
          <a:prstGeom prst="rect">
            <a:avLst/>
          </a:prstGeom>
          <a:noFill/>
        </p:spPr>
        <p:txBody>
          <a:bodyPr wrap="none" rtlCol="0">
            <a:spAutoFit/>
          </a:bodyPr>
          <a:lstStyle/>
          <a:p>
            <a:r>
              <a:rPr lang="en-US" dirty="0"/>
              <a:t>3 Months</a:t>
            </a:r>
          </a:p>
        </p:txBody>
      </p:sp>
      <p:sp>
        <p:nvSpPr>
          <p:cNvPr id="20" name="TextBox 19">
            <a:extLst>
              <a:ext uri="{FF2B5EF4-FFF2-40B4-BE49-F238E27FC236}">
                <a16:creationId xmlns:a16="http://schemas.microsoft.com/office/drawing/2014/main" id="{6DC0DEC0-E790-B141-8DFA-2420ED96662B}"/>
              </a:ext>
            </a:extLst>
          </p:cNvPr>
          <p:cNvSpPr txBox="1"/>
          <p:nvPr/>
        </p:nvSpPr>
        <p:spPr>
          <a:xfrm>
            <a:off x="10035181" y="4564838"/>
            <a:ext cx="1081835" cy="369332"/>
          </a:xfrm>
          <a:prstGeom prst="rect">
            <a:avLst/>
          </a:prstGeom>
          <a:noFill/>
        </p:spPr>
        <p:txBody>
          <a:bodyPr wrap="none" rtlCol="0">
            <a:spAutoFit/>
          </a:bodyPr>
          <a:lstStyle/>
          <a:p>
            <a:r>
              <a:rPr lang="en-US" dirty="0"/>
              <a:t>6 Months</a:t>
            </a:r>
          </a:p>
        </p:txBody>
      </p:sp>
      <p:cxnSp>
        <p:nvCxnSpPr>
          <p:cNvPr id="22" name="Straight Connector 21">
            <a:extLst>
              <a:ext uri="{FF2B5EF4-FFF2-40B4-BE49-F238E27FC236}">
                <a16:creationId xmlns:a16="http://schemas.microsoft.com/office/drawing/2014/main" id="{D57B6850-5127-7D40-90AB-5C5402266EB0}"/>
              </a:ext>
            </a:extLst>
          </p:cNvPr>
          <p:cNvCxnSpPr/>
          <p:nvPr/>
        </p:nvCxnSpPr>
        <p:spPr>
          <a:xfrm>
            <a:off x="1254368" y="5245658"/>
            <a:ext cx="445477" cy="0"/>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F797D0-3F91-8E44-9C41-9D1C46042A12}"/>
              </a:ext>
            </a:extLst>
          </p:cNvPr>
          <p:cNvCxnSpPr/>
          <p:nvPr/>
        </p:nvCxnSpPr>
        <p:spPr>
          <a:xfrm>
            <a:off x="5664128" y="5245658"/>
            <a:ext cx="445477" cy="0"/>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BBDA56-5F1A-294F-8258-07EC37620E47}"/>
              </a:ext>
            </a:extLst>
          </p:cNvPr>
          <p:cNvCxnSpPr/>
          <p:nvPr/>
        </p:nvCxnSpPr>
        <p:spPr>
          <a:xfrm>
            <a:off x="2269345" y="5245658"/>
            <a:ext cx="445477" cy="0"/>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6CAAA6-B97B-B24E-9213-E366846BB57B}"/>
              </a:ext>
            </a:extLst>
          </p:cNvPr>
          <p:cNvCxnSpPr/>
          <p:nvPr/>
        </p:nvCxnSpPr>
        <p:spPr>
          <a:xfrm>
            <a:off x="10206194" y="5245658"/>
            <a:ext cx="445477" cy="0"/>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52B79B-CD78-2D4A-8CCF-12BC9ED98F60}"/>
              </a:ext>
            </a:extLst>
          </p:cNvPr>
          <p:cNvSpPr txBox="1"/>
          <p:nvPr/>
        </p:nvSpPr>
        <p:spPr>
          <a:xfrm>
            <a:off x="116070" y="4859160"/>
            <a:ext cx="1220361" cy="923330"/>
          </a:xfrm>
          <a:prstGeom prst="rect">
            <a:avLst/>
          </a:prstGeom>
          <a:noFill/>
        </p:spPr>
        <p:txBody>
          <a:bodyPr wrap="square" rtlCol="0">
            <a:spAutoFit/>
          </a:bodyPr>
          <a:lstStyle/>
          <a:p>
            <a:r>
              <a:rPr lang="en-US" b="1" dirty="0"/>
              <a:t>1 Week </a:t>
            </a:r>
          </a:p>
          <a:p>
            <a:r>
              <a:rPr lang="en-US" b="1" dirty="0"/>
              <a:t>periods</a:t>
            </a:r>
          </a:p>
          <a:p>
            <a:r>
              <a:rPr lang="en-US" b="1" dirty="0"/>
              <a:t> of EMA</a:t>
            </a:r>
          </a:p>
        </p:txBody>
      </p:sp>
      <p:pic>
        <p:nvPicPr>
          <p:cNvPr id="33" name="Picture 32">
            <a:extLst>
              <a:ext uri="{FF2B5EF4-FFF2-40B4-BE49-F238E27FC236}">
                <a16:creationId xmlns:a16="http://schemas.microsoft.com/office/drawing/2014/main" id="{9A4E7E1D-F09C-E546-AC05-180DEBC84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6986"/>
          <a:stretch/>
        </p:blipFill>
        <p:spPr>
          <a:xfrm>
            <a:off x="599908" y="2809662"/>
            <a:ext cx="498308" cy="936980"/>
          </a:xfrm>
          <a:prstGeom prst="rect">
            <a:avLst/>
          </a:prstGeom>
        </p:spPr>
      </p:pic>
      <p:sp>
        <p:nvSpPr>
          <p:cNvPr id="34" name="TextBox 33">
            <a:extLst>
              <a:ext uri="{FF2B5EF4-FFF2-40B4-BE49-F238E27FC236}">
                <a16:creationId xmlns:a16="http://schemas.microsoft.com/office/drawing/2014/main" id="{01BBAA65-9BB9-A547-B429-1A6328A09A06}"/>
              </a:ext>
            </a:extLst>
          </p:cNvPr>
          <p:cNvSpPr txBox="1"/>
          <p:nvPr/>
        </p:nvSpPr>
        <p:spPr>
          <a:xfrm>
            <a:off x="1097280" y="5762094"/>
            <a:ext cx="9638985" cy="369332"/>
          </a:xfrm>
          <a:prstGeom prst="rect">
            <a:avLst/>
          </a:prstGeom>
          <a:noFill/>
        </p:spPr>
        <p:txBody>
          <a:bodyPr wrap="none" rtlCol="0">
            <a:spAutoFit/>
          </a:bodyPr>
          <a:lstStyle/>
          <a:p>
            <a:r>
              <a:rPr lang="en-US" b="1" dirty="0"/>
              <a:t>Time frames: Intraday (e.g. circadian); Daily; Weekly; Major Assessments (baseline, 1, 3, 6 months) </a:t>
            </a:r>
          </a:p>
        </p:txBody>
      </p:sp>
      <p:sp>
        <p:nvSpPr>
          <p:cNvPr id="3" name="TextBox 2">
            <a:extLst>
              <a:ext uri="{FF2B5EF4-FFF2-40B4-BE49-F238E27FC236}">
                <a16:creationId xmlns:a16="http://schemas.microsoft.com/office/drawing/2014/main" id="{BF0742BC-CDFF-8649-8DAD-7D29D0E0926B}"/>
              </a:ext>
            </a:extLst>
          </p:cNvPr>
          <p:cNvSpPr txBox="1"/>
          <p:nvPr/>
        </p:nvSpPr>
        <p:spPr>
          <a:xfrm>
            <a:off x="7317670" y="111751"/>
            <a:ext cx="4607352" cy="461665"/>
          </a:xfrm>
          <a:prstGeom prst="rect">
            <a:avLst/>
          </a:prstGeom>
          <a:noFill/>
        </p:spPr>
        <p:txBody>
          <a:bodyPr wrap="none" rtlCol="0">
            <a:spAutoFit/>
          </a:bodyPr>
          <a:lstStyle/>
          <a:p>
            <a:r>
              <a:rPr lang="en-US" sz="2400" dirty="0"/>
              <a:t>Nicholas Allen and Randy Auerbach</a:t>
            </a:r>
          </a:p>
        </p:txBody>
      </p:sp>
    </p:spTree>
    <p:extLst>
      <p:ext uri="{BB962C8B-B14F-4D97-AF65-F5344CB8AC3E}">
        <p14:creationId xmlns:p14="http://schemas.microsoft.com/office/powerpoint/2010/main" val="1533442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C40991-7414-0B4F-B0DA-0497B5564A66}"/>
              </a:ext>
            </a:extLst>
          </p:cNvPr>
          <p:cNvPicPr>
            <a:picLocks noChangeAspect="1"/>
          </p:cNvPicPr>
          <p:nvPr/>
        </p:nvPicPr>
        <p:blipFill>
          <a:blip r:embed="rId2"/>
          <a:stretch>
            <a:fillRect/>
          </a:stretch>
        </p:blipFill>
        <p:spPr>
          <a:xfrm>
            <a:off x="1136424" y="605692"/>
            <a:ext cx="2745668" cy="2738804"/>
          </a:xfrm>
          <a:prstGeom prst="rect">
            <a:avLst/>
          </a:prstGeom>
        </p:spPr>
      </p:pic>
      <p:pic>
        <p:nvPicPr>
          <p:cNvPr id="3" name="Picture 2">
            <a:extLst>
              <a:ext uri="{FF2B5EF4-FFF2-40B4-BE49-F238E27FC236}">
                <a16:creationId xmlns:a16="http://schemas.microsoft.com/office/drawing/2014/main" id="{51088D1C-291B-324A-9363-4012BE9DEC45}"/>
              </a:ext>
            </a:extLst>
          </p:cNvPr>
          <p:cNvPicPr>
            <a:picLocks noChangeAspect="1"/>
          </p:cNvPicPr>
          <p:nvPr/>
        </p:nvPicPr>
        <p:blipFill>
          <a:blip r:embed="rId3"/>
          <a:stretch>
            <a:fillRect/>
          </a:stretch>
        </p:blipFill>
        <p:spPr>
          <a:xfrm>
            <a:off x="579316" y="3344496"/>
            <a:ext cx="3859884" cy="2569580"/>
          </a:xfrm>
          <a:prstGeom prst="rect">
            <a:avLst/>
          </a:prstGeom>
        </p:spPr>
      </p:pic>
      <p:pic>
        <p:nvPicPr>
          <p:cNvPr id="4" name="Picture 3">
            <a:extLst>
              <a:ext uri="{FF2B5EF4-FFF2-40B4-BE49-F238E27FC236}">
                <a16:creationId xmlns:a16="http://schemas.microsoft.com/office/drawing/2014/main" id="{A59B6778-236A-6D40-AA02-6F6842438A21}"/>
              </a:ext>
            </a:extLst>
          </p:cNvPr>
          <p:cNvPicPr>
            <a:picLocks noChangeAspect="1"/>
          </p:cNvPicPr>
          <p:nvPr/>
        </p:nvPicPr>
        <p:blipFill>
          <a:blip r:embed="rId4"/>
          <a:stretch>
            <a:fillRect/>
          </a:stretch>
        </p:blipFill>
        <p:spPr>
          <a:xfrm>
            <a:off x="5185750" y="605692"/>
            <a:ext cx="4989881" cy="5308384"/>
          </a:xfrm>
          <a:prstGeom prst="rect">
            <a:avLst/>
          </a:prstGeom>
        </p:spPr>
      </p:pic>
      <p:sp>
        <p:nvSpPr>
          <p:cNvPr id="5" name="TextBox 4">
            <a:extLst>
              <a:ext uri="{FF2B5EF4-FFF2-40B4-BE49-F238E27FC236}">
                <a16:creationId xmlns:a16="http://schemas.microsoft.com/office/drawing/2014/main" id="{A6153515-2494-7045-A75E-4AED0B28C8B7}"/>
              </a:ext>
            </a:extLst>
          </p:cNvPr>
          <p:cNvSpPr txBox="1"/>
          <p:nvPr/>
        </p:nvSpPr>
        <p:spPr>
          <a:xfrm>
            <a:off x="10026647" y="5914076"/>
            <a:ext cx="1473609" cy="369332"/>
          </a:xfrm>
          <a:prstGeom prst="rect">
            <a:avLst/>
          </a:prstGeom>
          <a:noFill/>
        </p:spPr>
        <p:txBody>
          <a:bodyPr wrap="none" rtlCol="0">
            <a:spAutoFit/>
          </a:bodyPr>
          <a:lstStyle/>
          <a:p>
            <a:r>
              <a:rPr lang="en-US" dirty="0"/>
              <a:t>*=</a:t>
            </a:r>
            <a:r>
              <a:rPr lang="en-US" dirty="0" err="1"/>
              <a:t>ITunes</a:t>
            </a:r>
            <a:r>
              <a:rPr lang="en-US" dirty="0"/>
              <a:t> only</a:t>
            </a:r>
          </a:p>
        </p:txBody>
      </p:sp>
      <p:sp>
        <p:nvSpPr>
          <p:cNvPr id="6" name="TextBox 5">
            <a:extLst>
              <a:ext uri="{FF2B5EF4-FFF2-40B4-BE49-F238E27FC236}">
                <a16:creationId xmlns:a16="http://schemas.microsoft.com/office/drawing/2014/main" id="{D25DA5A7-B614-5945-80D5-3278A09F804E}"/>
              </a:ext>
            </a:extLst>
          </p:cNvPr>
          <p:cNvSpPr txBox="1"/>
          <p:nvPr/>
        </p:nvSpPr>
        <p:spPr>
          <a:xfrm>
            <a:off x="3643565" y="144027"/>
            <a:ext cx="4904869" cy="461665"/>
          </a:xfrm>
          <a:prstGeom prst="rect">
            <a:avLst/>
          </a:prstGeom>
          <a:noFill/>
        </p:spPr>
        <p:txBody>
          <a:bodyPr wrap="none" rtlCol="0">
            <a:spAutoFit/>
          </a:bodyPr>
          <a:lstStyle/>
          <a:p>
            <a:r>
              <a:rPr lang="en-US" sz="2400" b="1" dirty="0"/>
              <a:t>Continuous Mobile Sensing Variables</a:t>
            </a:r>
          </a:p>
        </p:txBody>
      </p:sp>
    </p:spTree>
    <p:extLst>
      <p:ext uri="{BB962C8B-B14F-4D97-AF65-F5344CB8AC3E}">
        <p14:creationId xmlns:p14="http://schemas.microsoft.com/office/powerpoint/2010/main" val="1073376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4A7E1A-BA1E-384E-96D6-5EADAC4FE1FD}"/>
              </a:ext>
            </a:extLst>
          </p:cNvPr>
          <p:cNvSpPr>
            <a:spLocks noGrp="1"/>
          </p:cNvSpPr>
          <p:nvPr>
            <p:ph type="title"/>
          </p:nvPr>
        </p:nvSpPr>
        <p:spPr/>
        <p:txBody>
          <a:bodyPr/>
          <a:lstStyle/>
          <a:p>
            <a:r>
              <a:rPr lang="en-US" dirty="0"/>
              <a:t>Modeling and Data Analysis</a:t>
            </a:r>
          </a:p>
        </p:txBody>
      </p:sp>
      <p:sp>
        <p:nvSpPr>
          <p:cNvPr id="5" name="Content Placeholder 4">
            <a:extLst>
              <a:ext uri="{FF2B5EF4-FFF2-40B4-BE49-F238E27FC236}">
                <a16:creationId xmlns:a16="http://schemas.microsoft.com/office/drawing/2014/main" id="{C767B244-569A-A24F-8E6A-C25391CABF07}"/>
              </a:ext>
            </a:extLst>
          </p:cNvPr>
          <p:cNvSpPr>
            <a:spLocks noGrp="1"/>
          </p:cNvSpPr>
          <p:nvPr>
            <p:ph sz="half" idx="1"/>
          </p:nvPr>
        </p:nvSpPr>
        <p:spPr>
          <a:xfrm>
            <a:off x="510363" y="1825625"/>
            <a:ext cx="5509437" cy="4351338"/>
          </a:xfrm>
        </p:spPr>
        <p:txBody>
          <a:bodyPr>
            <a:normAutofit fontScale="70000" lnSpcReduction="20000"/>
          </a:bodyPr>
          <a:lstStyle/>
          <a:p>
            <a:r>
              <a:rPr lang="en-US" b="1" dirty="0"/>
              <a:t>Hypothesis Driven Data analysis</a:t>
            </a:r>
          </a:p>
          <a:p>
            <a:endParaRPr lang="en-US" b="1" dirty="0"/>
          </a:p>
          <a:p>
            <a:pPr lvl="1"/>
            <a:r>
              <a:rPr lang="en-US" sz="2800" dirty="0"/>
              <a:t>Interpretable features (e.g., Sleep duration, Sentiment in language, Music choice, Frequency of social contact)</a:t>
            </a:r>
          </a:p>
          <a:p>
            <a:pPr lvl="1"/>
            <a:r>
              <a:rPr lang="en-US" sz="2800" dirty="0"/>
              <a:t>Dynamic factor analysis to detect underlying temporal structure of time series data</a:t>
            </a:r>
          </a:p>
          <a:p>
            <a:pPr lvl="1"/>
            <a:r>
              <a:rPr lang="en-US" sz="2800" dirty="0"/>
              <a:t>Multilevel regression techniques (i.e., autocorrelation/cross-correlation models)</a:t>
            </a:r>
          </a:p>
          <a:p>
            <a:pPr lvl="1"/>
            <a:r>
              <a:rPr lang="en-US" sz="2800" dirty="0"/>
              <a:t>Mixed Markov models for predicting  state-switching (i.e., changes in suicide risk occurring within a person over time) </a:t>
            </a:r>
          </a:p>
        </p:txBody>
      </p:sp>
      <p:sp>
        <p:nvSpPr>
          <p:cNvPr id="6" name="Content Placeholder 5">
            <a:extLst>
              <a:ext uri="{FF2B5EF4-FFF2-40B4-BE49-F238E27FC236}">
                <a16:creationId xmlns:a16="http://schemas.microsoft.com/office/drawing/2014/main" id="{6178D8D5-BB66-F84E-A572-27CFA592F140}"/>
              </a:ext>
            </a:extLst>
          </p:cNvPr>
          <p:cNvSpPr>
            <a:spLocks noGrp="1"/>
          </p:cNvSpPr>
          <p:nvPr>
            <p:ph sz="half" idx="2"/>
          </p:nvPr>
        </p:nvSpPr>
        <p:spPr>
          <a:xfrm>
            <a:off x="6019800" y="1403498"/>
            <a:ext cx="5334000" cy="4773465"/>
          </a:xfrm>
        </p:spPr>
        <p:txBody>
          <a:bodyPr>
            <a:normAutofit fontScale="70000" lnSpcReduction="20000"/>
          </a:bodyPr>
          <a:lstStyle/>
          <a:p>
            <a:r>
              <a:rPr lang="en-GB" b="1" dirty="0"/>
              <a:t>Empirically-Driven Data Analysis (Machine Learning)</a:t>
            </a:r>
          </a:p>
          <a:p>
            <a:pPr lvl="1"/>
            <a:r>
              <a:rPr lang="en-GB" sz="3100" dirty="0"/>
              <a:t>Will explore all available data (hypothesized and non-hypothesized) using deep learning models</a:t>
            </a:r>
          </a:p>
          <a:p>
            <a:pPr lvl="1"/>
            <a:r>
              <a:rPr lang="en-US" sz="3100" dirty="0"/>
              <a:t>Computational feature representation to extract features understandable by the computer from the raw input streams </a:t>
            </a:r>
          </a:p>
          <a:p>
            <a:pPr lvl="1"/>
            <a:r>
              <a:rPr lang="en-US" sz="3100" dirty="0"/>
              <a:t>Concurrent fusion to represent co-occurring visual, acoustic, verbal, and behavioral features (i.e., to model synchronized behaviors) and</a:t>
            </a:r>
          </a:p>
          <a:p>
            <a:pPr lvl="1"/>
            <a:r>
              <a:rPr lang="en-US" sz="3100" dirty="0"/>
              <a:t> Temporal fusion to model the temporal patterns and contingencies between the multimodal behaviors (i.e., to model asynchronized behaviors such as changes in suicidal risk) </a:t>
            </a:r>
          </a:p>
        </p:txBody>
      </p:sp>
    </p:spTree>
    <p:extLst>
      <p:ext uri="{BB962C8B-B14F-4D97-AF65-F5344CB8AC3E}">
        <p14:creationId xmlns:p14="http://schemas.microsoft.com/office/powerpoint/2010/main" val="1502666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9B81F7-3220-4822-93BA-9AB368C34FBD}"/>
              </a:ext>
            </a:extLst>
          </p:cNvPr>
          <p:cNvSpPr txBox="1"/>
          <p:nvPr/>
        </p:nvSpPr>
        <p:spPr>
          <a:xfrm>
            <a:off x="0" y="-14597"/>
            <a:ext cx="10795452" cy="523220"/>
          </a:xfrm>
          <a:prstGeom prst="rect">
            <a:avLst/>
          </a:prstGeom>
          <a:noFill/>
        </p:spPr>
        <p:txBody>
          <a:bodyPr wrap="square" rtlCol="0">
            <a:spAutoFit/>
          </a:bodyPr>
          <a:lstStyle/>
          <a:p>
            <a:r>
              <a:rPr lang="en-US" sz="2800" b="1" dirty="0">
                <a:solidFill>
                  <a:srgbClr val="0070C0"/>
                </a:solidFill>
              </a:rPr>
              <a:t>Robust Predictors of Mania and Psychosis (Baker and Rauch)</a:t>
            </a:r>
          </a:p>
        </p:txBody>
      </p:sp>
      <p:sp>
        <p:nvSpPr>
          <p:cNvPr id="8" name="TextBox 7">
            <a:extLst>
              <a:ext uri="{FF2B5EF4-FFF2-40B4-BE49-F238E27FC236}">
                <a16:creationId xmlns:a16="http://schemas.microsoft.com/office/drawing/2014/main" id="{E65498B5-74FA-4354-A9FA-523536215906}"/>
              </a:ext>
            </a:extLst>
          </p:cNvPr>
          <p:cNvSpPr txBox="1"/>
          <p:nvPr/>
        </p:nvSpPr>
        <p:spPr>
          <a:xfrm>
            <a:off x="9305387" y="244373"/>
            <a:ext cx="3403836" cy="461665"/>
          </a:xfrm>
          <a:prstGeom prst="rect">
            <a:avLst/>
          </a:prstGeom>
          <a:noFill/>
        </p:spPr>
        <p:txBody>
          <a:bodyPr wrap="square" rtlCol="0">
            <a:spAutoFit/>
          </a:bodyPr>
          <a:lstStyle/>
          <a:p>
            <a:r>
              <a:rPr lang="en-US" sz="2400" dirty="0">
                <a:solidFill>
                  <a:srgbClr val="FF0000"/>
                </a:solidFill>
              </a:rPr>
              <a:t>Modeling: Barnett</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2192000" cy="5016758"/>
          </a:xfrm>
          <a:prstGeom prst="rect">
            <a:avLst/>
          </a:prstGeom>
          <a:noFill/>
        </p:spPr>
        <p:txBody>
          <a:bodyPr wrap="square" rtlCol="0">
            <a:spAutoFit/>
          </a:bodyPr>
          <a:lstStyle/>
          <a:p>
            <a:pPr marL="457200" indent="-457200">
              <a:buAutoNum type="arabicPeriod"/>
            </a:pPr>
            <a:r>
              <a:rPr lang="en-US" sz="2400" b="1" u="sng" dirty="0"/>
              <a:t>Goal:</a:t>
            </a:r>
            <a:r>
              <a:rPr lang="en-US" sz="2400" b="1" dirty="0"/>
              <a:t>  </a:t>
            </a:r>
            <a:r>
              <a:rPr lang="en-US" sz="2400" dirty="0"/>
              <a:t>Predict adverse events - mania/psychosis -  prior to their occurrence by detecting changes in the behavior of at-risk patients. </a:t>
            </a:r>
          </a:p>
          <a:p>
            <a:pPr marL="457200" indent="-457200">
              <a:buAutoNum type="arabicPeriod"/>
            </a:pPr>
            <a:endParaRPr lang="en-US" sz="2000" b="1" u="sng" dirty="0"/>
          </a:p>
          <a:p>
            <a:r>
              <a:rPr lang="en-US" sz="2400" b="1" u="sng" dirty="0"/>
              <a:t>2. Data collection designs:</a:t>
            </a:r>
            <a:r>
              <a:rPr lang="en-US" sz="2400" b="1" dirty="0"/>
              <a:t> </a:t>
            </a:r>
          </a:p>
          <a:p>
            <a:pPr marL="342900" indent="-342900">
              <a:buFont typeface="Arial" panose="020B0604020202020204" pitchFamily="34" charset="0"/>
              <a:buChar char="•"/>
            </a:pPr>
            <a:r>
              <a:rPr lang="en-US" sz="2400" dirty="0"/>
              <a:t>Smartphone sensor data collected continuously and unobtrusively/passively: GPS, accelerometer, call/text logs, screen on/off logs, </a:t>
            </a:r>
            <a:r>
              <a:rPr lang="en-US" sz="2400" dirty="0" err="1"/>
              <a:t>WiFi</a:t>
            </a:r>
            <a:r>
              <a:rPr lang="en-US" sz="2400" dirty="0"/>
              <a:t>, bluetooth, app usage, gyroscope.</a:t>
            </a:r>
          </a:p>
          <a:p>
            <a:pPr marL="342900" indent="-342900">
              <a:buFont typeface="Arial" panose="020B0604020202020204" pitchFamily="34" charset="0"/>
              <a:buChar char="•"/>
            </a:pPr>
            <a:r>
              <a:rPr lang="en-US" sz="2400" dirty="0"/>
              <a:t>Analysis of some continuous covariates (hazard modeling) and others after discretization (change point detection) due to circadian behavioral patterns, so discretizing to the level of the day leads to most meaningful/interpretable measures.</a:t>
            </a:r>
          </a:p>
          <a:p>
            <a:pPr marL="342900" indent="-342900">
              <a:buFont typeface="Arial" panose="020B0604020202020204" pitchFamily="34" charset="0"/>
              <a:buChar char="•"/>
            </a:pPr>
            <a:r>
              <a:rPr lang="en-US" sz="2400" dirty="0"/>
              <a:t> </a:t>
            </a:r>
            <a:r>
              <a:rPr lang="en-US" sz="2400" i="1" dirty="0"/>
              <a:t>Unsupervised detection of c</a:t>
            </a:r>
            <a:r>
              <a:rPr lang="en-US" sz="2400" dirty="0"/>
              <a:t>hange point prior to the occurrence of an adverse event under hypothesis that behavioral changes precede adverse events.</a:t>
            </a:r>
          </a:p>
          <a:p>
            <a:pPr marL="342900" indent="-342900">
              <a:buFont typeface="Arial" panose="020B0604020202020204" pitchFamily="34" charset="0"/>
              <a:buChar char="•"/>
            </a:pPr>
            <a:endParaRPr lang="en-US" sz="2000" dirty="0"/>
          </a:p>
          <a:p>
            <a:endParaRPr lang="en-US" sz="2000" b="1" dirty="0"/>
          </a:p>
          <a:p>
            <a:endParaRPr lang="en-US" sz="2000" b="1" dirty="0"/>
          </a:p>
        </p:txBody>
      </p:sp>
      <p:pic>
        <p:nvPicPr>
          <p:cNvPr id="16" name="Picture 15">
            <a:extLst>
              <a:ext uri="{FF2B5EF4-FFF2-40B4-BE49-F238E27FC236}">
                <a16:creationId xmlns:a16="http://schemas.microsoft.com/office/drawing/2014/main" id="{704C716B-0AC4-4DD1-A803-D400D689421C}"/>
              </a:ext>
            </a:extLst>
          </p:cNvPr>
          <p:cNvPicPr>
            <a:picLocks noChangeAspect="1"/>
          </p:cNvPicPr>
          <p:nvPr/>
        </p:nvPicPr>
        <p:blipFill>
          <a:blip r:embed="rId3"/>
          <a:stretch>
            <a:fillRect/>
          </a:stretch>
        </p:blipFill>
        <p:spPr>
          <a:xfrm>
            <a:off x="1090119" y="4756077"/>
            <a:ext cx="5394704" cy="2101923"/>
          </a:xfrm>
          <a:prstGeom prst="rect">
            <a:avLst/>
          </a:prstGeom>
        </p:spPr>
      </p:pic>
      <p:sp>
        <p:nvSpPr>
          <p:cNvPr id="2" name="TextBox 1">
            <a:extLst>
              <a:ext uri="{FF2B5EF4-FFF2-40B4-BE49-F238E27FC236}">
                <a16:creationId xmlns:a16="http://schemas.microsoft.com/office/drawing/2014/main" id="{2BC4D355-64A7-4FA6-AD48-FFB0F710B802}"/>
              </a:ext>
            </a:extLst>
          </p:cNvPr>
          <p:cNvSpPr txBox="1"/>
          <p:nvPr/>
        </p:nvSpPr>
        <p:spPr>
          <a:xfrm>
            <a:off x="6968972" y="4969855"/>
            <a:ext cx="4038333" cy="1200329"/>
          </a:xfrm>
          <a:prstGeom prst="rect">
            <a:avLst/>
          </a:prstGeom>
          <a:noFill/>
        </p:spPr>
        <p:txBody>
          <a:bodyPr wrap="square" rtlCol="0">
            <a:spAutoFit/>
          </a:bodyPr>
          <a:lstStyle/>
          <a:p>
            <a:r>
              <a:rPr lang="en-US" sz="2400" b="1" dirty="0">
                <a:latin typeface="+mj-lt"/>
                <a:cs typeface="Arial" panose="020B0604020202020204" pitchFamily="34" charset="0"/>
              </a:rPr>
              <a:t>A patient’s post-processed daily digital biomarkers derived from smartphone sensor data.</a:t>
            </a:r>
          </a:p>
        </p:txBody>
      </p:sp>
      <p:sp>
        <p:nvSpPr>
          <p:cNvPr id="3" name="Arrow: Right 2">
            <a:extLst>
              <a:ext uri="{FF2B5EF4-FFF2-40B4-BE49-F238E27FC236}">
                <a16:creationId xmlns:a16="http://schemas.microsoft.com/office/drawing/2014/main" id="{D8B6B280-06F5-4973-AC73-4A95166320F6}"/>
              </a:ext>
            </a:extLst>
          </p:cNvPr>
          <p:cNvSpPr/>
          <p:nvPr/>
        </p:nvSpPr>
        <p:spPr>
          <a:xfrm flipH="1">
            <a:off x="6504413" y="5315051"/>
            <a:ext cx="444969"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825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7D79D5-4CE2-47B6-836E-C505384A5CE4}"/>
                  </a:ext>
                </a:extLst>
              </p:cNvPr>
              <p:cNvSpPr txBox="1"/>
              <p:nvPr/>
            </p:nvSpPr>
            <p:spPr>
              <a:xfrm>
                <a:off x="0" y="712101"/>
                <a:ext cx="12192000" cy="6409640"/>
              </a:xfrm>
              <a:prstGeom prst="rect">
                <a:avLst/>
              </a:prstGeom>
              <a:noFill/>
            </p:spPr>
            <p:txBody>
              <a:bodyPr wrap="square" rtlCol="0">
                <a:spAutoFit/>
              </a:bodyPr>
              <a:lstStyle/>
              <a:p>
                <a:r>
                  <a:rPr lang="en-US" sz="2000" b="1" u="sng" dirty="0"/>
                  <a:t>3. Modeling framework:</a:t>
                </a:r>
                <a:r>
                  <a:rPr lang="en-US" sz="2000" b="1" dirty="0"/>
                  <a:t> </a:t>
                </a:r>
              </a:p>
              <a:p>
                <a:r>
                  <a:rPr lang="en-US" sz="2000" dirty="0">
                    <a:latin typeface="Arial" panose="020B0604020202020204" pitchFamily="34" charset="0"/>
                    <a:cs typeface="Arial" panose="020B0604020202020204" pitchFamily="34" charset="0"/>
                  </a:rPr>
                  <a:t>Consider the within-patient model with a change point on day </a:t>
                </a:r>
                <a14:m>
                  <m:oMath xmlns:m="http://schemas.openxmlformats.org/officeDocument/2006/math">
                    <m:r>
                      <m:rPr>
                        <m:sty m:val="p"/>
                      </m:rPr>
                      <a:rPr lang="en-US" sz="2000">
                        <a:latin typeface="Cambria Math" panose="02040503050406030204" pitchFamily="18" charset="0"/>
                      </a:rPr>
                      <m:t>k</m:t>
                    </m:r>
                    <m:r>
                      <a:rPr lang="en-US" sz="2000" i="1">
                        <a:latin typeface="Cambria Math" panose="02040503050406030204" pitchFamily="18" charset="0"/>
                      </a:rPr>
                      <m:t> </m:t>
                    </m:r>
                  </m:oMath>
                </a14:m>
                <a:r>
                  <a:rPr lang="en-US" sz="2000" dirty="0">
                    <a:latin typeface="Arial" panose="020B0604020202020204" pitchFamily="34" charset="0"/>
                    <a:cs typeface="Arial" panose="020B0604020202020204" pitchFamily="34" charset="0"/>
                  </a:rPr>
                  <a:t>:</a:t>
                </a:r>
              </a:p>
              <a:p>
                <a:pPr/>
                <a14:m>
                  <m:oMathPara xmlns:m="http://schemas.openxmlformats.org/officeDocument/2006/math">
                    <m:oMathParaPr>
                      <m:jc m:val="centerGroup"/>
                    </m:oMathParaPr>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𝒀</m:t>
                          </m:r>
                        </m:e>
                        <m:sub>
                          <m:r>
                            <a:rPr lang="en-US" sz="2000" i="1">
                              <a:latin typeface="Cambria Math" panose="02040503050406030204" pitchFamily="18" charset="0"/>
                            </a:rPr>
                            <m:t>𝑗</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𝝁</m:t>
                          </m:r>
                        </m:e>
                        <m:sub>
                          <m:r>
                            <a:rPr lang="en-US" sz="2000" i="1">
                              <a:latin typeface="Cambria Math" panose="02040503050406030204" pitchFamily="18" charset="0"/>
                            </a:rPr>
                            <m:t>𝑗</m:t>
                          </m:r>
                        </m:sub>
                      </m:sSub>
                      <m:r>
                        <a:rPr lang="en-US" sz="2000" i="1">
                          <a:latin typeface="Cambria Math" panose="02040503050406030204" pitchFamily="18" charset="0"/>
                        </a:rPr>
                        <m:t>+</m:t>
                      </m:r>
                      <m:r>
                        <m:rPr>
                          <m:sty m:val="p"/>
                        </m:rPr>
                        <a:rPr lang="en-US" sz="2000">
                          <a:latin typeface="Cambria Math" panose="02040503050406030204" pitchFamily="18" charset="0"/>
                        </a:rPr>
                        <m:t>I</m:t>
                      </m:r>
                      <m:d>
                        <m:dPr>
                          <m:ctrlPr>
                            <a:rPr lang="en-US" sz="2000" i="1">
                              <a:latin typeface="Cambria Math" panose="02040503050406030204" pitchFamily="18" charset="0"/>
                            </a:rPr>
                          </m:ctrlPr>
                        </m:dPr>
                        <m:e>
                          <m:r>
                            <m:rPr>
                              <m:sty m:val="p"/>
                            </m:rPr>
                            <a:rPr lang="en-US" sz="2000">
                              <a:latin typeface="Cambria Math" panose="02040503050406030204" pitchFamily="18" charset="0"/>
                            </a:rPr>
                            <m:t>j</m:t>
                          </m:r>
                          <m:r>
                            <a:rPr lang="en-US" sz="2000">
                              <a:latin typeface="Cambria Math" panose="02040503050406030204" pitchFamily="18" charset="0"/>
                            </a:rPr>
                            <m:t>≥</m:t>
                          </m:r>
                          <m:r>
                            <m:rPr>
                              <m:sty m:val="p"/>
                            </m:rPr>
                            <a:rPr lang="en-US" sz="2000">
                              <a:latin typeface="Cambria Math" panose="02040503050406030204" pitchFamily="18" charset="0"/>
                            </a:rPr>
                            <m:t>k</m:t>
                          </m:r>
                        </m:e>
                      </m:d>
                      <m:r>
                        <a:rPr lang="en-US" sz="2000" b="1" i="1">
                          <a:latin typeface="Cambria Math" panose="02040503050406030204" pitchFamily="18" charset="0"/>
                        </a:rPr>
                        <m:t>𝜷</m:t>
                      </m:r>
                      <m:r>
                        <a:rPr lang="en-US" sz="2000" b="0" i="1" baseline="-25000" smtClean="0">
                          <a:latin typeface="Cambria Math" panose="02040503050406030204" pitchFamily="18" charset="0"/>
                        </a:rPr>
                        <m:t>𝑗</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𝝐</m:t>
                          </m:r>
                        </m:e>
                        <m:sub>
                          <m:r>
                            <a:rPr lang="en-US" sz="2000" i="1">
                              <a:latin typeface="Cambria Math" panose="02040503050406030204" pitchFamily="18" charset="0"/>
                            </a:rPr>
                            <m:t>𝑗</m:t>
                          </m:r>
                        </m:sub>
                      </m:sSub>
                    </m:oMath>
                  </m:oMathPara>
                </a14:m>
                <a:endParaRPr lang="en-US" sz="2000" dirty="0">
                  <a:latin typeface="Arial" panose="020B0604020202020204" pitchFamily="34" charset="0"/>
                </a:endParaRPr>
              </a:p>
              <a:p>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𝝐</m:t>
                        </m:r>
                      </m:e>
                      <m:sub>
                        <m:r>
                          <a:rPr lang="en-US" sz="2000" i="1">
                            <a:latin typeface="Cambria Math" panose="02040503050406030204" pitchFamily="18" charset="0"/>
                          </a:rPr>
                          <m:t>𝑗</m:t>
                        </m:r>
                      </m:sub>
                    </m:sSub>
                    <m:r>
                      <a:rPr lang="en-US" sz="2000" b="1"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1</m:t>
                                </m:r>
                                <m:r>
                                  <a:rPr lang="en-US" sz="2000" i="1">
                                    <a:latin typeface="Cambria Math" panose="02040503050406030204" pitchFamily="18" charset="0"/>
                                  </a:rPr>
                                  <m:t>𝑗</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𝑝𝑗</m:t>
                                </m:r>
                              </m:sub>
                            </m:sSub>
                          </m:e>
                        </m:d>
                      </m:e>
                      <m:sup>
                        <m:r>
                          <a:rPr lang="en-US" sz="2000" i="1">
                            <a:latin typeface="Cambria Math" panose="02040503050406030204" pitchFamily="18" charset="0"/>
                          </a:rPr>
                          <m:t>𝑇</m:t>
                        </m:r>
                      </m:sup>
                    </m:sSup>
                    <m:r>
                      <a:rPr lang="en-US" sz="2000" i="1">
                        <a:latin typeface="Cambria Math" panose="02040503050406030204" pitchFamily="18" charset="0"/>
                      </a:rPr>
                      <m:t>∼</m:t>
                    </m:r>
                    <m:r>
                      <a:rPr lang="en-US" sz="2000" i="1">
                        <a:latin typeface="Cambria Math" panose="02040503050406030204" pitchFamily="18" charset="0"/>
                      </a:rPr>
                      <m:t>𝑀𝑉𝑁</m:t>
                    </m:r>
                    <m:r>
                      <a:rPr lang="en-US" sz="2000" i="1">
                        <a:latin typeface="Cambria Math" panose="02040503050406030204" pitchFamily="18" charset="0"/>
                      </a:rPr>
                      <m:t>(</m:t>
                    </m:r>
                    <m:r>
                      <a:rPr lang="en-US" sz="2000" b="1" i="1">
                        <a:latin typeface="Cambria Math" panose="02040503050406030204" pitchFamily="18" charset="0"/>
                      </a:rPr>
                      <m:t>𝟎</m:t>
                    </m:r>
                    <m:r>
                      <a:rPr lang="en-US" sz="2000" i="1">
                        <a:latin typeface="Cambria Math" panose="02040503050406030204" pitchFamily="18" charset="0"/>
                      </a:rPr>
                      <m:t>,</m:t>
                    </m:r>
                    <m:r>
                      <a:rPr lang="en-US" sz="2000" b="1">
                        <a:latin typeface="Cambria Math" panose="02040503050406030204" pitchFamily="18" charset="0"/>
                      </a:rPr>
                      <m:t>𝚺</m:t>
                    </m:r>
                    <m:r>
                      <a:rPr lang="en-US" sz="2000" i="1">
                        <a:latin typeface="Cambria Math" panose="02040503050406030204" pitchFamily="18" charset="0"/>
                      </a:rPr>
                      <m:t>)</m:t>
                    </m:r>
                  </m:oMath>
                </a14:m>
                <a:r>
                  <a:rPr lang="en-US" sz="2000" dirty="0">
                    <a:latin typeface="Arial" panose="020B0604020202020204" pitchFamily="34" charset="0"/>
                    <a:cs typeface="Arial" panose="020B0604020202020204" pitchFamily="34" charset="0"/>
                  </a:rPr>
                  <a:t> error.</a:t>
                </a:r>
                <a14:m>
                  <m:oMath xmlns:m="http://schemas.openxmlformats.org/officeDocument/2006/math">
                    <m:r>
                      <a:rPr lang="en-US" sz="2000" b="0" i="0" smtClean="0">
                        <a:latin typeface="Cambria Math" panose="02040503050406030204" pitchFamily="18" charset="0"/>
                      </a:rPr>
                      <m:t>  </m:t>
                    </m:r>
                    <m:sSub>
                      <m:sSubPr>
                        <m:ctrlPr>
                          <a:rPr lang="en-US" sz="2000" i="1">
                            <a:latin typeface="Cambria Math" panose="02040503050406030204" pitchFamily="18" charset="0"/>
                          </a:rPr>
                        </m:ctrlPr>
                      </m:sSubPr>
                      <m:e>
                        <m:r>
                          <a:rPr lang="en-US" sz="2000" b="1" i="1">
                            <a:latin typeface="Cambria Math" panose="02040503050406030204" pitchFamily="18" charset="0"/>
                          </a:rPr>
                          <m:t>𝝁</m:t>
                        </m:r>
                      </m:e>
                      <m:sub>
                        <m:r>
                          <a:rPr lang="en-US" sz="2000" i="1">
                            <a:latin typeface="Cambria Math" panose="02040503050406030204" pitchFamily="18" charset="0"/>
                          </a:rPr>
                          <m:t>𝑗</m:t>
                        </m:r>
                      </m:sub>
                    </m:sSub>
                    <m:r>
                      <a:rPr lang="en-US" sz="2000"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1</m:t>
                                </m:r>
                                <m:r>
                                  <a:rPr lang="en-US" sz="2000" i="1">
                                    <a:latin typeface="Cambria Math" panose="02040503050406030204" pitchFamily="18" charset="0"/>
                                  </a:rPr>
                                  <m:t>𝑗</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𝑝𝑗</m:t>
                                </m:r>
                              </m:sub>
                            </m:sSub>
                          </m:e>
                        </m:d>
                      </m:e>
                      <m:sup>
                        <m:r>
                          <a:rPr lang="en-US" sz="2000" i="1">
                            <a:latin typeface="Cambria Math" panose="02040503050406030204" pitchFamily="18" charset="0"/>
                          </a:rPr>
                          <m:t>𝑇</m:t>
                        </m:r>
                      </m:sup>
                    </m:sSup>
                    <m:r>
                      <a:rPr lang="en-US" sz="2000" b="1" i="1">
                        <a:latin typeface="Cambria Math" panose="02040503050406030204" pitchFamily="18" charset="0"/>
                      </a:rPr>
                      <m:t>=</m:t>
                    </m:r>
                    <m:r>
                      <a:rPr lang="en-US" sz="2000" b="1" i="1">
                        <a:latin typeface="Cambria Math" panose="02040503050406030204" pitchFamily="18" charset="0"/>
                      </a:rPr>
                      <m:t>𝜶</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𝜸</m:t>
                        </m:r>
                      </m:e>
                      <m:sub>
                        <m:r>
                          <a:rPr lang="en-US" sz="2000" i="1">
                            <a:latin typeface="Cambria Math" panose="02040503050406030204" pitchFamily="18" charset="0"/>
                          </a:rPr>
                          <m:t>𝑗</m:t>
                        </m:r>
                      </m:sub>
                    </m:sSub>
                    <m:r>
                      <a:rPr lang="en-US" sz="2000" i="1">
                        <a:latin typeface="Cambria Math" panose="02040503050406030204" pitchFamily="18" charset="0"/>
                      </a:rPr>
                      <m:t>,</m:t>
                    </m:r>
                  </m:oMath>
                </a14:m>
                <a:r>
                  <a:rPr lang="en-US" sz="2000" dirty="0">
                    <a:latin typeface="Arial" panose="020B0604020202020204" pitchFamily="34" charset="0"/>
                  </a:rPr>
                  <a:t> feature means.</a:t>
                </a:r>
              </a:p>
              <a:p>
                <a14:m>
                  <m:oMath xmlns:m="http://schemas.openxmlformats.org/officeDocument/2006/math">
                    <m:r>
                      <a:rPr lang="en-US" sz="2000" b="0" i="0" smtClean="0">
                        <a:latin typeface="Cambria Math" panose="02040503050406030204" pitchFamily="18" charset="0"/>
                      </a:rPr>
                      <m:t>  </m:t>
                    </m:r>
                    <m:r>
                      <a:rPr lang="en-US" sz="2000" b="1" i="1">
                        <a:latin typeface="Cambria Math" panose="02040503050406030204" pitchFamily="18" charset="0"/>
                      </a:rPr>
                      <m:t>𝜶</m:t>
                    </m:r>
                    <m:r>
                      <a:rPr lang="en-US" sz="2000" b="1"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𝑝</m:t>
                                </m:r>
                              </m:sub>
                            </m:sSub>
                          </m:e>
                        </m:d>
                      </m:e>
                      <m:sup>
                        <m:r>
                          <a:rPr lang="en-US" sz="2000" i="1">
                            <a:latin typeface="Cambria Math" panose="02040503050406030204" pitchFamily="18" charset="0"/>
                          </a:rPr>
                          <m:t>𝑇</m:t>
                        </m:r>
                      </m:sup>
                    </m:sSup>
                  </m:oMath>
                </a14:m>
                <a:r>
                  <a:rPr lang="en-US" sz="2000" dirty="0">
                    <a:latin typeface="Arial" panose="020B0604020202020204" pitchFamily="34" charset="0"/>
                    <a:cs typeface="Arial" panose="020B0604020202020204" pitchFamily="34" charset="0"/>
                  </a:rPr>
                  <a:t> intercept coefficients.</a:t>
                </a:r>
                <a14:m>
                  <m:oMath xmlns:m="http://schemas.openxmlformats.org/officeDocument/2006/math">
                    <m:r>
                      <a:rPr lang="en-US" sz="2000" b="0" i="0" smtClean="0">
                        <a:latin typeface="Cambria Math" panose="02040503050406030204" pitchFamily="18" charset="0"/>
                      </a:rPr>
                      <m:t>  </m:t>
                    </m:r>
                    <m:sSub>
                      <m:sSubPr>
                        <m:ctrlPr>
                          <a:rPr lang="en-US" sz="2000" b="1" i="1">
                            <a:latin typeface="Cambria Math" panose="02040503050406030204" pitchFamily="18" charset="0"/>
                          </a:rPr>
                        </m:ctrlPr>
                      </m:sSubPr>
                      <m:e>
                        <m:r>
                          <a:rPr lang="en-US" sz="2000" b="1" i="1">
                            <a:latin typeface="Cambria Math" panose="02040503050406030204" pitchFamily="18" charset="0"/>
                          </a:rPr>
                          <m:t>𝜸</m:t>
                        </m:r>
                      </m:e>
                      <m:sub>
                        <m:r>
                          <a:rPr lang="en-US" sz="2000" i="1">
                            <a:latin typeface="Cambria Math" panose="02040503050406030204" pitchFamily="18" charset="0"/>
                          </a:rPr>
                          <m:t>𝑗</m:t>
                        </m:r>
                      </m:sub>
                    </m:sSub>
                    <m:r>
                      <a:rPr lang="en-US" sz="2000" b="1"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1</m:t>
                                </m:r>
                                <m:r>
                                  <a:rPr lang="en-US" sz="2000" i="1">
                                    <a:latin typeface="Cambria Math" panose="02040503050406030204" pitchFamily="18" charset="0"/>
                                  </a:rPr>
                                  <m:t>𝑗</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𝑝𝑗</m:t>
                                </m:r>
                              </m:sub>
                            </m:sSub>
                          </m:e>
                        </m:d>
                      </m:e>
                      <m:sup>
                        <m:r>
                          <a:rPr lang="en-US" sz="2000" i="1">
                            <a:latin typeface="Cambria Math" panose="02040503050406030204" pitchFamily="18" charset="0"/>
                          </a:rPr>
                          <m:t>𝑇</m:t>
                        </m:r>
                      </m:sup>
                    </m:sSup>
                  </m:oMath>
                </a14:m>
                <a:r>
                  <a:rPr lang="en-US" sz="2000" dirty="0">
                    <a:latin typeface="Arial" panose="020B0604020202020204" pitchFamily="34" charset="0"/>
                    <a:cs typeface="Arial" panose="020B0604020202020204" pitchFamily="34" charset="0"/>
                  </a:rPr>
                  <a:t> weekly periodic effects </a:t>
                </a:r>
              </a:p>
              <a:p>
                <a:r>
                  <a:rPr lang="en-US" sz="2000" dirty="0">
                    <a:latin typeface="Arial" panose="020B0604020202020204" pitchFamily="34" charset="0"/>
                    <a:cs typeface="Arial" panose="020B0604020202020204" pitchFamily="34" charset="0"/>
                  </a:rPr>
                  <a:t>(</a:t>
                </a:r>
                <a14:m>
                  <m:oMath xmlns:m="http://schemas.openxmlformats.org/officeDocument/2006/math">
                    <m:nary>
                      <m:naryPr>
                        <m:chr m:val="∑"/>
                        <m:limLoc m:val="undOvr"/>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1">
                            <a:latin typeface="Cambria Math" panose="02040503050406030204" pitchFamily="18" charset="0"/>
                          </a:rPr>
                          <m:t>=1</m:t>
                        </m:r>
                      </m:sub>
                      <m:sup>
                        <m:r>
                          <a:rPr lang="en-US" sz="2000" i="1">
                            <a:latin typeface="Cambria Math" panose="02040503050406030204" pitchFamily="18" charset="0"/>
                          </a:rPr>
                          <m:t>7</m:t>
                        </m:r>
                      </m:sup>
                      <m:e>
                        <m:sSub>
                          <m:sSubPr>
                            <m:ctrlPr>
                              <a:rPr lang="en-US" sz="2000" b="1" i="1">
                                <a:latin typeface="Cambria Math" panose="02040503050406030204" pitchFamily="18" charset="0"/>
                              </a:rPr>
                            </m:ctrlPr>
                          </m:sSubPr>
                          <m:e>
                            <m:r>
                              <a:rPr lang="en-US" sz="2000" b="1" i="1">
                                <a:latin typeface="Cambria Math" panose="02040503050406030204" pitchFamily="18" charset="0"/>
                              </a:rPr>
                              <m:t>𝜸</m:t>
                            </m:r>
                          </m:e>
                          <m:sub>
                            <m:r>
                              <a:rPr lang="en-US" sz="2000" i="1">
                                <a:latin typeface="Cambria Math" panose="02040503050406030204" pitchFamily="18" charset="0"/>
                              </a:rPr>
                              <m:t>𝑗</m:t>
                            </m:r>
                          </m:sub>
                        </m:sSub>
                      </m:e>
                    </m:nary>
                    <m:r>
                      <a:rPr lang="en-US" sz="2000" i="1">
                        <a:latin typeface="Cambria Math" panose="02040503050406030204" pitchFamily="18" charset="0"/>
                      </a:rPr>
                      <m:t>=</m:t>
                    </m:r>
                    <m:r>
                      <a:rPr lang="en-US" sz="2000" b="1" i="1">
                        <a:latin typeface="Cambria Math" panose="02040503050406030204" pitchFamily="18" charset="0"/>
                      </a:rPr>
                      <m:t>𝟎</m:t>
                    </m:r>
                  </m:oMath>
                </a14:m>
                <a:r>
                  <a:rPr lang="en-US" sz="2000" dirty="0"/>
                  <a:t> and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𝜸</m:t>
                        </m:r>
                      </m:e>
                      <m:sub>
                        <m:r>
                          <a:rPr lang="en-US" sz="2000" i="1">
                            <a:latin typeface="Cambria Math" panose="02040503050406030204" pitchFamily="18" charset="0"/>
                          </a:rPr>
                          <m:t>𝑗</m:t>
                        </m:r>
                      </m:sub>
                    </m:sSub>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𝜸</m:t>
                        </m:r>
                      </m:e>
                      <m:sub>
                        <m:r>
                          <a:rPr lang="en-US" sz="2000" i="1">
                            <a:latin typeface="Cambria Math" panose="02040503050406030204" pitchFamily="18" charset="0"/>
                          </a:rPr>
                          <m:t>𝑗</m:t>
                        </m:r>
                        <m:r>
                          <a:rPr lang="en-US" sz="2000" i="1">
                            <a:latin typeface="Cambria Math" panose="02040503050406030204" pitchFamily="18" charset="0"/>
                          </a:rPr>
                          <m:t>+7</m:t>
                        </m:r>
                      </m:sub>
                    </m:sSub>
                    <m:r>
                      <a:rPr lang="en-US" sz="2000" i="1">
                        <a:latin typeface="Cambria Math" panose="02040503050406030204" pitchFamily="18" charset="0"/>
                      </a:rPr>
                      <m:t> ∀</m:t>
                    </m:r>
                    <m:r>
                      <a:rPr lang="en-US" sz="2000" i="1">
                        <a:latin typeface="Cambria Math" panose="02040503050406030204" pitchFamily="18" charset="0"/>
                      </a:rPr>
                      <m:t>𝑗</m:t>
                    </m:r>
                  </m:oMath>
                </a14:m>
                <a:r>
                  <a:rPr lang="en-US" sz="2000" dirty="0">
                    <a:latin typeface="Arial" panose="020B0604020202020204" pitchFamily="34" charset="0"/>
                    <a:cs typeface="Arial" panose="020B0604020202020204" pitchFamily="34" charset="0"/>
                  </a:rPr>
                  <a:t>).</a:t>
                </a:r>
                <a14:m>
                  <m:oMath xmlns:m="http://schemas.openxmlformats.org/officeDocument/2006/math">
                    <m:r>
                      <a:rPr lang="en-US" sz="2000" b="0" i="0" smtClean="0">
                        <a:latin typeface="Cambria Math" panose="02040503050406030204" pitchFamily="18" charset="0"/>
                      </a:rPr>
                      <m:t>  </m:t>
                    </m:r>
                    <m:sSub>
                      <m:sSubPr>
                        <m:ctrlPr>
                          <a:rPr lang="en-US" sz="2000" b="1" i="1">
                            <a:latin typeface="Cambria Math" panose="02040503050406030204" pitchFamily="18" charset="0"/>
                          </a:rPr>
                        </m:ctrlPr>
                      </m:sSubPr>
                      <m:e>
                        <m:r>
                          <a:rPr lang="en-US" sz="2000" b="1" i="1">
                            <a:latin typeface="Cambria Math" panose="02040503050406030204" pitchFamily="18" charset="0"/>
                          </a:rPr>
                          <m:t>𝜷</m:t>
                        </m:r>
                      </m:e>
                      <m:sub>
                        <m:r>
                          <a:rPr lang="en-US" sz="2000" i="1">
                            <a:latin typeface="Cambria Math" panose="02040503050406030204" pitchFamily="18" charset="0"/>
                          </a:rPr>
                          <m:t>𝑗</m:t>
                        </m:r>
                      </m:sub>
                    </m:sSub>
                    <m:r>
                      <a:rPr lang="en-US" sz="2000" b="1"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1</m:t>
                                </m:r>
                                <m:r>
                                  <a:rPr lang="en-US" sz="2000" i="1">
                                    <a:latin typeface="Cambria Math" panose="02040503050406030204" pitchFamily="18" charset="0"/>
                                  </a:rPr>
                                  <m:t>𝑗</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𝑝𝑗</m:t>
                                </m:r>
                              </m:sub>
                            </m:sSub>
                          </m:e>
                        </m:d>
                      </m:e>
                      <m:sup>
                        <m:r>
                          <a:rPr lang="en-US" sz="2000" i="1">
                            <a:latin typeface="Cambria Math" panose="02040503050406030204" pitchFamily="18" charset="0"/>
                          </a:rPr>
                          <m:t>𝑇</m:t>
                        </m:r>
                      </m:sup>
                    </m:sSup>
                  </m:oMath>
                </a14:m>
                <a:r>
                  <a:rPr lang="en-US" sz="2000" dirty="0">
                    <a:latin typeface="Arial" panose="020B0604020202020204" pitchFamily="34" charset="0"/>
                    <a:cs typeface="Arial" panose="020B0604020202020204" pitchFamily="34" charset="0"/>
                  </a:rPr>
                  <a:t> shift after change point.</a:t>
                </a:r>
              </a:p>
              <a:p>
                <a:endParaRPr lang="en-US" sz="2000" b="1" dirty="0"/>
              </a:p>
              <a:p>
                <a:r>
                  <a:rPr lang="en-US" sz="2000" b="1" dirty="0"/>
                  <a:t>Likelihood ratio test for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𝐻</m:t>
                        </m:r>
                      </m:e>
                      <m:sub>
                        <m:r>
                          <a:rPr lang="en-US" sz="2000" i="1">
                            <a:latin typeface="Cambria Math" panose="02040503050406030204" pitchFamily="18" charset="0"/>
                          </a:rPr>
                          <m:t>0</m:t>
                        </m:r>
                      </m:sub>
                    </m:sSub>
                    <m:r>
                      <a:rPr lang="en-US" sz="2000" i="1">
                        <a:latin typeface="Cambria Math" panose="02040503050406030204" pitchFamily="18" charset="0"/>
                      </a:rPr>
                      <m:t>: </m:t>
                    </m:r>
                    <m:r>
                      <a:rPr lang="en-US" sz="2000" b="1" i="1">
                        <a:latin typeface="Cambria Math" panose="02040503050406030204" pitchFamily="18" charset="0"/>
                      </a:rPr>
                      <m:t>𝜷</m:t>
                    </m:r>
                    <m:r>
                      <a:rPr lang="en-US" sz="2000" b="1" i="1">
                        <a:latin typeface="Cambria Math" panose="02040503050406030204" pitchFamily="18" charset="0"/>
                      </a:rPr>
                      <m:t>=</m:t>
                    </m:r>
                    <m:r>
                      <a:rPr lang="en-US" sz="2000" b="1" i="1">
                        <a:latin typeface="Cambria Math" panose="02040503050406030204" pitchFamily="18" charset="0"/>
                      </a:rPr>
                      <m:t>𝟎</m:t>
                    </m:r>
                  </m:oMath>
                </a14:m>
                <a:r>
                  <a:rPr lang="en-US" sz="2000" b="1" dirty="0"/>
                  <a:t> against</a:t>
                </a:r>
                <a14:m>
                  <m:oMath xmlns:m="http://schemas.openxmlformats.org/officeDocument/2006/math">
                    <m:r>
                      <a:rPr lang="en-US" sz="2000" b="1" i="0"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𝐻</m:t>
                        </m:r>
                      </m:e>
                      <m:sub>
                        <m:r>
                          <a:rPr lang="en-US" sz="2000" i="1">
                            <a:latin typeface="Cambria Math" panose="02040503050406030204" pitchFamily="18" charset="0"/>
                          </a:rPr>
                          <m:t>1</m:t>
                        </m:r>
                      </m:sub>
                    </m:sSub>
                    <m:r>
                      <a:rPr lang="en-US" sz="2000" i="1">
                        <a:latin typeface="Cambria Math" panose="02040503050406030204" pitchFamily="18" charset="0"/>
                      </a:rPr>
                      <m:t>: </m:t>
                    </m:r>
                    <m:r>
                      <a:rPr lang="en-US" sz="2000" b="1" i="1">
                        <a:latin typeface="Cambria Math" panose="02040503050406030204" pitchFamily="18" charset="0"/>
                      </a:rPr>
                      <m:t>𝜷</m:t>
                    </m:r>
                    <m:r>
                      <a:rPr lang="en-US" sz="2000" b="1" i="1">
                        <a:latin typeface="Cambria Math" panose="02040503050406030204" pitchFamily="18" charset="0"/>
                      </a:rPr>
                      <m:t>≠</m:t>
                    </m:r>
                    <m:r>
                      <a:rPr lang="en-US" sz="2000" b="1" i="1">
                        <a:latin typeface="Cambria Math" panose="02040503050406030204" pitchFamily="18" charset="0"/>
                      </a:rPr>
                      <m:t>𝟎</m:t>
                    </m:r>
                  </m:oMath>
                </a14:m>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𝑌</m:t>
                            </m:r>
                          </m:e>
                        </m:acc>
                      </m:e>
                      <m:sub>
                        <m:r>
                          <a:rPr lang="en-US" sz="2000" i="1">
                            <a:latin typeface="Cambria Math" panose="02040503050406030204" pitchFamily="18" charset="0"/>
                          </a:rPr>
                          <m:t>𝑖</m:t>
                        </m:r>
                      </m:sub>
                    </m:sSub>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1">
                            <a:latin typeface="Cambria Math" panose="02040503050406030204" pitchFamily="18" charset="0"/>
                          </a:rPr>
                          <m:t>=1</m:t>
                        </m:r>
                      </m:sub>
                      <m:sup>
                        <m:r>
                          <a:rPr lang="en-US" sz="2000" i="1">
                            <a:latin typeface="Cambria Math" panose="02040503050406030204" pitchFamily="18" charset="0"/>
                          </a:rPr>
                          <m:t>𝑛</m:t>
                        </m:r>
                      </m:sup>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𝑌</m:t>
                                </m:r>
                              </m:e>
                              <m:sub>
                                <m:r>
                                  <a:rPr lang="en-US" sz="2000" i="1">
                                    <a:latin typeface="Cambria Math" panose="02040503050406030204" pitchFamily="18" charset="0"/>
                                  </a:rPr>
                                  <m:t>𝑖𝑗</m:t>
                                </m:r>
                              </m:sub>
                            </m:sSub>
                          </m:num>
                          <m:den>
                            <m:r>
                              <a:rPr lang="en-US" sz="2000" i="1">
                                <a:latin typeface="Cambria Math" panose="02040503050406030204" pitchFamily="18" charset="0"/>
                              </a:rPr>
                              <m:t>𝑛</m:t>
                            </m:r>
                          </m:den>
                        </m:f>
                      </m:e>
                    </m:nary>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𝑈</m:t>
                        </m:r>
                      </m:e>
                      <m:sub>
                        <m:r>
                          <a:rPr lang="en-US" sz="2000" i="1">
                            <a:latin typeface="Cambria Math" panose="02040503050406030204" pitchFamily="18" charset="0"/>
                          </a:rPr>
                          <m:t>𝑖𝑘</m:t>
                        </m:r>
                      </m:sub>
                    </m:sSub>
                    <m:r>
                      <a:rPr lang="en-US" sz="2000" i="1">
                        <a:latin typeface="Cambria Math" panose="02040503050406030204" pitchFamily="18" charset="0"/>
                      </a:rPr>
                      <m:t>=</m:t>
                    </m:r>
                    <m:f>
                      <m:fPr>
                        <m:ctrlPr>
                          <a:rPr lang="en-US" sz="2000" i="1">
                            <a:latin typeface="Cambria Math" panose="02040503050406030204" pitchFamily="18" charset="0"/>
                          </a:rPr>
                        </m:ctrlPr>
                      </m:fPr>
                      <m:num>
                        <m:nary>
                          <m:naryPr>
                            <m:chr m:val="∑"/>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+1</m:t>
                            </m:r>
                          </m:sub>
                          <m:sup>
                            <m:r>
                              <a:rPr lang="en-US" sz="2000" i="1">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𝑌</m:t>
                                </m:r>
                              </m:e>
                              <m:sub>
                                <m:r>
                                  <a:rPr lang="en-US" sz="2000" i="1">
                                    <a:latin typeface="Cambria Math" panose="02040503050406030204" pitchFamily="18" charset="0"/>
                                  </a:rPr>
                                  <m:t>𝑖𝑗</m:t>
                                </m:r>
                              </m:sub>
                            </m:sSub>
                          </m:e>
                        </m:nary>
                        <m:r>
                          <a:rPr lang="en-US" sz="2000" i="1">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𝑌</m:t>
                                </m:r>
                              </m:e>
                            </m:acc>
                          </m:e>
                          <m:sub>
                            <m:r>
                              <a:rPr lang="en-US" sz="2000" i="1">
                                <a:latin typeface="Cambria Math" panose="02040503050406030204" pitchFamily="18" charset="0"/>
                              </a:rPr>
                              <m:t>𝑖</m:t>
                            </m:r>
                          </m:sub>
                        </m:sSub>
                        <m:r>
                          <a:rPr lang="en-US" sz="2000" i="1">
                            <a:latin typeface="Cambria Math" panose="02040503050406030204" pitchFamily="18" charset="0"/>
                          </a:rPr>
                          <m:t>(</m:t>
                        </m:r>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m:t>
                        </m:r>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𝑘</m:t>
                            </m:r>
                            <m:d>
                              <m:dPr>
                                <m:ctrlPr>
                                  <a:rPr lang="en-US" sz="2000" i="1">
                                    <a:latin typeface="Cambria Math" panose="02040503050406030204" pitchFamily="18" charset="0"/>
                                  </a:rPr>
                                </m:ctrlPr>
                              </m:dPr>
                              <m:e>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𝑘</m:t>
                                </m:r>
                              </m:e>
                            </m:d>
                            <m:r>
                              <a:rPr lang="en-US" sz="2000" i="1">
                                <a:latin typeface="Cambria Math" panose="02040503050406030204" pitchFamily="18" charset="0"/>
                              </a:rPr>
                              <m:t>/</m:t>
                            </m:r>
                            <m:r>
                              <a:rPr lang="en-US" sz="2000" i="1">
                                <a:latin typeface="Cambria Math" panose="02040503050406030204" pitchFamily="18" charset="0"/>
                              </a:rPr>
                              <m:t>𝑛</m:t>
                            </m:r>
                          </m:e>
                        </m:rad>
                      </m:den>
                    </m:f>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𝑘</m:t>
                        </m:r>
                      </m:sub>
                    </m:sSub>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𝑝</m:t>
                        </m:r>
                      </m:sup>
                      <m:e>
                        <m:sSubSup>
                          <m:sSubSupPr>
                            <m:ctrlPr>
                              <a:rPr lang="en-US" sz="2000" i="1">
                                <a:latin typeface="Cambria Math" panose="02040503050406030204" pitchFamily="18" charset="0"/>
                              </a:rPr>
                            </m:ctrlPr>
                          </m:sSubSupPr>
                          <m:e>
                            <m:r>
                              <a:rPr lang="en-US" sz="2000" i="1">
                                <a:latin typeface="Cambria Math" panose="02040503050406030204" pitchFamily="18" charset="0"/>
                              </a:rPr>
                              <m:t>𝑈</m:t>
                            </m:r>
                          </m:e>
                          <m:sub>
                            <m:r>
                              <a:rPr lang="en-US" sz="2000" i="1">
                                <a:latin typeface="Cambria Math" panose="02040503050406030204" pitchFamily="18" charset="0"/>
                              </a:rPr>
                              <m:t>𝑖𝑘</m:t>
                            </m:r>
                          </m:sub>
                          <m:sup>
                            <m:r>
                              <a:rPr lang="en-US" sz="2000" i="1">
                                <a:latin typeface="Cambria Math" panose="02040503050406030204" pitchFamily="18" charset="0"/>
                              </a:rPr>
                              <m:t>2</m:t>
                            </m:r>
                          </m:sup>
                        </m:sSubSup>
                      </m:e>
                    </m:nary>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𝜒</m:t>
                        </m:r>
                      </m:e>
                      <m:sub>
                        <m:r>
                          <a:rPr lang="en-US" sz="2000" i="1">
                            <a:latin typeface="Cambria Math" panose="02040503050406030204" pitchFamily="18" charset="0"/>
                          </a:rPr>
                          <m:t>𝑝</m:t>
                        </m:r>
                      </m:sub>
                      <m:sup>
                        <m:r>
                          <a:rPr lang="en-US" sz="2000" i="1">
                            <a:latin typeface="Cambria Math" panose="02040503050406030204" pitchFamily="18" charset="0"/>
                          </a:rPr>
                          <m:t>2</m:t>
                        </m:r>
                      </m:sup>
                    </m:sSubSup>
                  </m:oMath>
                </a14:m>
                <a:r>
                  <a:rPr lang="en-US" sz="2000" dirty="0"/>
                  <a:t> under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𝐻</m:t>
                        </m:r>
                      </m:e>
                      <m:sub>
                        <m:r>
                          <a:rPr lang="en-US" sz="2000" i="1">
                            <a:latin typeface="Cambria Math" panose="02040503050406030204" pitchFamily="18" charset="0"/>
                          </a:rPr>
                          <m:t>0</m:t>
                        </m:r>
                      </m:sub>
                    </m:sSub>
                  </m:oMath>
                </a14:m>
                <a:r>
                  <a:rPr lang="en-US" sz="2000" dirty="0"/>
                  <a:t>.</a:t>
                </a:r>
              </a:p>
              <a:p>
                <a:endParaRPr lang="en-US" sz="2000" b="1" dirty="0"/>
              </a:p>
              <a:p>
                <a:r>
                  <a:rPr lang="en-US" sz="2000" b="1" dirty="0"/>
                  <a:t>Test statistic:		</a:t>
                </a:r>
                <a14:m>
                  <m:oMath xmlns:m="http://schemas.openxmlformats.org/officeDocument/2006/math">
                    <m:r>
                      <a:rPr lang="en-US" sz="2000" i="1">
                        <a:latin typeface="Cambria Math" panose="02040503050406030204" pitchFamily="18" charset="0"/>
                      </a:rPr>
                      <m:t>𝑄</m:t>
                    </m:r>
                    <m:r>
                      <a:rPr lang="en-US" sz="2000" i="1">
                        <a:latin typeface="Cambria Math" panose="02040503050406030204" pitchFamily="18" charset="0"/>
                      </a:rPr>
                      <m:t>=</m:t>
                    </m:r>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r>
                              <a:rPr lang="en-US" sz="2000" i="1">
                                <a:latin typeface="Cambria Math" panose="02040503050406030204" pitchFamily="18" charset="0"/>
                              </a:rPr>
                              <m:t>𝑛</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m:t>
                            </m:r>
                            <m:r>
                              <a:rPr lang="en-US" sz="2000" i="1">
                                <a:latin typeface="Cambria Math" panose="02040503050406030204" pitchFamily="18" charset="0"/>
                              </a:rPr>
                              <m:t>𝑛</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0</m:t>
                                </m:r>
                              </m:sub>
                            </m:sSub>
                          </m:lim>
                        </m:limLow>
                      </m:fName>
                      <m:e>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𝑘</m:t>
                            </m:r>
                          </m:sub>
                        </m:sSub>
                      </m:e>
                    </m:func>
                  </m:oMath>
                </a14:m>
                <a:endParaRPr lang="en-US" sz="2000" dirty="0"/>
              </a:p>
              <a:p>
                <a:endParaRPr lang="en-US" sz="2000" b="1" dirty="0"/>
              </a:p>
              <a:p>
                <a:r>
                  <a:rPr lang="en-US" sz="2000" b="1" dirty="0"/>
                  <a:t>Theorem (asymptotic tail probabilities)</a:t>
                </a:r>
                <a:r>
                  <a:rPr lang="en-US" sz="2000" dirty="0"/>
                  <a:t>: Suppose that </a:t>
                </a:r>
                <a14:m>
                  <m:oMath xmlns:m="http://schemas.openxmlformats.org/officeDocument/2006/math">
                    <m:r>
                      <a:rPr lang="en-US" sz="2000" i="1">
                        <a:latin typeface="Cambria Math" panose="02040503050406030204" pitchFamily="18" charset="0"/>
                      </a:rPr>
                      <m:t>𝑏</m:t>
                    </m:r>
                    <m:r>
                      <a:rPr lang="en-US" sz="2000" i="1">
                        <a:latin typeface="Cambria Math" panose="02040503050406030204" pitchFamily="18" charset="0"/>
                      </a:rPr>
                      <m:t>→∞</m:t>
                    </m:r>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r>
                      <a:rPr lang="en-US" sz="2000" i="1">
                        <a:latin typeface="Cambria Math" panose="02040503050406030204" pitchFamily="18" charset="0"/>
                      </a:rPr>
                      <m:t>=</m:t>
                    </m:r>
                    <m:r>
                      <a:rPr lang="en-US" sz="2000" i="1">
                        <a:latin typeface="Cambria Math" panose="02040503050406030204" pitchFamily="18" charset="0"/>
                      </a:rPr>
                      <m:t>𝑜</m:t>
                    </m:r>
                    <m:d>
                      <m:dPr>
                        <m:ctrlPr>
                          <a:rPr lang="en-US" sz="2000" i="1">
                            <a:latin typeface="Cambria Math" panose="02040503050406030204" pitchFamily="18" charset="0"/>
                          </a:rPr>
                        </m:ctrlPr>
                      </m:dPr>
                      <m:e>
                        <m:r>
                          <a:rPr lang="en-US" sz="2000" i="1">
                            <a:latin typeface="Cambria Math" panose="02040503050406030204" pitchFamily="18" charset="0"/>
                          </a:rPr>
                          <m:t>𝑛</m:t>
                        </m:r>
                      </m:e>
                    </m:d>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0</m:t>
                        </m:r>
                      </m:sub>
                    </m:sSub>
                    <m:r>
                      <a:rPr lang="en-US" sz="2000" i="1">
                        <a:latin typeface="Cambria Math" panose="02040503050406030204" pitchFamily="18" charset="0"/>
                      </a:rPr>
                      <m:t>→∞</m:t>
                    </m:r>
                  </m:oMath>
                </a14:m>
                <a:r>
                  <a:rPr lang="en-US" sz="2000" dirty="0"/>
                  <a:t>, </a:t>
                </a:r>
              </a:p>
              <a:p>
                <a:r>
                  <a:rPr lang="en-US" sz="2000" dirty="0"/>
                  <a:t>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r>
                      <a:rPr lang="en-US" sz="2000" i="1">
                        <a:latin typeface="Cambria Math" panose="02040503050406030204" pitchFamily="18" charset="0"/>
                      </a:rPr>
                      <m:t>→∞</m:t>
                    </m:r>
                  </m:oMath>
                </a14:m>
                <a:r>
                  <a:rPr lang="en-US" sz="2000" dirty="0"/>
                  <a:t> such that </a:t>
                </a:r>
                <a14:m>
                  <m:oMath xmlns:m="http://schemas.openxmlformats.org/officeDocument/2006/math">
                    <m:r>
                      <a:rPr lang="en-US" sz="2000" i="1">
                        <a:latin typeface="Cambria Math" panose="02040503050406030204" pitchFamily="18" charset="0"/>
                      </a:rPr>
                      <m:t>𝑏</m:t>
                    </m:r>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r>
                          <a:rPr lang="en-US" sz="2000" i="1">
                            <a:latin typeface="Cambria Math" panose="02040503050406030204" pitchFamily="18" charset="0"/>
                          </a:rPr>
                          <m:t>1</m:t>
                        </m:r>
                      </m:sub>
                      <m:sup>
                        <m:r>
                          <a:rPr lang="en-US" sz="2000" i="1">
                            <a:latin typeface="Cambria Math" panose="02040503050406030204" pitchFamily="18" charset="0"/>
                          </a:rPr>
                          <m:t>−1/2</m:t>
                        </m:r>
                      </m:sup>
                    </m:sSub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1</m:t>
                        </m:r>
                      </m:sub>
                    </m:sSub>
                    <m:r>
                      <a:rPr lang="en-US" sz="2000" i="1">
                        <a:latin typeface="Cambria Math" panose="02040503050406030204" pitchFamily="18" charset="0"/>
                      </a:rPr>
                      <m:t>&lt;</m:t>
                    </m:r>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0</m:t>
                        </m:r>
                      </m:sub>
                    </m:sSub>
                    <m:r>
                      <a:rPr lang="en-US" sz="2000" i="1">
                        <a:latin typeface="Cambria Math" panose="02040503050406030204" pitchFamily="18" charset="0"/>
                      </a:rPr>
                      <m:t>=</m:t>
                    </m:r>
                    <m:r>
                      <a:rPr lang="en-US" sz="2000" i="1">
                        <a:latin typeface="Cambria Math" panose="02040503050406030204" pitchFamily="18" charset="0"/>
                      </a:rPr>
                      <m:t>𝑏</m:t>
                    </m:r>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r>
                          <a:rPr lang="en-US" sz="2000" i="1">
                            <a:latin typeface="Cambria Math" panose="02040503050406030204" pitchFamily="18" charset="0"/>
                          </a:rPr>
                          <m:t>0</m:t>
                        </m:r>
                      </m:sub>
                      <m:sup>
                        <m:r>
                          <a:rPr lang="en-US" sz="2000" i="1">
                            <a:latin typeface="Cambria Math" panose="02040503050406030204" pitchFamily="18" charset="0"/>
                          </a:rPr>
                          <m:t>−1/2</m:t>
                        </m:r>
                      </m:sup>
                    </m:sSubSup>
                  </m:oMath>
                </a14:m>
                <a:r>
                  <a:rPr lang="en-US" sz="2000" dirty="0"/>
                  <a:t> for constants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1</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0</m:t>
                        </m:r>
                      </m:sub>
                    </m:sSub>
                  </m:oMath>
                </a14:m>
                <a:r>
                  <a:rPr lang="en-US" sz="2000" dirty="0"/>
                  <a:t>. Then under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𝐻</m:t>
                        </m:r>
                      </m:e>
                      <m:sub>
                        <m:r>
                          <a:rPr lang="en-US" sz="2000" i="1">
                            <a:latin typeface="Cambria Math" panose="02040503050406030204" pitchFamily="18" charset="0"/>
                          </a:rPr>
                          <m:t>0</m:t>
                        </m:r>
                      </m:sub>
                    </m:sSub>
                  </m:oMath>
                </a14:m>
                <a:r>
                  <a:rPr lang="en-US" sz="2000" dirty="0"/>
                  <a:t>:</a:t>
                </a:r>
              </a:p>
              <a:p>
                <a:r>
                  <a:rPr lang="en-US" sz="2000" dirty="0"/>
                  <a:t>		</a:t>
                </a:r>
                <a14:m>
                  <m:oMath xmlns:m="http://schemas.openxmlformats.org/officeDocument/2006/math">
                    <m:r>
                      <a:rPr lang="en-US" sz="2000" i="1">
                        <a:latin typeface="Cambria Math" panose="02040503050406030204" pitchFamily="18" charset="0"/>
                      </a:rPr>
                      <m:t>𝑝𝑟</m:t>
                    </m:r>
                    <m:d>
                      <m:dPr>
                        <m:ctrlPr>
                          <a:rPr lang="en-US" sz="2000" i="1">
                            <a:latin typeface="Cambria Math" panose="02040503050406030204" pitchFamily="18" charset="0"/>
                          </a:rPr>
                        </m:ctrlPr>
                      </m:dPr>
                      <m:e>
                        <m:r>
                          <a:rPr lang="en-US" sz="2000" i="1">
                            <a:latin typeface="Cambria Math" panose="02040503050406030204" pitchFamily="18" charset="0"/>
                          </a:rPr>
                          <m:t>𝑄</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𝑝</m:t>
                            </m:r>
                          </m:num>
                          <m:den>
                            <m:r>
                              <a:rPr lang="en-US" sz="2000" i="1">
                                <a:latin typeface="Cambria Math" panose="02040503050406030204" pitchFamily="18" charset="0"/>
                              </a:rPr>
                              <m:t>2</m:t>
                            </m:r>
                          </m:den>
                        </m:f>
                      </m:sup>
                    </m:sSup>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m:rPr>
                                <m:sty m:val="p"/>
                              </m:rPr>
                              <a:rPr lang="en-US" sz="2000">
                                <a:latin typeface="Cambria Math" panose="02040503050406030204" pitchFamily="18" charset="0"/>
                              </a:rPr>
                              <m:t>Γ</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𝑝</m:t>
                                    </m:r>
                                  </m:num>
                                  <m:den>
                                    <m:r>
                                      <a:rPr lang="en-US" sz="2000" i="1">
                                        <a:latin typeface="Cambria Math" panose="02040503050406030204" pitchFamily="18" charset="0"/>
                                      </a:rPr>
                                      <m:t>2</m:t>
                                    </m:r>
                                  </m:den>
                                </m:f>
                              </m:e>
                            </m:d>
                          </m:e>
                        </m:d>
                      </m:e>
                      <m:sup>
                        <m:r>
                          <a:rPr lang="en-US" sz="2000" i="1">
                            <a:latin typeface="Cambria Math" panose="02040503050406030204" pitchFamily="18" charset="0"/>
                          </a:rPr>
                          <m:t>−1</m:t>
                        </m:r>
                      </m:sup>
                    </m:sSup>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ln</m:t>
                        </m:r>
                      </m:fName>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0</m:t>
                                    </m:r>
                                  </m:sub>
                                </m:sSub>
                              </m:den>
                            </m:f>
                          </m:e>
                        </m:d>
                      </m:e>
                    </m:func>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𝑝</m:t>
                        </m:r>
                      </m:sup>
                    </m:sSup>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exp</m:t>
                        </m:r>
                      </m:fName>
                      <m:e>
                        <m:d>
                          <m:dPr>
                            <m:ctrlPr>
                              <a:rPr lang="en-US" sz="2000" i="1">
                                <a:latin typeface="Cambria Math" panose="02040503050406030204" pitchFamily="18" charset="0"/>
                              </a:rPr>
                            </m:ctrlPr>
                          </m:dPr>
                          <m:e>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num>
                              <m:den>
                                <m:r>
                                  <a:rPr lang="en-US" sz="2000" i="1">
                                    <a:latin typeface="Cambria Math" panose="02040503050406030204" pitchFamily="18" charset="0"/>
                                  </a:rPr>
                                  <m:t>2</m:t>
                                </m:r>
                              </m:den>
                            </m:f>
                          </m:e>
                        </m:d>
                      </m:e>
                    </m:func>
                  </m:oMath>
                </a14:m>
                <a:endParaRPr lang="en-US" sz="2000" dirty="0"/>
              </a:p>
              <a:p>
                <a:endParaRPr lang="en-US" sz="20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AC7D79D5-4CE2-47B6-836E-C505384A5CE4}"/>
                  </a:ext>
                </a:extLst>
              </p:cNvPr>
              <p:cNvSpPr txBox="1">
                <a:spLocks noRot="1" noChangeAspect="1" noMove="1" noResize="1" noEditPoints="1" noAdjustHandles="1" noChangeArrowheads="1" noChangeShapeType="1" noTextEdit="1"/>
              </p:cNvSpPr>
              <p:nvPr/>
            </p:nvSpPr>
            <p:spPr>
              <a:xfrm>
                <a:off x="0" y="712101"/>
                <a:ext cx="12192000" cy="6409640"/>
              </a:xfrm>
              <a:prstGeom prst="rect">
                <a:avLst/>
              </a:prstGeom>
              <a:blipFill>
                <a:blip r:embed="rId3"/>
                <a:stretch>
                  <a:fillRect l="-2292" t="-395"/>
                </a:stretch>
              </a:blipFill>
            </p:spPr>
            <p:txBody>
              <a:bodyPr/>
              <a:lstStyle/>
              <a:p>
                <a:r>
                  <a:rPr lang="en-US">
                    <a:noFill/>
                  </a:rPr>
                  <a:t> </a:t>
                </a:r>
              </a:p>
            </p:txBody>
          </p:sp>
        </mc:Fallback>
      </mc:AlternateContent>
      <p:pic>
        <p:nvPicPr>
          <p:cNvPr id="16" name="Content Placeholder 3">
            <a:extLst>
              <a:ext uri="{FF2B5EF4-FFF2-40B4-BE49-F238E27FC236}">
                <a16:creationId xmlns:a16="http://schemas.microsoft.com/office/drawing/2014/main" id="{DF753C06-0657-4C50-9F73-72ADEF5C7B6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84617" y="706038"/>
            <a:ext cx="2886613" cy="5773225"/>
          </a:xfrm>
        </p:spPr>
      </p:pic>
      <p:sp>
        <p:nvSpPr>
          <p:cNvPr id="20" name="TextBox 19">
            <a:extLst>
              <a:ext uri="{FF2B5EF4-FFF2-40B4-BE49-F238E27FC236}">
                <a16:creationId xmlns:a16="http://schemas.microsoft.com/office/drawing/2014/main" id="{EB9B81F7-3220-4822-93BA-9AB368C34FBD}"/>
              </a:ext>
            </a:extLst>
          </p:cNvPr>
          <p:cNvSpPr txBox="1"/>
          <p:nvPr/>
        </p:nvSpPr>
        <p:spPr>
          <a:xfrm>
            <a:off x="0" y="-14597"/>
            <a:ext cx="10795452" cy="523220"/>
          </a:xfrm>
          <a:prstGeom prst="rect">
            <a:avLst/>
          </a:prstGeom>
          <a:noFill/>
        </p:spPr>
        <p:txBody>
          <a:bodyPr wrap="square" rtlCol="0">
            <a:spAutoFit/>
          </a:bodyPr>
          <a:lstStyle/>
          <a:p>
            <a:r>
              <a:rPr lang="en-US" sz="2800" b="1" dirty="0">
                <a:solidFill>
                  <a:srgbClr val="0070C0"/>
                </a:solidFill>
              </a:rPr>
              <a:t>Robust Predictors of Mania and Psychosis (Baker and Rauch)</a:t>
            </a:r>
          </a:p>
        </p:txBody>
      </p:sp>
      <p:sp>
        <p:nvSpPr>
          <p:cNvPr id="21" name="TextBox 20">
            <a:extLst>
              <a:ext uri="{FF2B5EF4-FFF2-40B4-BE49-F238E27FC236}">
                <a16:creationId xmlns:a16="http://schemas.microsoft.com/office/drawing/2014/main" id="{E65498B5-74FA-4354-A9FA-523536215906}"/>
              </a:ext>
            </a:extLst>
          </p:cNvPr>
          <p:cNvSpPr txBox="1"/>
          <p:nvPr/>
        </p:nvSpPr>
        <p:spPr>
          <a:xfrm>
            <a:off x="9305387" y="244373"/>
            <a:ext cx="3403836" cy="461665"/>
          </a:xfrm>
          <a:prstGeom prst="rect">
            <a:avLst/>
          </a:prstGeom>
          <a:noFill/>
        </p:spPr>
        <p:txBody>
          <a:bodyPr wrap="square" rtlCol="0">
            <a:spAutoFit/>
          </a:bodyPr>
          <a:lstStyle/>
          <a:p>
            <a:r>
              <a:rPr lang="en-US" sz="2400" dirty="0">
                <a:solidFill>
                  <a:srgbClr val="FF0000"/>
                </a:solidFill>
              </a:rPr>
              <a:t>Modeling: Barnett</a:t>
            </a:r>
          </a:p>
        </p:txBody>
      </p:sp>
    </p:spTree>
    <p:extLst>
      <p:ext uri="{BB962C8B-B14F-4D97-AF65-F5344CB8AC3E}">
        <p14:creationId xmlns:p14="http://schemas.microsoft.com/office/powerpoint/2010/main" val="3850236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6760270" y="-2329132"/>
            <a:ext cx="1219201" cy="541867"/>
          </a:xfrm>
          <a:prstGeom prst="rect">
            <a:avLst/>
          </a:prstGeom>
        </p:spPr>
      </p:pic>
      <p:pic>
        <p:nvPicPr>
          <p:cNvPr id="13" name="Picture 12">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5541069" y="-2333979"/>
            <a:ext cx="1219201" cy="541867"/>
          </a:xfrm>
          <a:prstGeom prst="rect">
            <a:avLst/>
          </a:prstGeom>
        </p:spPr>
      </p:pic>
      <p:pic>
        <p:nvPicPr>
          <p:cNvPr id="11" name="Picture 10">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4321868" y="-2329132"/>
            <a:ext cx="1219201" cy="541867"/>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1774137" y="-2329136"/>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554936" y="-2329133"/>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664265" y="-2329134"/>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1883466" y="-2329135"/>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3102667" y="-2333978"/>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425560" y="-2263100"/>
            <a:ext cx="9154557" cy="400110"/>
          </a:xfrm>
          <a:prstGeom prst="rect">
            <a:avLst/>
          </a:prstGeom>
          <a:noFill/>
        </p:spPr>
        <p:txBody>
          <a:bodyPr wrap="none" rtlCol="0">
            <a:spAutoFit/>
          </a:bodyPr>
          <a:lstStyle/>
          <a:p>
            <a:r>
              <a:rPr lang="en-US" sz="2000" b="1" dirty="0"/>
              <a:t>Detecting behavioral change points with passively collected smartphone sensor data</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2192000" cy="6001643"/>
          </a:xfrm>
          <a:prstGeom prst="rect">
            <a:avLst/>
          </a:prstGeom>
          <a:noFill/>
        </p:spPr>
        <p:txBody>
          <a:bodyPr wrap="square" rtlCol="0">
            <a:spAutoFit/>
          </a:bodyPr>
          <a:lstStyle/>
          <a:p>
            <a:r>
              <a:rPr lang="en-US" sz="2400" b="1" u="sng" dirty="0"/>
              <a:t>4. Challenges:</a:t>
            </a:r>
            <a:endParaRPr lang="en-US" sz="2400" b="1" dirty="0"/>
          </a:p>
          <a:p>
            <a:pPr marL="342900" indent="-342900">
              <a:buFont typeface="Arial" panose="020B0604020202020204" pitchFamily="34" charset="0"/>
              <a:buChar char="•"/>
            </a:pPr>
            <a:r>
              <a:rPr lang="en-US" sz="2400" b="1" dirty="0">
                <a:solidFill>
                  <a:srgbClr val="C00000"/>
                </a:solidFill>
              </a:rPr>
              <a:t>Handling missing data</a:t>
            </a:r>
            <a:r>
              <a:rPr lang="en-US" sz="2400" b="1" dirty="0"/>
              <a:t>: Smartphone sensor data can be missing under a variety of missing data mechanisms including  Missing At Random or Missing Completely At Random due to scheduled battery protection and Not Missing At Random (NMAR), e.g. patient turning off phone or manually disabling certain sensors.</a:t>
            </a:r>
          </a:p>
          <a:p>
            <a:pPr marL="342900" indent="-342900">
              <a:buFont typeface="Arial" panose="020B0604020202020204" pitchFamily="34" charset="0"/>
              <a:buChar char="•"/>
            </a:pPr>
            <a:r>
              <a:rPr lang="en-US" sz="2400" b="1" dirty="0">
                <a:solidFill>
                  <a:srgbClr val="C00000"/>
                </a:solidFill>
              </a:rPr>
              <a:t>Dimension reduction</a:t>
            </a:r>
            <a:r>
              <a:rPr lang="en-US" sz="2400" b="1" dirty="0"/>
              <a:t>: Longitudinal factor analysis of behavioral metrics, i.e. determining universal factors applicable across the sample that are also effective for within-person analyses (e.g. change point detection).</a:t>
            </a:r>
          </a:p>
          <a:p>
            <a:pPr marL="342900" indent="-342900">
              <a:buFont typeface="Arial" panose="020B0604020202020204" pitchFamily="34" charset="0"/>
              <a:buChar char="•"/>
            </a:pPr>
            <a:r>
              <a:rPr lang="en-US" sz="2400" b="1" dirty="0">
                <a:solidFill>
                  <a:srgbClr val="C00000"/>
                </a:solidFill>
              </a:rPr>
              <a:t>Online analyses</a:t>
            </a:r>
            <a:r>
              <a:rPr lang="en-US" sz="2400" b="1" dirty="0"/>
              <a:t>: A computational challenges because models need to be updated daily as data is collected</a:t>
            </a:r>
          </a:p>
          <a:p>
            <a:pPr marL="342900" indent="-342900">
              <a:buFont typeface="Arial" panose="020B0604020202020204" pitchFamily="34" charset="0"/>
              <a:buChar char="•"/>
            </a:pPr>
            <a:endParaRPr lang="en-US" sz="2400" b="1" u="sng" dirty="0"/>
          </a:p>
          <a:p>
            <a:r>
              <a:rPr lang="en-US" sz="2400" b="1" u="sng" dirty="0"/>
              <a:t>5. How will this change current practice?</a:t>
            </a:r>
            <a:r>
              <a:rPr lang="en-US" sz="2400" b="1" dirty="0"/>
              <a:t> </a:t>
            </a:r>
          </a:p>
          <a:p>
            <a:pPr marL="342900" indent="-342900">
              <a:buFont typeface="Arial" panose="020B0604020202020204" pitchFamily="34" charset="0"/>
              <a:buChar char="•"/>
            </a:pPr>
            <a:r>
              <a:rPr lang="en-US" sz="2400" b="1" dirty="0"/>
              <a:t>Patient measurements are made possible </a:t>
            </a:r>
            <a:r>
              <a:rPr lang="en-US" sz="2400" b="1" i="1" dirty="0"/>
              <a:t>without relying on self-report</a:t>
            </a:r>
            <a:r>
              <a:rPr lang="en-US" sz="2400" b="1" dirty="0"/>
              <a:t>.</a:t>
            </a:r>
          </a:p>
          <a:p>
            <a:pPr marL="342900" indent="-342900">
              <a:buFont typeface="Arial" panose="020B0604020202020204" pitchFamily="34" charset="0"/>
              <a:buChar char="•"/>
            </a:pPr>
            <a:r>
              <a:rPr lang="en-US" sz="2400" b="1" dirty="0"/>
              <a:t>Enables monitoring of at-risk patients so that problematic behavioral changes </a:t>
            </a:r>
          </a:p>
          <a:p>
            <a:r>
              <a:rPr lang="en-US" sz="2400" b="1" dirty="0"/>
              <a:t>      are detected </a:t>
            </a:r>
            <a:r>
              <a:rPr lang="en-US" sz="2400" b="1" i="1" dirty="0"/>
              <a:t>prior</a:t>
            </a:r>
            <a:r>
              <a:rPr lang="en-US" sz="2400" b="1" dirty="0"/>
              <a:t> to adverse events rather than after.</a:t>
            </a:r>
            <a:endParaRPr lang="en-US" sz="2400" dirty="0"/>
          </a:p>
          <a:p>
            <a:endParaRPr lang="en-US" sz="2400" b="1" dirty="0"/>
          </a:p>
        </p:txBody>
      </p:sp>
      <p:sp>
        <p:nvSpPr>
          <p:cNvPr id="18" name="TextBox 17">
            <a:extLst>
              <a:ext uri="{FF2B5EF4-FFF2-40B4-BE49-F238E27FC236}">
                <a16:creationId xmlns:a16="http://schemas.microsoft.com/office/drawing/2014/main" id="{EB9B81F7-3220-4822-93BA-9AB368C34FBD}"/>
              </a:ext>
            </a:extLst>
          </p:cNvPr>
          <p:cNvSpPr txBox="1"/>
          <p:nvPr/>
        </p:nvSpPr>
        <p:spPr>
          <a:xfrm>
            <a:off x="0" y="-14597"/>
            <a:ext cx="10795452" cy="523220"/>
          </a:xfrm>
          <a:prstGeom prst="rect">
            <a:avLst/>
          </a:prstGeom>
          <a:noFill/>
        </p:spPr>
        <p:txBody>
          <a:bodyPr wrap="square" rtlCol="0">
            <a:spAutoFit/>
          </a:bodyPr>
          <a:lstStyle/>
          <a:p>
            <a:r>
              <a:rPr lang="en-US" sz="2800" b="1" dirty="0">
                <a:solidFill>
                  <a:srgbClr val="0070C0"/>
                </a:solidFill>
              </a:rPr>
              <a:t>Robust Predictors of Mania and Psychosis (Baker and Rauch)</a:t>
            </a:r>
          </a:p>
        </p:txBody>
      </p:sp>
      <p:sp>
        <p:nvSpPr>
          <p:cNvPr id="19" name="TextBox 18">
            <a:extLst>
              <a:ext uri="{FF2B5EF4-FFF2-40B4-BE49-F238E27FC236}">
                <a16:creationId xmlns:a16="http://schemas.microsoft.com/office/drawing/2014/main" id="{E65498B5-74FA-4354-A9FA-523536215906}"/>
              </a:ext>
            </a:extLst>
          </p:cNvPr>
          <p:cNvSpPr txBox="1"/>
          <p:nvPr/>
        </p:nvSpPr>
        <p:spPr>
          <a:xfrm>
            <a:off x="9305387" y="244373"/>
            <a:ext cx="3403836" cy="461665"/>
          </a:xfrm>
          <a:prstGeom prst="rect">
            <a:avLst/>
          </a:prstGeom>
          <a:noFill/>
        </p:spPr>
        <p:txBody>
          <a:bodyPr wrap="square" rtlCol="0">
            <a:spAutoFit/>
          </a:bodyPr>
          <a:lstStyle/>
          <a:p>
            <a:r>
              <a:rPr lang="en-US" sz="2400" dirty="0">
                <a:solidFill>
                  <a:srgbClr val="FF0000"/>
                </a:solidFill>
              </a:rPr>
              <a:t>Modeling: Barnett</a:t>
            </a:r>
          </a:p>
        </p:txBody>
      </p:sp>
    </p:spTree>
    <p:extLst>
      <p:ext uri="{BB962C8B-B14F-4D97-AF65-F5344CB8AC3E}">
        <p14:creationId xmlns:p14="http://schemas.microsoft.com/office/powerpoint/2010/main" val="2005422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637D-4302-534E-A9CF-435DA43D54A7}"/>
              </a:ext>
            </a:extLst>
          </p:cNvPr>
          <p:cNvSpPr>
            <a:spLocks noGrp="1"/>
          </p:cNvSpPr>
          <p:nvPr>
            <p:ph type="title"/>
          </p:nvPr>
        </p:nvSpPr>
        <p:spPr>
          <a:xfrm>
            <a:off x="216763" y="350329"/>
            <a:ext cx="12224550" cy="1325563"/>
          </a:xfrm>
        </p:spPr>
        <p:txBody>
          <a:bodyPr/>
          <a:lstStyle/>
          <a:p>
            <a:pPr algn="ctr"/>
            <a:r>
              <a:rPr lang="en-US" b="1" dirty="0"/>
              <a:t>Intensive Longitudinal Monitoring of  Suicidal  and Related Behaviors  </a:t>
            </a:r>
            <a:r>
              <a:rPr lang="en-US" b="1" i="1" dirty="0"/>
              <a:t>(PI: Nock)</a:t>
            </a:r>
            <a:endParaRPr lang="en-US" i="1" dirty="0">
              <a:cs typeface="Calibri Light" panose="020F0302020204030204"/>
            </a:endParaRPr>
          </a:p>
        </p:txBody>
      </p:sp>
      <p:pic>
        <p:nvPicPr>
          <p:cNvPr id="4" name="Picture 4" descr="A screenshot of a cell phone&#10;&#10;Description generated with high confidence">
            <a:extLst>
              <a:ext uri="{FF2B5EF4-FFF2-40B4-BE49-F238E27FC236}">
                <a16:creationId xmlns:a16="http://schemas.microsoft.com/office/drawing/2014/main" id="{C1A53A12-C0FE-459F-8651-FF5C77A473C4}"/>
              </a:ext>
            </a:extLst>
          </p:cNvPr>
          <p:cNvPicPr>
            <a:picLocks noGrp="1" noChangeAspect="1"/>
          </p:cNvPicPr>
          <p:nvPr>
            <p:ph idx="1"/>
          </p:nvPr>
        </p:nvPicPr>
        <p:blipFill>
          <a:blip r:embed="rId2"/>
          <a:stretch>
            <a:fillRect/>
          </a:stretch>
        </p:blipFill>
        <p:spPr>
          <a:xfrm>
            <a:off x="5826127" y="1714654"/>
            <a:ext cx="5600018" cy="4965376"/>
          </a:xfrm>
          <a:prstGeom prst="rect">
            <a:avLst/>
          </a:prstGeom>
        </p:spPr>
      </p:pic>
      <p:sp>
        <p:nvSpPr>
          <p:cNvPr id="7" name="TextBox 6">
            <a:extLst>
              <a:ext uri="{FF2B5EF4-FFF2-40B4-BE49-F238E27FC236}">
                <a16:creationId xmlns:a16="http://schemas.microsoft.com/office/drawing/2014/main" id="{D52EBFC9-FE8B-4C9E-BEFB-CD7C2707A392}"/>
              </a:ext>
            </a:extLst>
          </p:cNvPr>
          <p:cNvSpPr txBox="1"/>
          <p:nvPr/>
        </p:nvSpPr>
        <p:spPr>
          <a:xfrm>
            <a:off x="10443099" y="6300187"/>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t>Kleiman et al. (2018). </a:t>
            </a:r>
            <a:endParaRPr lang="en-US"/>
          </a:p>
          <a:p>
            <a:r>
              <a:rPr lang="en-US" sz="1400" i="1" dirty="0"/>
              <a:t>Depression &amp; Anxiety.</a:t>
            </a:r>
            <a:endParaRPr lang="en-US"/>
          </a:p>
        </p:txBody>
      </p:sp>
      <p:sp>
        <p:nvSpPr>
          <p:cNvPr id="70" name="Rectangle: Rounded Corners 69">
            <a:extLst>
              <a:ext uri="{FF2B5EF4-FFF2-40B4-BE49-F238E27FC236}">
                <a16:creationId xmlns:a16="http://schemas.microsoft.com/office/drawing/2014/main" id="{F2324130-82DF-4016-9C8E-D15155D54555}"/>
              </a:ext>
            </a:extLst>
          </p:cNvPr>
          <p:cNvSpPr/>
          <p:nvPr/>
        </p:nvSpPr>
        <p:spPr>
          <a:xfrm>
            <a:off x="415771" y="2291178"/>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Aim 1</a:t>
            </a:r>
            <a:endParaRPr lang="en-US" dirty="0"/>
          </a:p>
        </p:txBody>
      </p:sp>
      <p:sp>
        <p:nvSpPr>
          <p:cNvPr id="71" name="Rectangle: Rounded Corners 70">
            <a:extLst>
              <a:ext uri="{FF2B5EF4-FFF2-40B4-BE49-F238E27FC236}">
                <a16:creationId xmlns:a16="http://schemas.microsoft.com/office/drawing/2014/main" id="{29A36F30-C852-4CB9-A50F-A35A36BBD058}"/>
              </a:ext>
            </a:extLst>
          </p:cNvPr>
          <p:cNvSpPr/>
          <p:nvPr/>
        </p:nvSpPr>
        <p:spPr>
          <a:xfrm>
            <a:off x="378781" y="3770789"/>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Aim 2</a:t>
            </a:r>
            <a:endParaRPr lang="en-US" dirty="0"/>
          </a:p>
        </p:txBody>
      </p:sp>
      <p:sp>
        <p:nvSpPr>
          <p:cNvPr id="72" name="Rectangle: Rounded Corners 71">
            <a:extLst>
              <a:ext uri="{FF2B5EF4-FFF2-40B4-BE49-F238E27FC236}">
                <a16:creationId xmlns:a16="http://schemas.microsoft.com/office/drawing/2014/main" id="{62419E17-7784-46C3-8479-890A6AA194F0}"/>
              </a:ext>
            </a:extLst>
          </p:cNvPr>
          <p:cNvSpPr/>
          <p:nvPr/>
        </p:nvSpPr>
        <p:spPr>
          <a:xfrm>
            <a:off x="378781" y="5390964"/>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Aim 3</a:t>
            </a:r>
            <a:endParaRPr lang="en-US" dirty="0"/>
          </a:p>
        </p:txBody>
      </p:sp>
      <p:sp>
        <p:nvSpPr>
          <p:cNvPr id="73" name="Rectangle: Rounded Corners 72">
            <a:extLst>
              <a:ext uri="{FF2B5EF4-FFF2-40B4-BE49-F238E27FC236}">
                <a16:creationId xmlns:a16="http://schemas.microsoft.com/office/drawing/2014/main" id="{BC63991E-5F17-412F-BB16-E7DD13B8A9EA}"/>
              </a:ext>
            </a:extLst>
          </p:cNvPr>
          <p:cNvSpPr/>
          <p:nvPr/>
        </p:nvSpPr>
        <p:spPr>
          <a:xfrm>
            <a:off x="1527792" y="2293490"/>
            <a:ext cx="3636885" cy="9070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cs typeface="Calibri"/>
              </a:rPr>
              <a:t>Identify digital phenotypes of suicidal individuals</a:t>
            </a:r>
            <a:endParaRPr lang="en-US" dirty="0"/>
          </a:p>
        </p:txBody>
      </p:sp>
      <p:sp>
        <p:nvSpPr>
          <p:cNvPr id="74" name="Rectangle: Rounded Corners 73">
            <a:extLst>
              <a:ext uri="{FF2B5EF4-FFF2-40B4-BE49-F238E27FC236}">
                <a16:creationId xmlns:a16="http://schemas.microsoft.com/office/drawing/2014/main" id="{926AED48-6F70-491C-8975-8EAA35AD3250}"/>
              </a:ext>
            </a:extLst>
          </p:cNvPr>
          <p:cNvSpPr/>
          <p:nvPr/>
        </p:nvSpPr>
        <p:spPr>
          <a:xfrm>
            <a:off x="1527792" y="3773102"/>
            <a:ext cx="3636885" cy="9070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cs typeface="Calibri"/>
              </a:rPr>
              <a:t>Map the dynamic trajectories of suicidal thoughts and behaviors over time</a:t>
            </a:r>
            <a:endParaRPr lang="en-US" dirty="0"/>
          </a:p>
        </p:txBody>
      </p:sp>
      <p:sp>
        <p:nvSpPr>
          <p:cNvPr id="75" name="Rectangle: Rounded Corners 74">
            <a:extLst>
              <a:ext uri="{FF2B5EF4-FFF2-40B4-BE49-F238E27FC236}">
                <a16:creationId xmlns:a16="http://schemas.microsoft.com/office/drawing/2014/main" id="{5D4E1BAC-4EF4-443C-875F-C7D7AC99FDBA}"/>
              </a:ext>
            </a:extLst>
          </p:cNvPr>
          <p:cNvSpPr/>
          <p:nvPr/>
        </p:nvSpPr>
        <p:spPr>
          <a:xfrm>
            <a:off x="1527792" y="5393276"/>
            <a:ext cx="3636885" cy="9070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cs typeface="Calibri"/>
              </a:rPr>
              <a:t>Identify </a:t>
            </a:r>
            <a:r>
              <a:rPr lang="en-US" b="1" u="sng" dirty="0">
                <a:cs typeface="Calibri"/>
              </a:rPr>
              <a:t>subjective</a:t>
            </a:r>
            <a:r>
              <a:rPr lang="en-US" b="1" dirty="0">
                <a:cs typeface="Calibri"/>
              </a:rPr>
              <a:t> and </a:t>
            </a:r>
            <a:r>
              <a:rPr lang="en-US" b="1" u="sng" dirty="0">
                <a:cs typeface="Calibri"/>
              </a:rPr>
              <a:t>objective</a:t>
            </a:r>
            <a:r>
              <a:rPr lang="en-US" b="1" dirty="0">
                <a:cs typeface="Calibri"/>
              </a:rPr>
              <a:t> markers of short—term risk of suicidal thoughts and behaviors</a:t>
            </a:r>
            <a:endParaRPr lang="en-US" dirty="0"/>
          </a:p>
        </p:txBody>
      </p:sp>
    </p:spTree>
    <p:extLst>
      <p:ext uri="{BB962C8B-B14F-4D97-AF65-F5344CB8AC3E}">
        <p14:creationId xmlns:p14="http://schemas.microsoft.com/office/powerpoint/2010/main" val="268498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screenshot of a cell phone&#10;&#10;Description generated with very high confidence">
            <a:extLst>
              <a:ext uri="{FF2B5EF4-FFF2-40B4-BE49-F238E27FC236}">
                <a16:creationId xmlns:a16="http://schemas.microsoft.com/office/drawing/2014/main" id="{300943BD-EA97-4363-AD91-9A8C6DFFBDB8}"/>
              </a:ext>
            </a:extLst>
          </p:cNvPr>
          <p:cNvPicPr>
            <a:picLocks noChangeAspect="1"/>
          </p:cNvPicPr>
          <p:nvPr/>
        </p:nvPicPr>
        <p:blipFill>
          <a:blip r:embed="rId2"/>
          <a:stretch>
            <a:fillRect/>
          </a:stretch>
        </p:blipFill>
        <p:spPr>
          <a:xfrm>
            <a:off x="1927933" y="1507468"/>
            <a:ext cx="8809607" cy="5418849"/>
          </a:xfrm>
          <a:prstGeom prst="rect">
            <a:avLst/>
          </a:prstGeom>
        </p:spPr>
      </p:pic>
      <p:sp>
        <p:nvSpPr>
          <p:cNvPr id="2" name="Title 1">
            <a:extLst>
              <a:ext uri="{FF2B5EF4-FFF2-40B4-BE49-F238E27FC236}">
                <a16:creationId xmlns:a16="http://schemas.microsoft.com/office/drawing/2014/main" id="{8018637D-4302-534E-A9CF-435DA43D54A7}"/>
              </a:ext>
            </a:extLst>
          </p:cNvPr>
          <p:cNvSpPr>
            <a:spLocks noGrp="1"/>
          </p:cNvSpPr>
          <p:nvPr>
            <p:ph type="title"/>
          </p:nvPr>
        </p:nvSpPr>
        <p:spPr>
          <a:xfrm>
            <a:off x="216763" y="350329"/>
            <a:ext cx="12224550" cy="1325563"/>
          </a:xfrm>
        </p:spPr>
        <p:txBody>
          <a:bodyPr/>
          <a:lstStyle/>
          <a:p>
            <a:pPr algn="ctr"/>
            <a:r>
              <a:rPr lang="en-US" b="1" dirty="0"/>
              <a:t>Intensive Longitudinal Monitoring of  Suicidal  and Related Behaviors  </a:t>
            </a:r>
            <a:endParaRPr lang="en-US" b="1" i="1" dirty="0">
              <a:cs typeface="Calibri Light" panose="020F0302020204030204"/>
            </a:endParaRPr>
          </a:p>
        </p:txBody>
      </p:sp>
    </p:spTree>
    <p:extLst>
      <p:ext uri="{BB962C8B-B14F-4D97-AF65-F5344CB8AC3E}">
        <p14:creationId xmlns:p14="http://schemas.microsoft.com/office/powerpoint/2010/main" val="187997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Our behavior is killing us…</a:t>
            </a:r>
          </a:p>
        </p:txBody>
      </p:sp>
      <p:graphicFrame>
        <p:nvGraphicFramePr>
          <p:cNvPr id="7" name="Content Placeholder 6"/>
          <p:cNvGraphicFramePr>
            <a:graphicFrameLocks noGrp="1"/>
          </p:cNvGraphicFramePr>
          <p:nvPr>
            <p:ph idx="1"/>
            <p:extLst/>
          </p:nvPr>
        </p:nvGraphicFramePr>
        <p:xfrm>
          <a:off x="1964267" y="1600203"/>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444214" y="5756125"/>
            <a:ext cx="2247218" cy="369332"/>
          </a:xfrm>
          <a:prstGeom prst="rect">
            <a:avLst/>
          </a:prstGeom>
          <a:noFill/>
        </p:spPr>
        <p:txBody>
          <a:bodyPr wrap="none" rtlCol="0">
            <a:spAutoFit/>
          </a:bodyPr>
          <a:lstStyle/>
          <a:p>
            <a:r>
              <a:rPr lang="en-US" dirty="0">
                <a:solidFill>
                  <a:srgbClr val="1E1C11"/>
                </a:solidFill>
              </a:rPr>
              <a:t>Schroeder NEJM 2007</a:t>
            </a:r>
          </a:p>
        </p:txBody>
      </p:sp>
    </p:spTree>
    <p:extLst>
      <p:ext uri="{BB962C8B-B14F-4D97-AF65-F5344CB8AC3E}">
        <p14:creationId xmlns:p14="http://schemas.microsoft.com/office/powerpoint/2010/main" val="3366783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10D6B98-6C7B-4142-AA27-97FB42AE6AC2}"/>
              </a:ext>
            </a:extLst>
          </p:cNvPr>
          <p:cNvSpPr/>
          <p:nvPr/>
        </p:nvSpPr>
        <p:spPr>
          <a:xfrm>
            <a:off x="728801" y="3218247"/>
            <a:ext cx="3836633" cy="1698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5721A6A-5429-4702-B622-6390FA078014}"/>
              </a:ext>
            </a:extLst>
          </p:cNvPr>
          <p:cNvSpPr/>
          <p:nvPr/>
        </p:nvSpPr>
        <p:spPr>
          <a:xfrm>
            <a:off x="699209" y="5060364"/>
            <a:ext cx="3836633" cy="1698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8637D-4302-534E-A9CF-435DA43D54A7}"/>
              </a:ext>
            </a:extLst>
          </p:cNvPr>
          <p:cNvSpPr>
            <a:spLocks noGrp="1"/>
          </p:cNvSpPr>
          <p:nvPr>
            <p:ph type="title"/>
          </p:nvPr>
        </p:nvSpPr>
        <p:spPr>
          <a:xfrm>
            <a:off x="238957" y="113591"/>
            <a:ext cx="12224550" cy="1325563"/>
          </a:xfrm>
        </p:spPr>
        <p:txBody>
          <a:bodyPr/>
          <a:lstStyle/>
          <a:p>
            <a:pPr algn="ctr"/>
            <a:r>
              <a:rPr lang="en-US" b="1" dirty="0"/>
              <a:t>Intensive Longitudinal Monitoring of  Suicidal  and Related Behaviors  </a:t>
            </a:r>
            <a:endParaRPr lang="en-US" b="1" i="1" dirty="0">
              <a:cs typeface="Calibri Light" panose="020F0302020204030204"/>
            </a:endParaRPr>
          </a:p>
        </p:txBody>
      </p:sp>
      <p:pic>
        <p:nvPicPr>
          <p:cNvPr id="3" name="Picture 3" descr="A picture containing screenshot&#10;&#10;Description generated with high confidence">
            <a:extLst>
              <a:ext uri="{FF2B5EF4-FFF2-40B4-BE49-F238E27FC236}">
                <a16:creationId xmlns:a16="http://schemas.microsoft.com/office/drawing/2014/main" id="{82F92835-0BCF-4207-A7E8-044122CF53BD}"/>
              </a:ext>
            </a:extLst>
          </p:cNvPr>
          <p:cNvPicPr>
            <a:picLocks noChangeAspect="1"/>
          </p:cNvPicPr>
          <p:nvPr/>
        </p:nvPicPr>
        <p:blipFill>
          <a:blip r:embed="rId2"/>
          <a:stretch>
            <a:fillRect/>
          </a:stretch>
        </p:blipFill>
        <p:spPr>
          <a:xfrm>
            <a:off x="5271858" y="1283194"/>
            <a:ext cx="6930499" cy="5223767"/>
          </a:xfrm>
          <a:prstGeom prst="rect">
            <a:avLst/>
          </a:prstGeom>
        </p:spPr>
      </p:pic>
      <p:pic>
        <p:nvPicPr>
          <p:cNvPr id="5" name="Picture 6" descr="A close up of a speaker&#10;&#10;Description generated with high confidence">
            <a:extLst>
              <a:ext uri="{FF2B5EF4-FFF2-40B4-BE49-F238E27FC236}">
                <a16:creationId xmlns:a16="http://schemas.microsoft.com/office/drawing/2014/main" id="{A9178D77-40B3-431D-A27C-70C5DE6CCAFB}"/>
              </a:ext>
            </a:extLst>
          </p:cNvPr>
          <p:cNvPicPr>
            <a:picLocks noChangeAspect="1"/>
          </p:cNvPicPr>
          <p:nvPr/>
        </p:nvPicPr>
        <p:blipFill>
          <a:blip r:embed="rId3"/>
          <a:stretch>
            <a:fillRect/>
          </a:stretch>
        </p:blipFill>
        <p:spPr>
          <a:xfrm>
            <a:off x="1291700" y="5058670"/>
            <a:ext cx="2698812" cy="1675162"/>
          </a:xfrm>
          <a:prstGeom prst="rect">
            <a:avLst/>
          </a:prstGeom>
        </p:spPr>
      </p:pic>
      <p:sp>
        <p:nvSpPr>
          <p:cNvPr id="11" name="Rectangle: Rounded Corners 10">
            <a:extLst>
              <a:ext uri="{FF2B5EF4-FFF2-40B4-BE49-F238E27FC236}">
                <a16:creationId xmlns:a16="http://schemas.microsoft.com/office/drawing/2014/main" id="{D27EE80A-A444-4137-B960-3DCBCB1B7623}"/>
              </a:ext>
            </a:extLst>
          </p:cNvPr>
          <p:cNvSpPr/>
          <p:nvPr/>
        </p:nvSpPr>
        <p:spPr>
          <a:xfrm>
            <a:off x="640024" y="1368733"/>
            <a:ext cx="3925409" cy="1765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screenshot of a cell phone&#10;&#10;Description generated with very high confidence">
            <a:extLst>
              <a:ext uri="{FF2B5EF4-FFF2-40B4-BE49-F238E27FC236}">
                <a16:creationId xmlns:a16="http://schemas.microsoft.com/office/drawing/2014/main" id="{A955E2B1-88B2-4D15-A8E6-D55ECC921A0E}"/>
              </a:ext>
            </a:extLst>
          </p:cNvPr>
          <p:cNvPicPr>
            <a:picLocks noChangeAspect="1"/>
          </p:cNvPicPr>
          <p:nvPr/>
        </p:nvPicPr>
        <p:blipFill>
          <a:blip r:embed="rId4"/>
          <a:stretch>
            <a:fillRect/>
          </a:stretch>
        </p:blipFill>
        <p:spPr>
          <a:xfrm>
            <a:off x="1047563" y="1497817"/>
            <a:ext cx="3105705" cy="1509779"/>
          </a:xfrm>
          <a:prstGeom prst="rect">
            <a:avLst/>
          </a:prstGeom>
        </p:spPr>
      </p:pic>
      <p:pic>
        <p:nvPicPr>
          <p:cNvPr id="13" name="Picture 13" descr="A close up of text on a white background&#10;&#10;Description generated with high confidence">
            <a:extLst>
              <a:ext uri="{FF2B5EF4-FFF2-40B4-BE49-F238E27FC236}">
                <a16:creationId xmlns:a16="http://schemas.microsoft.com/office/drawing/2014/main" id="{01116198-418C-41F5-8711-C14D7FBDBA64}"/>
              </a:ext>
            </a:extLst>
          </p:cNvPr>
          <p:cNvPicPr>
            <a:picLocks noChangeAspect="1"/>
          </p:cNvPicPr>
          <p:nvPr/>
        </p:nvPicPr>
        <p:blipFill>
          <a:blip r:embed="rId5"/>
          <a:stretch>
            <a:fillRect/>
          </a:stretch>
        </p:blipFill>
        <p:spPr>
          <a:xfrm>
            <a:off x="1247312" y="3264115"/>
            <a:ext cx="2743200" cy="1543050"/>
          </a:xfrm>
          <a:prstGeom prst="rect">
            <a:avLst/>
          </a:prstGeom>
        </p:spPr>
      </p:pic>
      <p:cxnSp>
        <p:nvCxnSpPr>
          <p:cNvPr id="18" name="Straight Arrow Connector 17">
            <a:extLst>
              <a:ext uri="{FF2B5EF4-FFF2-40B4-BE49-F238E27FC236}">
                <a16:creationId xmlns:a16="http://schemas.microsoft.com/office/drawing/2014/main" id="{719E7E25-5C73-4524-B4AC-F18938CA181A}"/>
              </a:ext>
            </a:extLst>
          </p:cNvPr>
          <p:cNvCxnSpPr/>
          <p:nvPr/>
        </p:nvCxnSpPr>
        <p:spPr>
          <a:xfrm>
            <a:off x="4918414" y="2650909"/>
            <a:ext cx="914400"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FE1AA297-20D7-4E73-830D-FD402092546A}"/>
              </a:ext>
            </a:extLst>
          </p:cNvPr>
          <p:cNvCxnSpPr>
            <a:cxnSpLocks/>
          </p:cNvCxnSpPr>
          <p:nvPr/>
        </p:nvCxnSpPr>
        <p:spPr>
          <a:xfrm>
            <a:off x="4940608" y="3975161"/>
            <a:ext cx="1040167" cy="192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037B77E7-354C-48E8-B4DC-F220B571588D}"/>
              </a:ext>
            </a:extLst>
          </p:cNvPr>
          <p:cNvCxnSpPr>
            <a:cxnSpLocks/>
          </p:cNvCxnSpPr>
          <p:nvPr/>
        </p:nvCxnSpPr>
        <p:spPr>
          <a:xfrm flipV="1">
            <a:off x="4859229" y="4438280"/>
            <a:ext cx="980982" cy="742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96647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A Twin Study of Adolescent Alcohol and Drug Use Development: Leveraging Intensive Longitudinal Assessments </a:t>
            </a:r>
          </a:p>
        </p:txBody>
      </p:sp>
      <p:sp>
        <p:nvSpPr>
          <p:cNvPr id="3" name="Subtitle 2"/>
          <p:cNvSpPr>
            <a:spLocks noGrp="1"/>
          </p:cNvSpPr>
          <p:nvPr>
            <p:ph type="subTitle" idx="1"/>
          </p:nvPr>
        </p:nvSpPr>
        <p:spPr/>
        <p:txBody>
          <a:bodyPr/>
          <a:lstStyle/>
          <a:p>
            <a:r>
              <a:rPr lang="en-US" dirty="0"/>
              <a:t>Scott I. Vrieze</a:t>
            </a:r>
            <a:r>
              <a:rPr lang="en-US" baseline="30000" dirty="0"/>
              <a:t>1,2</a:t>
            </a:r>
            <a:r>
              <a:rPr lang="en-US" dirty="0"/>
              <a:t>, Naomi P. Friedman</a:t>
            </a:r>
            <a:r>
              <a:rPr lang="en-US" baseline="30000" dirty="0"/>
              <a:t>2</a:t>
            </a:r>
            <a:br>
              <a:rPr lang="en-US" baseline="30000" dirty="0"/>
            </a:br>
            <a:endParaRPr lang="en-US" baseline="30000" dirty="0"/>
          </a:p>
          <a:p>
            <a:pPr algn="l"/>
            <a:r>
              <a:rPr lang="en-US" baseline="30000" dirty="0"/>
              <a:t>1 </a:t>
            </a:r>
            <a:r>
              <a:rPr lang="en-US" dirty="0"/>
              <a:t>University of Minnesota </a:t>
            </a:r>
          </a:p>
          <a:p>
            <a:pPr algn="l"/>
            <a:r>
              <a:rPr lang="en-US" baseline="30000" dirty="0"/>
              <a:t>1 </a:t>
            </a:r>
            <a:r>
              <a:rPr lang="en-US" dirty="0"/>
              <a:t>University of Colorado Boulder </a:t>
            </a:r>
          </a:p>
          <a:p>
            <a:pPr algn="l"/>
            <a:endParaRPr lang="en-US" dirty="0"/>
          </a:p>
        </p:txBody>
      </p:sp>
      <p:sp>
        <p:nvSpPr>
          <p:cNvPr id="4" name="Rectangle 3"/>
          <p:cNvSpPr/>
          <p:nvPr/>
        </p:nvSpPr>
        <p:spPr>
          <a:xfrm>
            <a:off x="9744479" y="6389640"/>
            <a:ext cx="2287806" cy="369332"/>
          </a:xfrm>
          <a:prstGeom prst="rect">
            <a:avLst/>
          </a:prstGeom>
        </p:spPr>
        <p:txBody>
          <a:bodyPr wrap="none">
            <a:spAutoFit/>
          </a:bodyPr>
          <a:lstStyle/>
          <a:p>
            <a:r>
              <a:rPr lang="is-IS" dirty="0">
                <a:effectLst/>
                <a:latin typeface="ArialMT" charset="0"/>
              </a:rPr>
              <a:t>NIH U01 DA046413 </a:t>
            </a:r>
            <a:endParaRPr lang="is-IS" dirty="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7361" y="6122363"/>
            <a:ext cx="3535626" cy="534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mage result for university of minnes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66" y="5827495"/>
            <a:ext cx="3151414" cy="108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43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53"/>
            <a:ext cx="10515600" cy="902869"/>
          </a:xfrm>
        </p:spPr>
        <p:txBody>
          <a:bodyPr/>
          <a:lstStyle/>
          <a:p>
            <a:r>
              <a:rPr lang="en-US" dirty="0"/>
              <a:t>Behavioral problem: Substance use</a:t>
            </a:r>
          </a:p>
        </p:txBody>
      </p:sp>
      <p:sp>
        <p:nvSpPr>
          <p:cNvPr id="3" name="Content Placeholder 2"/>
          <p:cNvSpPr>
            <a:spLocks noGrp="1"/>
          </p:cNvSpPr>
          <p:nvPr>
            <p:ph idx="1"/>
          </p:nvPr>
        </p:nvSpPr>
        <p:spPr>
          <a:xfrm>
            <a:off x="244930" y="1371600"/>
            <a:ext cx="9258300" cy="5045529"/>
          </a:xfrm>
        </p:spPr>
        <p:txBody>
          <a:bodyPr>
            <a:normAutofit/>
          </a:bodyPr>
          <a:lstStyle/>
          <a:p>
            <a:r>
              <a:rPr lang="en-US" b="1" dirty="0"/>
              <a:t>Goal</a:t>
            </a:r>
            <a:r>
              <a:rPr lang="en-US" dirty="0"/>
              <a:t>:  Develop a fine-grained model of developmental change in key risk domains and their relations to substance use, including moderation by environmental context. </a:t>
            </a:r>
          </a:p>
          <a:p>
            <a:r>
              <a:rPr lang="en-US" b="1" dirty="0"/>
              <a:t>Theoretical Framework:</a:t>
            </a:r>
            <a:r>
              <a:rPr lang="en-US" dirty="0"/>
              <a:t> Dual systems model of adolescent risk behavior. </a:t>
            </a:r>
          </a:p>
          <a:p>
            <a:pPr lvl="1"/>
            <a:r>
              <a:rPr lang="en-US" dirty="0"/>
              <a:t>The combination of high sensation seeking (bottom-up influences) and low levels of executive function (top-down control) puts adolescents at risk to use and misuse alcohol/ drugs. </a:t>
            </a:r>
          </a:p>
          <a:p>
            <a:pPr lvl="1"/>
            <a:r>
              <a:rPr lang="en-US" dirty="0"/>
              <a:t>Conduct intensive longitudinal assessments to characterize these developmental trends, their interrelationships, or their modulation by environmental circumstances, particularly in the young adult transition. </a:t>
            </a:r>
            <a:endParaRPr lang="en-US" b="1" dirty="0"/>
          </a:p>
        </p:txBody>
      </p:sp>
      <p:pic>
        <p:nvPicPr>
          <p:cNvPr id="2050" name="Picture 2" descr="otw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734" y="1371600"/>
            <a:ext cx="2103874"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lt female twins sitting on a bench looking at a cell pho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295" y="3248025"/>
            <a:ext cx="17621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ung twin boys looking at laptop on p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6358" y="4457700"/>
            <a:ext cx="1619250" cy="240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57295" y="725269"/>
            <a:ext cx="4810125" cy="461665"/>
          </a:xfrm>
          <a:prstGeom prst="rect">
            <a:avLst/>
          </a:prstGeom>
        </p:spPr>
        <p:txBody>
          <a:bodyPr wrap="square">
            <a:spAutoFit/>
          </a:bodyPr>
          <a:lstStyle/>
          <a:p>
            <a:r>
              <a:rPr lang="en-US" sz="2400" dirty="0">
                <a:solidFill>
                  <a:srgbClr val="FF0000"/>
                </a:solidFill>
              </a:rPr>
              <a:t>Scott I. </a:t>
            </a:r>
            <a:r>
              <a:rPr lang="en-US" sz="2400" dirty="0" err="1">
                <a:solidFill>
                  <a:srgbClr val="FF0000"/>
                </a:solidFill>
              </a:rPr>
              <a:t>Vrieze</a:t>
            </a:r>
            <a:r>
              <a:rPr lang="en-US" sz="2400" dirty="0">
                <a:solidFill>
                  <a:srgbClr val="FF0000"/>
                </a:solidFill>
              </a:rPr>
              <a:t>, Naomi P. Friedman</a:t>
            </a:r>
          </a:p>
        </p:txBody>
      </p:sp>
    </p:spTree>
    <p:extLst>
      <p:ext uri="{BB962C8B-B14F-4D97-AF65-F5344CB8AC3E}">
        <p14:creationId xmlns:p14="http://schemas.microsoft.com/office/powerpoint/2010/main" val="272951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a:t>
            </a:r>
          </a:p>
        </p:txBody>
      </p:sp>
      <p:sp>
        <p:nvSpPr>
          <p:cNvPr id="3" name="Content Placeholder 2"/>
          <p:cNvSpPr>
            <a:spLocks noGrp="1"/>
          </p:cNvSpPr>
          <p:nvPr>
            <p:ph idx="1"/>
          </p:nvPr>
        </p:nvSpPr>
        <p:spPr>
          <a:xfrm>
            <a:off x="510395" y="1239029"/>
            <a:ext cx="7032171" cy="4351338"/>
          </a:xfrm>
        </p:spPr>
        <p:txBody>
          <a:bodyPr/>
          <a:lstStyle/>
          <a:p>
            <a:r>
              <a:rPr lang="en-US" dirty="0"/>
              <a:t>1,000 individual adolescent twins</a:t>
            </a:r>
          </a:p>
          <a:p>
            <a:r>
              <a:rPr lang="en-US" dirty="0"/>
              <a:t>Baseline in-person assessment </a:t>
            </a:r>
          </a:p>
          <a:p>
            <a:pPr lvl="1"/>
            <a:r>
              <a:rPr lang="en-US" dirty="0"/>
              <a:t>Substance use, executive functions, personality, psychopathology, peer and family context</a:t>
            </a:r>
          </a:p>
          <a:p>
            <a:r>
              <a:rPr lang="en-US" dirty="0"/>
              <a:t>2-year remote follow-up with </a:t>
            </a:r>
            <a:r>
              <a:rPr lang="en-US" dirty="0" err="1"/>
              <a:t>CoTwins</a:t>
            </a:r>
            <a:r>
              <a:rPr lang="en-US" dirty="0"/>
              <a:t> app</a:t>
            </a:r>
          </a:p>
          <a:p>
            <a:pPr lvl="1"/>
            <a:r>
              <a:rPr lang="en-US" dirty="0"/>
              <a:t>~Weekly substance use and mood, monthly peer substance use, life events, parental monitoring, yearly personality, executive function</a:t>
            </a:r>
          </a:p>
          <a:p>
            <a:pPr lvl="1"/>
            <a:r>
              <a:rPr lang="en-US" dirty="0"/>
              <a:t>GPS, audio sampling, photos of environment</a:t>
            </a:r>
          </a:p>
          <a:p>
            <a:pPr lvl="1"/>
            <a:endParaRPr lang="en-US" dirty="0"/>
          </a:p>
        </p:txBody>
      </p:sp>
      <p:pic>
        <p:nvPicPr>
          <p:cNvPr id="7" name="Screenshot_20170522-214128.png" descr="Screenshot_20170522-214128.png"/>
          <p:cNvPicPr>
            <a:picLocks noChangeAspect="1"/>
          </p:cNvPicPr>
          <p:nvPr/>
        </p:nvPicPr>
        <p:blipFill>
          <a:blip r:embed="rId3">
            <a:extLst/>
          </a:blip>
          <a:stretch>
            <a:fillRect/>
          </a:stretch>
        </p:blipFill>
        <p:spPr>
          <a:xfrm>
            <a:off x="8549423" y="365125"/>
            <a:ext cx="3419422" cy="6215290"/>
          </a:xfrm>
          <a:prstGeom prst="rect">
            <a:avLst/>
          </a:prstGeom>
          <a:ln w="12700" cap="flat">
            <a:noFill/>
            <a:miter lim="400000"/>
          </a:ln>
          <a:effectLst/>
        </p:spPr>
      </p:pic>
    </p:spTree>
    <p:extLst>
      <p:ext uri="{BB962C8B-B14F-4D97-AF65-F5344CB8AC3E}">
        <p14:creationId xmlns:p14="http://schemas.microsoft.com/office/powerpoint/2010/main" val="3527993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a:t>
            </a:r>
          </a:p>
        </p:txBody>
      </p:sp>
      <p:sp>
        <p:nvSpPr>
          <p:cNvPr id="3" name="Content Placeholder 2"/>
          <p:cNvSpPr>
            <a:spLocks noGrp="1"/>
          </p:cNvSpPr>
          <p:nvPr>
            <p:ph idx="1"/>
          </p:nvPr>
        </p:nvSpPr>
        <p:spPr>
          <a:xfrm>
            <a:off x="408214" y="1690688"/>
            <a:ext cx="10945586" cy="4705804"/>
          </a:xfrm>
        </p:spPr>
        <p:txBody>
          <a:bodyPr>
            <a:normAutofit/>
          </a:bodyPr>
          <a:lstStyle/>
          <a:p>
            <a:r>
              <a:rPr lang="en-US" dirty="0"/>
              <a:t>Modeling: </a:t>
            </a:r>
          </a:p>
          <a:p>
            <a:pPr lvl="1"/>
            <a:r>
              <a:rPr lang="en-US" dirty="0"/>
              <a:t>Substance use data: growth curve models, classical twin genetic and environmental decomposition, and co-twin control models</a:t>
            </a:r>
          </a:p>
          <a:p>
            <a:pPr lvl="1"/>
            <a:r>
              <a:rPr lang="en-US" dirty="0"/>
              <a:t>GPS and smartphone data: derivation of instrument variables (e.g., moving out of parental home; starting new job); twin similarity in environment</a:t>
            </a:r>
          </a:p>
          <a:p>
            <a:r>
              <a:rPr lang="en-US" dirty="0"/>
              <a:t>Challenges: </a:t>
            </a:r>
          </a:p>
          <a:p>
            <a:pPr lvl="1"/>
            <a:r>
              <a:rPr lang="en-US" dirty="0"/>
              <a:t>Missing data </a:t>
            </a:r>
          </a:p>
          <a:p>
            <a:pPr lvl="1"/>
            <a:r>
              <a:rPr lang="en-US" dirty="0"/>
              <a:t>Highly multivariate analysis with a relatively small sample size </a:t>
            </a:r>
          </a:p>
          <a:p>
            <a:r>
              <a:rPr lang="en-US" dirty="0"/>
              <a:t>Impact: </a:t>
            </a:r>
          </a:p>
          <a:p>
            <a:pPr lvl="1"/>
            <a:r>
              <a:rPr lang="en-US" dirty="0"/>
              <a:t>Fine-grained characterization of development of substance use behaviors informed by genetic and environmental context</a:t>
            </a:r>
          </a:p>
        </p:txBody>
      </p:sp>
    </p:spTree>
    <p:extLst>
      <p:ext uri="{BB962C8B-B14F-4D97-AF65-F5344CB8AC3E}">
        <p14:creationId xmlns:p14="http://schemas.microsoft.com/office/powerpoint/2010/main" val="2238421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73D4-9E2E-5C43-87DD-02E9EB6D8BDE}"/>
              </a:ext>
            </a:extLst>
          </p:cNvPr>
          <p:cNvSpPr>
            <a:spLocks noGrp="1"/>
          </p:cNvSpPr>
          <p:nvPr>
            <p:ph type="title"/>
          </p:nvPr>
        </p:nvSpPr>
        <p:spPr>
          <a:xfrm>
            <a:off x="707570" y="187844"/>
            <a:ext cx="11484429" cy="586597"/>
          </a:xfrm>
        </p:spPr>
        <p:txBody>
          <a:bodyPr>
            <a:normAutofit fontScale="90000"/>
          </a:bodyPr>
          <a:lstStyle/>
          <a:p>
            <a:r>
              <a:rPr lang="en-US" dirty="0"/>
              <a:t>Overlapping Constructs: Health behaviors (Dependent variables)</a:t>
            </a:r>
            <a:br>
              <a:rPr lang="en-US" dirty="0"/>
            </a:br>
            <a:endParaRPr lang="en-US" dirty="0"/>
          </a:p>
        </p:txBody>
      </p:sp>
      <p:sp>
        <p:nvSpPr>
          <p:cNvPr id="3" name="Content Placeholder 2">
            <a:extLst>
              <a:ext uri="{FF2B5EF4-FFF2-40B4-BE49-F238E27FC236}">
                <a16:creationId xmlns:a16="http://schemas.microsoft.com/office/drawing/2014/main" id="{FFE68F77-D995-6A41-988F-2D0B0F5CBE95}"/>
              </a:ext>
            </a:extLst>
          </p:cNvPr>
          <p:cNvSpPr>
            <a:spLocks noGrp="1"/>
          </p:cNvSpPr>
          <p:nvPr>
            <p:ph idx="1"/>
          </p:nvPr>
        </p:nvSpPr>
        <p:spPr>
          <a:xfrm>
            <a:off x="298049" y="657837"/>
            <a:ext cx="11587177" cy="5996932"/>
          </a:xfrm>
        </p:spPr>
        <p:txBody>
          <a:bodyPr vert="horz" lIns="91440" tIns="45720" rIns="91440" bIns="45720" rtlCol="0" anchor="t">
            <a:normAutofit/>
          </a:bodyPr>
          <a:lstStyle/>
          <a:p>
            <a:r>
              <a:rPr lang="en-US" b="1" u="sng" dirty="0">
                <a:effectLst/>
              </a:rPr>
              <a:t>Suicide behaviors and thoughts; mental health (NIMH)</a:t>
            </a:r>
          </a:p>
          <a:p>
            <a:pPr lvl="1"/>
            <a:r>
              <a:rPr lang="en-US" dirty="0">
                <a:effectLst/>
              </a:rPr>
              <a:t>Allen/</a:t>
            </a:r>
            <a:r>
              <a:rPr lang="en-US" dirty="0" err="1">
                <a:effectLst/>
              </a:rPr>
              <a:t>Aurebach</a:t>
            </a:r>
            <a:r>
              <a:rPr lang="en-US" dirty="0">
                <a:effectLst/>
              </a:rPr>
              <a:t> - NY, PA</a:t>
            </a:r>
            <a:endParaRPr lang="en-US" dirty="0">
              <a:cs typeface="Calibri"/>
            </a:endParaRPr>
          </a:p>
          <a:p>
            <a:pPr lvl="1"/>
            <a:r>
              <a:rPr lang="en-US" dirty="0">
                <a:effectLst/>
              </a:rPr>
              <a:t>Nock, MA</a:t>
            </a:r>
            <a:endParaRPr lang="en-US" dirty="0"/>
          </a:p>
          <a:p>
            <a:pPr lvl="1"/>
            <a:r>
              <a:rPr lang="en-US" dirty="0">
                <a:effectLst/>
              </a:rPr>
              <a:t>Baker/Rauch - MA</a:t>
            </a:r>
          </a:p>
          <a:p>
            <a:r>
              <a:rPr lang="en-US" b="1" u="sng" dirty="0">
                <a:effectLst/>
              </a:rPr>
              <a:t>Substance use (NCI, NIDA)</a:t>
            </a:r>
          </a:p>
          <a:p>
            <a:pPr lvl="1"/>
            <a:r>
              <a:rPr lang="en-US" dirty="0"/>
              <a:t>Smoking</a:t>
            </a:r>
            <a:r>
              <a:rPr lang="en-US" dirty="0">
                <a:effectLst/>
              </a:rPr>
              <a:t>: Nahum-Shani, Wetter - Utah</a:t>
            </a:r>
            <a:endParaRPr lang="en-US" dirty="0"/>
          </a:p>
          <a:p>
            <a:pPr lvl="1"/>
            <a:r>
              <a:rPr lang="en-US" dirty="0"/>
              <a:t>Alcohol</a:t>
            </a:r>
            <a:r>
              <a:rPr lang="en-US" dirty="0">
                <a:effectLst/>
              </a:rPr>
              <a:t>/drug use: Friedman/Vrieze - Colorado</a:t>
            </a:r>
            <a:endParaRPr lang="en-US" dirty="0">
              <a:cs typeface="Calibri"/>
            </a:endParaRPr>
          </a:p>
          <a:p>
            <a:r>
              <a:rPr lang="en-US" b="1" u="sng" dirty="0">
                <a:effectLst/>
              </a:rPr>
              <a:t>Physical activity and sedentary behavior (NHLBI, NCI)</a:t>
            </a:r>
            <a:endParaRPr lang="en-US" b="1" u="sng" dirty="0"/>
          </a:p>
          <a:p>
            <a:pPr lvl="1"/>
            <a:r>
              <a:rPr lang="en-US" dirty="0">
                <a:effectLst/>
              </a:rPr>
              <a:t>Dunton/</a:t>
            </a:r>
            <a:r>
              <a:rPr lang="en-US" dirty="0" err="1">
                <a:effectLst/>
              </a:rPr>
              <a:t>Intille</a:t>
            </a:r>
            <a:r>
              <a:rPr lang="en-US" dirty="0">
                <a:effectLst/>
              </a:rPr>
              <a:t> - Southern CA</a:t>
            </a:r>
            <a:endParaRPr lang="en-US" dirty="0">
              <a:cs typeface="Calibri"/>
            </a:endParaRPr>
          </a:p>
          <a:p>
            <a:pPr lvl="1"/>
            <a:r>
              <a:rPr lang="en-US" dirty="0" err="1">
                <a:effectLst/>
              </a:rPr>
              <a:t>Spruijt</a:t>
            </a:r>
            <a:r>
              <a:rPr lang="en-US" dirty="0">
                <a:effectLst/>
              </a:rPr>
              <a:t>-Metz/Marlin/</a:t>
            </a:r>
            <a:r>
              <a:rPr lang="en-US" dirty="0" err="1">
                <a:effectLst/>
              </a:rPr>
              <a:t>Klasnja</a:t>
            </a:r>
            <a:r>
              <a:rPr lang="en-US" dirty="0">
                <a:effectLst/>
              </a:rPr>
              <a:t> -- Southern CA, Seattle</a:t>
            </a:r>
            <a:endParaRPr lang="en-US"/>
          </a:p>
          <a:p>
            <a:r>
              <a:rPr lang="en-US" b="1" u="sng" dirty="0">
                <a:effectLst/>
              </a:rPr>
              <a:t>Sleep (NIMH, NHLBI)</a:t>
            </a:r>
          </a:p>
          <a:p>
            <a:pPr lvl="1"/>
            <a:r>
              <a:rPr lang="en-US" dirty="0">
                <a:effectLst/>
              </a:rPr>
              <a:t>Baker/Rauch - MA; Dunton/</a:t>
            </a:r>
            <a:r>
              <a:rPr lang="en-US" dirty="0" err="1">
                <a:effectLst/>
              </a:rPr>
              <a:t>Intille</a:t>
            </a:r>
            <a:r>
              <a:rPr lang="en-US" dirty="0">
                <a:effectLst/>
              </a:rPr>
              <a:t> - Southern </a:t>
            </a:r>
            <a:r>
              <a:rPr lang="en-US" dirty="0"/>
              <a:t>CA</a:t>
            </a:r>
          </a:p>
          <a:p>
            <a:pPr lvl="1"/>
            <a:r>
              <a:rPr lang="en-US" dirty="0"/>
              <a:t>Allen</a:t>
            </a:r>
            <a:r>
              <a:rPr lang="en-US" dirty="0">
                <a:effectLst/>
              </a:rPr>
              <a:t>/</a:t>
            </a:r>
            <a:r>
              <a:rPr lang="en-US" dirty="0" err="1">
                <a:effectLst/>
              </a:rPr>
              <a:t>Aureback</a:t>
            </a:r>
            <a:r>
              <a:rPr lang="en-US" dirty="0">
                <a:effectLst/>
              </a:rPr>
              <a:t> - NY, PA</a:t>
            </a:r>
            <a:endParaRPr lang="en-US">
              <a:cs typeface="Calibri"/>
            </a:endParaRPr>
          </a:p>
        </p:txBody>
      </p:sp>
    </p:spTree>
    <p:extLst>
      <p:ext uri="{BB962C8B-B14F-4D97-AF65-F5344CB8AC3E}">
        <p14:creationId xmlns:p14="http://schemas.microsoft.com/office/powerpoint/2010/main" val="1945323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A27F-4D13-4846-8802-9CF07D2AC756}"/>
              </a:ext>
            </a:extLst>
          </p:cNvPr>
          <p:cNvSpPr>
            <a:spLocks noGrp="1"/>
          </p:cNvSpPr>
          <p:nvPr>
            <p:ph type="title"/>
          </p:nvPr>
        </p:nvSpPr>
        <p:spPr>
          <a:xfrm>
            <a:off x="838200" y="-49655"/>
            <a:ext cx="10515600" cy="1325563"/>
          </a:xfrm>
        </p:spPr>
        <p:txBody>
          <a:bodyPr/>
          <a:lstStyle/>
          <a:p>
            <a:r>
              <a:rPr lang="en-US" dirty="0"/>
              <a:t>Overlapping Measures</a:t>
            </a:r>
          </a:p>
        </p:txBody>
      </p:sp>
      <p:sp>
        <p:nvSpPr>
          <p:cNvPr id="3" name="Content Placeholder 2">
            <a:extLst>
              <a:ext uri="{FF2B5EF4-FFF2-40B4-BE49-F238E27FC236}">
                <a16:creationId xmlns:a16="http://schemas.microsoft.com/office/drawing/2014/main" id="{0352A659-B1AB-4A4E-8155-954F88A0A340}"/>
              </a:ext>
            </a:extLst>
          </p:cNvPr>
          <p:cNvSpPr>
            <a:spLocks noGrp="1"/>
          </p:cNvSpPr>
          <p:nvPr>
            <p:ph idx="1"/>
          </p:nvPr>
        </p:nvSpPr>
        <p:spPr>
          <a:xfrm>
            <a:off x="425302" y="1041992"/>
            <a:ext cx="11376838" cy="5816008"/>
          </a:xfrm>
        </p:spPr>
        <p:txBody>
          <a:bodyPr>
            <a:normAutofit/>
          </a:bodyPr>
          <a:lstStyle/>
          <a:p>
            <a:r>
              <a:rPr lang="en-US" b="1" u="sng" dirty="0">
                <a:effectLst/>
              </a:rPr>
              <a:t>Passive, continuous data from smartphone (all studies) </a:t>
            </a:r>
          </a:p>
          <a:p>
            <a:pPr lvl="1"/>
            <a:r>
              <a:rPr lang="en-US" dirty="0">
                <a:effectLst/>
              </a:rPr>
              <a:t>EARS + </a:t>
            </a:r>
            <a:r>
              <a:rPr lang="en-US" dirty="0" err="1">
                <a:effectLst/>
              </a:rPr>
              <a:t>Beiwe</a:t>
            </a:r>
            <a:r>
              <a:rPr lang="en-US" dirty="0">
                <a:effectLst/>
              </a:rPr>
              <a:t> for extraction of sensor and social interaction data</a:t>
            </a:r>
          </a:p>
          <a:p>
            <a:pPr lvl="1"/>
            <a:r>
              <a:rPr lang="en-US" dirty="0">
                <a:effectLst/>
              </a:rPr>
              <a:t>Smartphone images (Friedman/</a:t>
            </a:r>
            <a:r>
              <a:rPr lang="en-US" dirty="0" err="1">
                <a:effectLst/>
              </a:rPr>
              <a:t>Vrieze</a:t>
            </a:r>
            <a:r>
              <a:rPr lang="en-US" dirty="0">
                <a:effectLst/>
              </a:rPr>
              <a:t>)</a:t>
            </a:r>
          </a:p>
          <a:p>
            <a:r>
              <a:rPr lang="en-US" b="1" u="sng" dirty="0">
                <a:effectLst/>
              </a:rPr>
              <a:t>Physical activity measures such as acceleration</a:t>
            </a:r>
            <a:r>
              <a:rPr lang="en-US" dirty="0">
                <a:effectLst/>
              </a:rPr>
              <a:t> </a:t>
            </a:r>
            <a:r>
              <a:rPr lang="en-US" sz="2400" dirty="0">
                <a:effectLst/>
              </a:rPr>
              <a:t>(</a:t>
            </a:r>
            <a:r>
              <a:rPr lang="en-US" sz="2400" dirty="0" err="1">
                <a:effectLst/>
              </a:rPr>
              <a:t>Spruijt</a:t>
            </a:r>
            <a:r>
              <a:rPr lang="en-US" sz="2400" dirty="0">
                <a:effectLst/>
              </a:rPr>
              <a:t>-Metz/Marlin/</a:t>
            </a:r>
            <a:r>
              <a:rPr lang="en-US" sz="2400" dirty="0" err="1">
                <a:effectLst/>
              </a:rPr>
              <a:t>Klasnja</a:t>
            </a:r>
            <a:r>
              <a:rPr lang="en-US" sz="2400" dirty="0">
                <a:effectLst/>
              </a:rPr>
              <a:t>; Dunton/</a:t>
            </a:r>
            <a:r>
              <a:rPr lang="en-US" sz="2400" dirty="0" err="1">
                <a:effectLst/>
              </a:rPr>
              <a:t>Intille</a:t>
            </a:r>
            <a:r>
              <a:rPr lang="en-US" sz="2400" dirty="0">
                <a:effectLst/>
              </a:rPr>
              <a:t>; Nahum-Shani/Wetter; Baker/Rauch; Nock)</a:t>
            </a:r>
          </a:p>
          <a:p>
            <a:r>
              <a:rPr lang="en-US" dirty="0">
                <a:effectLst/>
              </a:rPr>
              <a:t>Actigraphy data </a:t>
            </a:r>
            <a:r>
              <a:rPr lang="en-US" sz="2400" dirty="0">
                <a:effectLst/>
              </a:rPr>
              <a:t>(Allen/Auerbach; Baker/Rauch; Dunton/</a:t>
            </a:r>
            <a:r>
              <a:rPr lang="en-US" sz="2400" dirty="0" err="1">
                <a:effectLst/>
              </a:rPr>
              <a:t>Intille</a:t>
            </a:r>
            <a:r>
              <a:rPr lang="en-US" sz="2400" dirty="0">
                <a:effectLst/>
              </a:rPr>
              <a:t>)</a:t>
            </a:r>
          </a:p>
          <a:p>
            <a:r>
              <a:rPr lang="en-US" b="1" u="sng" dirty="0">
                <a:effectLst/>
              </a:rPr>
              <a:t>Global Positioning System (GPS) data</a:t>
            </a:r>
            <a:r>
              <a:rPr lang="en-US" dirty="0">
                <a:effectLst/>
              </a:rPr>
              <a:t> (all studies given smartphone use) and </a:t>
            </a:r>
            <a:r>
              <a:rPr lang="en-US" b="1" u="sng" dirty="0"/>
              <a:t>G</a:t>
            </a:r>
            <a:r>
              <a:rPr lang="en-US" b="1" u="sng" dirty="0">
                <a:effectLst/>
              </a:rPr>
              <a:t>eographic Information System</a:t>
            </a:r>
            <a:r>
              <a:rPr lang="en-US" dirty="0">
                <a:effectLst/>
              </a:rPr>
              <a:t> (GIS)</a:t>
            </a:r>
          </a:p>
          <a:p>
            <a:r>
              <a:rPr lang="en-US" b="1" u="sng" dirty="0">
                <a:effectLst/>
              </a:rPr>
              <a:t>Psychophysiological processes</a:t>
            </a:r>
            <a:r>
              <a:rPr lang="en-US" dirty="0">
                <a:effectLst/>
              </a:rPr>
              <a:t> </a:t>
            </a:r>
            <a:r>
              <a:rPr lang="en-US" sz="2400" dirty="0">
                <a:effectLst/>
              </a:rPr>
              <a:t>(Nock; Baker/Rauch; Dunton/</a:t>
            </a:r>
            <a:r>
              <a:rPr lang="en-US" sz="2400" dirty="0" err="1">
                <a:effectLst/>
              </a:rPr>
              <a:t>Intille</a:t>
            </a:r>
            <a:r>
              <a:rPr lang="en-US" sz="2400" dirty="0">
                <a:effectLst/>
              </a:rPr>
              <a:t>; </a:t>
            </a:r>
            <a:r>
              <a:rPr lang="en-US" sz="2400" dirty="0" err="1">
                <a:effectLst/>
              </a:rPr>
              <a:t>Spruijt</a:t>
            </a:r>
            <a:r>
              <a:rPr lang="en-US" sz="2400" dirty="0">
                <a:effectLst/>
              </a:rPr>
              <a:t>-Metz/Marlin/</a:t>
            </a:r>
            <a:r>
              <a:rPr lang="en-US" sz="2400" dirty="0" err="1">
                <a:effectLst/>
              </a:rPr>
              <a:t>Klasnja</a:t>
            </a:r>
            <a:r>
              <a:rPr lang="en-US" sz="2400" dirty="0">
                <a:effectLst/>
              </a:rPr>
              <a:t>)</a:t>
            </a:r>
          </a:p>
          <a:p>
            <a:r>
              <a:rPr lang="en-US" b="1" u="sng" dirty="0">
                <a:effectLst/>
              </a:rPr>
              <a:t>Ecological momentary assessment</a:t>
            </a:r>
            <a:r>
              <a:rPr lang="en-US" dirty="0">
                <a:effectLst/>
              </a:rPr>
              <a:t> (EMA; all studies)</a:t>
            </a:r>
          </a:p>
          <a:p>
            <a:r>
              <a:rPr lang="en-US" b="1" u="sng" dirty="0">
                <a:effectLst/>
              </a:rPr>
              <a:t>Audiovisual data</a:t>
            </a:r>
            <a:r>
              <a:rPr lang="en-US" dirty="0">
                <a:effectLst/>
              </a:rPr>
              <a:t> </a:t>
            </a:r>
            <a:r>
              <a:rPr lang="en-US" sz="2400" dirty="0">
                <a:effectLst/>
              </a:rPr>
              <a:t>(Allen/Auerbach; Baker/Rauch)</a:t>
            </a:r>
            <a:endParaRPr lang="en-US" dirty="0">
              <a:effectLst/>
            </a:endParaRPr>
          </a:p>
          <a:p>
            <a:pPr lvl="1"/>
            <a:r>
              <a:rPr lang="en-US" dirty="0">
                <a:effectLst/>
              </a:rPr>
              <a:t>Facial expression, head movements, and other visual/acoustic cues</a:t>
            </a:r>
          </a:p>
          <a:p>
            <a:endParaRPr lang="en-US" dirty="0"/>
          </a:p>
        </p:txBody>
      </p:sp>
    </p:spTree>
    <p:extLst>
      <p:ext uri="{BB962C8B-B14F-4D97-AF65-F5344CB8AC3E}">
        <p14:creationId xmlns:p14="http://schemas.microsoft.com/office/powerpoint/2010/main" val="2719483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09B2-152F-5549-85B9-6E02D730E598}"/>
              </a:ext>
            </a:extLst>
          </p:cNvPr>
          <p:cNvSpPr>
            <a:spLocks noGrp="1"/>
          </p:cNvSpPr>
          <p:nvPr>
            <p:ph type="title"/>
          </p:nvPr>
        </p:nvSpPr>
        <p:spPr/>
        <p:txBody>
          <a:bodyPr/>
          <a:lstStyle/>
          <a:p>
            <a:r>
              <a:rPr lang="en-US" dirty="0"/>
              <a:t>Overlapping Constructs: Predictors (Independent Variables)</a:t>
            </a:r>
          </a:p>
        </p:txBody>
      </p:sp>
      <p:sp>
        <p:nvSpPr>
          <p:cNvPr id="3" name="Content Placeholder 2">
            <a:extLst>
              <a:ext uri="{FF2B5EF4-FFF2-40B4-BE49-F238E27FC236}">
                <a16:creationId xmlns:a16="http://schemas.microsoft.com/office/drawing/2014/main" id="{7B1BA937-9006-CD47-B840-670E92F19061}"/>
              </a:ext>
            </a:extLst>
          </p:cNvPr>
          <p:cNvSpPr>
            <a:spLocks noGrp="1"/>
          </p:cNvSpPr>
          <p:nvPr>
            <p:ph idx="1"/>
          </p:nvPr>
        </p:nvSpPr>
        <p:spPr/>
        <p:txBody>
          <a:bodyPr vert="horz" lIns="91440" tIns="45720" rIns="91440" bIns="45720" rtlCol="0" anchor="t">
            <a:normAutofit/>
          </a:bodyPr>
          <a:lstStyle/>
          <a:p>
            <a:r>
              <a:rPr lang="en-US" dirty="0"/>
              <a:t>Context/environment (e.g., GPS data, passive data from smartphone)</a:t>
            </a:r>
          </a:p>
          <a:p>
            <a:r>
              <a:rPr lang="en-US" dirty="0"/>
              <a:t>Sleep</a:t>
            </a:r>
          </a:p>
          <a:p>
            <a:r>
              <a:rPr lang="en-US" dirty="0"/>
              <a:t>Psychophysiological processes</a:t>
            </a:r>
          </a:p>
          <a:p>
            <a:r>
              <a:rPr lang="en-US" dirty="0"/>
              <a:t>Affect</a:t>
            </a:r>
          </a:p>
          <a:p>
            <a:r>
              <a:rPr lang="en-US" dirty="0"/>
              <a:t>Stress</a:t>
            </a:r>
          </a:p>
          <a:p>
            <a:r>
              <a:rPr lang="en-US" dirty="0"/>
              <a:t>Cognitive processes (processing speed, cognitive control, executive functioning, self-efficacy)</a:t>
            </a:r>
          </a:p>
          <a:p>
            <a:r>
              <a:rPr lang="en-US" dirty="0"/>
              <a:t>Social/Interpersonal factors</a:t>
            </a:r>
          </a:p>
          <a:p>
            <a:r>
              <a:rPr lang="en-US" dirty="0">
                <a:cs typeface="Calibri"/>
              </a:rPr>
              <a:t>Engagement</a:t>
            </a:r>
          </a:p>
        </p:txBody>
      </p:sp>
    </p:spTree>
    <p:extLst>
      <p:ext uri="{BB962C8B-B14F-4D97-AF65-F5344CB8AC3E}">
        <p14:creationId xmlns:p14="http://schemas.microsoft.com/office/powerpoint/2010/main" val="3811684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Overlapping Challenges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Missing data especially Not Missing at Random</a:t>
            </a:r>
          </a:p>
          <a:p>
            <a:r>
              <a:rPr lang="en-US" dirty="0"/>
              <a:t>Individual models: Required for optimization of prediction/explanation of health behavior and intervention</a:t>
            </a:r>
            <a:endParaRPr lang="en-US" dirty="0">
              <a:cs typeface="Calibri"/>
            </a:endParaRPr>
          </a:p>
          <a:p>
            <a:r>
              <a:rPr lang="en-US" dirty="0">
                <a:solidFill>
                  <a:srgbClr val="FF0000"/>
                </a:solidFill>
              </a:rPr>
              <a:t>Small labeled data sets</a:t>
            </a:r>
            <a:endParaRPr lang="en-US" dirty="0">
              <a:solidFill>
                <a:srgbClr val="FF0000"/>
              </a:solidFill>
              <a:cs typeface="Calibri"/>
            </a:endParaRPr>
          </a:p>
          <a:p>
            <a:r>
              <a:rPr lang="en-US" dirty="0"/>
              <a:t>Dimension reduction</a:t>
            </a:r>
          </a:p>
          <a:p>
            <a:r>
              <a:rPr lang="en-US" dirty="0"/>
              <a:t>Just-in-time analysis given the data and dynamics</a:t>
            </a:r>
          </a:p>
          <a:p>
            <a:endParaRPr lang="en-US" dirty="0"/>
          </a:p>
        </p:txBody>
      </p:sp>
    </p:spTree>
    <p:extLst>
      <p:ext uri="{BB962C8B-B14F-4D97-AF65-F5344CB8AC3E}">
        <p14:creationId xmlns:p14="http://schemas.microsoft.com/office/powerpoint/2010/main" val="4247198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4C3107-501C-7646-B8CF-FDD6FEC18DE6}"/>
              </a:ext>
            </a:extLst>
          </p:cNvPr>
          <p:cNvSpPr>
            <a:spLocks noGrp="1"/>
          </p:cNvSpPr>
          <p:nvPr>
            <p:ph type="ctrTitle"/>
          </p:nvPr>
        </p:nvSpPr>
        <p:spPr>
          <a:xfrm>
            <a:off x="243840" y="1081723"/>
            <a:ext cx="11948160" cy="1681797"/>
          </a:xfrm>
        </p:spPr>
        <p:txBody>
          <a:bodyPr/>
          <a:lstStyle/>
          <a:p>
            <a:r>
              <a:rPr lang="en-US" dirty="0"/>
              <a:t>Ontology of Affective Dynamics</a:t>
            </a:r>
          </a:p>
        </p:txBody>
      </p:sp>
      <p:sp>
        <p:nvSpPr>
          <p:cNvPr id="7" name="Subtitle 6">
            <a:extLst>
              <a:ext uri="{FF2B5EF4-FFF2-40B4-BE49-F238E27FC236}">
                <a16:creationId xmlns:a16="http://schemas.microsoft.com/office/drawing/2014/main" id="{3E61E4C8-9DF1-E04B-9314-F8068BC80E2F}"/>
              </a:ext>
            </a:extLst>
          </p:cNvPr>
          <p:cNvSpPr>
            <a:spLocks noGrp="1"/>
          </p:cNvSpPr>
          <p:nvPr>
            <p:ph type="subTitle" idx="1"/>
          </p:nvPr>
        </p:nvSpPr>
        <p:spPr>
          <a:xfrm>
            <a:off x="1645920" y="3232875"/>
            <a:ext cx="9144000" cy="1655762"/>
          </a:xfrm>
        </p:spPr>
        <p:txBody>
          <a:bodyPr vert="horz" lIns="91440" tIns="45720" rIns="91440" bIns="45720" rtlCol="0" anchor="t">
            <a:normAutofit/>
          </a:bodyPr>
          <a:lstStyle/>
          <a:p>
            <a:r>
              <a:rPr lang="en-US" dirty="0"/>
              <a:t>Sy-Miin Chow, </a:t>
            </a:r>
            <a:r>
              <a:rPr lang="en-US" dirty="0" err="1"/>
              <a:t>Nilam</a:t>
            </a:r>
            <a:r>
              <a:rPr lang="en-US" dirty="0"/>
              <a:t> Ram, Timothy Brick, Zita </a:t>
            </a:r>
            <a:r>
              <a:rPr lang="en-US" dirty="0" err="1"/>
              <a:t>Oravecz</a:t>
            </a:r>
            <a:r>
              <a:rPr lang="en-US" dirty="0"/>
              <a:t>, Peter Molenaar, Kai Larsen, Akhil Kumar and other U01 teams</a:t>
            </a:r>
          </a:p>
        </p:txBody>
      </p:sp>
      <p:sp>
        <p:nvSpPr>
          <p:cNvPr id="9" name="Rectangle 8">
            <a:extLst>
              <a:ext uri="{FF2B5EF4-FFF2-40B4-BE49-F238E27FC236}">
                <a16:creationId xmlns:a16="http://schemas.microsoft.com/office/drawing/2014/main" id="{68DC5BFE-6069-7045-B27A-9CB99E72B394}"/>
              </a:ext>
            </a:extLst>
          </p:cNvPr>
          <p:cNvSpPr/>
          <p:nvPr/>
        </p:nvSpPr>
        <p:spPr>
          <a:xfrm>
            <a:off x="243840" y="4203830"/>
            <a:ext cx="11013440" cy="2308324"/>
          </a:xfrm>
          <a:prstGeom prst="rect">
            <a:avLst/>
          </a:prstGeom>
        </p:spPr>
        <p:txBody>
          <a:bodyPr wrap="square">
            <a:spAutoFit/>
          </a:bodyPr>
          <a:lstStyle/>
          <a:p>
            <a:pPr lvl="1"/>
            <a:r>
              <a:rPr lang="en-US" sz="2400" b="1" u="sng" dirty="0"/>
              <a:t>What is an ontology?</a:t>
            </a:r>
          </a:p>
          <a:p>
            <a:pPr marL="800100" lvl="1" indent="-342900">
              <a:buFont typeface="Arial" panose="020B0604020202020204" pitchFamily="34" charset="0"/>
              <a:buChar char="•"/>
            </a:pPr>
            <a:r>
              <a:rPr lang="en-US" sz="2400" dirty="0"/>
              <a:t>A knowledge base, or a systematic method for articulating the inter-relationships between classes of constructs or phenomena of interest (adapted from Larsen et al., 2017).</a:t>
            </a:r>
          </a:p>
          <a:p>
            <a:pPr marL="800100" lvl="1" indent="-342900">
              <a:buFont typeface="Arial" panose="020B0604020202020204" pitchFamily="34" charset="0"/>
              <a:buChar char="•"/>
            </a:pPr>
            <a:r>
              <a:rPr lang="en-US" sz="2400" dirty="0"/>
              <a:t>A flexible hierarchically organized structure for defining entities and vocabulary within a domain (Hastings, Brass et al., 2014)</a:t>
            </a:r>
          </a:p>
        </p:txBody>
      </p:sp>
    </p:spTree>
    <p:extLst>
      <p:ext uri="{BB962C8B-B14F-4D97-AF65-F5344CB8AC3E}">
        <p14:creationId xmlns:p14="http://schemas.microsoft.com/office/powerpoint/2010/main" val="168700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Our behavior is killing us…</a:t>
            </a:r>
          </a:p>
        </p:txBody>
      </p:sp>
      <p:graphicFrame>
        <p:nvGraphicFramePr>
          <p:cNvPr id="7" name="Content Placeholder 6"/>
          <p:cNvGraphicFramePr>
            <a:graphicFrameLocks noGrp="1"/>
          </p:cNvGraphicFramePr>
          <p:nvPr>
            <p:ph idx="1"/>
            <p:extLst/>
          </p:nvPr>
        </p:nvGraphicFramePr>
        <p:xfrm>
          <a:off x="1964267" y="1600203"/>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975600" y="6468533"/>
            <a:ext cx="2247218" cy="369332"/>
          </a:xfrm>
          <a:prstGeom prst="rect">
            <a:avLst/>
          </a:prstGeom>
          <a:noFill/>
        </p:spPr>
        <p:txBody>
          <a:bodyPr wrap="none" rtlCol="0">
            <a:spAutoFit/>
          </a:bodyPr>
          <a:lstStyle/>
          <a:p>
            <a:r>
              <a:rPr lang="en-US" dirty="0">
                <a:solidFill>
                  <a:prstClr val="white"/>
                </a:solidFill>
              </a:rPr>
              <a:t>Schroeder NEJM 2007</a:t>
            </a:r>
          </a:p>
        </p:txBody>
      </p:sp>
      <p:sp>
        <p:nvSpPr>
          <p:cNvPr id="6" name="TextBox 5"/>
          <p:cNvSpPr txBox="1"/>
          <p:nvPr/>
        </p:nvSpPr>
        <p:spPr>
          <a:xfrm>
            <a:off x="7444214" y="5756125"/>
            <a:ext cx="2247218" cy="369332"/>
          </a:xfrm>
          <a:prstGeom prst="rect">
            <a:avLst/>
          </a:prstGeom>
          <a:noFill/>
        </p:spPr>
        <p:txBody>
          <a:bodyPr wrap="none" rtlCol="0">
            <a:spAutoFit/>
          </a:bodyPr>
          <a:lstStyle/>
          <a:p>
            <a:r>
              <a:rPr lang="en-US" dirty="0">
                <a:solidFill>
                  <a:srgbClr val="1E1C11"/>
                </a:solidFill>
              </a:rPr>
              <a:t>Schroeder NEJM 2007</a:t>
            </a:r>
          </a:p>
        </p:txBody>
      </p:sp>
    </p:spTree>
    <p:extLst>
      <p:ext uri="{BB962C8B-B14F-4D97-AF65-F5344CB8AC3E}">
        <p14:creationId xmlns:p14="http://schemas.microsoft.com/office/powerpoint/2010/main" val="26089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528C-7EEC-D54A-BFE5-0C99FCD7A54A}"/>
              </a:ext>
            </a:extLst>
          </p:cNvPr>
          <p:cNvSpPr>
            <a:spLocks noGrp="1"/>
          </p:cNvSpPr>
          <p:nvPr>
            <p:ph type="title"/>
          </p:nvPr>
        </p:nvSpPr>
        <p:spPr>
          <a:xfrm>
            <a:off x="1996440" y="113982"/>
            <a:ext cx="7533640" cy="1325563"/>
          </a:xfrm>
        </p:spPr>
        <p:txBody>
          <a:bodyPr/>
          <a:lstStyle/>
          <a:p>
            <a:r>
              <a:rPr lang="en-US" dirty="0"/>
              <a:t>Ontology of Affective Dynamics</a:t>
            </a:r>
          </a:p>
        </p:txBody>
      </p:sp>
      <p:sp>
        <p:nvSpPr>
          <p:cNvPr id="3" name="Content Placeholder 2">
            <a:extLst>
              <a:ext uri="{FF2B5EF4-FFF2-40B4-BE49-F238E27FC236}">
                <a16:creationId xmlns:a16="http://schemas.microsoft.com/office/drawing/2014/main" id="{D331B732-0674-544E-B297-43A05B627BAC}"/>
              </a:ext>
            </a:extLst>
          </p:cNvPr>
          <p:cNvSpPr>
            <a:spLocks noGrp="1"/>
          </p:cNvSpPr>
          <p:nvPr>
            <p:ph idx="1"/>
          </p:nvPr>
        </p:nvSpPr>
        <p:spPr>
          <a:xfrm>
            <a:off x="0" y="1256665"/>
            <a:ext cx="12192000" cy="4351338"/>
          </a:xfrm>
        </p:spPr>
        <p:txBody>
          <a:bodyPr/>
          <a:lstStyle/>
          <a:p>
            <a:pPr marL="457200" lvl="1" indent="0">
              <a:buNone/>
            </a:pPr>
            <a:r>
              <a:rPr lang="en-US" sz="2800" dirty="0"/>
              <a:t>	We are trying to define an ontology for affective dynamics</a:t>
            </a:r>
          </a:p>
          <a:p>
            <a:endParaRPr lang="en-US" dirty="0"/>
          </a:p>
        </p:txBody>
      </p:sp>
      <p:pic>
        <p:nvPicPr>
          <p:cNvPr id="4" name="Picture 3">
            <a:extLst>
              <a:ext uri="{FF2B5EF4-FFF2-40B4-BE49-F238E27FC236}">
                <a16:creationId xmlns:a16="http://schemas.microsoft.com/office/drawing/2014/main" id="{9A655EA1-DB9F-F348-9B64-1EF6A4A390A0}"/>
              </a:ext>
            </a:extLst>
          </p:cNvPr>
          <p:cNvPicPr>
            <a:picLocks noChangeAspect="1"/>
          </p:cNvPicPr>
          <p:nvPr/>
        </p:nvPicPr>
        <p:blipFill>
          <a:blip r:embed="rId2"/>
          <a:stretch>
            <a:fillRect/>
          </a:stretch>
        </p:blipFill>
        <p:spPr>
          <a:xfrm>
            <a:off x="1996440" y="1747521"/>
            <a:ext cx="9826616" cy="4972792"/>
          </a:xfrm>
          <a:prstGeom prst="rect">
            <a:avLst/>
          </a:prstGeom>
        </p:spPr>
      </p:pic>
    </p:spTree>
    <p:extLst>
      <p:ext uri="{BB962C8B-B14F-4D97-AF65-F5344CB8AC3E}">
        <p14:creationId xmlns:p14="http://schemas.microsoft.com/office/powerpoint/2010/main" val="1416862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52A21D-B8F8-8B40-B868-4D6CF281232F}"/>
              </a:ext>
            </a:extLst>
          </p:cNvPr>
          <p:cNvSpPr>
            <a:spLocks noGrp="1"/>
          </p:cNvSpPr>
          <p:nvPr>
            <p:ph type="title"/>
          </p:nvPr>
        </p:nvSpPr>
        <p:spPr/>
        <p:txBody>
          <a:bodyPr>
            <a:normAutofit/>
          </a:bodyPr>
          <a:lstStyle/>
          <a:p>
            <a:r>
              <a:rPr lang="en-US" dirty="0"/>
              <a:t>Inertia (</a:t>
            </a:r>
            <a:r>
              <a:rPr lang="en-US" dirty="0" err="1"/>
              <a:t>Kuppens</a:t>
            </a:r>
            <a:r>
              <a:rPr lang="en-US" dirty="0"/>
              <a:t>, Allen, &amp; </a:t>
            </a:r>
            <a:r>
              <a:rPr lang="en-US" dirty="0" err="1"/>
              <a:t>Sheeber</a:t>
            </a:r>
            <a:r>
              <a:rPr lang="en-US" dirty="0"/>
              <a:t>, 2010) – Time Scales and Context Matter</a:t>
            </a:r>
          </a:p>
        </p:txBody>
      </p:sp>
      <p:pic>
        <p:nvPicPr>
          <p:cNvPr id="5" name="Content Placeholder 4">
            <a:extLst>
              <a:ext uri="{FF2B5EF4-FFF2-40B4-BE49-F238E27FC236}">
                <a16:creationId xmlns:a16="http://schemas.microsoft.com/office/drawing/2014/main" id="{2A3733F9-E57A-CB46-B6A9-136D316B3E45}"/>
              </a:ext>
            </a:extLst>
          </p:cNvPr>
          <p:cNvPicPr>
            <a:picLocks noGrp="1" noChangeAspect="1"/>
          </p:cNvPicPr>
          <p:nvPr>
            <p:ph sz="half" idx="1"/>
          </p:nvPr>
        </p:nvPicPr>
        <p:blipFill>
          <a:blip r:embed="rId2"/>
          <a:stretch>
            <a:fillRect/>
          </a:stretch>
        </p:blipFill>
        <p:spPr>
          <a:xfrm>
            <a:off x="204734" y="1971041"/>
            <a:ext cx="5569840" cy="3507212"/>
          </a:xfrm>
          <a:prstGeom prst="rect">
            <a:avLst/>
          </a:prstGeom>
        </p:spPr>
      </p:pic>
      <p:pic>
        <p:nvPicPr>
          <p:cNvPr id="14" name="Picture 13">
            <a:extLst>
              <a:ext uri="{FF2B5EF4-FFF2-40B4-BE49-F238E27FC236}">
                <a16:creationId xmlns:a16="http://schemas.microsoft.com/office/drawing/2014/main" id="{090F76BE-27EA-034B-9150-BB1551D6B1F5}"/>
              </a:ext>
            </a:extLst>
          </p:cNvPr>
          <p:cNvPicPr>
            <a:picLocks noChangeAspect="1"/>
          </p:cNvPicPr>
          <p:nvPr/>
        </p:nvPicPr>
        <p:blipFill>
          <a:blip r:embed="rId3"/>
          <a:stretch>
            <a:fillRect/>
          </a:stretch>
        </p:blipFill>
        <p:spPr>
          <a:xfrm>
            <a:off x="5555547" y="1971042"/>
            <a:ext cx="6636453" cy="3507212"/>
          </a:xfrm>
          <a:prstGeom prst="rect">
            <a:avLst/>
          </a:prstGeom>
        </p:spPr>
      </p:pic>
    </p:spTree>
    <p:extLst>
      <p:ext uri="{BB962C8B-B14F-4D97-AF65-F5344CB8AC3E}">
        <p14:creationId xmlns:p14="http://schemas.microsoft.com/office/powerpoint/2010/main" val="1947181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02B0-B410-3141-A899-3553E0E63289}"/>
              </a:ext>
            </a:extLst>
          </p:cNvPr>
          <p:cNvSpPr>
            <a:spLocks noGrp="1"/>
          </p:cNvSpPr>
          <p:nvPr>
            <p:ph type="title"/>
          </p:nvPr>
        </p:nvSpPr>
        <p:spPr>
          <a:xfrm>
            <a:off x="576927" y="-56336"/>
            <a:ext cx="11355572" cy="1143000"/>
          </a:xfrm>
        </p:spPr>
        <p:txBody>
          <a:bodyPr>
            <a:normAutofit/>
          </a:bodyPr>
          <a:lstStyle/>
          <a:p>
            <a:pPr eaLnBrk="1" hangingPunct="1">
              <a:defRPr/>
            </a:pPr>
            <a:r>
              <a:rPr lang="en-US" altLang="en-US" sz="3600" dirty="0">
                <a:ea typeface="ＭＳ Ｐゴシック" panose="020B0600070205080204" pitchFamily="34" charset="-128"/>
              </a:rPr>
              <a:t>Integration of Self-Reports and Facial Electromyography Data</a:t>
            </a:r>
          </a:p>
        </p:txBody>
      </p:sp>
      <p:pic>
        <p:nvPicPr>
          <p:cNvPr id="15362" name="Picture 2">
            <a:extLst>
              <a:ext uri="{FF2B5EF4-FFF2-40B4-BE49-F238E27FC236}">
                <a16:creationId xmlns:a16="http://schemas.microsoft.com/office/drawing/2014/main" id="{DA598BA4-9BE6-5844-B7E0-0441FA8E80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1302" y="784632"/>
            <a:ext cx="7054850" cy="5803900"/>
          </a:xfrm>
          <a:noFill/>
        </p:spPr>
      </p:pic>
      <p:sp>
        <p:nvSpPr>
          <p:cNvPr id="4" name="TextBox 6">
            <a:extLst>
              <a:ext uri="{FF2B5EF4-FFF2-40B4-BE49-F238E27FC236}">
                <a16:creationId xmlns:a16="http://schemas.microsoft.com/office/drawing/2014/main" id="{4FB88750-A286-1343-9C49-2A4756B3BBF2}"/>
              </a:ext>
            </a:extLst>
          </p:cNvPr>
          <p:cNvSpPr txBox="1">
            <a:spLocks noChangeArrowheads="1"/>
          </p:cNvSpPr>
          <p:nvPr/>
        </p:nvSpPr>
        <p:spPr bwMode="auto">
          <a:xfrm>
            <a:off x="6915261" y="6550025"/>
            <a:ext cx="531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a:latin typeface="Arial" panose="020B0604020202020204" pitchFamily="34" charset="0"/>
              </a:rPr>
              <a:t>Yang, M-S. &amp; Chow, S-M. (2010). </a:t>
            </a:r>
            <a:r>
              <a:rPr lang="en-US" altLang="en-US" sz="1400" i="1">
                <a:latin typeface="Arial" panose="020B0604020202020204" pitchFamily="34" charset="0"/>
              </a:rPr>
              <a:t>Psychometrika, 74</a:t>
            </a:r>
            <a:r>
              <a:rPr lang="en-US" altLang="en-US" sz="1400">
                <a:latin typeface="Arial" panose="020B0604020202020204" pitchFamily="34" charset="0"/>
              </a:rPr>
              <a:t>(4), 744-771</a:t>
            </a:r>
          </a:p>
        </p:txBody>
      </p:sp>
    </p:spTree>
    <p:extLst>
      <p:ext uri="{BB962C8B-B14F-4D97-AF65-F5344CB8AC3E}">
        <p14:creationId xmlns:p14="http://schemas.microsoft.com/office/powerpoint/2010/main" val="2613845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FD10-2F72-464C-BF40-A37EE29353F1}"/>
              </a:ext>
            </a:extLst>
          </p:cNvPr>
          <p:cNvSpPr>
            <a:spLocks noGrp="1"/>
          </p:cNvSpPr>
          <p:nvPr>
            <p:ph type="title"/>
          </p:nvPr>
        </p:nvSpPr>
        <p:spPr>
          <a:xfrm>
            <a:off x="923261" y="6352"/>
            <a:ext cx="10515600" cy="1325563"/>
          </a:xfrm>
        </p:spPr>
        <p:txBody>
          <a:bodyPr>
            <a:normAutofit/>
          </a:bodyPr>
          <a:lstStyle/>
          <a:p>
            <a:pPr eaLnBrk="1" hangingPunct="1">
              <a:defRPr/>
            </a:pPr>
            <a:r>
              <a:rPr lang="en-US" altLang="en-US" sz="3600" dirty="0">
                <a:ea typeface="ＭＳ Ｐゴシック" panose="020B0600070205080204" pitchFamily="34" charset="-128"/>
              </a:rPr>
              <a:t>Self-Perceived Arousal Level and Facial EMG Activities Converged in the Activation Regime</a:t>
            </a:r>
            <a:endParaRPr lang="en-US" altLang="en-US" sz="3600" i="1" dirty="0">
              <a:ea typeface="ＭＳ Ｐゴシック" panose="020B0600070205080204" pitchFamily="34" charset="-128"/>
            </a:endParaRPr>
          </a:p>
        </p:txBody>
      </p:sp>
      <p:pic>
        <p:nvPicPr>
          <p:cNvPr id="17410" name="Picture 3">
            <a:extLst>
              <a:ext uri="{FF2B5EF4-FFF2-40B4-BE49-F238E27FC236}">
                <a16:creationId xmlns:a16="http://schemas.microsoft.com/office/drawing/2014/main" id="{8B6ED51E-2403-C041-90DE-A5E0BB729D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23261" y="1132248"/>
            <a:ext cx="6622127" cy="5278077"/>
          </a:xfrm>
          <a:noFill/>
        </p:spPr>
      </p:pic>
      <p:sp>
        <p:nvSpPr>
          <p:cNvPr id="17411" name="TextBox 6">
            <a:extLst>
              <a:ext uri="{FF2B5EF4-FFF2-40B4-BE49-F238E27FC236}">
                <a16:creationId xmlns:a16="http://schemas.microsoft.com/office/drawing/2014/main" id="{84B296F9-8E7F-7B45-AB51-B1F4A0550824}"/>
              </a:ext>
            </a:extLst>
          </p:cNvPr>
          <p:cNvSpPr txBox="1">
            <a:spLocks noChangeArrowheads="1"/>
          </p:cNvSpPr>
          <p:nvPr/>
        </p:nvSpPr>
        <p:spPr bwMode="auto">
          <a:xfrm>
            <a:off x="6499225" y="6377780"/>
            <a:ext cx="531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a:latin typeface="Arial" panose="020B0604020202020204" pitchFamily="34" charset="0"/>
              </a:rPr>
              <a:t>Yang, M-S. &amp; Chow, S-M. (2010). </a:t>
            </a:r>
            <a:r>
              <a:rPr lang="en-US" altLang="en-US" sz="1400" i="1">
                <a:latin typeface="Arial" panose="020B0604020202020204" pitchFamily="34" charset="0"/>
              </a:rPr>
              <a:t>Psychometrika, 74</a:t>
            </a:r>
            <a:r>
              <a:rPr lang="en-US" altLang="en-US" sz="1400">
                <a:latin typeface="Arial" panose="020B0604020202020204" pitchFamily="34" charset="0"/>
              </a:rPr>
              <a:t>(4), 744-771</a:t>
            </a:r>
          </a:p>
        </p:txBody>
      </p:sp>
      <p:graphicFrame>
        <p:nvGraphicFramePr>
          <p:cNvPr id="17412" name="Object 4">
            <a:extLst>
              <a:ext uri="{FF2B5EF4-FFF2-40B4-BE49-F238E27FC236}">
                <a16:creationId xmlns:a16="http://schemas.microsoft.com/office/drawing/2014/main" id="{E58FC245-BBD4-0340-9A2E-F428314AD58D}"/>
              </a:ext>
            </a:extLst>
          </p:cNvPr>
          <p:cNvGraphicFramePr>
            <a:graphicFrameLocks noChangeAspect="1"/>
          </p:cNvGraphicFramePr>
          <p:nvPr>
            <p:extLst>
              <p:ext uri="{D42A27DB-BD31-4B8C-83A1-F6EECF244321}">
                <p14:modId xmlns:p14="http://schemas.microsoft.com/office/powerpoint/2010/main" val="3100677086"/>
              </p:ext>
            </p:extLst>
          </p:nvPr>
        </p:nvGraphicFramePr>
        <p:xfrm>
          <a:off x="7820026" y="2083982"/>
          <a:ext cx="3704873" cy="876708"/>
        </p:xfrm>
        <a:graphic>
          <a:graphicData uri="http://schemas.openxmlformats.org/presentationml/2006/ole">
            <mc:AlternateContent xmlns:mc="http://schemas.openxmlformats.org/markup-compatibility/2006">
              <mc:Choice xmlns:v="urn:schemas-microsoft-com:vml" Requires="v">
                <p:oleObj spid="_x0000_s124959" name="Equation" r:id="rId5" imgW="10096500" imgH="2628900" progId="Equation.3">
                  <p:embed/>
                </p:oleObj>
              </mc:Choice>
              <mc:Fallback>
                <p:oleObj name="Equation" r:id="rId5" imgW="10096500" imgH="2628900" progId="Equation.3">
                  <p:embed/>
                  <p:pic>
                    <p:nvPicPr>
                      <p:cNvPr id="17412" name="Object 4">
                        <a:extLst>
                          <a:ext uri="{FF2B5EF4-FFF2-40B4-BE49-F238E27FC236}">
                            <a16:creationId xmlns:a16="http://schemas.microsoft.com/office/drawing/2014/main" id="{E58FC245-BBD4-0340-9A2E-F428314AD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0026" y="2083982"/>
                        <a:ext cx="3704873" cy="876708"/>
                      </a:xfrm>
                      <a:prstGeom prst="rect">
                        <a:avLst/>
                      </a:prstGeom>
                      <a:noFill/>
                      <a:ln>
                        <a:noFill/>
                      </a:ln>
                      <a:effectLst/>
                    </p:spPr>
                  </p:pic>
                </p:oleObj>
              </mc:Fallback>
            </mc:AlternateContent>
          </a:graphicData>
        </a:graphic>
      </p:graphicFrame>
      <p:graphicFrame>
        <p:nvGraphicFramePr>
          <p:cNvPr id="17413" name="Object 5">
            <a:extLst>
              <a:ext uri="{FF2B5EF4-FFF2-40B4-BE49-F238E27FC236}">
                <a16:creationId xmlns:a16="http://schemas.microsoft.com/office/drawing/2014/main" id="{4C32AC76-C3F3-0A4B-AB24-EBF84E4E1135}"/>
              </a:ext>
            </a:extLst>
          </p:cNvPr>
          <p:cNvGraphicFramePr>
            <a:graphicFrameLocks noChangeAspect="1"/>
          </p:cNvGraphicFramePr>
          <p:nvPr>
            <p:extLst>
              <p:ext uri="{D42A27DB-BD31-4B8C-83A1-F6EECF244321}">
                <p14:modId xmlns:p14="http://schemas.microsoft.com/office/powerpoint/2010/main" val="2325317105"/>
              </p:ext>
            </p:extLst>
          </p:nvPr>
        </p:nvGraphicFramePr>
        <p:xfrm>
          <a:off x="7924799" y="3511550"/>
          <a:ext cx="3408143" cy="1592078"/>
        </p:xfrm>
        <a:graphic>
          <a:graphicData uri="http://schemas.openxmlformats.org/presentationml/2006/ole">
            <mc:AlternateContent xmlns:mc="http://schemas.openxmlformats.org/markup-compatibility/2006">
              <mc:Choice xmlns:v="urn:schemas-microsoft-com:vml" Requires="v">
                <p:oleObj spid="_x0000_s124960" name="Equation" r:id="rId7" imgW="12509500" imgH="6438900" progId="Equation.3">
                  <p:embed/>
                </p:oleObj>
              </mc:Choice>
              <mc:Fallback>
                <p:oleObj name="Equation" r:id="rId7" imgW="12509500" imgH="6438900" progId="Equation.3">
                  <p:embed/>
                  <p:pic>
                    <p:nvPicPr>
                      <p:cNvPr id="17413" name="Object 5">
                        <a:extLst>
                          <a:ext uri="{FF2B5EF4-FFF2-40B4-BE49-F238E27FC236}">
                            <a16:creationId xmlns:a16="http://schemas.microsoft.com/office/drawing/2014/main" id="{4C32AC76-C3F3-0A4B-AB24-EBF84E4E11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799" y="3511550"/>
                        <a:ext cx="3408143" cy="159207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75662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528C-7EEC-D54A-BFE5-0C99FCD7A54A}"/>
              </a:ext>
            </a:extLst>
          </p:cNvPr>
          <p:cNvSpPr>
            <a:spLocks noGrp="1"/>
          </p:cNvSpPr>
          <p:nvPr>
            <p:ph type="title"/>
          </p:nvPr>
        </p:nvSpPr>
        <p:spPr>
          <a:xfrm>
            <a:off x="426720" y="113982"/>
            <a:ext cx="11562080" cy="1325563"/>
          </a:xfrm>
        </p:spPr>
        <p:txBody>
          <a:bodyPr/>
          <a:lstStyle/>
          <a:p>
            <a:r>
              <a:rPr lang="en-US" dirty="0"/>
              <a:t>Many Different Modeling Approaches Are Used</a:t>
            </a:r>
          </a:p>
        </p:txBody>
      </p:sp>
      <p:sp>
        <p:nvSpPr>
          <p:cNvPr id="3" name="Content Placeholder 2">
            <a:extLst>
              <a:ext uri="{FF2B5EF4-FFF2-40B4-BE49-F238E27FC236}">
                <a16:creationId xmlns:a16="http://schemas.microsoft.com/office/drawing/2014/main" id="{D331B732-0674-544E-B297-43A05B627BAC}"/>
              </a:ext>
            </a:extLst>
          </p:cNvPr>
          <p:cNvSpPr>
            <a:spLocks noGrp="1"/>
          </p:cNvSpPr>
          <p:nvPr>
            <p:ph idx="1"/>
          </p:nvPr>
        </p:nvSpPr>
        <p:spPr>
          <a:xfrm>
            <a:off x="0" y="1256665"/>
            <a:ext cx="12192000" cy="4351338"/>
          </a:xfrm>
        </p:spPr>
        <p:txBody>
          <a:bodyPr/>
          <a:lstStyle/>
          <a:p>
            <a:pPr marL="457200" lvl="1" indent="0">
              <a:buNone/>
            </a:pPr>
            <a:r>
              <a:rPr lang="en-US" sz="2800" dirty="0"/>
              <a:t>	</a:t>
            </a:r>
          </a:p>
          <a:p>
            <a:endParaRPr lang="en-US" dirty="0"/>
          </a:p>
        </p:txBody>
      </p:sp>
      <p:pic>
        <p:nvPicPr>
          <p:cNvPr id="5" name="Picture 4">
            <a:extLst>
              <a:ext uri="{FF2B5EF4-FFF2-40B4-BE49-F238E27FC236}">
                <a16:creationId xmlns:a16="http://schemas.microsoft.com/office/drawing/2014/main" id="{9683129B-FD78-1740-A2F4-601E39B589C7}"/>
              </a:ext>
            </a:extLst>
          </p:cNvPr>
          <p:cNvPicPr>
            <a:picLocks noChangeAspect="1"/>
          </p:cNvPicPr>
          <p:nvPr/>
        </p:nvPicPr>
        <p:blipFill>
          <a:blip r:embed="rId2"/>
          <a:stretch>
            <a:fillRect/>
          </a:stretch>
        </p:blipFill>
        <p:spPr>
          <a:xfrm>
            <a:off x="1178561" y="1788160"/>
            <a:ext cx="9895840" cy="5069840"/>
          </a:xfrm>
          <a:prstGeom prst="rect">
            <a:avLst/>
          </a:prstGeom>
        </p:spPr>
      </p:pic>
    </p:spTree>
    <p:extLst>
      <p:ext uri="{BB962C8B-B14F-4D97-AF65-F5344CB8AC3E}">
        <p14:creationId xmlns:p14="http://schemas.microsoft.com/office/powerpoint/2010/main" val="1282877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C647-37B8-447E-B472-F6A17035418D}"/>
              </a:ext>
            </a:extLst>
          </p:cNvPr>
          <p:cNvSpPr>
            <a:spLocks noGrp="1"/>
          </p:cNvSpPr>
          <p:nvPr>
            <p:ph type="title"/>
          </p:nvPr>
        </p:nvSpPr>
        <p:spPr>
          <a:xfrm>
            <a:off x="1455516" y="-1406"/>
            <a:ext cx="10129778" cy="1325563"/>
          </a:xfrm>
        </p:spPr>
        <p:txBody>
          <a:bodyPr>
            <a:normAutofit/>
          </a:bodyPr>
          <a:lstStyle/>
          <a:p>
            <a:r>
              <a:rPr lang="en-US" dirty="0">
                <a:cs typeface="Calibri Light"/>
              </a:rPr>
              <a:t>Visualization of Affective Dynamics Concepts, Time Scales, etc.</a:t>
            </a:r>
          </a:p>
        </p:txBody>
      </p:sp>
      <p:pic>
        <p:nvPicPr>
          <p:cNvPr id="8" name="Picture 8" descr="A picture containing green, indoor&#10;&#10;Description generated with very high confidence">
            <a:extLst>
              <a:ext uri="{FF2B5EF4-FFF2-40B4-BE49-F238E27FC236}">
                <a16:creationId xmlns:a16="http://schemas.microsoft.com/office/drawing/2014/main" id="{705AD897-6E00-4423-A06B-C01AD1A7CEA5}"/>
              </a:ext>
            </a:extLst>
          </p:cNvPr>
          <p:cNvPicPr>
            <a:picLocks noChangeAspect="1"/>
          </p:cNvPicPr>
          <p:nvPr/>
        </p:nvPicPr>
        <p:blipFill>
          <a:blip r:embed="rId2"/>
          <a:stretch>
            <a:fillRect/>
          </a:stretch>
        </p:blipFill>
        <p:spPr>
          <a:xfrm>
            <a:off x="538223" y="1387646"/>
            <a:ext cx="10642921" cy="4757897"/>
          </a:xfrm>
          <a:prstGeom prst="rect">
            <a:avLst/>
          </a:prstGeom>
        </p:spPr>
      </p:pic>
      <p:sp>
        <p:nvSpPr>
          <p:cNvPr id="10" name="TextBox 9">
            <a:extLst>
              <a:ext uri="{FF2B5EF4-FFF2-40B4-BE49-F238E27FC236}">
                <a16:creationId xmlns:a16="http://schemas.microsoft.com/office/drawing/2014/main" id="{4A135E55-A87C-4173-A9E0-EAD2C32499C0}"/>
              </a:ext>
            </a:extLst>
          </p:cNvPr>
          <p:cNvSpPr txBox="1"/>
          <p:nvPr/>
        </p:nvSpPr>
        <p:spPr>
          <a:xfrm>
            <a:off x="4724400" y="3200399"/>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1" name="TextBox 10">
            <a:extLst>
              <a:ext uri="{FF2B5EF4-FFF2-40B4-BE49-F238E27FC236}">
                <a16:creationId xmlns:a16="http://schemas.microsoft.com/office/drawing/2014/main" id="{0C6A10B2-7DFA-4B2A-9B5F-6DDB9BBC3E54}"/>
              </a:ext>
            </a:extLst>
          </p:cNvPr>
          <p:cNvSpPr txBox="1"/>
          <p:nvPr/>
        </p:nvSpPr>
        <p:spPr>
          <a:xfrm>
            <a:off x="5339908" y="6217654"/>
            <a:ext cx="668823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Keppler Mapper screen shot courtesy of Kai Larsen and David Eargle, University of Colorado Boulder</a:t>
            </a:r>
            <a:endParaRPr lang="en-US" dirty="0" err="1"/>
          </a:p>
        </p:txBody>
      </p:sp>
    </p:spTree>
    <p:extLst>
      <p:ext uri="{BB962C8B-B14F-4D97-AF65-F5344CB8AC3E}">
        <p14:creationId xmlns:p14="http://schemas.microsoft.com/office/powerpoint/2010/main" val="1796049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42" y="-78571"/>
            <a:ext cx="10515600" cy="1325563"/>
          </a:xfrm>
        </p:spPr>
        <p:txBody>
          <a:bodyPr/>
          <a:lstStyle/>
          <a:p>
            <a:r>
              <a:rPr lang="en-US" dirty="0"/>
              <a:t>Take-Home Messages</a:t>
            </a:r>
          </a:p>
        </p:txBody>
      </p:sp>
      <p:sp>
        <p:nvSpPr>
          <p:cNvPr id="3" name="Content Placeholder 2"/>
          <p:cNvSpPr>
            <a:spLocks noGrp="1"/>
          </p:cNvSpPr>
          <p:nvPr>
            <p:ph idx="1"/>
          </p:nvPr>
        </p:nvSpPr>
        <p:spPr>
          <a:xfrm>
            <a:off x="18328" y="1246892"/>
            <a:ext cx="12087826" cy="5624550"/>
          </a:xfrm>
        </p:spPr>
        <p:txBody>
          <a:bodyPr vert="horz" lIns="91440" tIns="45720" rIns="91440" bIns="45720" rtlCol="0" anchor="t">
            <a:normAutofit lnSpcReduction="10000"/>
          </a:bodyPr>
          <a:lstStyle/>
          <a:p>
            <a:r>
              <a:rPr lang="en-US" dirty="0"/>
              <a:t>Health behaviors are among the most important determinants of health and quality of life</a:t>
            </a:r>
          </a:p>
          <a:p>
            <a:r>
              <a:rPr lang="en-US" dirty="0"/>
              <a:t>Helping people to improve their health behaviors is important but difficult</a:t>
            </a:r>
          </a:p>
          <a:p>
            <a:r>
              <a:rPr lang="en-US" dirty="0"/>
              <a:t>Effective interventions are based on closed-loop approaches that require mechanistic behavioral models</a:t>
            </a:r>
          </a:p>
          <a:p>
            <a:r>
              <a:rPr lang="en-US" dirty="0"/>
              <a:t>Advances in sensing and communication technology provide the opportunity for continuous assessments, development of dynamical models and optimization of interventions.  </a:t>
            </a:r>
            <a:endParaRPr lang="en-US" dirty="0">
              <a:cs typeface="Calibri"/>
            </a:endParaRPr>
          </a:p>
          <a:p>
            <a:r>
              <a:rPr lang="en-US" dirty="0">
                <a:cs typeface="Calibri"/>
              </a:rPr>
              <a:t>Challenges:</a:t>
            </a:r>
          </a:p>
          <a:p>
            <a:pPr lvl="1"/>
            <a:r>
              <a:rPr lang="en-US" dirty="0">
                <a:cs typeface="Calibri"/>
              </a:rPr>
              <a:t>Useful heuristic prediction models vs. models that explain the underlying dynamic mechanisms </a:t>
            </a:r>
          </a:p>
          <a:p>
            <a:pPr lvl="1"/>
            <a:r>
              <a:rPr lang="en-US" dirty="0">
                <a:cs typeface="Calibri"/>
              </a:rPr>
              <a:t>Model selection, cross-validation, and sensitivity analysis of results across time, individuals, and studies </a:t>
            </a:r>
          </a:p>
          <a:p>
            <a:pPr lvl="1"/>
            <a:r>
              <a:rPr lang="en-US" dirty="0">
                <a:cs typeface="Calibri"/>
              </a:rPr>
              <a:t>Standardization and harmonization of measures, tools, data processing procedures, modeling approaches</a:t>
            </a:r>
          </a:p>
          <a:p>
            <a:endParaRPr lang="en-US" dirty="0">
              <a:cs typeface="Calibri"/>
            </a:endParaRPr>
          </a:p>
        </p:txBody>
      </p:sp>
    </p:spTree>
    <p:extLst>
      <p:ext uri="{BB962C8B-B14F-4D97-AF65-F5344CB8AC3E}">
        <p14:creationId xmlns:p14="http://schemas.microsoft.com/office/powerpoint/2010/main" val="283031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B5C240-EB34-4728-963F-C8B8C6EC5CCA}"/>
              </a:ext>
            </a:extLst>
          </p:cNvPr>
          <p:cNvSpPr>
            <a:spLocks noGrp="1"/>
          </p:cNvSpPr>
          <p:nvPr>
            <p:ph type="title"/>
          </p:nvPr>
        </p:nvSpPr>
        <p:spPr>
          <a:xfrm>
            <a:off x="871870" y="2813161"/>
            <a:ext cx="10930269" cy="2030989"/>
          </a:xfrm>
        </p:spPr>
        <p:txBody>
          <a:bodyPr>
            <a:normAutofit/>
          </a:bodyPr>
          <a:lstStyle/>
          <a:p>
            <a:pPr algn="ctr"/>
            <a:r>
              <a:rPr lang="en-US" dirty="0">
                <a:solidFill>
                  <a:srgbClr val="60E9FC"/>
                </a:solidFill>
              </a:rPr>
              <a:t>Thank You </a:t>
            </a:r>
            <a:br>
              <a:rPr lang="en-US" dirty="0">
                <a:solidFill>
                  <a:srgbClr val="60E9FC"/>
                </a:solidFill>
              </a:rPr>
            </a:br>
            <a:endParaRPr lang="en-US" dirty="0">
              <a:solidFill>
                <a:srgbClr val="60E9FC"/>
              </a:solidFill>
            </a:endParaRPr>
          </a:p>
        </p:txBody>
      </p:sp>
    </p:spTree>
    <p:extLst>
      <p:ext uri="{BB962C8B-B14F-4D97-AF65-F5344CB8AC3E}">
        <p14:creationId xmlns:p14="http://schemas.microsoft.com/office/powerpoint/2010/main" val="244558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9743" y="1504844"/>
            <a:ext cx="10515600" cy="2852737"/>
          </a:xfrm>
        </p:spPr>
        <p:txBody>
          <a:bodyPr/>
          <a:lstStyle/>
          <a:p>
            <a:pPr algn="ctr"/>
            <a:r>
              <a:rPr lang="en-US" dirty="0"/>
              <a:t>Intensive Longitudinal Health Behavior Network (ILHBN)</a:t>
            </a:r>
            <a:br>
              <a:rPr lang="en-US" dirty="0"/>
            </a:br>
            <a:r>
              <a:rPr lang="en-US" dirty="0"/>
              <a:t>Projects</a:t>
            </a:r>
          </a:p>
        </p:txBody>
      </p:sp>
      <p:sp>
        <p:nvSpPr>
          <p:cNvPr id="5" name="Text Placeholder 4"/>
          <p:cNvSpPr>
            <a:spLocks noGrp="1"/>
          </p:cNvSpPr>
          <p:nvPr>
            <p:ph type="body" idx="1"/>
          </p:nvPr>
        </p:nvSpPr>
        <p:spPr>
          <a:xfrm>
            <a:off x="137370" y="4589463"/>
            <a:ext cx="11923852" cy="2262186"/>
          </a:xfrm>
        </p:spPr>
        <p:txBody>
          <a:bodyPr vert="horz" lIns="91440" tIns="45720" rIns="91440" bIns="45720" rtlCol="0" anchor="t">
            <a:normAutofit/>
          </a:bodyPr>
          <a:lstStyle/>
          <a:p>
            <a:pPr marL="342900" indent="-342900">
              <a:buChar char="•"/>
            </a:pPr>
            <a:r>
              <a:rPr lang="en-US" dirty="0">
                <a:cs typeface="Calibri"/>
              </a:rPr>
              <a:t>7 U01 projects and 1 U24 Research Coordinating Center </a:t>
            </a:r>
          </a:p>
          <a:p>
            <a:pPr marL="342900" indent="-342900">
              <a:buChar char="•"/>
            </a:pPr>
            <a:r>
              <a:rPr lang="en-US" dirty="0">
                <a:cs typeface="Calibri"/>
              </a:rPr>
              <a:t>Goals: (1) Introduce innovations into longstanding health behavioral theories and associated modeling/computational approaches; (2) Advance the field of theory-driven behavior change interventions; and (3) Provide a framework to guide future intensive longitudinal studies and modeling of health behaviors</a:t>
            </a:r>
          </a:p>
          <a:p>
            <a:endParaRPr lang="en-US" dirty="0">
              <a:cs typeface="Calibri"/>
            </a:endParaRPr>
          </a:p>
        </p:txBody>
      </p:sp>
    </p:spTree>
    <p:extLst>
      <p:ext uri="{BB962C8B-B14F-4D97-AF65-F5344CB8AC3E}">
        <p14:creationId xmlns:p14="http://schemas.microsoft.com/office/powerpoint/2010/main" val="256252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U01 Target Health-Related Behaviors </a:t>
            </a:r>
          </a:p>
        </p:txBody>
      </p:sp>
      <p:grpSp>
        <p:nvGrpSpPr>
          <p:cNvPr id="3" name="Group 2"/>
          <p:cNvGrpSpPr/>
          <p:nvPr/>
        </p:nvGrpSpPr>
        <p:grpSpPr>
          <a:xfrm>
            <a:off x="1488563" y="924129"/>
            <a:ext cx="3979744" cy="1519130"/>
            <a:chOff x="2987438" y="564844"/>
            <a:chExt cx="3979744" cy="1519130"/>
          </a:xfrm>
        </p:grpSpPr>
        <p:pic>
          <p:nvPicPr>
            <p:cNvPr id="1174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159" y="564844"/>
              <a:ext cx="1897023" cy="151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4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438" y="623802"/>
              <a:ext cx="2133350" cy="141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6148196" y="808269"/>
            <a:ext cx="4463451" cy="1594466"/>
            <a:chOff x="7731733" y="3206226"/>
            <a:chExt cx="4400130" cy="1348730"/>
          </a:xfrm>
        </p:grpSpPr>
        <p:pic>
          <p:nvPicPr>
            <p:cNvPr id="26626" name="Picture 2" descr="Image result for alcohol substance ab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733" y="3252165"/>
              <a:ext cx="2558681" cy="13027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0414" y="3206226"/>
              <a:ext cx="1841449" cy="1348730"/>
            </a:xfrm>
            <a:prstGeom prst="rect">
              <a:avLst/>
            </a:prstGeom>
          </p:spPr>
        </p:pic>
      </p:grpSp>
      <p:grpSp>
        <p:nvGrpSpPr>
          <p:cNvPr id="17" name="Group 16"/>
          <p:cNvGrpSpPr/>
          <p:nvPr/>
        </p:nvGrpSpPr>
        <p:grpSpPr>
          <a:xfrm>
            <a:off x="1946837" y="2897878"/>
            <a:ext cx="3923611" cy="1569445"/>
            <a:chOff x="2540940" y="4765098"/>
            <a:chExt cx="3923611" cy="1569445"/>
          </a:xfrm>
        </p:grpSpPr>
        <p:pic>
          <p:nvPicPr>
            <p:cNvPr id="26630" name="Picture 6" descr="Image result for suicide thou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940" y="4765098"/>
              <a:ext cx="1569445" cy="1569445"/>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0384" y="4765098"/>
              <a:ext cx="2354167" cy="1569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6551648" y="5011073"/>
            <a:ext cx="4371664" cy="1600398"/>
            <a:chOff x="6967182" y="4991470"/>
            <a:chExt cx="4371664" cy="1600398"/>
          </a:xfrm>
        </p:grpSpPr>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5855" y="5119916"/>
              <a:ext cx="1972991" cy="1308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7182" y="4991470"/>
              <a:ext cx="2353018" cy="160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7180647" y="2897877"/>
            <a:ext cx="4172924" cy="1606132"/>
            <a:chOff x="7849248" y="1926142"/>
            <a:chExt cx="3802252" cy="1280084"/>
          </a:xfrm>
        </p:grpSpPr>
        <p:pic>
          <p:nvPicPr>
            <p:cNvPr id="2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20882" y="1926142"/>
              <a:ext cx="1930618" cy="128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9248" y="1939790"/>
              <a:ext cx="1871634" cy="1239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1403877" y="5238064"/>
            <a:ext cx="4492667" cy="1303242"/>
            <a:chOff x="1781033" y="2429011"/>
            <a:chExt cx="4492667" cy="1303242"/>
          </a:xfrm>
        </p:grpSpPr>
        <p:pic>
          <p:nvPicPr>
            <p:cNvPr id="117762" name="Picture 2" descr="Image result for smok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1033" y="2429011"/>
              <a:ext cx="2524834" cy="13032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stop smok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9513" y="2429462"/>
              <a:ext cx="1954187" cy="130279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438842" y="5605175"/>
            <a:ext cx="2169994" cy="523220"/>
          </a:xfrm>
          <a:prstGeom prst="rect">
            <a:avLst/>
          </a:prstGeom>
          <a:noFill/>
        </p:spPr>
        <p:txBody>
          <a:bodyPr wrap="square" rtlCol="0">
            <a:spAutoFit/>
          </a:bodyPr>
          <a:lstStyle/>
          <a:p>
            <a:pPr algn="ctr"/>
            <a:r>
              <a:rPr lang="en-US" sz="2800" b="1" dirty="0"/>
              <a:t>Smoking</a:t>
            </a:r>
          </a:p>
        </p:txBody>
      </p:sp>
      <p:sp>
        <p:nvSpPr>
          <p:cNvPr id="35" name="TextBox 34"/>
          <p:cNvSpPr txBox="1"/>
          <p:nvPr/>
        </p:nvSpPr>
        <p:spPr>
          <a:xfrm>
            <a:off x="-23709" y="1217448"/>
            <a:ext cx="1547815" cy="954107"/>
          </a:xfrm>
          <a:prstGeom prst="rect">
            <a:avLst/>
          </a:prstGeom>
          <a:noFill/>
        </p:spPr>
        <p:txBody>
          <a:bodyPr wrap="square" rtlCol="0">
            <a:spAutoFit/>
          </a:bodyPr>
          <a:lstStyle/>
          <a:p>
            <a:pPr algn="ctr"/>
            <a:r>
              <a:rPr lang="en-US" sz="2800" b="1" dirty="0"/>
              <a:t>Activity</a:t>
            </a:r>
            <a:br>
              <a:rPr lang="en-US" sz="2800" b="1" dirty="0"/>
            </a:br>
            <a:r>
              <a:rPr lang="en-US" sz="2800" b="1" dirty="0"/>
              <a:t>Exercise</a:t>
            </a:r>
          </a:p>
        </p:txBody>
      </p:sp>
      <p:sp>
        <p:nvSpPr>
          <p:cNvPr id="36" name="TextBox 35"/>
          <p:cNvSpPr txBox="1"/>
          <p:nvPr/>
        </p:nvSpPr>
        <p:spPr>
          <a:xfrm>
            <a:off x="10348644" y="1127854"/>
            <a:ext cx="2169994" cy="954107"/>
          </a:xfrm>
          <a:prstGeom prst="rect">
            <a:avLst/>
          </a:prstGeom>
          <a:noFill/>
        </p:spPr>
        <p:txBody>
          <a:bodyPr wrap="square" rtlCol="0">
            <a:spAutoFit/>
          </a:bodyPr>
          <a:lstStyle/>
          <a:p>
            <a:pPr algn="ctr"/>
            <a:r>
              <a:rPr lang="en-US" sz="2800" b="1" dirty="0"/>
              <a:t>Substance Abuse</a:t>
            </a:r>
          </a:p>
        </p:txBody>
      </p:sp>
      <p:sp>
        <p:nvSpPr>
          <p:cNvPr id="37" name="TextBox 36"/>
          <p:cNvSpPr txBox="1"/>
          <p:nvPr/>
        </p:nvSpPr>
        <p:spPr>
          <a:xfrm>
            <a:off x="-441236" y="3096352"/>
            <a:ext cx="2761355" cy="1384995"/>
          </a:xfrm>
          <a:prstGeom prst="rect">
            <a:avLst/>
          </a:prstGeom>
          <a:noFill/>
        </p:spPr>
        <p:txBody>
          <a:bodyPr wrap="square" rtlCol="0">
            <a:spAutoFit/>
          </a:bodyPr>
          <a:lstStyle/>
          <a:p>
            <a:pPr algn="ctr"/>
            <a:r>
              <a:rPr lang="en-US" sz="2800" b="1" dirty="0"/>
              <a:t>Suicide</a:t>
            </a:r>
          </a:p>
          <a:p>
            <a:pPr algn="ctr"/>
            <a:r>
              <a:rPr lang="en-US" sz="2800" b="1" dirty="0"/>
              <a:t>thoughts &amp;</a:t>
            </a:r>
          </a:p>
          <a:p>
            <a:pPr algn="ctr"/>
            <a:r>
              <a:rPr lang="en-US" sz="2800" b="1" dirty="0"/>
              <a:t>behaviors</a:t>
            </a:r>
          </a:p>
        </p:txBody>
      </p:sp>
      <p:sp>
        <p:nvSpPr>
          <p:cNvPr id="38" name="TextBox 37"/>
          <p:cNvSpPr txBox="1"/>
          <p:nvPr/>
        </p:nvSpPr>
        <p:spPr>
          <a:xfrm>
            <a:off x="10668130" y="5328798"/>
            <a:ext cx="1893037" cy="954107"/>
          </a:xfrm>
          <a:prstGeom prst="rect">
            <a:avLst/>
          </a:prstGeom>
          <a:noFill/>
        </p:spPr>
        <p:txBody>
          <a:bodyPr wrap="square" rtlCol="0">
            <a:spAutoFit/>
          </a:bodyPr>
          <a:lstStyle/>
          <a:p>
            <a:pPr algn="ctr"/>
            <a:r>
              <a:rPr lang="en-US" sz="2800" b="1" dirty="0"/>
              <a:t>Weight Control</a:t>
            </a:r>
          </a:p>
        </p:txBody>
      </p:sp>
      <p:sp>
        <p:nvSpPr>
          <p:cNvPr id="39" name="TextBox 38"/>
          <p:cNvSpPr txBox="1"/>
          <p:nvPr/>
        </p:nvSpPr>
        <p:spPr>
          <a:xfrm>
            <a:off x="10738680" y="3413559"/>
            <a:ext cx="2169994" cy="523220"/>
          </a:xfrm>
          <a:prstGeom prst="rect">
            <a:avLst/>
          </a:prstGeom>
          <a:noFill/>
        </p:spPr>
        <p:txBody>
          <a:bodyPr wrap="square" rtlCol="0">
            <a:spAutoFit/>
          </a:bodyPr>
          <a:lstStyle/>
          <a:p>
            <a:pPr algn="ctr"/>
            <a:r>
              <a:rPr lang="en-US" sz="2800" b="1" dirty="0"/>
              <a:t>Sleep</a:t>
            </a:r>
          </a:p>
        </p:txBody>
      </p:sp>
    </p:spTree>
    <p:extLst>
      <p:ext uri="{BB962C8B-B14F-4D97-AF65-F5344CB8AC3E}">
        <p14:creationId xmlns:p14="http://schemas.microsoft.com/office/powerpoint/2010/main" val="326765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109" y="851290"/>
            <a:ext cx="2153690" cy="80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7" descr="W_Running3.gif"/>
          <p:cNvPicPr>
            <a:picLocks noChangeAspect="1"/>
          </p:cNvPicPr>
          <p:nvPr/>
        </p:nvPicPr>
        <p:blipFill>
          <a:blip r:embed="rId4" cstate="print"/>
          <a:stretch>
            <a:fillRect/>
          </a:stretch>
        </p:blipFill>
        <p:spPr>
          <a:xfrm>
            <a:off x="2432468" y="1934481"/>
            <a:ext cx="2443224" cy="3651662"/>
          </a:xfrm>
          <a:prstGeom prst="rect">
            <a:avLst/>
          </a:prstGeom>
        </p:spPr>
      </p:pic>
      <p:sp>
        <p:nvSpPr>
          <p:cNvPr id="39" name="Rounded Rectangle 38"/>
          <p:cNvSpPr/>
          <p:nvPr/>
        </p:nvSpPr>
        <p:spPr>
          <a:xfrm>
            <a:off x="8527702" y="1659034"/>
            <a:ext cx="2009670" cy="46373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9189499">
            <a:off x="3773970" y="4361125"/>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p:cNvPicPr>
            <a:picLocks noChangeAspect="1" noChangeArrowheads="1"/>
          </p:cNvPicPr>
          <p:nvPr/>
        </p:nvPicPr>
        <p:blipFill>
          <a:blip r:embed="rId5" cstate="print"/>
          <a:srcRect/>
          <a:stretch>
            <a:fillRect/>
          </a:stretch>
        </p:blipFill>
        <p:spPr bwMode="auto">
          <a:xfrm rot="2567908">
            <a:off x="3522516" y="3176625"/>
            <a:ext cx="199605" cy="199113"/>
          </a:xfrm>
          <a:prstGeom prst="rect">
            <a:avLst/>
          </a:prstGeom>
          <a:noFill/>
          <a:ln w="9525">
            <a:noFill/>
            <a:round/>
            <a:headEnd/>
            <a:tailEnd/>
          </a:ln>
        </p:spPr>
      </p:pic>
      <p:sp>
        <p:nvSpPr>
          <p:cNvPr id="7" name="TextBox 6"/>
          <p:cNvSpPr txBox="1"/>
          <p:nvPr/>
        </p:nvSpPr>
        <p:spPr>
          <a:xfrm>
            <a:off x="4766249" y="3193929"/>
            <a:ext cx="593151" cy="307777"/>
          </a:xfrm>
          <a:prstGeom prst="rect">
            <a:avLst/>
          </a:prstGeom>
          <a:noFill/>
        </p:spPr>
        <p:txBody>
          <a:bodyPr wrap="square" rtlCol="0">
            <a:spAutoFit/>
          </a:bodyPr>
          <a:lstStyle/>
          <a:p>
            <a:pPr algn="ctr"/>
            <a:r>
              <a:rPr lang="en-US" sz="1400" dirty="0"/>
              <a:t>ECG</a:t>
            </a:r>
          </a:p>
        </p:txBody>
      </p:sp>
      <p:sp>
        <p:nvSpPr>
          <p:cNvPr id="8" name="TextBox 7"/>
          <p:cNvSpPr txBox="1"/>
          <p:nvPr/>
        </p:nvSpPr>
        <p:spPr>
          <a:xfrm>
            <a:off x="4013059" y="1877885"/>
            <a:ext cx="694407" cy="307777"/>
          </a:xfrm>
          <a:prstGeom prst="rect">
            <a:avLst/>
          </a:prstGeom>
          <a:noFill/>
        </p:spPr>
        <p:txBody>
          <a:bodyPr wrap="square" rtlCol="0">
            <a:spAutoFit/>
          </a:bodyPr>
          <a:lstStyle/>
          <a:p>
            <a:pPr algn="ctr"/>
            <a:r>
              <a:rPr lang="en-US" sz="1400" dirty="0"/>
              <a:t>EEG</a:t>
            </a:r>
          </a:p>
        </p:txBody>
      </p:sp>
      <p:sp>
        <p:nvSpPr>
          <p:cNvPr id="9" name="TextBox 8"/>
          <p:cNvSpPr txBox="1"/>
          <p:nvPr/>
        </p:nvSpPr>
        <p:spPr>
          <a:xfrm>
            <a:off x="1879601" y="2254729"/>
            <a:ext cx="996359" cy="461665"/>
          </a:xfrm>
          <a:prstGeom prst="rect">
            <a:avLst/>
          </a:prstGeom>
          <a:noFill/>
        </p:spPr>
        <p:txBody>
          <a:bodyPr wrap="square" rtlCol="0">
            <a:spAutoFit/>
          </a:bodyPr>
          <a:lstStyle/>
          <a:p>
            <a:pPr algn="ctr"/>
            <a:r>
              <a:rPr lang="en-US" sz="1200" dirty="0"/>
              <a:t>Pulmonary Function</a:t>
            </a:r>
          </a:p>
        </p:txBody>
      </p:sp>
      <p:sp>
        <p:nvSpPr>
          <p:cNvPr id="10" name="TextBox 9"/>
          <p:cNvSpPr txBox="1"/>
          <p:nvPr/>
        </p:nvSpPr>
        <p:spPr>
          <a:xfrm>
            <a:off x="1947705" y="3897937"/>
            <a:ext cx="550986" cy="276999"/>
          </a:xfrm>
          <a:prstGeom prst="rect">
            <a:avLst/>
          </a:prstGeom>
          <a:noFill/>
        </p:spPr>
        <p:txBody>
          <a:bodyPr wrap="square" rtlCol="0">
            <a:spAutoFit/>
          </a:bodyPr>
          <a:lstStyle/>
          <a:p>
            <a:pPr algn="ctr"/>
            <a:r>
              <a:rPr lang="en-US" sz="1200" dirty="0"/>
              <a:t>Gait</a:t>
            </a:r>
          </a:p>
        </p:txBody>
      </p:sp>
      <p:sp>
        <p:nvSpPr>
          <p:cNvPr id="11" name="TextBox 10"/>
          <p:cNvSpPr txBox="1"/>
          <p:nvPr/>
        </p:nvSpPr>
        <p:spPr>
          <a:xfrm>
            <a:off x="2100106" y="5007052"/>
            <a:ext cx="765350" cy="276999"/>
          </a:xfrm>
          <a:prstGeom prst="rect">
            <a:avLst/>
          </a:prstGeom>
          <a:noFill/>
        </p:spPr>
        <p:txBody>
          <a:bodyPr wrap="square" rtlCol="0">
            <a:spAutoFit/>
          </a:bodyPr>
          <a:lstStyle/>
          <a:p>
            <a:pPr algn="ctr"/>
            <a:r>
              <a:rPr lang="en-US" sz="1200" dirty="0"/>
              <a:t>Balance</a:t>
            </a:r>
          </a:p>
        </p:txBody>
      </p:sp>
      <p:sp>
        <p:nvSpPr>
          <p:cNvPr id="12" name="TextBox 11"/>
          <p:cNvSpPr txBox="1"/>
          <p:nvPr/>
        </p:nvSpPr>
        <p:spPr>
          <a:xfrm>
            <a:off x="3239289" y="5559581"/>
            <a:ext cx="875509" cy="276999"/>
          </a:xfrm>
          <a:prstGeom prst="rect">
            <a:avLst/>
          </a:prstGeom>
          <a:noFill/>
        </p:spPr>
        <p:txBody>
          <a:bodyPr wrap="square" rtlCol="0">
            <a:spAutoFit/>
          </a:bodyPr>
          <a:lstStyle/>
          <a:p>
            <a:pPr algn="ctr"/>
            <a:r>
              <a:rPr lang="en-US" sz="1200" dirty="0"/>
              <a:t>Step Size</a:t>
            </a:r>
          </a:p>
        </p:txBody>
      </p:sp>
      <p:sp>
        <p:nvSpPr>
          <p:cNvPr id="13" name="TextBox 12"/>
          <p:cNvSpPr txBox="1"/>
          <p:nvPr/>
        </p:nvSpPr>
        <p:spPr>
          <a:xfrm>
            <a:off x="4783668" y="3805604"/>
            <a:ext cx="818293" cy="461665"/>
          </a:xfrm>
          <a:prstGeom prst="rect">
            <a:avLst/>
          </a:prstGeom>
          <a:noFill/>
        </p:spPr>
        <p:txBody>
          <a:bodyPr wrap="square" rtlCol="0">
            <a:spAutoFit/>
          </a:bodyPr>
          <a:lstStyle/>
          <a:p>
            <a:pPr algn="ctr"/>
            <a:r>
              <a:rPr lang="en-US" sz="1200" dirty="0"/>
              <a:t>Blood</a:t>
            </a:r>
            <a:br>
              <a:rPr lang="en-US" sz="1200" dirty="0"/>
            </a:br>
            <a:r>
              <a:rPr lang="en-US" sz="1200" dirty="0"/>
              <a:t>Pressure</a:t>
            </a:r>
          </a:p>
        </p:txBody>
      </p:sp>
      <p:sp>
        <p:nvSpPr>
          <p:cNvPr id="14" name="TextBox 13"/>
          <p:cNvSpPr txBox="1"/>
          <p:nvPr/>
        </p:nvSpPr>
        <p:spPr>
          <a:xfrm>
            <a:off x="4489946" y="2293774"/>
            <a:ext cx="621322" cy="307777"/>
          </a:xfrm>
          <a:prstGeom prst="rect">
            <a:avLst/>
          </a:prstGeom>
          <a:noFill/>
        </p:spPr>
        <p:txBody>
          <a:bodyPr wrap="square" rtlCol="0">
            <a:spAutoFit/>
          </a:bodyPr>
          <a:lstStyle/>
          <a:p>
            <a:pPr algn="ctr"/>
            <a:r>
              <a:rPr lang="en-US" sz="1400" dirty="0"/>
              <a:t>SpO</a:t>
            </a:r>
            <a:r>
              <a:rPr lang="en-US" sz="1400" baseline="-25000" dirty="0"/>
              <a:t>2</a:t>
            </a:r>
          </a:p>
        </p:txBody>
      </p:sp>
      <p:sp>
        <p:nvSpPr>
          <p:cNvPr id="15" name="TextBox 14"/>
          <p:cNvSpPr txBox="1"/>
          <p:nvPr/>
        </p:nvSpPr>
        <p:spPr>
          <a:xfrm>
            <a:off x="1828960" y="3108305"/>
            <a:ext cx="874207" cy="276999"/>
          </a:xfrm>
          <a:prstGeom prst="rect">
            <a:avLst/>
          </a:prstGeom>
          <a:noFill/>
        </p:spPr>
        <p:txBody>
          <a:bodyPr wrap="square" rtlCol="0">
            <a:spAutoFit/>
          </a:bodyPr>
          <a:lstStyle/>
          <a:p>
            <a:pPr algn="ctr"/>
            <a:r>
              <a:rPr lang="en-US" sz="1200" dirty="0"/>
              <a:t>Posture</a:t>
            </a:r>
          </a:p>
        </p:txBody>
      </p:sp>
      <p:sp>
        <p:nvSpPr>
          <p:cNvPr id="16" name="TextBox 15"/>
          <p:cNvSpPr txBox="1"/>
          <p:nvPr/>
        </p:nvSpPr>
        <p:spPr>
          <a:xfrm>
            <a:off x="4292598" y="4906252"/>
            <a:ext cx="931332" cy="461665"/>
          </a:xfrm>
          <a:prstGeom prst="rect">
            <a:avLst/>
          </a:prstGeom>
          <a:noFill/>
        </p:spPr>
        <p:txBody>
          <a:bodyPr wrap="square" rtlCol="0">
            <a:spAutoFit/>
          </a:bodyPr>
          <a:lstStyle/>
          <a:p>
            <a:pPr algn="ctr"/>
            <a:r>
              <a:rPr lang="en-US" sz="1200" dirty="0"/>
              <a:t>Toe</a:t>
            </a:r>
            <a:br>
              <a:rPr lang="en-US" sz="1200" dirty="0"/>
            </a:br>
            <a:r>
              <a:rPr lang="en-US" sz="1200" dirty="0"/>
              <a:t>Clearance</a:t>
            </a:r>
          </a:p>
        </p:txBody>
      </p:sp>
      <p:sp>
        <p:nvSpPr>
          <p:cNvPr id="17" name="TextBox 16"/>
          <p:cNvSpPr txBox="1"/>
          <p:nvPr/>
        </p:nvSpPr>
        <p:spPr>
          <a:xfrm>
            <a:off x="2898493" y="1776283"/>
            <a:ext cx="776040" cy="307777"/>
          </a:xfrm>
          <a:prstGeom prst="rect">
            <a:avLst/>
          </a:prstGeom>
          <a:noFill/>
        </p:spPr>
        <p:txBody>
          <a:bodyPr wrap="square" rtlCol="0">
            <a:spAutoFit/>
          </a:bodyPr>
          <a:lstStyle/>
          <a:p>
            <a:pPr algn="ctr"/>
            <a:r>
              <a:rPr lang="en-US" sz="1400" dirty="0"/>
              <a:t>GPS</a:t>
            </a:r>
          </a:p>
        </p:txBody>
      </p:sp>
      <p:grpSp>
        <p:nvGrpSpPr>
          <p:cNvPr id="2" name="Group 104"/>
          <p:cNvGrpSpPr/>
          <p:nvPr/>
        </p:nvGrpSpPr>
        <p:grpSpPr>
          <a:xfrm>
            <a:off x="5728484" y="5152670"/>
            <a:ext cx="1562518" cy="832882"/>
            <a:chOff x="4204484" y="5314208"/>
            <a:chExt cx="1562518" cy="832882"/>
          </a:xfrm>
        </p:grpSpPr>
        <p:sp>
          <p:nvSpPr>
            <p:cNvPr id="18" name="TextBox 17"/>
            <p:cNvSpPr txBox="1"/>
            <p:nvPr/>
          </p:nvSpPr>
          <p:spPr>
            <a:xfrm>
              <a:off x="4204484" y="5314208"/>
              <a:ext cx="1557494" cy="307777"/>
            </a:xfrm>
            <a:prstGeom prst="rect">
              <a:avLst/>
            </a:prstGeom>
            <a:noFill/>
          </p:spPr>
          <p:txBody>
            <a:bodyPr wrap="square" rtlCol="0">
              <a:spAutoFit/>
            </a:bodyPr>
            <a:lstStyle/>
            <a:p>
              <a:pPr algn="ctr"/>
              <a:r>
                <a:rPr lang="en-US" sz="1400" dirty="0"/>
                <a:t>Performance</a:t>
              </a:r>
            </a:p>
          </p:txBody>
        </p:sp>
        <p:sp>
          <p:nvSpPr>
            <p:cNvPr id="19" name="TextBox 18"/>
            <p:cNvSpPr txBox="1"/>
            <p:nvPr/>
          </p:nvSpPr>
          <p:spPr>
            <a:xfrm>
              <a:off x="4204484" y="5839313"/>
              <a:ext cx="1557494" cy="307777"/>
            </a:xfrm>
            <a:prstGeom prst="rect">
              <a:avLst/>
            </a:prstGeom>
            <a:noFill/>
          </p:spPr>
          <p:txBody>
            <a:bodyPr wrap="square" rtlCol="0">
              <a:spAutoFit/>
            </a:bodyPr>
            <a:lstStyle/>
            <a:p>
              <a:pPr algn="ctr"/>
              <a:r>
                <a:rPr lang="en-US" sz="1400" dirty="0"/>
                <a:t>Early Detection</a:t>
              </a:r>
            </a:p>
          </p:txBody>
        </p:sp>
        <p:sp>
          <p:nvSpPr>
            <p:cNvPr id="25" name="TextBox 24"/>
            <p:cNvSpPr txBox="1"/>
            <p:nvPr/>
          </p:nvSpPr>
          <p:spPr>
            <a:xfrm>
              <a:off x="4209508" y="5576761"/>
              <a:ext cx="1557494" cy="307777"/>
            </a:xfrm>
            <a:prstGeom prst="rect">
              <a:avLst/>
            </a:prstGeom>
            <a:noFill/>
          </p:spPr>
          <p:txBody>
            <a:bodyPr wrap="square" rtlCol="0">
              <a:spAutoFit/>
            </a:bodyPr>
            <a:lstStyle/>
            <a:p>
              <a:pPr algn="ctr"/>
              <a:r>
                <a:rPr lang="en-US" sz="1400" dirty="0"/>
                <a:t>Prediction</a:t>
              </a:r>
            </a:p>
          </p:txBody>
        </p:sp>
      </p:grpSp>
      <p:pic>
        <p:nvPicPr>
          <p:cNvPr id="1031" name="Picture 7" descr="http://www.1touchsolutions.com/images/back%20office.jpg"/>
          <p:cNvPicPr>
            <a:picLocks noChangeAspect="1" noChangeArrowheads="1"/>
          </p:cNvPicPr>
          <p:nvPr/>
        </p:nvPicPr>
        <p:blipFill>
          <a:blip r:embed="rId6" cstate="print"/>
          <a:srcRect/>
          <a:stretch>
            <a:fillRect/>
          </a:stretch>
        </p:blipFill>
        <p:spPr bwMode="auto">
          <a:xfrm>
            <a:off x="8870567" y="3130358"/>
            <a:ext cx="1323940" cy="1083224"/>
          </a:xfrm>
          <a:prstGeom prst="rect">
            <a:avLst/>
          </a:prstGeom>
          <a:noFill/>
        </p:spPr>
      </p:pic>
      <p:pic>
        <p:nvPicPr>
          <p:cNvPr id="1033" name="Picture 9" descr="http://ecx.images-amazon.com/images/I/317cnJfx33L._SL160_.jpg"/>
          <p:cNvPicPr>
            <a:picLocks noChangeAspect="1" noChangeArrowheads="1"/>
          </p:cNvPicPr>
          <p:nvPr/>
        </p:nvPicPr>
        <p:blipFill>
          <a:blip r:embed="rId7" cstate="print"/>
          <a:srcRect/>
          <a:stretch>
            <a:fillRect/>
          </a:stretch>
        </p:blipFill>
        <p:spPr bwMode="auto">
          <a:xfrm>
            <a:off x="8536808" y="5065425"/>
            <a:ext cx="1035783" cy="1035783"/>
          </a:xfrm>
          <a:prstGeom prst="rect">
            <a:avLst/>
          </a:prstGeom>
          <a:noFill/>
        </p:spPr>
      </p:pic>
      <p:pic>
        <p:nvPicPr>
          <p:cNvPr id="32" name="Picture 9" descr="http://ecx.images-amazon.com/images/I/317cnJfx33L._SL160_.jpg"/>
          <p:cNvPicPr>
            <a:picLocks noChangeAspect="1" noChangeArrowheads="1"/>
          </p:cNvPicPr>
          <p:nvPr/>
        </p:nvPicPr>
        <p:blipFill>
          <a:blip r:embed="rId7" cstate="print"/>
          <a:srcRect/>
          <a:stretch>
            <a:fillRect/>
          </a:stretch>
        </p:blipFill>
        <p:spPr bwMode="auto">
          <a:xfrm>
            <a:off x="9467955" y="5062076"/>
            <a:ext cx="1035783" cy="1035783"/>
          </a:xfrm>
          <a:prstGeom prst="rect">
            <a:avLst/>
          </a:prstGeom>
          <a:noFill/>
        </p:spPr>
      </p:pic>
      <p:sp>
        <p:nvSpPr>
          <p:cNvPr id="35" name="TextBox 34"/>
          <p:cNvSpPr txBox="1"/>
          <p:nvPr/>
        </p:nvSpPr>
        <p:spPr>
          <a:xfrm>
            <a:off x="8753790" y="4317349"/>
            <a:ext cx="1557494" cy="307777"/>
          </a:xfrm>
          <a:prstGeom prst="rect">
            <a:avLst/>
          </a:prstGeom>
          <a:noFill/>
        </p:spPr>
        <p:txBody>
          <a:bodyPr wrap="square" rtlCol="0">
            <a:spAutoFit/>
          </a:bodyPr>
          <a:lstStyle/>
          <a:p>
            <a:pPr algn="ctr"/>
            <a:r>
              <a:rPr lang="en-US" sz="1400" dirty="0"/>
              <a:t>Inference</a:t>
            </a:r>
          </a:p>
        </p:txBody>
      </p:sp>
      <p:sp>
        <p:nvSpPr>
          <p:cNvPr id="36" name="TextBox 35"/>
          <p:cNvSpPr txBox="1"/>
          <p:nvPr/>
        </p:nvSpPr>
        <p:spPr>
          <a:xfrm>
            <a:off x="8753790" y="4666841"/>
            <a:ext cx="1557494" cy="307777"/>
          </a:xfrm>
          <a:prstGeom prst="rect">
            <a:avLst/>
          </a:prstGeom>
          <a:noFill/>
        </p:spPr>
        <p:txBody>
          <a:bodyPr wrap="square" rtlCol="0">
            <a:spAutoFit/>
          </a:bodyPr>
          <a:lstStyle/>
          <a:p>
            <a:pPr algn="ctr"/>
            <a:r>
              <a:rPr lang="en-US" sz="1400" dirty="0" err="1"/>
              <a:t>Datamining</a:t>
            </a:r>
            <a:endParaRPr lang="en-US" sz="1400" dirty="0"/>
          </a:p>
        </p:txBody>
      </p:sp>
      <p:grpSp>
        <p:nvGrpSpPr>
          <p:cNvPr id="3" name="Group 44"/>
          <p:cNvGrpSpPr/>
          <p:nvPr/>
        </p:nvGrpSpPr>
        <p:grpSpPr>
          <a:xfrm>
            <a:off x="5645500" y="1240352"/>
            <a:ext cx="1808701" cy="1580568"/>
            <a:chOff x="4473195" y="1626152"/>
            <a:chExt cx="1808701" cy="1580568"/>
          </a:xfrm>
        </p:grpSpPr>
        <p:sp>
          <p:nvSpPr>
            <p:cNvPr id="20" name="TextBox 19"/>
            <p:cNvSpPr txBox="1"/>
            <p:nvPr/>
          </p:nvSpPr>
          <p:spPr>
            <a:xfrm>
              <a:off x="4598798" y="1626152"/>
              <a:ext cx="1557494" cy="307777"/>
            </a:xfrm>
            <a:prstGeom prst="rect">
              <a:avLst/>
            </a:prstGeom>
            <a:noFill/>
          </p:spPr>
          <p:txBody>
            <a:bodyPr wrap="square" rtlCol="0">
              <a:spAutoFit/>
            </a:bodyPr>
            <a:lstStyle/>
            <a:p>
              <a:pPr algn="ctr"/>
              <a:r>
                <a:rPr lang="en-US" sz="1400" dirty="0"/>
                <a:t>Training</a:t>
              </a:r>
            </a:p>
          </p:txBody>
        </p:sp>
        <p:sp>
          <p:nvSpPr>
            <p:cNvPr id="21" name="TextBox 20"/>
            <p:cNvSpPr txBox="1"/>
            <p:nvPr/>
          </p:nvSpPr>
          <p:spPr>
            <a:xfrm>
              <a:off x="4473195" y="2898943"/>
              <a:ext cx="1808701" cy="307777"/>
            </a:xfrm>
            <a:prstGeom prst="rect">
              <a:avLst/>
            </a:prstGeom>
            <a:noFill/>
          </p:spPr>
          <p:txBody>
            <a:bodyPr wrap="square" rtlCol="0">
              <a:spAutoFit/>
            </a:bodyPr>
            <a:lstStyle/>
            <a:p>
              <a:pPr algn="ctr"/>
              <a:r>
                <a:rPr lang="en-US" sz="1400" dirty="0"/>
                <a:t>Health Information</a:t>
              </a:r>
            </a:p>
          </p:txBody>
        </p:sp>
        <p:sp>
          <p:nvSpPr>
            <p:cNvPr id="22" name="TextBox 21"/>
            <p:cNvSpPr txBox="1"/>
            <p:nvPr/>
          </p:nvSpPr>
          <p:spPr>
            <a:xfrm>
              <a:off x="4598798" y="1944350"/>
              <a:ext cx="1557494" cy="307777"/>
            </a:xfrm>
            <a:prstGeom prst="rect">
              <a:avLst/>
            </a:prstGeom>
            <a:noFill/>
          </p:spPr>
          <p:txBody>
            <a:bodyPr wrap="square" rtlCol="0">
              <a:spAutoFit/>
            </a:bodyPr>
            <a:lstStyle/>
            <a:p>
              <a:pPr algn="ctr"/>
              <a:r>
                <a:rPr lang="en-US" sz="1400" dirty="0"/>
                <a:t>Coaching</a:t>
              </a:r>
            </a:p>
          </p:txBody>
        </p:sp>
        <p:sp>
          <p:nvSpPr>
            <p:cNvPr id="23" name="TextBox 22"/>
            <p:cNvSpPr txBox="1"/>
            <p:nvPr/>
          </p:nvSpPr>
          <p:spPr>
            <a:xfrm>
              <a:off x="4598798" y="2262548"/>
              <a:ext cx="1557494" cy="307777"/>
            </a:xfrm>
            <a:prstGeom prst="rect">
              <a:avLst/>
            </a:prstGeom>
            <a:noFill/>
          </p:spPr>
          <p:txBody>
            <a:bodyPr wrap="square" rtlCol="0">
              <a:spAutoFit/>
            </a:bodyPr>
            <a:lstStyle/>
            <a:p>
              <a:pPr algn="ctr"/>
              <a:r>
                <a:rPr lang="en-US" sz="1400" dirty="0"/>
                <a:t>Chronic Care</a:t>
              </a:r>
            </a:p>
          </p:txBody>
        </p:sp>
        <p:sp>
          <p:nvSpPr>
            <p:cNvPr id="37" name="TextBox 36"/>
            <p:cNvSpPr txBox="1"/>
            <p:nvPr/>
          </p:nvSpPr>
          <p:spPr>
            <a:xfrm>
              <a:off x="4598798" y="2580746"/>
              <a:ext cx="1557494" cy="307777"/>
            </a:xfrm>
            <a:prstGeom prst="rect">
              <a:avLst/>
            </a:prstGeom>
            <a:noFill/>
          </p:spPr>
          <p:txBody>
            <a:bodyPr wrap="square" rtlCol="0">
              <a:spAutoFit/>
            </a:bodyPr>
            <a:lstStyle/>
            <a:p>
              <a:pPr algn="ctr"/>
              <a:r>
                <a:rPr lang="en-US" sz="1400" dirty="0"/>
                <a:t>Social Networks</a:t>
              </a:r>
            </a:p>
          </p:txBody>
        </p:sp>
      </p:grpSp>
      <p:sp>
        <p:nvSpPr>
          <p:cNvPr id="40" name="TextBox 39"/>
          <p:cNvSpPr txBox="1"/>
          <p:nvPr/>
        </p:nvSpPr>
        <p:spPr>
          <a:xfrm>
            <a:off x="8753790" y="1814783"/>
            <a:ext cx="1557494" cy="307777"/>
          </a:xfrm>
          <a:prstGeom prst="rect">
            <a:avLst/>
          </a:prstGeom>
          <a:noFill/>
        </p:spPr>
        <p:txBody>
          <a:bodyPr wrap="square" rtlCol="0">
            <a:spAutoFit/>
          </a:bodyPr>
          <a:lstStyle/>
          <a:p>
            <a:pPr algn="ctr"/>
            <a:r>
              <a:rPr lang="en-US" sz="1400" dirty="0"/>
              <a:t>Decision Support</a:t>
            </a:r>
          </a:p>
        </p:txBody>
      </p:sp>
      <p:sp>
        <p:nvSpPr>
          <p:cNvPr id="41" name="TextBox 40"/>
          <p:cNvSpPr txBox="1"/>
          <p:nvPr/>
        </p:nvSpPr>
        <p:spPr>
          <a:xfrm>
            <a:off x="8706068" y="2186795"/>
            <a:ext cx="1652941" cy="738664"/>
          </a:xfrm>
          <a:prstGeom prst="rect">
            <a:avLst/>
          </a:prstGeom>
          <a:noFill/>
        </p:spPr>
        <p:txBody>
          <a:bodyPr wrap="square" rtlCol="0">
            <a:spAutoFit/>
          </a:bodyPr>
          <a:lstStyle/>
          <a:p>
            <a:pPr algn="ctr"/>
            <a:r>
              <a:rPr lang="en-US" sz="1400" dirty="0"/>
              <a:t>Population Statistics</a:t>
            </a:r>
          </a:p>
          <a:p>
            <a:pPr algn="ctr"/>
            <a:r>
              <a:rPr lang="en-US" sz="1400" dirty="0"/>
              <a:t>Epidemiology</a:t>
            </a:r>
          </a:p>
          <a:p>
            <a:pPr algn="ctr"/>
            <a:r>
              <a:rPr lang="en-US" sz="1400" dirty="0"/>
              <a:t>Evidence</a:t>
            </a:r>
          </a:p>
        </p:txBody>
      </p:sp>
      <p:grpSp>
        <p:nvGrpSpPr>
          <p:cNvPr id="4" name="Group 70"/>
          <p:cNvGrpSpPr/>
          <p:nvPr/>
        </p:nvGrpSpPr>
        <p:grpSpPr>
          <a:xfrm flipV="1">
            <a:off x="4915319" y="2603586"/>
            <a:ext cx="949567" cy="1209167"/>
            <a:chOff x="5612000" y="2054900"/>
            <a:chExt cx="1376626" cy="1982879"/>
          </a:xfrm>
        </p:grpSpPr>
        <p:cxnSp>
          <p:nvCxnSpPr>
            <p:cNvPr id="43" name="Curved Connector 42"/>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4" name="Group 69"/>
          <p:cNvGrpSpPr/>
          <p:nvPr/>
        </p:nvGrpSpPr>
        <p:grpSpPr>
          <a:xfrm>
            <a:off x="7137685" y="4072345"/>
            <a:ext cx="1376626" cy="1982879"/>
            <a:chOff x="5628757" y="4247128"/>
            <a:chExt cx="1376626" cy="1982879"/>
          </a:xfrm>
        </p:grpSpPr>
        <p:cxnSp>
          <p:nvCxnSpPr>
            <p:cNvPr id="60" name="Curved Connector 59"/>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Curved Connector 62"/>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6" name="Group 81"/>
          <p:cNvGrpSpPr/>
          <p:nvPr/>
        </p:nvGrpSpPr>
        <p:grpSpPr>
          <a:xfrm flipV="1">
            <a:off x="4925372" y="4192900"/>
            <a:ext cx="931142" cy="1261069"/>
            <a:chOff x="5628757" y="4247128"/>
            <a:chExt cx="1376626" cy="1982879"/>
          </a:xfrm>
        </p:grpSpPr>
        <p:cxnSp>
          <p:nvCxnSpPr>
            <p:cNvPr id="83" name="Curved Connector 82"/>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Curved Connector 83"/>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Curved Connector 85"/>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Curved Connector 86"/>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Curved Connector 87"/>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Curved Connector 88"/>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Curved Connector 89"/>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Curved Connector 90"/>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7" name="Group 91"/>
          <p:cNvGrpSpPr/>
          <p:nvPr/>
        </p:nvGrpSpPr>
        <p:grpSpPr>
          <a:xfrm>
            <a:off x="7142699" y="1982275"/>
            <a:ext cx="1376626" cy="1982879"/>
            <a:chOff x="5612000" y="2054900"/>
            <a:chExt cx="1376626" cy="1982879"/>
          </a:xfrm>
        </p:grpSpPr>
        <p:cxnSp>
          <p:nvCxnSpPr>
            <p:cNvPr id="93" name="Curved Connector 92"/>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Curved Connector 93"/>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Curved Connector 94"/>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Curved Connector 95"/>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Curved Connector 97"/>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Curved Connector 99"/>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Curved Connector 100"/>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8" name="Group 101"/>
          <p:cNvGrpSpPr/>
          <p:nvPr/>
        </p:nvGrpSpPr>
        <p:grpSpPr>
          <a:xfrm>
            <a:off x="5860369" y="2807466"/>
            <a:ext cx="1299549" cy="2386658"/>
            <a:chOff x="2435456" y="2577400"/>
            <a:chExt cx="1299549" cy="2386658"/>
          </a:xfrm>
        </p:grpSpPr>
        <p:pic>
          <p:nvPicPr>
            <p:cNvPr id="103" name="Picture 7"/>
            <p:cNvPicPr>
              <a:picLocks noChangeAspect="1" noChangeArrowheads="1"/>
            </p:cNvPicPr>
            <p:nvPr/>
          </p:nvPicPr>
          <p:blipFill>
            <a:blip r:embed="rId8" cstate="print"/>
            <a:srcRect/>
            <a:stretch>
              <a:fillRect/>
            </a:stretch>
          </p:blipFill>
          <p:spPr bwMode="auto">
            <a:xfrm>
              <a:off x="2435456" y="2577400"/>
              <a:ext cx="1299549" cy="2386658"/>
            </a:xfrm>
            <a:prstGeom prst="rect">
              <a:avLst/>
            </a:prstGeom>
            <a:noFill/>
            <a:ln w="9525">
              <a:noFill/>
              <a:miter lim="800000"/>
              <a:headEnd/>
              <a:tailEnd/>
            </a:ln>
          </p:spPr>
        </p:pic>
        <p:pic>
          <p:nvPicPr>
            <p:cNvPr id="104" name="Picture 103" descr="iPhone_Weight.bmp"/>
            <p:cNvPicPr>
              <a:picLocks noChangeAspect="1"/>
            </p:cNvPicPr>
            <p:nvPr/>
          </p:nvPicPr>
          <p:blipFill>
            <a:blip r:embed="rId9" cstate="print"/>
            <a:srcRect l="51688" t="386" r="207"/>
            <a:stretch>
              <a:fillRect/>
            </a:stretch>
          </p:blipFill>
          <p:spPr>
            <a:xfrm>
              <a:off x="2484761" y="2792596"/>
              <a:ext cx="1189671" cy="1783583"/>
            </a:xfrm>
            <a:prstGeom prst="rect">
              <a:avLst/>
            </a:prstGeom>
          </p:spPr>
        </p:pic>
      </p:grpSp>
      <p:sp>
        <p:nvSpPr>
          <p:cNvPr id="30" name="Title 29"/>
          <p:cNvSpPr>
            <a:spLocks noGrp="1"/>
          </p:cNvSpPr>
          <p:nvPr>
            <p:ph type="title"/>
          </p:nvPr>
        </p:nvSpPr>
        <p:spPr>
          <a:xfrm>
            <a:off x="1756245" y="-105446"/>
            <a:ext cx="8229600" cy="1069848"/>
          </a:xfrm>
        </p:spPr>
        <p:txBody>
          <a:bodyPr>
            <a:normAutofit fontScale="90000"/>
          </a:bodyPr>
          <a:lstStyle/>
          <a:p>
            <a:r>
              <a:rPr lang="en-US" dirty="0"/>
              <a:t>Example: Mobile Health – Confluence of Medical Science, Computer Science and Technology</a:t>
            </a:r>
          </a:p>
        </p:txBody>
      </p:sp>
      <p:sp>
        <p:nvSpPr>
          <p:cNvPr id="29" name="Slide Number Placeholder 28"/>
          <p:cNvSpPr>
            <a:spLocks noGrp="1"/>
          </p:cNvSpPr>
          <p:nvPr>
            <p:ph type="sldNum" sz="quarter" idx="12"/>
          </p:nvPr>
        </p:nvSpPr>
        <p:spPr/>
        <p:txBody>
          <a:bodyPr/>
          <a:lstStyle/>
          <a:p>
            <a:pPr>
              <a:defRPr/>
            </a:pPr>
            <a:fld id="{34EB2475-70CE-475E-A415-16F5BA9ABEDB}" type="slidenum">
              <a:rPr lang="en-US" smtClean="0"/>
              <a:pPr>
                <a:defRPr/>
              </a:pPr>
              <a:t>8</a:t>
            </a:fld>
            <a:endParaRPr lang="en-US"/>
          </a:p>
        </p:txBody>
      </p:sp>
      <p:sp>
        <p:nvSpPr>
          <p:cNvPr id="80" name="Rectangle 79"/>
          <p:cNvSpPr/>
          <p:nvPr/>
        </p:nvSpPr>
        <p:spPr>
          <a:xfrm>
            <a:off x="1524000" y="6019990"/>
            <a:ext cx="6307012" cy="523220"/>
          </a:xfrm>
          <a:prstGeom prst="rect">
            <a:avLst/>
          </a:prstGeom>
        </p:spPr>
        <p:txBody>
          <a:bodyPr wrap="square">
            <a:spAutoFit/>
          </a:bodyPr>
          <a:lstStyle/>
          <a:p>
            <a:r>
              <a:rPr lang="en-US" sz="1400" i="1" dirty="0" err="1"/>
              <a:t>Wactlar</a:t>
            </a:r>
            <a:r>
              <a:rPr lang="en-US" sz="1400" i="1" dirty="0"/>
              <a:t> H., Pavel M., and </a:t>
            </a:r>
            <a:r>
              <a:rPr lang="en-US" sz="1400" i="1" dirty="0" err="1"/>
              <a:t>Barkis</a:t>
            </a:r>
            <a:r>
              <a:rPr lang="en-US" sz="1400" i="1" dirty="0"/>
              <a:t> W., "Can Computer Science Save Healthcare?," Intelligent Systems, IEEE, vol. 26, pp. 79-83, Sept. 2011.</a:t>
            </a:r>
          </a:p>
        </p:txBody>
      </p:sp>
    </p:spTree>
    <p:extLst>
      <p:ext uri="{BB962C8B-B14F-4D97-AF65-F5344CB8AC3E}">
        <p14:creationId xmlns:p14="http://schemas.microsoft.com/office/powerpoint/2010/main" val="1782753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Approach and Landing Systems</a:t>
            </a:r>
          </a:p>
        </p:txBody>
      </p:sp>
      <p:sp>
        <p:nvSpPr>
          <p:cNvPr id="4" name="Slide Number Placeholder 3"/>
          <p:cNvSpPr>
            <a:spLocks noGrp="1"/>
          </p:cNvSpPr>
          <p:nvPr>
            <p:ph type="sldNum" sz="quarter" idx="12"/>
          </p:nvPr>
        </p:nvSpPr>
        <p:spPr/>
        <p:txBody>
          <a:bodyPr/>
          <a:lstStyle/>
          <a:p>
            <a:pPr>
              <a:defRPr/>
            </a:pPr>
            <a:fld id="{A55758D5-583F-4D7F-BC9F-43DD69C451AE}" type="slidenum">
              <a:rPr lang="en-US" smtClean="0"/>
              <a:pPr>
                <a:defRPr/>
              </a:pPr>
              <a:t>9</a:t>
            </a:fld>
            <a:endParaRPr lang="en-US" dirty="0"/>
          </a:p>
        </p:txBody>
      </p:sp>
      <p:pic>
        <p:nvPicPr>
          <p:cNvPr id="1260550" name="Picture 6" descr="http://cdni.condenast.co.uk/646x430/a_c/aircraft_landing_cnt_20nov09_pa_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54765"/>
            <a:ext cx="9153199" cy="60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5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550"/>
                                        </p:tgtEl>
                                        <p:attrNameLst>
                                          <p:attrName>style.visibility</p:attrName>
                                        </p:attrNameLst>
                                      </p:cBhvr>
                                      <p:to>
                                        <p:strVal val="visible"/>
                                      </p:to>
                                    </p:set>
                                    <p:animEffect transition="in" filter="fade">
                                      <p:cBhvr>
                                        <p:cTn id="7" dur="500"/>
                                        <p:tgtEl>
                                          <p:spTgt spid="1260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7431</TotalTime>
  <Words>3666</Words>
  <Application>Microsoft Macintosh PowerPoint</Application>
  <PresentationFormat>Widescreen</PresentationFormat>
  <Paragraphs>610</Paragraphs>
  <Slides>57</Slides>
  <Notes>24</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75" baseType="lpstr">
      <vt:lpstr>ＭＳ Ｐゴシック</vt:lpstr>
      <vt:lpstr>Arial</vt:lpstr>
      <vt:lpstr>Arial'</vt:lpstr>
      <vt:lpstr>ArialMT</vt:lpstr>
      <vt:lpstr>Calibri</vt:lpstr>
      <vt:lpstr>Calibri Light</vt:lpstr>
      <vt:lpstr>Cambria Math</vt:lpstr>
      <vt:lpstr>Century Gothic</vt:lpstr>
      <vt:lpstr>Courier New</vt:lpstr>
      <vt:lpstr>Lucida Grande</vt:lpstr>
      <vt:lpstr>Mangal</vt:lpstr>
      <vt:lpstr>Times</vt:lpstr>
      <vt:lpstr>Times New Roman</vt:lpstr>
      <vt:lpstr>Wingdings</vt:lpstr>
      <vt:lpstr>Office Theme</vt:lpstr>
      <vt:lpstr>1_Office Theme</vt:lpstr>
      <vt:lpstr>2_Office Theme</vt:lpstr>
      <vt:lpstr>Equation</vt:lpstr>
      <vt:lpstr>Overview of the Intensive Longitudinal Health Behavior Network (ILHBN)</vt:lpstr>
      <vt:lpstr>Acknowledgements</vt:lpstr>
      <vt:lpstr>Road Ahead</vt:lpstr>
      <vt:lpstr>Our behavior is killing us…</vt:lpstr>
      <vt:lpstr>Our behavior is killing us…</vt:lpstr>
      <vt:lpstr>Intensive Longitudinal Health Behavior Network (ILHBN) Projects</vt:lpstr>
      <vt:lpstr>U01 Target Health-Related Behaviors </vt:lpstr>
      <vt:lpstr>Example: Mobile Health – Confluence of Medical Science, Computer Science and Technology</vt:lpstr>
      <vt:lpstr>Precision Approach and Landing Systems</vt:lpstr>
      <vt:lpstr>Closed Loop Systems:  Framework for Computational Model of Behavior Change:</vt:lpstr>
      <vt:lpstr>Models of Measurement and Inference (Theory of Measurement )</vt:lpstr>
      <vt:lpstr>Example: Stress Characterization and Assessment</vt:lpstr>
      <vt:lpstr>Example: Modeling the Dynamics of the Distribution Speed of Walking  and its Relationship to Cognitive Function </vt:lpstr>
      <vt:lpstr>PowerPoint Presentation</vt:lpstr>
      <vt:lpstr>Selected Characteristics of Computational Models of Behaviors</vt:lpstr>
      <vt:lpstr>Multiple Temporal Scales</vt:lpstr>
      <vt:lpstr>Multiscale Analysis:  Grain &amp; Complexity of Modeling</vt:lpstr>
      <vt:lpstr>Statistical vs Mechanistic Modeling Continuum</vt:lpstr>
      <vt:lpstr>Example: From  Psychological Framework (Theory of Planned Behavior)  to Linear Dynamical System</vt:lpstr>
      <vt:lpstr>Convert Structural Equations Model to  Multi-Compartment Dynamical System</vt:lpstr>
      <vt:lpstr>Linear Time-Invariant System:  Ordinary Linear Differential Equations</vt:lpstr>
      <vt:lpstr>Intensive Longitudinal Health Behavior Network (ILHBN) Projects</vt:lpstr>
      <vt:lpstr>Operationalizing Behavioral Theory for mHealth:  Dynamics, Context, and Personalization</vt:lpstr>
      <vt:lpstr>Data Collection:                    App</vt:lpstr>
      <vt:lpstr>Modeling, Challenges and Impact</vt:lpstr>
      <vt:lpstr>PowerPoint Presentation</vt:lpstr>
      <vt:lpstr>PowerPoint Presentation</vt:lpstr>
      <vt:lpstr>PowerPoint Presentation</vt:lpstr>
      <vt:lpstr>Behavioral Problems: Physical Inactivity, Sitting, Poor Sleep</vt:lpstr>
      <vt:lpstr>Data Collection</vt:lpstr>
      <vt:lpstr>Modeling, Challenges and Impact</vt:lpstr>
      <vt:lpstr>Goal: Prediction of Suicidal Thoughts and Behaviors in Youth Using Intensive mobile sensing</vt:lpstr>
      <vt:lpstr>PowerPoint Presentation</vt:lpstr>
      <vt:lpstr>Modeling and Data Analysis</vt:lpstr>
      <vt:lpstr>PowerPoint Presentation</vt:lpstr>
      <vt:lpstr>PowerPoint Presentation</vt:lpstr>
      <vt:lpstr>PowerPoint Presentation</vt:lpstr>
      <vt:lpstr>Intensive Longitudinal Monitoring of  Suicidal  and Related Behaviors  (PI: Nock)</vt:lpstr>
      <vt:lpstr>Intensive Longitudinal Monitoring of  Suicidal  and Related Behaviors  </vt:lpstr>
      <vt:lpstr>Intensive Longitudinal Monitoring of  Suicidal  and Related Behaviors  </vt:lpstr>
      <vt:lpstr>A Twin Study of Adolescent Alcohol and Drug Use Development: Leveraging Intensive Longitudinal Assessments </vt:lpstr>
      <vt:lpstr>Behavioral problem: Substance use</vt:lpstr>
      <vt:lpstr>Design</vt:lpstr>
      <vt:lpstr>Modeling</vt:lpstr>
      <vt:lpstr>Overlapping Constructs: Health behaviors (Dependent variables) </vt:lpstr>
      <vt:lpstr>Overlapping Measures</vt:lpstr>
      <vt:lpstr>Overlapping Constructs: Predictors (Independent Variables)</vt:lpstr>
      <vt:lpstr>Overlapping Challenges</vt:lpstr>
      <vt:lpstr>Ontology of Affective Dynamics</vt:lpstr>
      <vt:lpstr>Ontology of Affective Dynamics</vt:lpstr>
      <vt:lpstr>Inertia (Kuppens, Allen, &amp; Sheeber, 2010) – Time Scales and Context Matter</vt:lpstr>
      <vt:lpstr>Integration of Self-Reports and Facial Electromyography Data</vt:lpstr>
      <vt:lpstr>Self-Perceived Arousal Level and Facial EMG Activities Converged in the Activation Regime</vt:lpstr>
      <vt:lpstr>Many Different Modeling Approaches Are Used</vt:lpstr>
      <vt:lpstr>Visualization of Affective Dynamics Concepts, Time Scales, etc.</vt:lpstr>
      <vt:lpstr>Take-Home Messages</vt:lpstr>
      <vt:lpstr>Thank You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Khaghani Far, Iman</dc:creator>
  <cp:lastModifiedBy>Microsoft Office User</cp:lastModifiedBy>
  <cp:revision>451</cp:revision>
  <dcterms:created xsi:type="dcterms:W3CDTF">2017-01-17T19:29:00Z</dcterms:created>
  <dcterms:modified xsi:type="dcterms:W3CDTF">2019-03-07T12:18:23Z</dcterms:modified>
</cp:coreProperties>
</file>