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49377600" cy="32918400"/>
  <p:notesSz cx="6858000" cy="971550"/>
  <p:defaultTextStyle>
    <a:defPPr>
      <a:defRPr lang="en-US"/>
    </a:defPPr>
    <a:lvl1pPr marL="0" algn="l" defTabSz="3398893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1pPr>
    <a:lvl2pPr marL="1699447" algn="l" defTabSz="3398893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2pPr>
    <a:lvl3pPr marL="3398893" algn="l" defTabSz="3398893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3pPr>
    <a:lvl4pPr marL="5098343" algn="l" defTabSz="3398893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4pPr>
    <a:lvl5pPr marL="6797789" algn="l" defTabSz="3398893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5pPr>
    <a:lvl6pPr marL="8497237" algn="l" defTabSz="3398893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10196685" algn="l" defTabSz="3398893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11896131" algn="l" defTabSz="3398893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13595580" algn="l" defTabSz="3398893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92" userDrawn="1">
          <p15:clr>
            <a:srgbClr val="A4A3A4"/>
          </p15:clr>
        </p15:guide>
        <p15:guide id="2" pos="14688" userDrawn="1">
          <p15:clr>
            <a:srgbClr val="A4A3A4"/>
          </p15:clr>
        </p15:guide>
        <p15:guide id="3" orient="horz" pos="10368">
          <p15:clr>
            <a:srgbClr val="A4A3A4"/>
          </p15:clr>
        </p15:guide>
        <p15:guide id="4" pos="155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-MIIN CHOW" initials="S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000"/>
    <a:srgbClr val="C40000"/>
    <a:srgbClr val="C00000"/>
    <a:srgbClr val="BF0000"/>
    <a:srgbClr val="D00000"/>
    <a:srgbClr val="D20000"/>
    <a:srgbClr val="F20000"/>
    <a:srgbClr val="B80000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68" autoAdjust="0"/>
    <p:restoredTop sz="94505" autoAdjust="0"/>
  </p:normalViewPr>
  <p:slideViewPr>
    <p:cSldViewPr>
      <p:cViewPr varScale="1">
        <p:scale>
          <a:sx n="15" d="100"/>
          <a:sy n="15" d="100"/>
        </p:scale>
        <p:origin x="1087" y="70"/>
      </p:cViewPr>
      <p:guideLst>
        <p:guide orient="horz" pos="9792"/>
        <p:guide pos="14688"/>
        <p:guide orient="horz" pos="10368"/>
        <p:guide pos="1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1C9BB88-8A29-476A-B0F9-0D6EAF5B6C11}"/>
    <pc:docChg chg="modSld">
      <pc:chgData name="" userId="" providerId="" clId="Web-{E1C9BB88-8A29-476A-B0F9-0D6EAF5B6C11}" dt="2019-03-05T05:16:33.943" v="13" actId="20577"/>
      <pc:docMkLst>
        <pc:docMk/>
      </pc:docMkLst>
      <pc:sldChg chg="modSp addCm modNotes">
        <pc:chgData name="" userId="" providerId="" clId="Web-{E1C9BB88-8A29-476A-B0F9-0D6EAF5B6C11}" dt="2019-03-05T05:16:33.943" v="12" actId="20577"/>
        <pc:sldMkLst>
          <pc:docMk/>
          <pc:sldMk cId="0" sldId="258"/>
        </pc:sldMkLst>
        <pc:spChg chg="mod">
          <ac:chgData name="" userId="" providerId="" clId="Web-{E1C9BB88-8A29-476A-B0F9-0D6EAF5B6C11}" dt="2019-03-05T05:16:33.943" v="12" actId="20577"/>
          <ac:spMkLst>
            <pc:docMk/>
            <pc:sldMk cId="0" sldId="258"/>
            <ac:spMk id="105" creationId="{00000000-0000-0000-0000-000000000000}"/>
          </ac:spMkLst>
        </pc:spChg>
      </pc:sldChg>
    </pc:docChg>
  </pc:docChgLst>
  <pc:docChgLst>
    <pc:chgData clId="Web-{D967E808-C290-4174-BBF6-95C70AC65FAA}"/>
    <pc:docChg chg="modSld">
      <pc:chgData name="" userId="" providerId="" clId="Web-{D967E808-C290-4174-BBF6-95C70AC65FAA}" dt="2019-03-04T13:56:32.717" v="6" actId="14100"/>
      <pc:docMkLst>
        <pc:docMk/>
      </pc:docMkLst>
      <pc:sldChg chg="addSp modSp">
        <pc:chgData name="" userId="" providerId="" clId="Web-{D967E808-C290-4174-BBF6-95C70AC65FAA}" dt="2019-03-04T13:56:32.717" v="6" actId="14100"/>
        <pc:sldMkLst>
          <pc:docMk/>
          <pc:sldMk cId="0" sldId="258"/>
        </pc:sldMkLst>
        <pc:picChg chg="add mod">
          <ac:chgData name="" userId="" providerId="" clId="Web-{D967E808-C290-4174-BBF6-95C70AC65FAA}" dt="2019-03-04T13:56:32.717" v="6" actId="14100"/>
          <ac:picMkLst>
            <pc:docMk/>
            <pc:sldMk cId="0" sldId="258"/>
            <ac:picMk id="6" creationId="{1C812327-90D0-4E71-9FDA-2EB12427AF30}"/>
          </ac:picMkLst>
        </pc:picChg>
      </pc:sldChg>
    </pc:docChg>
  </pc:docChgLst>
  <pc:docChgLst>
    <pc:chgData clId="Web-{C9654966-9B86-40AF-956B-F1D0A3DF5252}"/>
    <pc:docChg chg="modSld">
      <pc:chgData name="" userId="" providerId="" clId="Web-{C9654966-9B86-40AF-956B-F1D0A3DF5252}" dt="2019-03-05T05:25:39.835" v="27" actId="20577"/>
      <pc:docMkLst>
        <pc:docMk/>
      </pc:docMkLst>
      <pc:sldChg chg="modSp addCm modNotes">
        <pc:chgData name="" userId="" providerId="" clId="Web-{C9654966-9B86-40AF-956B-F1D0A3DF5252}" dt="2019-03-05T05:25:39.835" v="26" actId="20577"/>
        <pc:sldMkLst>
          <pc:docMk/>
          <pc:sldMk cId="0" sldId="258"/>
        </pc:sldMkLst>
        <pc:spChg chg="mod">
          <ac:chgData name="" userId="" providerId="" clId="Web-{C9654966-9B86-40AF-956B-F1D0A3DF5252}" dt="2019-03-05T05:25:39.835" v="26" actId="20577"/>
          <ac:spMkLst>
            <pc:docMk/>
            <pc:sldMk cId="0" sldId="258"/>
            <ac:spMk id="32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21:11:17.191" idx="1">
    <p:pos x="8150" y="1858"/>
    <p:text>Column 1, box 1: not all the U01 studies have an intervention component. Some of them simply try to explain/predict health behaviors (or lack thereof). So to say that JITAI characterizes all studies may be inaccurate.
</p:text>
    <p:extLst>
      <p:ext uri="{C676402C-5697-4E1C-873F-D02D1690AC5C}">
        <p15:threadingInfo xmlns:p15="http://schemas.microsoft.com/office/powerpoint/2012/main" timeZoneBias="480"/>
      </p:ext>
    </p:extLst>
  </p:cm>
  <p:cm authorId="1" dt="2019-03-04T21:13:29.290" idx="2">
    <p:pos x="8150" y="1954"/>
    <p:text>Consider rephrasing "Improving Behaviors Requires Closed Loop JITAI" to "Predicting and improving behaviors require closed loop, just-in-time, within-person information over time.
</p:text>
    <p:extLst>
      <p:ext uri="{C676402C-5697-4E1C-873F-D02D1690AC5C}">
        <p15:threadingInfo xmlns:p15="http://schemas.microsoft.com/office/powerpoint/2012/main" timeZoneBias="480">
          <p15:parentCm authorId="1" idx="1"/>
        </p15:threadingInfo>
      </p:ext>
    </p:extLst>
  </p:cm>
  <p:cm authorId="1" dt="2019-03-04T21:15:36.190" idx="3">
    <p:pos x="8150" y="2050"/>
    <p:text>"Unobtrusive measurements" in blue in column 1 --&gt; Real-time, within-person information
</p:text>
    <p:extLst>
      <p:ext uri="{C676402C-5697-4E1C-873F-D02D1690AC5C}">
        <p15:threadingInfo xmlns:p15="http://schemas.microsoft.com/office/powerpoint/2012/main" timeZoneBias="480">
          <p15:parentCm authorId="1" idx="1"/>
        </p15:threadingInfo>
      </p:ext>
    </p:extLst>
  </p:cm>
  <p:cm authorId="1" dt="2019-03-04T21:18:07.676" idx="4">
    <p:pos x="8150" y="2146"/>
    <p:text>The picture underneath "Developing a dynamical realization of the model" in column 1 may be too blurry.
</p:text>
    <p:extLst>
      <p:ext uri="{C676402C-5697-4E1C-873F-D02D1690AC5C}">
        <p15:threadingInfo xmlns:p15="http://schemas.microsoft.com/office/powerpoint/2012/main" timeZoneBias="480">
          <p15:parentCm authorId="1" idx="1"/>
        </p15:threadingInfo>
      </p:ext>
    </p:extLst>
  </p:cm>
  <p:cm authorId="1" dt="2019-03-04T21:20:28.365" idx="5">
    <p:pos x="8150" y="2242"/>
    <p:text>Column 2: Write out ARX model in full?
</p:text>
    <p:extLst>
      <p:ext uri="{C676402C-5697-4E1C-873F-D02D1690AC5C}">
        <p15:threadingInfo xmlns:p15="http://schemas.microsoft.com/office/powerpoint/2012/main" timeZoneBias="480">
          <p15:parentCm authorId="1" idx="1"/>
        </p15:threadingInfo>
      </p:ext>
    </p:extLst>
  </p:cm>
  <p:cm authorId="1" dt="2019-03-04T21:23:35.725" idx="6">
    <p:pos x="8150" y="2338"/>
    <p:text>Column 3: 
"and "time-to-event as a function of two underlying latent states." Unclear to me what latent states they are talking about. Do they mean the two state variables, Receptivity and Vulnerability? If so, I would say that explicitly.
</p:text>
    <p:extLst>
      <p:ext uri="{C676402C-5697-4E1C-873F-D02D1690AC5C}">
        <p15:threadingInfo xmlns:p15="http://schemas.microsoft.com/office/powerpoint/2012/main" timeZoneBias="480">
          <p15:parentCm authorId="1" idx="1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ADAB1-B7BF-4450-BBF6-82305B8911AC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490468-00FB-4AB7-AF67-B29E3ACE03D9}">
      <dgm:prSet phldrT="[Text]"/>
      <dgm:spPr/>
      <dgm:t>
        <a:bodyPr/>
        <a:lstStyle/>
        <a:p>
          <a:r>
            <a:rPr lang="en-US" dirty="0"/>
            <a:t>Health Behaviors</a:t>
          </a:r>
        </a:p>
      </dgm:t>
    </dgm:pt>
    <dgm:pt modelId="{652B368C-0C4F-462D-A58A-207D60CFE961}" type="parTrans" cxnId="{4850E12F-4F70-43BB-9267-05A0DCABB67D}">
      <dgm:prSet/>
      <dgm:spPr/>
      <dgm:t>
        <a:bodyPr/>
        <a:lstStyle/>
        <a:p>
          <a:endParaRPr lang="en-US"/>
        </a:p>
      </dgm:t>
    </dgm:pt>
    <dgm:pt modelId="{962AE832-2F48-471F-9A17-CDF8C2937A59}" type="sibTrans" cxnId="{4850E12F-4F70-43BB-9267-05A0DCABB67D}">
      <dgm:prSet/>
      <dgm:spPr/>
      <dgm:t>
        <a:bodyPr/>
        <a:lstStyle/>
        <a:p>
          <a:endParaRPr lang="en-US"/>
        </a:p>
      </dgm:t>
    </dgm:pt>
    <dgm:pt modelId="{9A41C843-8D3D-4FC5-9EAB-54A0FFE83282}">
      <dgm:prSet phldrT="[Text]"/>
      <dgm:spPr/>
      <dgm:t>
        <a:bodyPr/>
        <a:lstStyle/>
        <a:p>
          <a:r>
            <a:rPr lang="en-US" dirty="0"/>
            <a:t>Activity</a:t>
          </a:r>
          <a:br>
            <a:rPr lang="en-US" dirty="0"/>
          </a:br>
          <a:r>
            <a:rPr lang="en-US" dirty="0"/>
            <a:t>Exercise</a:t>
          </a:r>
        </a:p>
      </dgm:t>
    </dgm:pt>
    <dgm:pt modelId="{50A43143-A9C2-42D4-BA48-711698DEA473}" type="parTrans" cxnId="{80EFE44A-EF34-44CC-9798-C264AE502FA0}">
      <dgm:prSet/>
      <dgm:spPr/>
      <dgm:t>
        <a:bodyPr/>
        <a:lstStyle/>
        <a:p>
          <a:endParaRPr lang="en-US"/>
        </a:p>
      </dgm:t>
    </dgm:pt>
    <dgm:pt modelId="{064063A3-B72D-411C-A123-EE3CD90655EB}" type="sibTrans" cxnId="{80EFE44A-EF34-44CC-9798-C264AE502FA0}">
      <dgm:prSet/>
      <dgm:spPr/>
      <dgm:t>
        <a:bodyPr/>
        <a:lstStyle/>
        <a:p>
          <a:endParaRPr lang="en-US"/>
        </a:p>
      </dgm:t>
    </dgm:pt>
    <dgm:pt modelId="{1C5A0559-D4C9-45D6-A116-04203A75C6B5}">
      <dgm:prSet phldrT="[Text]"/>
      <dgm:spPr/>
      <dgm:t>
        <a:bodyPr/>
        <a:lstStyle/>
        <a:p>
          <a:r>
            <a:rPr lang="en-US" dirty="0"/>
            <a:t>Substance</a:t>
          </a:r>
          <a:br>
            <a:rPr lang="en-US" dirty="0"/>
          </a:br>
          <a:r>
            <a:rPr lang="en-US" dirty="0"/>
            <a:t>Abuse</a:t>
          </a:r>
        </a:p>
      </dgm:t>
    </dgm:pt>
    <dgm:pt modelId="{A588639C-E57C-4500-AC58-7A236071CAA3}" type="parTrans" cxnId="{A9B2D955-9ECB-4AAF-BA8C-4E9E91C7E88C}">
      <dgm:prSet/>
      <dgm:spPr/>
      <dgm:t>
        <a:bodyPr/>
        <a:lstStyle/>
        <a:p>
          <a:endParaRPr lang="en-US"/>
        </a:p>
      </dgm:t>
    </dgm:pt>
    <dgm:pt modelId="{C7D4CA3D-3553-4AE7-9C7D-55606197B53D}" type="sibTrans" cxnId="{A9B2D955-9ECB-4AAF-BA8C-4E9E91C7E88C}">
      <dgm:prSet/>
      <dgm:spPr/>
      <dgm:t>
        <a:bodyPr/>
        <a:lstStyle/>
        <a:p>
          <a:endParaRPr lang="en-US"/>
        </a:p>
      </dgm:t>
    </dgm:pt>
    <dgm:pt modelId="{5AE55574-C64C-4C0E-AAAB-D80EF823E9CD}">
      <dgm:prSet phldrT="[Text]"/>
      <dgm:spPr/>
      <dgm:t>
        <a:bodyPr/>
        <a:lstStyle/>
        <a:p>
          <a:r>
            <a:rPr lang="en-US" dirty="0"/>
            <a:t>Weight</a:t>
          </a:r>
        </a:p>
      </dgm:t>
    </dgm:pt>
    <dgm:pt modelId="{DA8176FC-C3AF-46DD-9A33-A295B7BB2B1E}" type="parTrans" cxnId="{8D8A550F-714C-466E-BD91-BCC4018F5CE9}">
      <dgm:prSet/>
      <dgm:spPr/>
      <dgm:t>
        <a:bodyPr/>
        <a:lstStyle/>
        <a:p>
          <a:endParaRPr lang="en-US"/>
        </a:p>
      </dgm:t>
    </dgm:pt>
    <dgm:pt modelId="{66BC80A7-C877-4D5B-BCD6-A6B7742894FD}" type="sibTrans" cxnId="{8D8A550F-714C-466E-BD91-BCC4018F5CE9}">
      <dgm:prSet/>
      <dgm:spPr/>
      <dgm:t>
        <a:bodyPr/>
        <a:lstStyle/>
        <a:p>
          <a:endParaRPr lang="en-US"/>
        </a:p>
      </dgm:t>
    </dgm:pt>
    <dgm:pt modelId="{D6F1C85A-6FFE-4520-B86C-FB574079307A}">
      <dgm:prSet phldrT="[Text]"/>
      <dgm:spPr/>
      <dgm:t>
        <a:bodyPr/>
        <a:lstStyle/>
        <a:p>
          <a:r>
            <a:rPr lang="en-US" dirty="0"/>
            <a:t>Stress</a:t>
          </a:r>
        </a:p>
      </dgm:t>
    </dgm:pt>
    <dgm:pt modelId="{AFC9AC66-3DD6-40EE-B01A-CB5E36AF49D0}" type="parTrans" cxnId="{8784A1CC-3E40-41ED-8BD6-9A02BE1C7A96}">
      <dgm:prSet/>
      <dgm:spPr/>
      <dgm:t>
        <a:bodyPr/>
        <a:lstStyle/>
        <a:p>
          <a:endParaRPr lang="en-US"/>
        </a:p>
      </dgm:t>
    </dgm:pt>
    <dgm:pt modelId="{4A403D53-4BAF-4759-B6FF-F2AE708CEDA1}" type="sibTrans" cxnId="{8784A1CC-3E40-41ED-8BD6-9A02BE1C7A96}">
      <dgm:prSet/>
      <dgm:spPr/>
      <dgm:t>
        <a:bodyPr/>
        <a:lstStyle/>
        <a:p>
          <a:endParaRPr lang="en-US"/>
        </a:p>
      </dgm:t>
    </dgm:pt>
    <dgm:pt modelId="{036B12E3-30A8-4C2A-8D5C-5B653A16D283}">
      <dgm:prSet phldrT="[Text]"/>
      <dgm:spPr/>
      <dgm:t>
        <a:bodyPr/>
        <a:lstStyle/>
        <a:p>
          <a:r>
            <a:rPr lang="en-US" dirty="0"/>
            <a:t>Depression</a:t>
          </a:r>
          <a:br>
            <a:rPr lang="en-US" dirty="0"/>
          </a:br>
          <a:r>
            <a:rPr lang="en-US" dirty="0"/>
            <a:t>Suicide Ideation</a:t>
          </a:r>
        </a:p>
      </dgm:t>
    </dgm:pt>
    <dgm:pt modelId="{40C3DEC4-D287-482D-BD75-F2CA36F822EF}" type="parTrans" cxnId="{36DA2CA5-9ADC-4411-A765-6B978C5D61D7}">
      <dgm:prSet/>
      <dgm:spPr/>
      <dgm:t>
        <a:bodyPr/>
        <a:lstStyle/>
        <a:p>
          <a:endParaRPr lang="en-US"/>
        </a:p>
      </dgm:t>
    </dgm:pt>
    <dgm:pt modelId="{DD4F30C5-421F-498D-B325-F656CD510759}" type="sibTrans" cxnId="{36DA2CA5-9ADC-4411-A765-6B978C5D61D7}">
      <dgm:prSet/>
      <dgm:spPr/>
      <dgm:t>
        <a:bodyPr/>
        <a:lstStyle/>
        <a:p>
          <a:endParaRPr lang="en-US"/>
        </a:p>
      </dgm:t>
    </dgm:pt>
    <dgm:pt modelId="{FEEEAC58-B1B5-4857-AF13-84E0F7FA9EDA}">
      <dgm:prSet phldrT="[Text]"/>
      <dgm:spPr/>
      <dgm:t>
        <a:bodyPr/>
        <a:lstStyle/>
        <a:p>
          <a:r>
            <a:rPr lang="en-US" dirty="0"/>
            <a:t>Sleep</a:t>
          </a:r>
        </a:p>
      </dgm:t>
    </dgm:pt>
    <dgm:pt modelId="{E28EAEFD-E8B2-44A1-8F67-72560DF0D71D}" type="parTrans" cxnId="{C541886B-BADD-476C-B1A2-66D17FA3CCA1}">
      <dgm:prSet/>
      <dgm:spPr/>
      <dgm:t>
        <a:bodyPr/>
        <a:lstStyle/>
        <a:p>
          <a:endParaRPr lang="en-US"/>
        </a:p>
      </dgm:t>
    </dgm:pt>
    <dgm:pt modelId="{7FE0DC45-67A2-4EFC-A4BF-9FCB818CF1B1}" type="sibTrans" cxnId="{C541886B-BADD-476C-B1A2-66D17FA3CCA1}">
      <dgm:prSet/>
      <dgm:spPr/>
      <dgm:t>
        <a:bodyPr/>
        <a:lstStyle/>
        <a:p>
          <a:endParaRPr lang="en-US"/>
        </a:p>
      </dgm:t>
    </dgm:pt>
    <dgm:pt modelId="{ADEC0DA7-6B90-4006-9A2D-95BE6DD6A628}" type="pres">
      <dgm:prSet presAssocID="{576ADAB1-B7BF-4450-BBF6-82305B8911A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0F6D567-8DDC-445D-9FEA-47506046DB55}" type="pres">
      <dgm:prSet presAssocID="{72490468-00FB-4AB7-AF67-B29E3ACE03D9}" presName="Parent" presStyleLbl="node0" presStyleIdx="0" presStyleCnt="1">
        <dgm:presLayoutVars>
          <dgm:chMax val="6"/>
          <dgm:chPref val="6"/>
        </dgm:presLayoutVars>
      </dgm:prSet>
      <dgm:spPr/>
    </dgm:pt>
    <dgm:pt modelId="{A62F2594-4C2B-48EC-9A56-4E24C987E7B2}" type="pres">
      <dgm:prSet presAssocID="{9A41C843-8D3D-4FC5-9EAB-54A0FFE83282}" presName="Accent1" presStyleCnt="0"/>
      <dgm:spPr/>
    </dgm:pt>
    <dgm:pt modelId="{B371B3E7-72DA-4B1E-94C8-0E635CF1C79D}" type="pres">
      <dgm:prSet presAssocID="{9A41C843-8D3D-4FC5-9EAB-54A0FFE83282}" presName="Accent" presStyleLbl="bgShp" presStyleIdx="0" presStyleCnt="6"/>
      <dgm:spPr/>
    </dgm:pt>
    <dgm:pt modelId="{508F36F0-3CEB-4FE2-AB1E-0FC840DEA646}" type="pres">
      <dgm:prSet presAssocID="{9A41C843-8D3D-4FC5-9EAB-54A0FFE8328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DCE0F73-BD9C-443A-9A9B-1FF544EFA1A4}" type="pres">
      <dgm:prSet presAssocID="{1C5A0559-D4C9-45D6-A116-04203A75C6B5}" presName="Accent2" presStyleCnt="0"/>
      <dgm:spPr/>
    </dgm:pt>
    <dgm:pt modelId="{A6355F5F-140E-4BD4-948E-F8D6DEBDF57E}" type="pres">
      <dgm:prSet presAssocID="{1C5A0559-D4C9-45D6-A116-04203A75C6B5}" presName="Accent" presStyleLbl="bgShp" presStyleIdx="1" presStyleCnt="6"/>
      <dgm:spPr/>
    </dgm:pt>
    <dgm:pt modelId="{28B3A402-0B6B-47BD-B11A-4C780B357759}" type="pres">
      <dgm:prSet presAssocID="{1C5A0559-D4C9-45D6-A116-04203A75C6B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5E4699A-F0B3-4442-A116-B1DE9EE9794E}" type="pres">
      <dgm:prSet presAssocID="{5AE55574-C64C-4C0E-AAAB-D80EF823E9CD}" presName="Accent3" presStyleCnt="0"/>
      <dgm:spPr/>
    </dgm:pt>
    <dgm:pt modelId="{6A8C0404-3D98-4294-9C70-AD8D4BD94B5D}" type="pres">
      <dgm:prSet presAssocID="{5AE55574-C64C-4C0E-AAAB-D80EF823E9CD}" presName="Accent" presStyleLbl="bgShp" presStyleIdx="2" presStyleCnt="6"/>
      <dgm:spPr/>
    </dgm:pt>
    <dgm:pt modelId="{E3928F4C-3A76-4466-A734-1969B151CBC4}" type="pres">
      <dgm:prSet presAssocID="{5AE55574-C64C-4C0E-AAAB-D80EF823E9C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F000F50-B376-4184-BB30-DAEA6CB1A97C}" type="pres">
      <dgm:prSet presAssocID="{D6F1C85A-6FFE-4520-B86C-FB574079307A}" presName="Accent4" presStyleCnt="0"/>
      <dgm:spPr/>
    </dgm:pt>
    <dgm:pt modelId="{4F58829C-5BFB-43F0-B1E2-30F5603D9B5D}" type="pres">
      <dgm:prSet presAssocID="{D6F1C85A-6FFE-4520-B86C-FB574079307A}" presName="Accent" presStyleLbl="bgShp" presStyleIdx="3" presStyleCnt="6"/>
      <dgm:spPr/>
    </dgm:pt>
    <dgm:pt modelId="{1ADEC752-39E6-4076-B492-3497919A014A}" type="pres">
      <dgm:prSet presAssocID="{D6F1C85A-6FFE-4520-B86C-FB574079307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20EAF53-3F52-41E7-9E24-591E7C702886}" type="pres">
      <dgm:prSet presAssocID="{036B12E3-30A8-4C2A-8D5C-5B653A16D283}" presName="Accent5" presStyleCnt="0"/>
      <dgm:spPr/>
    </dgm:pt>
    <dgm:pt modelId="{131D7A5D-AE4F-43CE-A47E-269F6D637BEB}" type="pres">
      <dgm:prSet presAssocID="{036B12E3-30A8-4C2A-8D5C-5B653A16D283}" presName="Accent" presStyleLbl="bgShp" presStyleIdx="4" presStyleCnt="6"/>
      <dgm:spPr/>
    </dgm:pt>
    <dgm:pt modelId="{5325D1CF-A1B5-4668-B7FE-6DD91972C384}" type="pres">
      <dgm:prSet presAssocID="{036B12E3-30A8-4C2A-8D5C-5B653A16D28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7C7EA04-6CC3-4AA7-9803-A9B1C35DB472}" type="pres">
      <dgm:prSet presAssocID="{FEEEAC58-B1B5-4857-AF13-84E0F7FA9EDA}" presName="Accent6" presStyleCnt="0"/>
      <dgm:spPr/>
    </dgm:pt>
    <dgm:pt modelId="{A283AA6C-31F0-4E35-B61B-51FAA9D74B6F}" type="pres">
      <dgm:prSet presAssocID="{FEEEAC58-B1B5-4857-AF13-84E0F7FA9EDA}" presName="Accent" presStyleLbl="bgShp" presStyleIdx="5" presStyleCnt="6"/>
      <dgm:spPr/>
    </dgm:pt>
    <dgm:pt modelId="{84B0945D-03D1-4A73-8DE3-2E456D93E8BA}" type="pres">
      <dgm:prSet presAssocID="{FEEEAC58-B1B5-4857-AF13-84E0F7FA9ED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E8B101-F769-43FB-8DE4-5F242056D681}" type="presOf" srcId="{FEEEAC58-B1B5-4857-AF13-84E0F7FA9EDA}" destId="{84B0945D-03D1-4A73-8DE3-2E456D93E8BA}" srcOrd="0" destOrd="0" presId="urn:microsoft.com/office/officeart/2011/layout/HexagonRadial"/>
    <dgm:cxn modelId="{8D8A550F-714C-466E-BD91-BCC4018F5CE9}" srcId="{72490468-00FB-4AB7-AF67-B29E3ACE03D9}" destId="{5AE55574-C64C-4C0E-AAAB-D80EF823E9CD}" srcOrd="2" destOrd="0" parTransId="{DA8176FC-C3AF-46DD-9A33-A295B7BB2B1E}" sibTransId="{66BC80A7-C877-4D5B-BCD6-A6B7742894FD}"/>
    <dgm:cxn modelId="{7122C82B-DC9B-4BC6-A6A3-640A369FEBED}" type="presOf" srcId="{576ADAB1-B7BF-4450-BBF6-82305B8911AC}" destId="{ADEC0DA7-6B90-4006-9A2D-95BE6DD6A628}" srcOrd="0" destOrd="0" presId="urn:microsoft.com/office/officeart/2011/layout/HexagonRadial"/>
    <dgm:cxn modelId="{4850E12F-4F70-43BB-9267-05A0DCABB67D}" srcId="{576ADAB1-B7BF-4450-BBF6-82305B8911AC}" destId="{72490468-00FB-4AB7-AF67-B29E3ACE03D9}" srcOrd="0" destOrd="0" parTransId="{652B368C-0C4F-462D-A58A-207D60CFE961}" sibTransId="{962AE832-2F48-471F-9A17-CDF8C2937A59}"/>
    <dgm:cxn modelId="{366F3734-FC29-45B2-BA07-6049EDF14497}" type="presOf" srcId="{72490468-00FB-4AB7-AF67-B29E3ACE03D9}" destId="{50F6D567-8DDC-445D-9FEA-47506046DB55}" srcOrd="0" destOrd="0" presId="urn:microsoft.com/office/officeart/2011/layout/HexagonRadial"/>
    <dgm:cxn modelId="{80EFE44A-EF34-44CC-9798-C264AE502FA0}" srcId="{72490468-00FB-4AB7-AF67-B29E3ACE03D9}" destId="{9A41C843-8D3D-4FC5-9EAB-54A0FFE83282}" srcOrd="0" destOrd="0" parTransId="{50A43143-A9C2-42D4-BA48-711698DEA473}" sibTransId="{064063A3-B72D-411C-A123-EE3CD90655EB}"/>
    <dgm:cxn modelId="{C541886B-BADD-476C-B1A2-66D17FA3CCA1}" srcId="{72490468-00FB-4AB7-AF67-B29E3ACE03D9}" destId="{FEEEAC58-B1B5-4857-AF13-84E0F7FA9EDA}" srcOrd="5" destOrd="0" parTransId="{E28EAEFD-E8B2-44A1-8F67-72560DF0D71D}" sibTransId="{7FE0DC45-67A2-4EFC-A4BF-9FCB818CF1B1}"/>
    <dgm:cxn modelId="{EDFA184C-27E0-48B1-8520-11795C8B8354}" type="presOf" srcId="{5AE55574-C64C-4C0E-AAAB-D80EF823E9CD}" destId="{E3928F4C-3A76-4466-A734-1969B151CBC4}" srcOrd="0" destOrd="0" presId="urn:microsoft.com/office/officeart/2011/layout/HexagonRadial"/>
    <dgm:cxn modelId="{5A886D54-B7F1-4F3B-853E-94AF4057211F}" type="presOf" srcId="{036B12E3-30A8-4C2A-8D5C-5B653A16D283}" destId="{5325D1CF-A1B5-4668-B7FE-6DD91972C384}" srcOrd="0" destOrd="0" presId="urn:microsoft.com/office/officeart/2011/layout/HexagonRadial"/>
    <dgm:cxn modelId="{A9B2D955-9ECB-4AAF-BA8C-4E9E91C7E88C}" srcId="{72490468-00FB-4AB7-AF67-B29E3ACE03D9}" destId="{1C5A0559-D4C9-45D6-A116-04203A75C6B5}" srcOrd="1" destOrd="0" parTransId="{A588639C-E57C-4500-AC58-7A236071CAA3}" sibTransId="{C7D4CA3D-3553-4AE7-9C7D-55606197B53D}"/>
    <dgm:cxn modelId="{909D159E-FB72-49BB-A3BF-4963F2E9E85C}" type="presOf" srcId="{9A41C843-8D3D-4FC5-9EAB-54A0FFE83282}" destId="{508F36F0-3CEB-4FE2-AB1E-0FC840DEA646}" srcOrd="0" destOrd="0" presId="urn:microsoft.com/office/officeart/2011/layout/HexagonRadial"/>
    <dgm:cxn modelId="{B0C102A0-53A5-4E3F-90F1-748E7B8A4930}" type="presOf" srcId="{D6F1C85A-6FFE-4520-B86C-FB574079307A}" destId="{1ADEC752-39E6-4076-B492-3497919A014A}" srcOrd="0" destOrd="0" presId="urn:microsoft.com/office/officeart/2011/layout/HexagonRadial"/>
    <dgm:cxn modelId="{36DA2CA5-9ADC-4411-A765-6B978C5D61D7}" srcId="{72490468-00FB-4AB7-AF67-B29E3ACE03D9}" destId="{036B12E3-30A8-4C2A-8D5C-5B653A16D283}" srcOrd="4" destOrd="0" parTransId="{40C3DEC4-D287-482D-BD75-F2CA36F822EF}" sibTransId="{DD4F30C5-421F-498D-B325-F656CD510759}"/>
    <dgm:cxn modelId="{8784A1CC-3E40-41ED-8BD6-9A02BE1C7A96}" srcId="{72490468-00FB-4AB7-AF67-B29E3ACE03D9}" destId="{D6F1C85A-6FFE-4520-B86C-FB574079307A}" srcOrd="3" destOrd="0" parTransId="{AFC9AC66-3DD6-40EE-B01A-CB5E36AF49D0}" sibTransId="{4A403D53-4BAF-4759-B6FF-F2AE708CEDA1}"/>
    <dgm:cxn modelId="{A877A3EF-DED6-4370-8B47-7557FBC402F9}" type="presOf" srcId="{1C5A0559-D4C9-45D6-A116-04203A75C6B5}" destId="{28B3A402-0B6B-47BD-B11A-4C780B357759}" srcOrd="0" destOrd="0" presId="urn:microsoft.com/office/officeart/2011/layout/HexagonRadial"/>
    <dgm:cxn modelId="{3248079F-4488-417D-B1F9-E5C8CEDD735B}" type="presParOf" srcId="{ADEC0DA7-6B90-4006-9A2D-95BE6DD6A628}" destId="{50F6D567-8DDC-445D-9FEA-47506046DB55}" srcOrd="0" destOrd="0" presId="urn:microsoft.com/office/officeart/2011/layout/HexagonRadial"/>
    <dgm:cxn modelId="{4263AAD8-A608-4929-9884-62E9B3887D53}" type="presParOf" srcId="{ADEC0DA7-6B90-4006-9A2D-95BE6DD6A628}" destId="{A62F2594-4C2B-48EC-9A56-4E24C987E7B2}" srcOrd="1" destOrd="0" presId="urn:microsoft.com/office/officeart/2011/layout/HexagonRadial"/>
    <dgm:cxn modelId="{C4DC0AB4-E77A-4519-A3FF-0A30CBC13845}" type="presParOf" srcId="{A62F2594-4C2B-48EC-9A56-4E24C987E7B2}" destId="{B371B3E7-72DA-4B1E-94C8-0E635CF1C79D}" srcOrd="0" destOrd="0" presId="urn:microsoft.com/office/officeart/2011/layout/HexagonRadial"/>
    <dgm:cxn modelId="{EDB1CDDA-ADAE-472D-8493-1DA2590B7E8C}" type="presParOf" srcId="{ADEC0DA7-6B90-4006-9A2D-95BE6DD6A628}" destId="{508F36F0-3CEB-4FE2-AB1E-0FC840DEA646}" srcOrd="2" destOrd="0" presId="urn:microsoft.com/office/officeart/2011/layout/HexagonRadial"/>
    <dgm:cxn modelId="{F0C3C7BD-A0B5-450D-B3D6-7EC192FFE613}" type="presParOf" srcId="{ADEC0DA7-6B90-4006-9A2D-95BE6DD6A628}" destId="{CDCE0F73-BD9C-443A-9A9B-1FF544EFA1A4}" srcOrd="3" destOrd="0" presId="urn:microsoft.com/office/officeart/2011/layout/HexagonRadial"/>
    <dgm:cxn modelId="{6141FD75-D9AD-45E6-8702-C47EF9F579F7}" type="presParOf" srcId="{CDCE0F73-BD9C-443A-9A9B-1FF544EFA1A4}" destId="{A6355F5F-140E-4BD4-948E-F8D6DEBDF57E}" srcOrd="0" destOrd="0" presId="urn:microsoft.com/office/officeart/2011/layout/HexagonRadial"/>
    <dgm:cxn modelId="{2061C8EC-7955-4F23-9213-6D18B822049F}" type="presParOf" srcId="{ADEC0DA7-6B90-4006-9A2D-95BE6DD6A628}" destId="{28B3A402-0B6B-47BD-B11A-4C780B357759}" srcOrd="4" destOrd="0" presId="urn:microsoft.com/office/officeart/2011/layout/HexagonRadial"/>
    <dgm:cxn modelId="{FC90C420-6E7A-47A9-B36F-5EC072F3027F}" type="presParOf" srcId="{ADEC0DA7-6B90-4006-9A2D-95BE6DD6A628}" destId="{65E4699A-F0B3-4442-A116-B1DE9EE9794E}" srcOrd="5" destOrd="0" presId="urn:microsoft.com/office/officeart/2011/layout/HexagonRadial"/>
    <dgm:cxn modelId="{2755A0AC-D3E4-4C13-A4F1-017F6BCB2C6C}" type="presParOf" srcId="{65E4699A-F0B3-4442-A116-B1DE9EE9794E}" destId="{6A8C0404-3D98-4294-9C70-AD8D4BD94B5D}" srcOrd="0" destOrd="0" presId="urn:microsoft.com/office/officeart/2011/layout/HexagonRadial"/>
    <dgm:cxn modelId="{5B5C18FC-0265-4ED4-AEDA-5877C0BB7C1C}" type="presParOf" srcId="{ADEC0DA7-6B90-4006-9A2D-95BE6DD6A628}" destId="{E3928F4C-3A76-4466-A734-1969B151CBC4}" srcOrd="6" destOrd="0" presId="urn:microsoft.com/office/officeart/2011/layout/HexagonRadial"/>
    <dgm:cxn modelId="{5E54C1F2-B95B-4085-B524-57CC9F00A499}" type="presParOf" srcId="{ADEC0DA7-6B90-4006-9A2D-95BE6DD6A628}" destId="{3F000F50-B376-4184-BB30-DAEA6CB1A97C}" srcOrd="7" destOrd="0" presId="urn:microsoft.com/office/officeart/2011/layout/HexagonRadial"/>
    <dgm:cxn modelId="{BFD44C63-F382-4215-B087-5C61B7C14870}" type="presParOf" srcId="{3F000F50-B376-4184-BB30-DAEA6CB1A97C}" destId="{4F58829C-5BFB-43F0-B1E2-30F5603D9B5D}" srcOrd="0" destOrd="0" presId="urn:microsoft.com/office/officeart/2011/layout/HexagonRadial"/>
    <dgm:cxn modelId="{DC4C512D-AC73-4641-B34C-B070DCB589EB}" type="presParOf" srcId="{ADEC0DA7-6B90-4006-9A2D-95BE6DD6A628}" destId="{1ADEC752-39E6-4076-B492-3497919A014A}" srcOrd="8" destOrd="0" presId="urn:microsoft.com/office/officeart/2011/layout/HexagonRadial"/>
    <dgm:cxn modelId="{0E9636DC-612E-454D-B531-EC47D3C25DAB}" type="presParOf" srcId="{ADEC0DA7-6B90-4006-9A2D-95BE6DD6A628}" destId="{D20EAF53-3F52-41E7-9E24-591E7C702886}" srcOrd="9" destOrd="0" presId="urn:microsoft.com/office/officeart/2011/layout/HexagonRadial"/>
    <dgm:cxn modelId="{49AD3243-728A-4D1D-AC04-1C3787779721}" type="presParOf" srcId="{D20EAF53-3F52-41E7-9E24-591E7C702886}" destId="{131D7A5D-AE4F-43CE-A47E-269F6D637BEB}" srcOrd="0" destOrd="0" presId="urn:microsoft.com/office/officeart/2011/layout/HexagonRadial"/>
    <dgm:cxn modelId="{7B5F2490-4DC7-4FF4-948E-0E8AE8B8295D}" type="presParOf" srcId="{ADEC0DA7-6B90-4006-9A2D-95BE6DD6A628}" destId="{5325D1CF-A1B5-4668-B7FE-6DD91972C384}" srcOrd="10" destOrd="0" presId="urn:microsoft.com/office/officeart/2011/layout/HexagonRadial"/>
    <dgm:cxn modelId="{E333C73C-18DA-4EAB-9DB5-36D4CE86069A}" type="presParOf" srcId="{ADEC0DA7-6B90-4006-9A2D-95BE6DD6A628}" destId="{B7C7EA04-6CC3-4AA7-9803-A9B1C35DB472}" srcOrd="11" destOrd="0" presId="urn:microsoft.com/office/officeart/2011/layout/HexagonRadial"/>
    <dgm:cxn modelId="{F678EC19-A1F0-49EE-A47E-7107BF749BB0}" type="presParOf" srcId="{B7C7EA04-6CC3-4AA7-9803-A9B1C35DB472}" destId="{A283AA6C-31F0-4E35-B61B-51FAA9D74B6F}" srcOrd="0" destOrd="0" presId="urn:microsoft.com/office/officeart/2011/layout/HexagonRadial"/>
    <dgm:cxn modelId="{A3126E0A-1381-4C70-8D74-11FCF12D802E}" type="presParOf" srcId="{ADEC0DA7-6B90-4006-9A2D-95BE6DD6A628}" destId="{84B0945D-03D1-4A73-8DE3-2E456D93E8B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6D567-8DDC-445D-9FEA-47506046DB55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Health Behaviors</a:t>
          </a:r>
        </a:p>
      </dsp:txBody>
      <dsp:txXfrm>
        <a:off x="3321004" y="2066564"/>
        <a:ext cx="1485474" cy="1284995"/>
      </dsp:txXfrm>
    </dsp:sp>
    <dsp:sp modelId="{A6355F5F-140E-4BD4-948E-F8D6DEBDF57E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F36F0-3CEB-4FE2-AB1E-0FC840DEA646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Activity</a:t>
          </a:r>
          <a:br>
            <a:rPr lang="en-US" sz="2000" kern="1200" dirty="0"/>
          </a:br>
          <a:r>
            <a:rPr lang="en-US" sz="2000" kern="1200" dirty="0"/>
            <a:t>Exercise</a:t>
          </a:r>
        </a:p>
      </dsp:txBody>
      <dsp:txXfrm>
        <a:off x="3459220" y="261045"/>
        <a:ext cx="1217310" cy="1053116"/>
      </dsp:txXfrm>
    </dsp:sp>
    <dsp:sp modelId="{6A8C0404-3D98-4294-9C70-AD8D4BD94B5D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3A402-0B6B-47BD-B11A-4C780B357759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Substance</a:t>
          </a:r>
          <a:br>
            <a:rPr lang="en-US" sz="2000" kern="1200" dirty="0"/>
          </a:br>
          <a:r>
            <a:rPr lang="en-US" sz="2000" kern="1200" dirty="0"/>
            <a:t>Abuse</a:t>
          </a:r>
        </a:p>
      </dsp:txBody>
      <dsp:txXfrm>
        <a:off x="5129106" y="1229902"/>
        <a:ext cx="1217310" cy="1053116"/>
      </dsp:txXfrm>
    </dsp:sp>
    <dsp:sp modelId="{4F58829C-5BFB-43F0-B1E2-30F5603D9B5D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28F4C-3A76-4466-A734-1969B151CBC4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Weight</a:t>
          </a:r>
        </a:p>
      </dsp:txBody>
      <dsp:txXfrm>
        <a:off x="5129106" y="3134564"/>
        <a:ext cx="1217310" cy="1053116"/>
      </dsp:txXfrm>
    </dsp:sp>
    <dsp:sp modelId="{131D7A5D-AE4F-43CE-A47E-269F6D637BEB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EC752-39E6-4076-B492-3497919A014A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Stress</a:t>
          </a:r>
        </a:p>
      </dsp:txBody>
      <dsp:txXfrm>
        <a:off x="3459220" y="4104505"/>
        <a:ext cx="1217310" cy="1053116"/>
      </dsp:txXfrm>
    </dsp:sp>
    <dsp:sp modelId="{A283AA6C-31F0-4E35-B61B-51FAA9D74B6F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5D1CF-A1B5-4668-B7FE-6DD91972C384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Depression</a:t>
          </a:r>
          <a:br>
            <a:rPr lang="en-US" sz="2000" kern="1200" dirty="0"/>
          </a:br>
          <a:r>
            <a:rPr lang="en-US" sz="2000" kern="1200" dirty="0"/>
            <a:t>Suicide Ideation</a:t>
          </a:r>
        </a:p>
      </dsp:txBody>
      <dsp:txXfrm>
        <a:off x="1781582" y="3135647"/>
        <a:ext cx="1217310" cy="1053116"/>
      </dsp:txXfrm>
    </dsp:sp>
    <dsp:sp modelId="{84B0945D-03D1-4A73-8DE3-2E456D93E8BA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Sleep</a:t>
          </a:r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DE89C5-0DF2-4119-8FDB-3A04EC77967E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696913"/>
            <a:ext cx="52292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C39CF1-3859-461A-8950-9F65BC42C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398893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699447" algn="l" defTabSz="3398893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3398893" algn="l" defTabSz="3398893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5098343" algn="l" defTabSz="3398893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6797789" algn="l" defTabSz="3398893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8497237" algn="l" defTabSz="3398893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10196685" algn="l" defTabSz="3398893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11896131" algn="l" defTabSz="3398893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13595580" algn="l" defTabSz="3398893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5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10226043"/>
            <a:ext cx="41970960" cy="70561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18653760"/>
            <a:ext cx="345643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0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1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16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2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028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83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63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445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4FF7-2DF9-43F8-B2CB-CFCE4E51CE82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E75-96AD-4C9A-BF7D-950CE163E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4FF7-2DF9-43F8-B2CB-CFCE4E51CE82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E75-96AD-4C9A-BF7D-950CE163E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353084" y="3162306"/>
            <a:ext cx="46660114" cy="67414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72729" y="3162306"/>
            <a:ext cx="139157396" cy="67414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4FF7-2DF9-43F8-B2CB-CFCE4E51CE82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E75-96AD-4C9A-BF7D-950CE163E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701423" y="2927350"/>
            <a:ext cx="4197477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01420" y="9512307"/>
            <a:ext cx="20895944" cy="972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4780242" y="9512307"/>
            <a:ext cx="20895945" cy="972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01420" y="19538958"/>
            <a:ext cx="20895944" cy="972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780242" y="19538958"/>
            <a:ext cx="20895945" cy="972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4FF7-2DF9-43F8-B2CB-CFCE4E51CE82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E75-96AD-4C9A-BF7D-950CE163E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1" y="21153123"/>
            <a:ext cx="41970960" cy="6537960"/>
          </a:xfrm>
        </p:spPr>
        <p:txBody>
          <a:bodyPr anchor="t"/>
          <a:lstStyle>
            <a:lvl1pPr algn="l">
              <a:defRPr sz="15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1" y="13952229"/>
            <a:ext cx="41970960" cy="7200899"/>
          </a:xfrm>
        </p:spPr>
        <p:txBody>
          <a:bodyPr anchor="b"/>
          <a:lstStyle>
            <a:lvl1pPr marL="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1pPr>
            <a:lvl2pPr marL="180566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2pPr>
            <a:lvl3pPr marL="3611324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41698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 marL="7222651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  <a:lvl6pPr marL="9028314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6pPr>
            <a:lvl7pPr marL="10833978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7pPr>
            <a:lvl8pPr marL="12639638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8pPr>
            <a:lvl9pPr marL="14445304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4FF7-2DF9-43F8-B2CB-CFCE4E51CE82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E75-96AD-4C9A-BF7D-950CE163E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2731" y="18432786"/>
            <a:ext cx="92908755" cy="5214365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04446" y="18432786"/>
            <a:ext cx="92908755" cy="5214365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4FF7-2DF9-43F8-B2CB-CFCE4E51CE82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E75-96AD-4C9A-BF7D-950CE163E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0" y="1318261"/>
            <a:ext cx="444398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4" y="7368546"/>
            <a:ext cx="21817016" cy="3070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05663" indent="0">
              <a:buNone/>
              <a:defRPr sz="7900" b="1"/>
            </a:lvl2pPr>
            <a:lvl3pPr marL="3611324" indent="0">
              <a:buNone/>
              <a:defRPr sz="7100" b="1"/>
            </a:lvl3pPr>
            <a:lvl4pPr marL="5416989" indent="0">
              <a:buNone/>
              <a:defRPr sz="6300" b="1"/>
            </a:lvl4pPr>
            <a:lvl5pPr marL="7222651" indent="0">
              <a:buNone/>
              <a:defRPr sz="6300" b="1"/>
            </a:lvl5pPr>
            <a:lvl6pPr marL="9028314" indent="0">
              <a:buNone/>
              <a:defRPr sz="6300" b="1"/>
            </a:lvl6pPr>
            <a:lvl7pPr marL="10833978" indent="0">
              <a:buNone/>
              <a:defRPr sz="6300" b="1"/>
            </a:lvl7pPr>
            <a:lvl8pPr marL="12639638" indent="0">
              <a:buNone/>
              <a:defRPr sz="6300" b="1"/>
            </a:lvl8pPr>
            <a:lvl9pPr marL="14445304" indent="0">
              <a:buNone/>
              <a:defRPr sz="6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4" y="10439405"/>
            <a:ext cx="21817016" cy="18966181"/>
          </a:xfrm>
        </p:spPr>
        <p:txBody>
          <a:bodyPr/>
          <a:lstStyle>
            <a:lvl1pPr>
              <a:defRPr sz="96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38" y="7368546"/>
            <a:ext cx="21825585" cy="3070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05663" indent="0">
              <a:buNone/>
              <a:defRPr sz="7900" b="1"/>
            </a:lvl2pPr>
            <a:lvl3pPr marL="3611324" indent="0">
              <a:buNone/>
              <a:defRPr sz="7100" b="1"/>
            </a:lvl3pPr>
            <a:lvl4pPr marL="5416989" indent="0">
              <a:buNone/>
              <a:defRPr sz="6300" b="1"/>
            </a:lvl4pPr>
            <a:lvl5pPr marL="7222651" indent="0">
              <a:buNone/>
              <a:defRPr sz="6300" b="1"/>
            </a:lvl5pPr>
            <a:lvl6pPr marL="9028314" indent="0">
              <a:buNone/>
              <a:defRPr sz="6300" b="1"/>
            </a:lvl6pPr>
            <a:lvl7pPr marL="10833978" indent="0">
              <a:buNone/>
              <a:defRPr sz="6300" b="1"/>
            </a:lvl7pPr>
            <a:lvl8pPr marL="12639638" indent="0">
              <a:buNone/>
              <a:defRPr sz="6300" b="1"/>
            </a:lvl8pPr>
            <a:lvl9pPr marL="14445304" indent="0">
              <a:buNone/>
              <a:defRPr sz="6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38" y="10439405"/>
            <a:ext cx="21825585" cy="18966181"/>
          </a:xfrm>
        </p:spPr>
        <p:txBody>
          <a:bodyPr/>
          <a:lstStyle>
            <a:lvl1pPr>
              <a:defRPr sz="96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4FF7-2DF9-43F8-B2CB-CFCE4E51CE82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E75-96AD-4C9A-BF7D-950CE163E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4FF7-2DF9-43F8-B2CB-CFCE4E51CE82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E75-96AD-4C9A-BF7D-950CE163E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4FF7-2DF9-43F8-B2CB-CFCE4E51CE82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E75-96AD-4C9A-BF7D-950CE163E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90" y="1310641"/>
            <a:ext cx="16244891" cy="5577840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310647"/>
            <a:ext cx="27603450" cy="2809494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90" y="6888487"/>
            <a:ext cx="16244891" cy="22517102"/>
          </a:xfrm>
        </p:spPr>
        <p:txBody>
          <a:bodyPr/>
          <a:lstStyle>
            <a:lvl1pPr marL="0" indent="0">
              <a:buNone/>
              <a:defRPr sz="5500"/>
            </a:lvl1pPr>
            <a:lvl2pPr marL="1805663" indent="0">
              <a:buNone/>
              <a:defRPr sz="4700"/>
            </a:lvl2pPr>
            <a:lvl3pPr marL="3611324" indent="0">
              <a:buNone/>
              <a:defRPr sz="3900"/>
            </a:lvl3pPr>
            <a:lvl4pPr marL="5416989" indent="0">
              <a:buNone/>
              <a:defRPr sz="3600"/>
            </a:lvl4pPr>
            <a:lvl5pPr marL="7222651" indent="0">
              <a:buNone/>
              <a:defRPr sz="3600"/>
            </a:lvl5pPr>
            <a:lvl6pPr marL="9028314" indent="0">
              <a:buNone/>
              <a:defRPr sz="3600"/>
            </a:lvl6pPr>
            <a:lvl7pPr marL="10833978" indent="0">
              <a:buNone/>
              <a:defRPr sz="3600"/>
            </a:lvl7pPr>
            <a:lvl8pPr marL="12639638" indent="0">
              <a:buNone/>
              <a:defRPr sz="3600"/>
            </a:lvl8pPr>
            <a:lvl9pPr marL="14445304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4FF7-2DF9-43F8-B2CB-CFCE4E51CE82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E75-96AD-4C9A-BF7D-950CE163E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6" y="23042886"/>
            <a:ext cx="29626560" cy="2720342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6" y="2941319"/>
            <a:ext cx="29626560" cy="19751040"/>
          </a:xfrm>
        </p:spPr>
        <p:txBody>
          <a:bodyPr/>
          <a:lstStyle>
            <a:lvl1pPr marL="0" indent="0">
              <a:buNone/>
              <a:defRPr sz="12800"/>
            </a:lvl1pPr>
            <a:lvl2pPr marL="1805663" indent="0">
              <a:buNone/>
              <a:defRPr sz="11200"/>
            </a:lvl2pPr>
            <a:lvl3pPr marL="3611324" indent="0">
              <a:buNone/>
              <a:defRPr sz="9600"/>
            </a:lvl3pPr>
            <a:lvl4pPr marL="5416989" indent="0">
              <a:buNone/>
              <a:defRPr sz="7900"/>
            </a:lvl4pPr>
            <a:lvl5pPr marL="7222651" indent="0">
              <a:buNone/>
              <a:defRPr sz="7900"/>
            </a:lvl5pPr>
            <a:lvl6pPr marL="9028314" indent="0">
              <a:buNone/>
              <a:defRPr sz="7900"/>
            </a:lvl6pPr>
            <a:lvl7pPr marL="10833978" indent="0">
              <a:buNone/>
              <a:defRPr sz="7900"/>
            </a:lvl7pPr>
            <a:lvl8pPr marL="12639638" indent="0">
              <a:buNone/>
              <a:defRPr sz="7900"/>
            </a:lvl8pPr>
            <a:lvl9pPr marL="14445304" indent="0">
              <a:buNone/>
              <a:defRPr sz="7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6" y="25763228"/>
            <a:ext cx="29626560" cy="3863339"/>
          </a:xfrm>
        </p:spPr>
        <p:txBody>
          <a:bodyPr/>
          <a:lstStyle>
            <a:lvl1pPr marL="0" indent="0">
              <a:buNone/>
              <a:defRPr sz="5500"/>
            </a:lvl1pPr>
            <a:lvl2pPr marL="1805663" indent="0">
              <a:buNone/>
              <a:defRPr sz="4700"/>
            </a:lvl2pPr>
            <a:lvl3pPr marL="3611324" indent="0">
              <a:buNone/>
              <a:defRPr sz="3900"/>
            </a:lvl3pPr>
            <a:lvl4pPr marL="5416989" indent="0">
              <a:buNone/>
              <a:defRPr sz="3600"/>
            </a:lvl4pPr>
            <a:lvl5pPr marL="7222651" indent="0">
              <a:buNone/>
              <a:defRPr sz="3600"/>
            </a:lvl5pPr>
            <a:lvl6pPr marL="9028314" indent="0">
              <a:buNone/>
              <a:defRPr sz="3600"/>
            </a:lvl6pPr>
            <a:lvl7pPr marL="10833978" indent="0">
              <a:buNone/>
              <a:defRPr sz="3600"/>
            </a:lvl7pPr>
            <a:lvl8pPr marL="12639638" indent="0">
              <a:buNone/>
              <a:defRPr sz="3600"/>
            </a:lvl8pPr>
            <a:lvl9pPr marL="14445304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4FF7-2DF9-43F8-B2CB-CFCE4E51CE82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E75-96AD-4C9A-BF7D-950CE163E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1318261"/>
            <a:ext cx="44439840" cy="5486400"/>
          </a:xfrm>
          <a:prstGeom prst="rect">
            <a:avLst/>
          </a:prstGeom>
        </p:spPr>
        <p:txBody>
          <a:bodyPr vert="horz" lIns="339889" tIns="169946" rIns="339889" bIns="1699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680968"/>
            <a:ext cx="44439840" cy="21724623"/>
          </a:xfrm>
          <a:prstGeom prst="rect">
            <a:avLst/>
          </a:prstGeom>
        </p:spPr>
        <p:txBody>
          <a:bodyPr vert="horz" lIns="339889" tIns="169946" rIns="339889" bIns="1699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484"/>
            <a:ext cx="11521440" cy="1752599"/>
          </a:xfrm>
          <a:prstGeom prst="rect">
            <a:avLst/>
          </a:prstGeom>
        </p:spPr>
        <p:txBody>
          <a:bodyPr vert="horz" lIns="339889" tIns="169946" rIns="339889" bIns="169946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4FF7-2DF9-43F8-B2CB-CFCE4E51CE82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484"/>
            <a:ext cx="15636240" cy="1752599"/>
          </a:xfrm>
          <a:prstGeom prst="rect">
            <a:avLst/>
          </a:prstGeom>
        </p:spPr>
        <p:txBody>
          <a:bodyPr vert="horz" lIns="339889" tIns="169946" rIns="339889" bIns="169946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484"/>
            <a:ext cx="11521440" cy="1752599"/>
          </a:xfrm>
          <a:prstGeom prst="rect">
            <a:avLst/>
          </a:prstGeom>
        </p:spPr>
        <p:txBody>
          <a:bodyPr vert="horz" lIns="339889" tIns="169946" rIns="339889" bIns="169946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75-96AD-4C9A-BF7D-950CE163E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611324" rtl="0" eaLnBrk="1" latinLnBrk="0" hangingPunct="1">
        <a:spcBef>
          <a:spcPct val="0"/>
        </a:spcBef>
        <a:buNone/>
        <a:defRPr sz="17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4247" indent="-1354247" algn="l" defTabSz="3611324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34201" indent="-1128539" algn="l" defTabSz="3611324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14158" indent="-902832" algn="l" defTabSz="3611324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9820" indent="-902832" algn="l" defTabSz="3611324" rtl="0" eaLnBrk="1" latinLnBrk="0" hangingPunct="1">
        <a:spcBef>
          <a:spcPct val="20000"/>
        </a:spcBef>
        <a:buFont typeface="Arial" pitchFamily="34" charset="0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125482" indent="-902832" algn="l" defTabSz="3611324" rtl="0" eaLnBrk="1" latinLnBrk="0" hangingPunct="1">
        <a:spcBef>
          <a:spcPct val="20000"/>
        </a:spcBef>
        <a:buFont typeface="Arial" pitchFamily="34" charset="0"/>
        <a:buChar char="»"/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9931146" indent="-902832" algn="l" defTabSz="3611324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1736808" indent="-902832" algn="l" defTabSz="3611324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3542472" indent="-902832" algn="l" defTabSz="3611324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5348134" indent="-902832" algn="l" defTabSz="3611324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11324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805663" algn="l" defTabSz="3611324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3611324" algn="l" defTabSz="3611324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416989" algn="l" defTabSz="3611324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222651" algn="l" defTabSz="3611324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9028314" algn="l" defTabSz="3611324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833978" algn="l" defTabSz="3611324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639638" algn="l" defTabSz="3611324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4445304" algn="l" defTabSz="3611324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diagramLayout" Target="../diagrams/layout1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comments" Target="../comments/commen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diagramData" Target="../diagrams/data1.xml"/><Relationship Id="rId5" Type="http://schemas.openxmlformats.org/officeDocument/2006/relationships/image" Target="../media/image3.jpeg"/><Relationship Id="rId15" Type="http://schemas.microsoft.com/office/2007/relationships/diagramDrawing" Target="../diagrams/drawing1.xml"/><Relationship Id="rId10" Type="http://schemas.openxmlformats.org/officeDocument/2006/relationships/image" Target="../media/image8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344110" y="1501567"/>
            <a:ext cx="18480492" cy="1716743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2196" name="Text Box 30"/>
          <p:cNvSpPr txBox="1">
            <a:spLocks noChangeArrowheads="1"/>
          </p:cNvSpPr>
          <p:nvPr/>
        </p:nvSpPr>
        <p:spPr bwMode="auto">
          <a:xfrm>
            <a:off x="45171360" y="96443"/>
            <a:ext cx="2834640" cy="1198967"/>
          </a:xfrm>
          <a:prstGeom prst="rect">
            <a:avLst/>
          </a:prstGeom>
          <a:noFill/>
          <a:ln w="88900" cmpd="tri">
            <a:noFill/>
            <a:miter lim="800000"/>
            <a:headEnd/>
            <a:tailEnd/>
          </a:ln>
        </p:spPr>
        <p:txBody>
          <a:bodyPr lIns="105331" tIns="52666" rIns="105331" bIns="52666">
            <a:spAutoFit/>
          </a:bodyPr>
          <a:lstStyle/>
          <a:p>
            <a:endParaRPr lang="en-US" sz="7100"/>
          </a:p>
        </p:txBody>
      </p:sp>
      <p:sp>
        <p:nvSpPr>
          <p:cNvPr id="2197" name="Text Box 36"/>
          <p:cNvSpPr txBox="1">
            <a:spLocks noChangeArrowheads="1"/>
          </p:cNvSpPr>
          <p:nvPr/>
        </p:nvSpPr>
        <p:spPr bwMode="auto">
          <a:xfrm>
            <a:off x="43708320" y="342900"/>
            <a:ext cx="4389120" cy="1198967"/>
          </a:xfrm>
          <a:prstGeom prst="rect">
            <a:avLst/>
          </a:prstGeom>
          <a:noFill/>
          <a:ln w="88900" cmpd="tri">
            <a:noFill/>
            <a:miter lim="800000"/>
            <a:headEnd/>
            <a:tailEnd/>
          </a:ln>
        </p:spPr>
        <p:txBody>
          <a:bodyPr lIns="105331" tIns="52666" rIns="105331" bIns="52666">
            <a:spAutoFit/>
          </a:bodyPr>
          <a:lstStyle/>
          <a:p>
            <a:endParaRPr lang="en-US" sz="7100"/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155574" y="-2246107"/>
            <a:ext cx="48993425" cy="4089242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1"/>
            </a:solidFill>
          </a:ln>
        </p:spPr>
        <p:txBody>
          <a:bodyPr vert="horz" lIns="361133" tIns="180567" rIns="361133" bIns="180567" rtlCol="0" anchor="ctr">
            <a:normAutofit/>
          </a:bodyPr>
          <a:lstStyle/>
          <a:p>
            <a:pPr algn="ctr"/>
            <a:r>
              <a:rPr lang="en-US" b="1" dirty="0"/>
              <a:t>Measuring and Modeling Intensive Longitudinal Health Behaviors:</a:t>
            </a:r>
          </a:p>
          <a:p>
            <a:pPr algn="ctr"/>
            <a:r>
              <a:rPr lang="en-US" b="1" dirty="0"/>
              <a:t>Overview of Projects in the Intensive Longitudinal Health Behavior Network (ILHBN) </a:t>
            </a:r>
          </a:p>
          <a:p>
            <a:pPr algn="ctr"/>
            <a:r>
              <a:rPr lang="en-US" dirty="0"/>
              <a:t>Misha Pavel</a:t>
            </a:r>
            <a:r>
              <a:rPr lang="en-US" baseline="30000" dirty="0"/>
              <a:t> </a:t>
            </a:r>
            <a:r>
              <a:rPr lang="en-US" dirty="0"/>
              <a:t>&amp; </a:t>
            </a:r>
            <a:r>
              <a:rPr lang="en-US" dirty="0" err="1"/>
              <a:t>Sy-Miin</a:t>
            </a:r>
            <a:r>
              <a:rPr lang="en-US" dirty="0"/>
              <a:t> Chow</a:t>
            </a:r>
          </a:p>
        </p:txBody>
      </p:sp>
      <p:sp>
        <p:nvSpPr>
          <p:cNvPr id="17" name="AutoShape 8" descr="Misfit Beddit Sleep Moni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3499879-6C5F-E340-BFD6-0EA3FA731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28" y="-2147253"/>
            <a:ext cx="2919772" cy="29898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3352800" y="-1839051"/>
            <a:ext cx="51793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Northeastern</a:t>
            </a:r>
          </a:p>
          <a:p>
            <a:pPr algn="ctr"/>
            <a:r>
              <a:rPr lang="en-US" sz="6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University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31918022" y="3640215"/>
            <a:ext cx="8980170" cy="1198967"/>
          </a:xfrm>
          <a:prstGeom prst="rect">
            <a:avLst/>
          </a:prstGeom>
          <a:noFill/>
          <a:ln w="88900" cmpd="tri">
            <a:noFill/>
            <a:miter lim="800000"/>
            <a:headEnd/>
            <a:tailEnd/>
          </a:ln>
        </p:spPr>
        <p:txBody>
          <a:bodyPr lIns="105331" tIns="52666" rIns="105331" bIns="52666">
            <a:spAutoFit/>
          </a:bodyPr>
          <a:lstStyle/>
          <a:p>
            <a:endParaRPr lang="en-US" sz="7100"/>
          </a:p>
        </p:txBody>
      </p:sp>
      <p:sp>
        <p:nvSpPr>
          <p:cNvPr id="56" name="Rectangle 55"/>
          <p:cNvSpPr/>
          <p:nvPr/>
        </p:nvSpPr>
        <p:spPr>
          <a:xfrm>
            <a:off x="13411200" y="19507200"/>
            <a:ext cx="18381399" cy="13030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Scientists: 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Spruijt-Metz, Klasnja, Marlin, Heckler, Rivera, Pavel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Behavior Assessment and Intervention: Increasing physical activity and decreasing sedentary behavior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Framework: 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Self-Determination Theory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micro-randomized trial (MRT) of a multi-component, multi-timescale, adaptive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mHealth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intervention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</a:rPr>
              <a:t>Modeling: </a:t>
            </a:r>
            <a:r>
              <a:rPr lang="en-US" sz="4400" dirty="0">
                <a:solidFill>
                  <a:schemeClr val="tx1"/>
                </a:solidFill>
              </a:rPr>
              <a:t>Dynamic state-space models of Self-Determination Theory starting with ARX models within time scales, and proceeding through Linear Parameter Varying, hybrid, and Dynamic Bayesian Network models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411200" y="18821400"/>
            <a:ext cx="18410513" cy="14465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Operationalizing Behavioral Theory for mHealth: Dynamics, Context and Personalization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193" name="Text Box 12"/>
          <p:cNvSpPr txBox="1">
            <a:spLocks noChangeArrowheads="1"/>
          </p:cNvSpPr>
          <p:nvPr/>
        </p:nvSpPr>
        <p:spPr bwMode="auto">
          <a:xfrm>
            <a:off x="14216345" y="959462"/>
            <a:ext cx="10771147" cy="1232841"/>
          </a:xfrm>
          <a:prstGeom prst="rect">
            <a:avLst/>
          </a:prstGeom>
          <a:noFill/>
          <a:ln w="88900" cmpd="tri">
            <a:noFill/>
            <a:miter lim="800000"/>
            <a:headEnd/>
            <a:tailEnd/>
          </a:ln>
        </p:spPr>
        <p:txBody>
          <a:bodyPr lIns="105331" tIns="52666" rIns="105331" bIns="52666">
            <a:spAutoFit/>
          </a:bodyPr>
          <a:lstStyle/>
          <a:p>
            <a:endParaRPr lang="en-US" sz="7100"/>
          </a:p>
        </p:txBody>
      </p:sp>
      <p:sp>
        <p:nvSpPr>
          <p:cNvPr id="15" name="TextBox 14"/>
          <p:cNvSpPr txBox="1"/>
          <p:nvPr/>
        </p:nvSpPr>
        <p:spPr>
          <a:xfrm>
            <a:off x="13332382" y="1531098"/>
            <a:ext cx="18492220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Micro-Temporal Processes Underlying Health Behavior Adoption &amp; Maintenance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3106400" y="685800"/>
            <a:ext cx="10771147" cy="1232841"/>
          </a:xfrm>
          <a:prstGeom prst="rect">
            <a:avLst/>
          </a:prstGeom>
          <a:noFill/>
          <a:ln w="88900" cmpd="tri">
            <a:noFill/>
            <a:miter lim="800000"/>
            <a:headEnd/>
            <a:tailEnd/>
          </a:ln>
        </p:spPr>
        <p:txBody>
          <a:bodyPr lIns="105331" tIns="52666" rIns="105331" bIns="52666">
            <a:spAutoFit/>
          </a:bodyPr>
          <a:lstStyle/>
          <a:p>
            <a:endParaRPr lang="en-US" sz="7100"/>
          </a:p>
        </p:txBody>
      </p:sp>
      <p:sp>
        <p:nvSpPr>
          <p:cNvPr id="59" name="TextBox 58"/>
          <p:cNvSpPr txBox="1"/>
          <p:nvPr/>
        </p:nvSpPr>
        <p:spPr>
          <a:xfrm>
            <a:off x="13487400" y="3200400"/>
            <a:ext cx="18273419" cy="1566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Scientists: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Dunton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Intille, Rothman,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Hedeker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Leventhal, Redline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 Assess differences in the micro-temporal processes underlying the adoption versus maintenance of behaviors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Theoretical Framework: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Dual-Process Model of Decision-making and Behavior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Prospective within-subject case-crossover observational design collecting Intensive Longitudinal Data (ILD) across 12-months in ethnically-diverse emerging adults (ages 18-24)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Modeling: Two-pronged approach: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Use machine learning (ML) to identify person-specific combinations of factors predicting behavior episodes and lapses. Use multilevel regression to identify time-varying and time-invariant moderators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00" y="8686800"/>
            <a:ext cx="11834618" cy="7206614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32237840" y="1562132"/>
            <a:ext cx="17139759" cy="166496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/>
              <a:t>Novel use of mHealth data to identify states of vulnerability and receptivity to JITAIs</a:t>
            </a:r>
            <a:endParaRPr lang="en-US" sz="6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1916042" y="1587141"/>
            <a:ext cx="17185479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Use of mHealth Data to </a:t>
            </a:r>
            <a:r>
              <a:rPr lang="en-US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IndentifyStates</a:t>
            </a:r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Vulnerability &amp; Receptivity to JITAIs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004000" y="3200400"/>
            <a:ext cx="17046991" cy="1498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Scientists: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Nahum-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Wetter, Rehg, Moreno, Wu, Yap, Lam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Develop a Just-In-Time Adaptive Intervention (JITAI) to enhance real-time, real-world engagement in evidence-based self-regulatory activities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Theoretical Framework:</a:t>
            </a:r>
          </a:p>
          <a:p>
            <a:pPr marL="2385247" lvl="1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Vulnerability, Receptivity, Latent states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Measurement: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 studies of ~1,500 smokers attempting to quit. Macro time scales (demographics, SES, mental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health,self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-efficacy, etc.) and micro time scales(heart rate variability, EMA, GPS)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Modeling: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Machine learning (for pattern mining) and probabilistic latent variable models. Joint modeling of EMA, location, sensor, and time-to-event as a function of two underlying latent states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57000" y="9677400"/>
            <a:ext cx="10539067" cy="6401516"/>
          </a:xfrm>
          <a:prstGeom prst="rect">
            <a:avLst/>
          </a:prstGeom>
        </p:spPr>
      </p:pic>
      <p:sp>
        <p:nvSpPr>
          <p:cNvPr id="97" name="Text Box 12"/>
          <p:cNvSpPr txBox="1">
            <a:spLocks noChangeArrowheads="1"/>
          </p:cNvSpPr>
          <p:nvPr/>
        </p:nvSpPr>
        <p:spPr bwMode="auto">
          <a:xfrm>
            <a:off x="1135154" y="668608"/>
            <a:ext cx="7229707" cy="1857210"/>
          </a:xfrm>
          <a:prstGeom prst="rect">
            <a:avLst/>
          </a:prstGeom>
          <a:noFill/>
          <a:ln w="88900" cmpd="tri">
            <a:noFill/>
            <a:miter lim="800000"/>
            <a:headEnd/>
            <a:tailEnd/>
          </a:ln>
        </p:spPr>
        <p:txBody>
          <a:bodyPr lIns="105331" tIns="52666" rIns="105331" bIns="52666">
            <a:spAutoFit/>
          </a:bodyPr>
          <a:lstStyle/>
          <a:p>
            <a:endParaRPr lang="en-US" sz="7100"/>
          </a:p>
        </p:txBody>
      </p:sp>
      <p:sp>
        <p:nvSpPr>
          <p:cNvPr id="98" name="Rectangle 97"/>
          <p:cNvSpPr/>
          <p:nvPr/>
        </p:nvSpPr>
        <p:spPr>
          <a:xfrm>
            <a:off x="549700" y="1332861"/>
            <a:ext cx="12404300" cy="3143313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100" name="TextBox 99"/>
          <p:cNvSpPr txBox="1"/>
          <p:nvPr/>
        </p:nvSpPr>
        <p:spPr>
          <a:xfrm>
            <a:off x="541828" y="1529748"/>
            <a:ext cx="12404300" cy="11233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Behavior Modeling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80818" y="2955336"/>
            <a:ext cx="12265310" cy="258224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Health Behaviors and States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Improving Behaviors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Requires Closed Loop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Just-in-Time Adaptive 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Intervention (JITAI)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Closed Loop Involves:</a:t>
            </a:r>
          </a:p>
          <a:p>
            <a:pPr marL="2385060" lvl="1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Unobtrusive measurements</a:t>
            </a:r>
          </a:p>
          <a:p>
            <a:pPr marL="2385247" lvl="1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Measurement models</a:t>
            </a:r>
          </a:p>
          <a:p>
            <a:pPr marL="2385247" lvl="1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Predictive models of behaviors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Ultimate goal: Develop mechanistic models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Current Approach: A combination of data-driven and principled-based approaches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Starting with psychological framework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Developing a dynamical realization of the model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/>
                <a:cs typeface="Arial"/>
              </a:rPr>
              <a:t>Derive dynamical system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Test various aspects of the predictions against observable data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11228" y="28975616"/>
            <a:ext cx="12404300" cy="112338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Acknowledgements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2219832" y="18821400"/>
            <a:ext cx="17005368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A Twin Study of Adolescent Alcohol and Drug Use Development: Leveraging Intensive Longitudinal Assessments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2800" y="24384000"/>
            <a:ext cx="11734800" cy="534924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014886" y="20574000"/>
            <a:ext cx="15457714" cy="12280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Scientists: </a:t>
            </a:r>
            <a:r>
              <a:rPr lang="en-US" sz="4400" dirty="0"/>
              <a:t>Vrieze, Friedman</a:t>
            </a:r>
            <a:endParaRPr lang="en-US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Goal</a:t>
            </a:r>
            <a:r>
              <a:rPr lang="en-US" sz="4400" dirty="0"/>
              <a:t>:  Develop a fine-grained model of developmental change in key risk domains and their relations to substance use, including moderation by environmental context.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Theoretical Framework:</a:t>
            </a:r>
            <a:r>
              <a:rPr lang="en-US" sz="4400" dirty="0"/>
              <a:t> Dual systems model of </a:t>
            </a:r>
            <a:r>
              <a:rPr lang="en-US" sz="4400" dirty="0" err="1"/>
              <a:t>adoles</a:t>
            </a:r>
            <a:r>
              <a:rPr lang="en-US" sz="4400" dirty="0"/>
              <a:t>-          cent risk behavior. Bottom-up, high sensation seeking and            top-down executive function put adolescents at risk                  to use and misuse alcohol/ drugs. </a:t>
            </a:r>
            <a:endParaRPr lang="en-US" sz="44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Measurement:</a:t>
            </a:r>
            <a:r>
              <a:rPr lang="en-US" sz="4400" dirty="0"/>
              <a:t> 1,000 adolescent twins, in-person        assessments of Substance use, executive functions,            personality, psychopathology, peer and family context.                2-year remote follow-up with </a:t>
            </a:r>
            <a:r>
              <a:rPr lang="en-US" sz="4400" dirty="0" err="1"/>
              <a:t>CoTwins</a:t>
            </a:r>
            <a:r>
              <a:rPr lang="en-US" sz="4400" dirty="0"/>
              <a:t> app</a:t>
            </a:r>
            <a:endParaRPr lang="en-US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Modeling: </a:t>
            </a:r>
            <a:r>
              <a:rPr lang="en-US" sz="4400" dirty="0"/>
              <a:t>Substance use data: growth curve models, classical twin genetic and environmental decomposition, and co-twin control models GPS and smartphone data: derivation of instrument variables (e.g., moving out of parental home; starting new job); twin similarity in environment</a:t>
            </a:r>
          </a:p>
          <a:p>
            <a:endParaRPr lang="en-US" sz="4400" dirty="0"/>
          </a:p>
        </p:txBody>
      </p:sp>
      <p:pic>
        <p:nvPicPr>
          <p:cNvPr id="33" name="Screenshot_20170522-214128.png" descr="Screenshot_20170522-21412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024800" y="22936200"/>
            <a:ext cx="3124200" cy="567868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4" name="Picture 2" descr="otwin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400" y="20650200"/>
            <a:ext cx="1676400" cy="15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00" y="6705600"/>
            <a:ext cx="6477727" cy="2831356"/>
          </a:xfrm>
          <a:prstGeom prst="rect">
            <a:avLst/>
          </a:prstGeom>
        </p:spPr>
      </p:pic>
      <p:graphicFrame>
        <p:nvGraphicFramePr>
          <p:cNvPr id="210" name="Diagram 209"/>
          <p:cNvGraphicFramePr/>
          <p:nvPr>
            <p:extLst>
              <p:ext uri="{D42A27DB-BD31-4B8C-83A1-F6EECF244321}">
                <p14:modId xmlns:p14="http://schemas.microsoft.com/office/powerpoint/2010/main" val="566147906"/>
              </p:ext>
            </p:extLst>
          </p:nvPr>
        </p:nvGraphicFramePr>
        <p:xfrm>
          <a:off x="6019800" y="3124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30175200"/>
            <a:ext cx="1234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Research reported in this publication was supported by the ILHBN Cooperative Agreement funded jointly by the OBSSR, NCI, NIAAA, NIDA, and NIMH, under Award Numbers: U24EB026436 (PI: Sy-Miin Chow); </a:t>
            </a:r>
            <a:r>
              <a:rPr lang="en-US" sz="2800" dirty="0">
                <a:solidFill>
                  <a:srgbClr val="000000"/>
                </a:solidFill>
              </a:rPr>
              <a:t>U01CA229445</a:t>
            </a:r>
            <a:r>
              <a:rPr lang="en-US" sz="2800" dirty="0"/>
              <a:t> (Spruijt-Metz, Klasnja, Marlin); </a:t>
            </a:r>
            <a:r>
              <a:rPr lang="en-US" sz="2800" dirty="0">
                <a:solidFill>
                  <a:srgbClr val="000000"/>
                </a:solidFill>
              </a:rPr>
              <a:t>U01HL146327</a:t>
            </a:r>
            <a:r>
              <a:rPr lang="en-US" sz="2800" dirty="0"/>
              <a:t>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Dunton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, Intille</a:t>
            </a:r>
            <a:r>
              <a:rPr lang="en-US" sz="2800" dirty="0"/>
              <a:t>), </a:t>
            </a:r>
            <a:r>
              <a:rPr lang="en-US" sz="2800" dirty="0">
                <a:solidFill>
                  <a:srgbClr val="000000"/>
                </a:solidFill>
              </a:rPr>
              <a:t>U01CA229437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000000"/>
                </a:solidFill>
              </a:rPr>
              <a:t>Nahum-</a:t>
            </a:r>
            <a:r>
              <a:rPr lang="en-US" sz="2800" dirty="0" err="1">
                <a:solidFill>
                  <a:srgbClr val="000000"/>
                </a:solidFill>
              </a:rPr>
              <a:t>Shani</a:t>
            </a:r>
            <a:r>
              <a:rPr lang="en-US" sz="2800">
                <a:solidFill>
                  <a:srgbClr val="000000"/>
                </a:solidFill>
              </a:rPr>
              <a:t>, Wetter</a:t>
            </a:r>
            <a:r>
              <a:rPr lang="en-US" sz="2800" dirty="0"/>
              <a:t>) and </a:t>
            </a:r>
            <a:r>
              <a:rPr lang="en-US" sz="2800" dirty="0">
                <a:solidFill>
                  <a:srgbClr val="000000"/>
                </a:solidFill>
              </a:rPr>
              <a:t>U01DA046413</a:t>
            </a:r>
            <a:r>
              <a:rPr lang="en-US" sz="2800" dirty="0"/>
              <a:t> (</a:t>
            </a:r>
            <a:r>
              <a:rPr lang="en-US" sz="2800" dirty="0" err="1"/>
              <a:t>Vrieze</a:t>
            </a:r>
            <a:r>
              <a:rPr lang="en-US" sz="2800" dirty="0"/>
              <a:t> &amp; Friedman).The content is solely the responsibility of the authors and does not necessarily represent the official views of the NIH.</a:t>
            </a:r>
          </a:p>
        </p:txBody>
      </p:sp>
      <p:pic>
        <p:nvPicPr>
          <p:cNvPr id="211" name="Picture 2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2800" y="21945600"/>
            <a:ext cx="8014540" cy="354867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72000" y="15163800"/>
            <a:ext cx="4864608" cy="5230368"/>
            <a:chOff x="4997816" y="17053560"/>
            <a:chExt cx="4864608" cy="5230368"/>
          </a:xfrm>
        </p:grpSpPr>
        <p:sp>
          <p:nvSpPr>
            <p:cNvPr id="219" name="Cloud 218"/>
            <p:cNvSpPr/>
            <p:nvPr/>
          </p:nvSpPr>
          <p:spPr>
            <a:xfrm>
              <a:off x="5144120" y="17053560"/>
              <a:ext cx="2084832" cy="1005840"/>
            </a:xfrm>
            <a:prstGeom prst="cloud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220" name="Plaque 219"/>
            <p:cNvSpPr/>
            <p:nvPr/>
          </p:nvSpPr>
          <p:spPr>
            <a:xfrm>
              <a:off x="4997816" y="21259800"/>
              <a:ext cx="2468880" cy="1024128"/>
            </a:xfrm>
            <a:prstGeom prst="plaque">
              <a:avLst>
                <a:gd name="adj" fmla="val 30952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Principles</a:t>
              </a:r>
              <a:b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Mechanisms</a:t>
              </a:r>
            </a:p>
          </p:txBody>
        </p:sp>
        <p:sp>
          <p:nvSpPr>
            <p:cNvPr id="221" name="Oval 220"/>
            <p:cNvSpPr/>
            <p:nvPr/>
          </p:nvSpPr>
          <p:spPr>
            <a:xfrm>
              <a:off x="8289656" y="18882360"/>
              <a:ext cx="1572768" cy="138988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Model</a:t>
              </a:r>
            </a:p>
          </p:txBody>
        </p:sp>
        <p:sp>
          <p:nvSpPr>
            <p:cNvPr id="222" name="Left Arrow 221"/>
            <p:cNvSpPr/>
            <p:nvPr/>
          </p:nvSpPr>
          <p:spPr>
            <a:xfrm rot="16200000">
              <a:off x="4057660" y="19130353"/>
              <a:ext cx="3046258" cy="904352"/>
            </a:xfrm>
            <a:prstGeom prst="leftArrow">
              <a:avLst/>
            </a:prstGeom>
            <a:solidFill>
              <a:srgbClr val="CEF8FE"/>
            </a:solidFill>
            <a:ln w="28575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Increasing Constraints</a:t>
              </a:r>
            </a:p>
          </p:txBody>
        </p:sp>
        <p:sp>
          <p:nvSpPr>
            <p:cNvPr id="223" name="Left Arrow 222"/>
            <p:cNvSpPr/>
            <p:nvPr/>
          </p:nvSpPr>
          <p:spPr>
            <a:xfrm rot="16200000">
              <a:off x="5253647" y="19130353"/>
              <a:ext cx="3046258" cy="904352"/>
            </a:xfrm>
            <a:prstGeom prst="leftArrow">
              <a:avLst/>
            </a:prstGeom>
            <a:solidFill>
              <a:srgbClr val="CEF8FE"/>
            </a:solidFill>
            <a:ln w="28575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Increasing Knowledge</a:t>
              </a:r>
            </a:p>
          </p:txBody>
        </p:sp>
        <p:sp>
          <p:nvSpPr>
            <p:cNvPr id="224" name="Left Arrow 223"/>
            <p:cNvSpPr/>
            <p:nvPr/>
          </p:nvSpPr>
          <p:spPr>
            <a:xfrm rot="8286657" flipV="1">
              <a:off x="7101917" y="20213290"/>
              <a:ext cx="1539040" cy="904352"/>
            </a:xfrm>
            <a:prstGeom prst="leftArrow">
              <a:avLst>
                <a:gd name="adj1" fmla="val 33822"/>
                <a:gd name="adj2" fmla="val 50000"/>
              </a:avLst>
            </a:prstGeom>
            <a:solidFill>
              <a:srgbClr val="00B0F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5" name="Left Arrow 224"/>
            <p:cNvSpPr/>
            <p:nvPr/>
          </p:nvSpPr>
          <p:spPr>
            <a:xfrm rot="13313343">
              <a:off x="7101915" y="17895404"/>
              <a:ext cx="1539040" cy="904352"/>
            </a:xfrm>
            <a:prstGeom prst="leftArrow">
              <a:avLst>
                <a:gd name="adj1" fmla="val 33822"/>
                <a:gd name="adj2" fmla="val 50000"/>
              </a:avLst>
            </a:prstGeom>
            <a:solidFill>
              <a:srgbClr val="00B0F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470599"/>
              </p:ext>
            </p:extLst>
          </p:nvPr>
        </p:nvGraphicFramePr>
        <p:xfrm>
          <a:off x="4876800" y="26365200"/>
          <a:ext cx="3124200" cy="49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7" imgW="9842400" imgH="1549080" progId="Equation.DSMT4">
                  <p:embed/>
                </p:oleObj>
              </mc:Choice>
              <mc:Fallback>
                <p:oleObj name="Equation" r:id="rId17" imgW="984240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76800" y="26365200"/>
                        <a:ext cx="3124200" cy="491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C812327-90D0-4E71-9FDA-2EB12427AF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578941" y="-2334023"/>
            <a:ext cx="4375132" cy="35956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625</Words>
  <Application>Microsoft Office PowerPoint</Application>
  <PresentationFormat>Custom</PresentationFormat>
  <Paragraphs>109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Northeastern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j.barr</dc:creator>
  <cp:lastModifiedBy>Pavel, Misha</cp:lastModifiedBy>
  <cp:revision>232</cp:revision>
  <cp:lastPrinted>2015-04-09T13:43:07Z</cp:lastPrinted>
  <dcterms:created xsi:type="dcterms:W3CDTF">2010-09-06T17:03:14Z</dcterms:created>
  <dcterms:modified xsi:type="dcterms:W3CDTF">2019-03-05T05:25:39Z</dcterms:modified>
</cp:coreProperties>
</file>