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68615" autoAdjust="0"/>
  </p:normalViewPr>
  <p:slideViewPr>
    <p:cSldViewPr snapToGrid="0">
      <p:cViewPr varScale="1">
        <p:scale>
          <a:sx n="92" d="100"/>
          <a:sy n="92" d="100"/>
        </p:scale>
        <p:origin x="-128" y="-192"/>
      </p:cViewPr>
      <p:guideLst>
        <p:guide orient="horz" pos="2160"/>
        <p:guide pos="3840"/>
      </p:guideLst>
    </p:cSldViewPr>
  </p:slideViewPr>
  <p:notesTextViewPr>
    <p:cViewPr>
      <p:scale>
        <a:sx n="1" d="1"/>
        <a:sy n="1" d="1"/>
      </p:scale>
      <p:origin x="0" y="32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Instructions:  </a:t>
            </a:r>
          </a:p>
          <a:p>
            <a:endParaRPr lang="en-US" sz="1200" b="1" kern="1200" dirty="0">
              <a:solidFill>
                <a:schemeClr val="tx1"/>
              </a:solidFill>
              <a:effectLst/>
              <a:latin typeface="+mn-lt"/>
              <a:ea typeface="+mn-ea"/>
              <a:cs typeface="+mn-cs"/>
            </a:endParaRPr>
          </a:p>
          <a:p>
            <a:r>
              <a:rPr lang="en-US" sz="1200" b="1" kern="1200" dirty="0">
                <a:solidFill>
                  <a:srgbClr val="FF0000"/>
                </a:solidFill>
                <a:effectLst/>
                <a:latin typeface="+mn-lt"/>
                <a:ea typeface="+mn-ea"/>
                <a:cs typeface="+mn-cs"/>
              </a:rPr>
              <a:t>Submit 1 slide by COB Monday 2/25/19</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Title - headline your </a:t>
            </a:r>
            <a:r>
              <a:rPr lang="en-US" sz="1200" b="1" kern="1200" dirty="0">
                <a:solidFill>
                  <a:schemeClr val="tx1"/>
                </a:solidFill>
                <a:effectLst/>
                <a:latin typeface="+mn-lt"/>
                <a:ea typeface="+mn-ea"/>
                <a:cs typeface="+mn-cs"/>
              </a:rPr>
              <a:t>theory-driven, mechanistic model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name the </a:t>
            </a:r>
            <a:r>
              <a:rPr lang="en-US" sz="1200" b="1" kern="1200" dirty="0">
                <a:solidFill>
                  <a:schemeClr val="tx1"/>
                </a:solidFill>
                <a:effectLst/>
                <a:latin typeface="+mn-lt"/>
                <a:ea typeface="+mn-ea"/>
                <a:cs typeface="+mn-cs"/>
              </a:rPr>
              <a:t>specific mathematical or statistical method and variations </a:t>
            </a:r>
            <a:r>
              <a:rPr lang="en-US" sz="1200" kern="1200" dirty="0">
                <a:solidFill>
                  <a:schemeClr val="tx1"/>
                </a:solidFill>
                <a:effectLst/>
                <a:latin typeface="+mn-lt"/>
                <a:ea typeface="+mn-ea"/>
                <a:cs typeface="+mn-cs"/>
              </a:rPr>
              <a:t>thereof</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1" dirty="0"/>
              <a:t>The model </a:t>
            </a:r>
            <a:r>
              <a:rPr lang="en-US" sz="1200" dirty="0"/>
              <a:t>{describe purpose of model or method, describe construct, insert graphical depiction, video of simulation if applicable}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What is new inside? </a:t>
            </a:r>
            <a:r>
              <a:rPr lang="en-US" sz="1200" dirty="0"/>
              <a:t>{describe new math, new algorithm}</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How will this change current practice? </a:t>
            </a:r>
            <a:r>
              <a:rPr lang="en-US" dirty="0"/>
              <a:t> </a:t>
            </a:r>
            <a:endParaRPr lang="en-US" b="1"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{Why is this important?}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End Users </a:t>
            </a:r>
            <a:r>
              <a:rPr lang="en-US" sz="1200" dirty="0"/>
              <a:t>{Who are the stakeholders? What expertise should they have? How will they use it (e.g.: data &amp; platform needed)?}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0" u="sng" kern="1200" dirty="0">
                <a:solidFill>
                  <a:schemeClr val="tx1"/>
                </a:solidFill>
                <a:effectLst/>
                <a:latin typeface="+mn-lt"/>
                <a:ea typeface="+mn-ea"/>
                <a:cs typeface="+mn-cs"/>
              </a:rPr>
              <a:t>To include in </a:t>
            </a:r>
            <a:r>
              <a:rPr lang="en-US" sz="1200" b="1" u="sng" kern="1200" dirty="0">
                <a:solidFill>
                  <a:schemeClr val="tx1"/>
                </a:solidFill>
                <a:effectLst/>
                <a:latin typeface="+mn-lt"/>
                <a:ea typeface="+mn-ea"/>
                <a:cs typeface="+mn-cs"/>
              </a:rPr>
              <a:t>NOTES</a:t>
            </a:r>
            <a:r>
              <a:rPr lang="en-US" sz="1200" u="sng" kern="1200" dirty="0">
                <a:solidFill>
                  <a:schemeClr val="tx1"/>
                </a:solidFill>
                <a:effectLst/>
                <a:latin typeface="+mn-lt"/>
                <a:ea typeface="+mn-ea"/>
                <a:cs typeface="+mn-cs"/>
              </a:rPr>
              <a:t> section</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define/explain it enough for a non-scientific person to explain to the general public (2-3 sentences)</a:t>
            </a:r>
          </a:p>
          <a:p>
            <a:pPr marL="628650" lvl="1" indent="-171450">
              <a:buFont typeface="Wingdings" panose="05000000000000000000" pitchFamily="2" charset="2"/>
              <a:buChar char="Ø"/>
            </a:pPr>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mathematical model simulates the body’s immune cell interactions with cancer cells to predict how cancer will respond to various therapies, including immuno-therapy and small-molecule targeted therapies. We can then generate a large number of simulated patients (virtual patients) by varying the parameters in the model and simulate a clinical trial to test new therapies. This approach is less expensive are does not require the long approval process of a real clinical trial.</a:t>
            </a: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mention how can </a:t>
            </a:r>
            <a:r>
              <a:rPr lang="en-US" sz="1200" b="1" kern="1200" dirty="0">
                <a:solidFill>
                  <a:schemeClr val="tx1"/>
                </a:solidFill>
                <a:effectLst/>
                <a:latin typeface="+mn-lt"/>
                <a:ea typeface="+mn-ea"/>
                <a:cs typeface="+mn-cs"/>
              </a:rPr>
              <a:t>machine learning and AI </a:t>
            </a:r>
            <a:r>
              <a:rPr lang="en-US" sz="1200" b="0" kern="1200" dirty="0">
                <a:solidFill>
                  <a:schemeClr val="tx1"/>
                </a:solidFill>
                <a:effectLst/>
                <a:latin typeface="+mn-lt"/>
                <a:ea typeface="+mn-ea"/>
                <a:cs typeface="+mn-cs"/>
              </a:rPr>
              <a:t>help your project (2 sentences)</a:t>
            </a:r>
          </a:p>
          <a:p>
            <a:pPr marL="628650" lvl="1" indent="-171450">
              <a:buFont typeface="Wingdings" panose="05000000000000000000" pitchFamily="2" charset="2"/>
              <a:buChar char="Ø"/>
            </a:pPr>
            <a:endParaRPr lang="en-US" sz="1200" b="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List </a:t>
            </a: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or next steps after your project is done (1 sentence)</a:t>
            </a:r>
          </a:p>
          <a:p>
            <a:pPr marL="628650" lvl="1" indent="-171450">
              <a:buFont typeface="Wingdings" panose="05000000000000000000" pitchFamily="2" charset="2"/>
              <a:buChar char="Ø"/>
            </a:pPr>
            <a:r>
              <a:rPr lang="en-US" sz="1200" b="0" kern="1200" dirty="0">
                <a:solidFill>
                  <a:schemeClr val="tx1"/>
                </a:solidFill>
                <a:effectLst/>
                <a:latin typeface="+mn-lt"/>
                <a:ea typeface="+mn-ea"/>
                <a:cs typeface="+mn-cs"/>
              </a:rPr>
              <a:t>Our</a:t>
            </a:r>
            <a:r>
              <a:rPr lang="en-US" sz="1200" b="0" kern="1200" baseline="0" dirty="0">
                <a:solidFill>
                  <a:schemeClr val="tx1"/>
                </a:solidFill>
                <a:effectLst/>
                <a:latin typeface="+mn-lt"/>
                <a:ea typeface="+mn-ea"/>
                <a:cs typeface="+mn-cs"/>
              </a:rPr>
              <a:t> model contains a large set of parameters, many of them can be measured experimentally, or inferred through bioinformatics analysis, however, some of the parameter must be estimated based on the global behavior of the model.</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Further details for</a:t>
            </a:r>
            <a:r>
              <a:rPr lang="en-US" sz="1200" b="1" u="sng" kern="1200" dirty="0">
                <a:solidFill>
                  <a:schemeClr val="tx1"/>
                </a:solidFill>
                <a:effectLst/>
                <a:latin typeface="+mn-lt"/>
                <a:ea typeface="+mn-ea"/>
                <a:cs typeface="+mn-cs"/>
              </a:rPr>
              <a:t> Notes </a:t>
            </a:r>
            <a:r>
              <a:rPr lang="en-US" sz="1200" b="0" u="sng" kern="1200" dirty="0">
                <a:solidFill>
                  <a:schemeClr val="tx1"/>
                </a:solidFill>
                <a:effectLst/>
                <a:latin typeface="+mn-lt"/>
                <a:ea typeface="+mn-ea"/>
                <a:cs typeface="+mn-cs"/>
              </a:rPr>
              <a:t>section</a:t>
            </a:r>
            <a:r>
              <a:rPr lang="en-US" sz="1200" b="1" u="sng"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For the following communities </a:t>
            </a:r>
            <a:r>
              <a:rPr lang="en-US" sz="1200" kern="1200" dirty="0">
                <a:solidFill>
                  <a:schemeClr val="tx1"/>
                </a:solidFill>
                <a:effectLst/>
                <a:latin typeface="+mn-lt"/>
                <a:ea typeface="+mn-ea"/>
                <a:cs typeface="+mn-cs"/>
              </a:rPr>
              <a:t>(2 sentences)</a:t>
            </a:r>
            <a:r>
              <a:rPr lang="en-US" sz="1200" b="1"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explain how the math will address </a:t>
            </a:r>
            <a:r>
              <a:rPr lang="en-US" sz="1200" u="sng" kern="1200" dirty="0">
                <a:solidFill>
                  <a:schemeClr val="tx1"/>
                </a:solidFill>
                <a:effectLst/>
                <a:latin typeface="+mn-lt"/>
                <a:ea typeface="+mn-ea"/>
                <a:cs typeface="+mn-cs"/>
              </a:rPr>
              <a:t>methodological challenges </a:t>
            </a:r>
            <a:r>
              <a:rPr lang="en-US" sz="1200" kern="1200" dirty="0">
                <a:solidFill>
                  <a:schemeClr val="tx1"/>
                </a:solidFill>
                <a:effectLst/>
                <a:latin typeface="+mn-lt"/>
                <a:ea typeface="+mn-ea"/>
                <a:cs typeface="+mn-cs"/>
              </a:rPr>
              <a:t>(e.g.: crossing scales, sparse data, uncertainty, modularity, spatiotemporal simulation challenges, etc.)</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To</a:t>
            </a:r>
            <a:r>
              <a:rPr lang="en-US" sz="1200" i="1" kern="1200" baseline="0" dirty="0">
                <a:solidFill>
                  <a:schemeClr val="tx1"/>
                </a:solidFill>
                <a:effectLst/>
                <a:latin typeface="+mn-lt"/>
                <a:ea typeface="+mn-ea"/>
                <a:cs typeface="+mn-cs"/>
              </a:rPr>
              <a:t> address parameter uncertainty, we generate a large number of virtual patients by varying the parameters in a physiological range (discarding virtual patients that result in unrealistic model outputs). From this type of analysis, we can determine the parameters to which the model is most sensitive.</a:t>
            </a:r>
          </a:p>
          <a:p>
            <a:endParaRPr lang="en-US" sz="1200" kern="1200" dirty="0">
              <a:solidFill>
                <a:schemeClr val="tx1"/>
              </a:solidFill>
              <a:effectLst/>
              <a:latin typeface="+mn-lt"/>
              <a:ea typeface="+mn-ea"/>
              <a:cs typeface="+mn-cs"/>
            </a:endParaRPr>
          </a:p>
          <a:p>
            <a:r>
              <a:rPr lang="en-US" dirty="0"/>
              <a:t>PI name, email:  </a:t>
            </a:r>
            <a:r>
              <a:rPr lang="en-US" dirty="0" err="1"/>
              <a:t>Elana</a:t>
            </a:r>
            <a:r>
              <a:rPr lang="en-US" dirty="0"/>
              <a:t> </a:t>
            </a:r>
            <a:r>
              <a:rPr lang="en-US" dirty="0" err="1"/>
              <a:t>Fertig</a:t>
            </a:r>
            <a:r>
              <a:rPr lang="en-US" dirty="0"/>
              <a:t>, </a:t>
            </a:r>
            <a:r>
              <a:rPr lang="en-US" dirty="0" err="1"/>
              <a:t>ejfertig@jhmi.edu</a:t>
            </a:r>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6" name="Footer Placeholder 5">
            <a:extLst>
              <a:ext uri="{FF2B5EF4-FFF2-40B4-BE49-F238E27FC236}">
                <a16:creationId xmlns=""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8" name="Footer Placeholder 7">
            <a:extLst>
              <a:ext uri="{FF2B5EF4-FFF2-40B4-BE49-F238E27FC236}">
                <a16:creationId xmlns=""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4" name="Footer Placeholder 3">
            <a:extLst>
              <a:ext uri="{FF2B5EF4-FFF2-40B4-BE49-F238E27FC236}">
                <a16:creationId xmlns=""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3" name="Footer Placeholder 2">
            <a:extLst>
              <a:ext uri="{FF2B5EF4-FFF2-40B4-BE49-F238E27FC236}">
                <a16:creationId xmlns=""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6" name="Footer Placeholder 5">
            <a:extLst>
              <a:ext uri="{FF2B5EF4-FFF2-40B4-BE49-F238E27FC236}">
                <a16:creationId xmlns=""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6" name="Footer Placeholder 5">
            <a:extLst>
              <a:ext uri="{FF2B5EF4-FFF2-40B4-BE49-F238E27FC236}">
                <a16:creationId xmlns=""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2/24/19</a:t>
            </a:fld>
            <a:endParaRPr lang="en-US"/>
          </a:p>
        </p:txBody>
      </p:sp>
      <p:sp>
        <p:nvSpPr>
          <p:cNvPr id="5" name="Footer Placeholder 4">
            <a:extLst>
              <a:ext uri="{FF2B5EF4-FFF2-40B4-BE49-F238E27FC236}">
                <a16:creationId xmlns=""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2734DF8-83C6-47FE-B4C5-05577529BD88}"/>
              </a:ext>
            </a:extLst>
          </p:cNvPr>
          <p:cNvPicPr>
            <a:picLocks noChangeAspect="1"/>
          </p:cNvPicPr>
          <p:nvPr/>
        </p:nvPicPr>
        <p:blipFill rotWithShape="1">
          <a:blip r:embed="rId3"/>
          <a:srcRect l="33280" t="70782" r="40981" b="6720"/>
          <a:stretch/>
        </p:blipFill>
        <p:spPr>
          <a:xfrm>
            <a:off x="9260114" y="5315051"/>
            <a:ext cx="2931886" cy="1542949"/>
          </a:xfrm>
          <a:prstGeom prst="rect">
            <a:avLst/>
          </a:prstGeom>
        </p:spPr>
      </p:pic>
      <p:pic>
        <p:nvPicPr>
          <p:cNvPr id="5" name="Picture 4">
            <a:extLst>
              <a:ext uri="{FF2B5EF4-FFF2-40B4-BE49-F238E27FC236}">
                <a16:creationId xmlns="" xmlns:a16="http://schemas.microsoft.com/office/drawing/2014/main" id="{EE1AD5D9-D40A-4973-91F9-9E8DDA7DE05F}"/>
              </a:ext>
            </a:extLst>
          </p:cNvPr>
          <p:cNvPicPr>
            <a:picLocks noChangeAspect="1"/>
          </p:cNvPicPr>
          <p:nvPr/>
        </p:nvPicPr>
        <p:blipFill rotWithShape="1">
          <a:blip r:embed="rId4"/>
          <a:srcRect l="42469" t="8439" r="46828" b="83660"/>
          <a:stretch/>
        </p:blipFill>
        <p:spPr>
          <a:xfrm>
            <a:off x="20157" y="-4"/>
            <a:ext cx="1219201" cy="541867"/>
          </a:xfrm>
          <a:prstGeom prst="rect">
            <a:avLst/>
          </a:prstGeom>
        </p:spPr>
      </p:pic>
      <p:pic>
        <p:nvPicPr>
          <p:cNvPr id="6" name="Picture 5">
            <a:extLst>
              <a:ext uri="{FF2B5EF4-FFF2-40B4-BE49-F238E27FC236}">
                <a16:creationId xmlns="" xmlns:a16="http://schemas.microsoft.com/office/drawing/2014/main" id="{78823FB5-D3C0-4506-91E8-8CC5C8B880D1}"/>
              </a:ext>
            </a:extLst>
          </p:cNvPr>
          <p:cNvPicPr>
            <a:picLocks noChangeAspect="1"/>
          </p:cNvPicPr>
          <p:nvPr/>
        </p:nvPicPr>
        <p:blipFill rotWithShape="1">
          <a:blip r:embed="rId4"/>
          <a:srcRect l="42469" t="8439" r="46828" b="83660"/>
          <a:stretch/>
        </p:blipFill>
        <p:spPr>
          <a:xfrm>
            <a:off x="1239358" y="-1"/>
            <a:ext cx="1219201" cy="541867"/>
          </a:xfrm>
          <a:prstGeom prst="rect">
            <a:avLst/>
          </a:prstGeom>
        </p:spPr>
      </p:pic>
      <p:pic>
        <p:nvPicPr>
          <p:cNvPr id="12" name="Picture 11">
            <a:extLst>
              <a:ext uri="{FF2B5EF4-FFF2-40B4-BE49-F238E27FC236}">
                <a16:creationId xmlns="" xmlns:a16="http://schemas.microsoft.com/office/drawing/2014/main" id="{B5F455D8-BD91-41CB-BD52-58DEC78E9E2C}"/>
              </a:ext>
            </a:extLst>
          </p:cNvPr>
          <p:cNvPicPr>
            <a:picLocks noChangeAspect="1"/>
          </p:cNvPicPr>
          <p:nvPr/>
        </p:nvPicPr>
        <p:blipFill rotWithShape="1">
          <a:blip r:embed="rId4"/>
          <a:srcRect l="42469" t="8439" r="46828" b="83660"/>
          <a:stretch/>
        </p:blipFill>
        <p:spPr>
          <a:xfrm>
            <a:off x="2458559" y="-2"/>
            <a:ext cx="1219201" cy="541867"/>
          </a:xfrm>
          <a:prstGeom prst="rect">
            <a:avLst/>
          </a:prstGeom>
        </p:spPr>
      </p:pic>
      <p:pic>
        <p:nvPicPr>
          <p:cNvPr id="14" name="Picture 13">
            <a:extLst>
              <a:ext uri="{FF2B5EF4-FFF2-40B4-BE49-F238E27FC236}">
                <a16:creationId xmlns="" xmlns:a16="http://schemas.microsoft.com/office/drawing/2014/main" id="{9EA66F87-12BC-41AB-A68B-64B6B4F61193}"/>
              </a:ext>
            </a:extLst>
          </p:cNvPr>
          <p:cNvPicPr>
            <a:picLocks noChangeAspect="1"/>
          </p:cNvPicPr>
          <p:nvPr/>
        </p:nvPicPr>
        <p:blipFill rotWithShape="1">
          <a:blip r:embed="rId4"/>
          <a:srcRect l="42469" t="8439" r="46828" b="83660"/>
          <a:stretch/>
        </p:blipFill>
        <p:spPr>
          <a:xfrm>
            <a:off x="3677760" y="-3"/>
            <a:ext cx="1219201" cy="541867"/>
          </a:xfrm>
          <a:prstGeom prst="rect">
            <a:avLst/>
          </a:prstGeom>
        </p:spPr>
      </p:pic>
      <p:sp>
        <p:nvSpPr>
          <p:cNvPr id="8" name="TextBox 7">
            <a:extLst>
              <a:ext uri="{FF2B5EF4-FFF2-40B4-BE49-F238E27FC236}">
                <a16:creationId xmlns="" xmlns:a16="http://schemas.microsoft.com/office/drawing/2014/main" id="{E65498B5-74FA-4354-A9FA-523536215906}"/>
              </a:ext>
            </a:extLst>
          </p:cNvPr>
          <p:cNvSpPr txBox="1"/>
          <p:nvPr/>
        </p:nvSpPr>
        <p:spPr>
          <a:xfrm>
            <a:off x="9260114" y="5248225"/>
            <a:ext cx="2931886" cy="1600438"/>
          </a:xfrm>
          <a:prstGeom prst="rect">
            <a:avLst/>
          </a:prstGeom>
          <a:noFill/>
        </p:spPr>
        <p:txBody>
          <a:bodyPr wrap="square" rtlCol="0">
            <a:spAutoFit/>
          </a:bodyPr>
          <a:lstStyle/>
          <a:p>
            <a:r>
              <a:rPr lang="en-US" sz="1400" dirty="0" smtClean="0">
                <a:solidFill>
                  <a:schemeClr val="bg1"/>
                </a:solidFill>
              </a:rPr>
              <a:t>MPI: Elana J Fertig, PhD </a:t>
            </a:r>
          </a:p>
          <a:p>
            <a:r>
              <a:rPr lang="en-US" sz="1400" dirty="0" smtClean="0">
                <a:solidFill>
                  <a:schemeClr val="bg1"/>
                </a:solidFill>
              </a:rPr>
              <a:t>Aleksander S. Popel, PhD</a:t>
            </a:r>
          </a:p>
          <a:p>
            <a:r>
              <a:rPr lang="en-US" sz="1400" dirty="0" smtClean="0">
                <a:solidFill>
                  <a:schemeClr val="bg1"/>
                </a:solidFill>
              </a:rPr>
              <a:t>Andrew </a:t>
            </a:r>
            <a:r>
              <a:rPr lang="en-US" sz="1400" dirty="0" smtClean="0">
                <a:solidFill>
                  <a:schemeClr val="bg1"/>
                </a:solidFill>
              </a:rPr>
              <a:t>J </a:t>
            </a:r>
            <a:r>
              <a:rPr lang="en-US" sz="1400" dirty="0" err="1" smtClean="0">
                <a:solidFill>
                  <a:schemeClr val="bg1"/>
                </a:solidFill>
              </a:rPr>
              <a:t>Ewald</a:t>
            </a:r>
            <a:r>
              <a:rPr lang="en-US" sz="1400" dirty="0" smtClean="0">
                <a:solidFill>
                  <a:schemeClr val="bg1"/>
                </a:solidFill>
              </a:rPr>
              <a:t>, PhD</a:t>
            </a:r>
          </a:p>
          <a:p>
            <a:r>
              <a:rPr lang="en-US" sz="1400" dirty="0" err="1" smtClean="0">
                <a:solidFill>
                  <a:schemeClr val="bg1"/>
                </a:solidFill>
              </a:rPr>
              <a:t>Phuoc</a:t>
            </a:r>
            <a:r>
              <a:rPr lang="en-US" sz="1400" dirty="0" smtClean="0">
                <a:solidFill>
                  <a:schemeClr val="bg1"/>
                </a:solidFill>
              </a:rPr>
              <a:t> T Tran, MD</a:t>
            </a:r>
          </a:p>
          <a:p>
            <a:r>
              <a:rPr lang="en-US" sz="1400" dirty="0" smtClean="0">
                <a:solidFill>
                  <a:schemeClr val="bg1"/>
                </a:solidFill>
              </a:rPr>
              <a:t>The Johns Hopkins School of Medicine</a:t>
            </a:r>
          </a:p>
          <a:p>
            <a:r>
              <a:rPr lang="is-IS" sz="1400" dirty="0">
                <a:solidFill>
                  <a:schemeClr val="bg1"/>
                </a:solidFill>
              </a:rPr>
              <a:t>U01CA212007</a:t>
            </a:r>
            <a:endParaRPr lang="en-US" sz="1400" dirty="0" smtClean="0">
              <a:solidFill>
                <a:schemeClr val="bg1"/>
              </a:solidFill>
            </a:endParaRPr>
          </a:p>
        </p:txBody>
      </p:sp>
      <p:sp>
        <p:nvSpPr>
          <p:cNvPr id="9" name="TextBox 8">
            <a:extLst>
              <a:ext uri="{FF2B5EF4-FFF2-40B4-BE49-F238E27FC236}">
                <a16:creationId xmlns="" xmlns:a16="http://schemas.microsoft.com/office/drawing/2014/main" id="{AC7D79D5-4CE2-47B6-836E-C505384A5CE4}"/>
              </a:ext>
            </a:extLst>
          </p:cNvPr>
          <p:cNvSpPr txBox="1"/>
          <p:nvPr/>
        </p:nvSpPr>
        <p:spPr>
          <a:xfrm>
            <a:off x="127671" y="5315051"/>
            <a:ext cx="8610435" cy="1323439"/>
          </a:xfrm>
          <a:prstGeom prst="rect">
            <a:avLst/>
          </a:prstGeom>
          <a:noFill/>
        </p:spPr>
        <p:txBody>
          <a:bodyPr wrap="square" rtlCol="0">
            <a:spAutoFit/>
          </a:bodyPr>
          <a:lstStyle/>
          <a:p>
            <a:r>
              <a:rPr lang="en-US" sz="2000" b="1" dirty="0"/>
              <a:t>What is new inside? </a:t>
            </a:r>
            <a:r>
              <a:rPr lang="en-US" sz="2000" dirty="0"/>
              <a:t>This project uses new computational techniques to incorporate intra- and intercellular signaling learned from bioinformatics analysis in innovative mathematical models spanning molecular, cellular, tumor, and organ scales. </a:t>
            </a:r>
          </a:p>
        </p:txBody>
      </p:sp>
      <p:pic>
        <p:nvPicPr>
          <p:cNvPr id="11" name="Picture 10">
            <a:extLst>
              <a:ext uri="{FF2B5EF4-FFF2-40B4-BE49-F238E27FC236}">
                <a16:creationId xmlns="" xmlns:a16="http://schemas.microsoft.com/office/drawing/2014/main" id="{D8B4C836-68CC-489A-9D4A-72406E4C54CE}"/>
              </a:ext>
            </a:extLst>
          </p:cNvPr>
          <p:cNvPicPr>
            <a:picLocks noChangeAspect="1"/>
          </p:cNvPicPr>
          <p:nvPr/>
        </p:nvPicPr>
        <p:blipFill rotWithShape="1">
          <a:blip r:embed="rId4"/>
          <a:srcRect l="42469" t="8439" r="46828" b="83660"/>
          <a:stretch/>
        </p:blipFill>
        <p:spPr>
          <a:xfrm>
            <a:off x="4896961" y="-5"/>
            <a:ext cx="1219201" cy="541867"/>
          </a:xfrm>
          <a:prstGeom prst="rect">
            <a:avLst/>
          </a:prstGeom>
        </p:spPr>
      </p:pic>
      <p:pic>
        <p:nvPicPr>
          <p:cNvPr id="15" name="Picture 14">
            <a:extLst>
              <a:ext uri="{FF2B5EF4-FFF2-40B4-BE49-F238E27FC236}">
                <a16:creationId xmlns="" xmlns:a16="http://schemas.microsoft.com/office/drawing/2014/main" id="{D8B4C836-68CC-489A-9D4A-72406E4C54CE}"/>
              </a:ext>
            </a:extLst>
          </p:cNvPr>
          <p:cNvPicPr>
            <a:picLocks noChangeAspect="1"/>
          </p:cNvPicPr>
          <p:nvPr/>
        </p:nvPicPr>
        <p:blipFill rotWithShape="1">
          <a:blip r:embed="rId4"/>
          <a:srcRect l="42469" t="8439" r="46828" b="83660"/>
          <a:stretch/>
        </p:blipFill>
        <p:spPr>
          <a:xfrm>
            <a:off x="6116162" y="0"/>
            <a:ext cx="1219201" cy="541867"/>
          </a:xfrm>
          <a:prstGeom prst="rect">
            <a:avLst/>
          </a:prstGeom>
        </p:spPr>
      </p:pic>
      <p:pic>
        <p:nvPicPr>
          <p:cNvPr id="16" name="Picture 15">
            <a:extLst>
              <a:ext uri="{FF2B5EF4-FFF2-40B4-BE49-F238E27FC236}">
                <a16:creationId xmlns="" xmlns:a16="http://schemas.microsoft.com/office/drawing/2014/main" id="{D8B4C836-68CC-489A-9D4A-72406E4C54CE}"/>
              </a:ext>
            </a:extLst>
          </p:cNvPr>
          <p:cNvPicPr>
            <a:picLocks noChangeAspect="1"/>
          </p:cNvPicPr>
          <p:nvPr/>
        </p:nvPicPr>
        <p:blipFill rotWithShape="1">
          <a:blip r:embed="rId4"/>
          <a:srcRect l="42469" t="8439" r="46828" b="83660"/>
          <a:stretch/>
        </p:blipFill>
        <p:spPr>
          <a:xfrm>
            <a:off x="7335363" y="-6"/>
            <a:ext cx="1219201" cy="541867"/>
          </a:xfrm>
          <a:prstGeom prst="rect">
            <a:avLst/>
          </a:prstGeom>
        </p:spPr>
      </p:pic>
      <p:sp>
        <p:nvSpPr>
          <p:cNvPr id="7" name="TextBox 6">
            <a:extLst>
              <a:ext uri="{FF2B5EF4-FFF2-40B4-BE49-F238E27FC236}">
                <a16:creationId xmlns="" xmlns:a16="http://schemas.microsoft.com/office/drawing/2014/main" id="{EB9B81F7-3220-4822-93BA-9AB368C34FBD}"/>
              </a:ext>
            </a:extLst>
          </p:cNvPr>
          <p:cNvSpPr txBox="1"/>
          <p:nvPr/>
        </p:nvSpPr>
        <p:spPr>
          <a:xfrm>
            <a:off x="136000" y="70872"/>
            <a:ext cx="9892452" cy="707886"/>
          </a:xfrm>
          <a:prstGeom prst="rect">
            <a:avLst/>
          </a:prstGeom>
          <a:noFill/>
        </p:spPr>
        <p:txBody>
          <a:bodyPr wrap="none" rtlCol="0">
            <a:spAutoFit/>
          </a:bodyPr>
          <a:lstStyle/>
          <a:p>
            <a:r>
              <a:rPr lang="en-US" sz="2000" b="1" dirty="0"/>
              <a:t>Integrating Bioinformatics in Multiscale Models of Hepatocellular </a:t>
            </a:r>
            <a:r>
              <a:rPr lang="en-US" sz="2000" b="1" dirty="0" smtClean="0"/>
              <a:t>Carcinoma </a:t>
            </a:r>
            <a:r>
              <a:rPr lang="is-IS" sz="2000" b="1" dirty="0"/>
              <a:t>U01CA212007</a:t>
            </a:r>
          </a:p>
          <a:p>
            <a:endParaRPr lang="en-US" sz="2000" b="1" dirty="0"/>
          </a:p>
        </p:txBody>
      </p:sp>
      <p:sp>
        <p:nvSpPr>
          <p:cNvPr id="3" name="TextBox 2"/>
          <p:cNvSpPr txBox="1"/>
          <p:nvPr/>
        </p:nvSpPr>
        <p:spPr>
          <a:xfrm>
            <a:off x="8921649" y="541861"/>
            <a:ext cx="3392271" cy="4801314"/>
          </a:xfrm>
          <a:prstGeom prst="rect">
            <a:avLst/>
          </a:prstGeom>
          <a:noFill/>
        </p:spPr>
        <p:txBody>
          <a:bodyPr wrap="square" rtlCol="0">
            <a:spAutoFit/>
          </a:bodyPr>
          <a:lstStyle/>
          <a:p>
            <a:r>
              <a:rPr lang="en-US" b="1" dirty="0"/>
              <a:t>How will this change current practice? </a:t>
            </a:r>
          </a:p>
          <a:p>
            <a:r>
              <a:rPr lang="en-US" dirty="0"/>
              <a:t>The multiscale model will be the first to predict response for combination therapies for liver cancer, addressing the dire and unmet need to improve treatment. </a:t>
            </a:r>
          </a:p>
          <a:p>
            <a:endParaRPr lang="en-US" b="1" dirty="0"/>
          </a:p>
          <a:p>
            <a:r>
              <a:rPr lang="en-US" b="1" dirty="0"/>
              <a:t>End Users </a:t>
            </a:r>
            <a:r>
              <a:rPr lang="en-US" dirty="0"/>
              <a:t> Researchers investigating new immuno-, targeted and combination therapies can use our platform to run virtual clinical trials and test new hypotheses through computer </a:t>
            </a:r>
            <a:r>
              <a:rPr lang="en-US" dirty="0" smtClean="0"/>
              <a:t>simulations.</a:t>
            </a:r>
            <a:endParaRPr lang="en-US" b="1" u="sng" dirty="0"/>
          </a:p>
          <a:p>
            <a:endParaRPr lang="en-US" dirty="0"/>
          </a:p>
        </p:txBody>
      </p:sp>
      <p:pic>
        <p:nvPicPr>
          <p:cNvPr id="13" name="Picture 12">
            <a:extLst>
              <a:ext uri="{FF2B5EF4-FFF2-40B4-BE49-F238E27FC236}">
                <a16:creationId xmlns="" xmlns:a16="http://schemas.microsoft.com/office/drawing/2014/main" id="{B375F300-33B5-624A-91AC-DED549B2D2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4274" y="717030"/>
            <a:ext cx="5525603" cy="4527136"/>
          </a:xfrm>
          <a:prstGeom prst="rect">
            <a:avLst/>
          </a:prstGeom>
        </p:spPr>
      </p:pic>
      <p:sp>
        <p:nvSpPr>
          <p:cNvPr id="17" name="TextBox 16">
            <a:extLst>
              <a:ext uri="{FF2B5EF4-FFF2-40B4-BE49-F238E27FC236}">
                <a16:creationId xmlns="" xmlns:a16="http://schemas.microsoft.com/office/drawing/2014/main" id="{5FC0D4F3-3DD8-7B4E-8936-EB6CA58859B0}"/>
              </a:ext>
            </a:extLst>
          </p:cNvPr>
          <p:cNvSpPr txBox="1"/>
          <p:nvPr/>
        </p:nvSpPr>
        <p:spPr>
          <a:xfrm>
            <a:off x="136000" y="894981"/>
            <a:ext cx="3136277" cy="4093428"/>
          </a:xfrm>
          <a:prstGeom prst="rect">
            <a:avLst/>
          </a:prstGeom>
          <a:noFill/>
        </p:spPr>
        <p:txBody>
          <a:bodyPr wrap="square" rtlCol="0">
            <a:spAutoFit/>
          </a:bodyPr>
          <a:lstStyle/>
          <a:p>
            <a:r>
              <a:rPr lang="en-US" sz="2000" b="1" dirty="0"/>
              <a:t>The model  </a:t>
            </a:r>
            <a:r>
              <a:rPr lang="en-US" sz="2000" dirty="0"/>
              <a:t>A hybrid Quantitative Systems Pharmacology (QSP) model informed by the bioinformatically processed high-throughput </a:t>
            </a:r>
            <a:r>
              <a:rPr lang="en-US" sz="2000" dirty="0" smtClean="0"/>
              <a:t>molecular data, in-vitro </a:t>
            </a:r>
            <a:r>
              <a:rPr lang="en-US" sz="2000" dirty="0" err="1" smtClean="0"/>
              <a:t>organoids</a:t>
            </a:r>
            <a:r>
              <a:rPr lang="en-US" sz="2000" dirty="0" smtClean="0"/>
              <a:t>, animal models, </a:t>
            </a:r>
            <a:r>
              <a:rPr lang="en-US" sz="2000" dirty="0" smtClean="0"/>
              <a:t>and </a:t>
            </a:r>
            <a:r>
              <a:rPr lang="en-US" sz="2000" dirty="0"/>
              <a:t>clinical data to predict the outcome of </a:t>
            </a:r>
            <a:r>
              <a:rPr lang="en-US" sz="2000" dirty="0" smtClean="0"/>
              <a:t>immuno- and targeted therapies </a:t>
            </a:r>
            <a:r>
              <a:rPr lang="en-US" sz="2000" dirty="0"/>
              <a:t>in hepatocellular carcinoma </a:t>
            </a:r>
          </a:p>
          <a:p>
            <a:endParaRPr lang="en-US" sz="2000" dirty="0"/>
          </a:p>
        </p:txBody>
      </p:sp>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7130</TotalTime>
  <Words>498</Words>
  <Application>Microsoft Macintosh PowerPoint</Application>
  <PresentationFormat>Custom</PresentationFormat>
  <Paragraphs>42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Aleksander Popel</cp:lastModifiedBy>
  <cp:revision>29</cp:revision>
  <dcterms:created xsi:type="dcterms:W3CDTF">2019-02-06T14:40:55Z</dcterms:created>
  <dcterms:modified xsi:type="dcterms:W3CDTF">2019-02-24T15:35:46Z</dcterms:modified>
</cp:coreProperties>
</file>