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62" r:id="rId4"/>
    <p:sldId id="257" r:id="rId5"/>
    <p:sldId id="258" r:id="rId6"/>
    <p:sldId id="259" r:id="rId7"/>
    <p:sldId id="260" r:id="rId8"/>
    <p:sldId id="261"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p:scale>
          <a:sx n="76" d="100"/>
          <a:sy n="76" d="100"/>
        </p:scale>
        <p:origin x="-136" y="-1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B0AE9-0F8A-4B6C-A5BA-2DB0262B5AB7}"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76178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B0AE9-0F8A-4B6C-A5BA-2DB0262B5AB7}"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50674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B0AE9-0F8A-4B6C-A5BA-2DB0262B5AB7}"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327154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B0AE9-0F8A-4B6C-A5BA-2DB0262B5AB7}"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53195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EB0AE9-0F8A-4B6C-A5BA-2DB0262B5AB7}"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43956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B0AE9-0F8A-4B6C-A5BA-2DB0262B5AB7}"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386767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B0AE9-0F8A-4B6C-A5BA-2DB0262B5AB7}" type="datetimeFigureOut">
              <a:rPr lang="en-US" smtClean="0"/>
              <a:t>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161404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B0AE9-0F8A-4B6C-A5BA-2DB0262B5AB7}" type="datetimeFigureOut">
              <a:rPr lang="en-US" smtClean="0"/>
              <a:t>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39285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B0AE9-0F8A-4B6C-A5BA-2DB0262B5AB7}" type="datetimeFigureOut">
              <a:rPr lang="en-US" smtClean="0"/>
              <a:t>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144569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EB0AE9-0F8A-4B6C-A5BA-2DB0262B5AB7}"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37279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EB0AE9-0F8A-4B6C-A5BA-2DB0262B5AB7}"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E2DF6-D7DC-481A-9574-C04E091C03AE}" type="slidenum">
              <a:rPr lang="en-US" smtClean="0"/>
              <a:t>‹#›</a:t>
            </a:fld>
            <a:endParaRPr lang="en-US"/>
          </a:p>
        </p:txBody>
      </p:sp>
    </p:spTree>
    <p:extLst>
      <p:ext uri="{BB962C8B-B14F-4D97-AF65-F5344CB8AC3E}">
        <p14:creationId xmlns:p14="http://schemas.microsoft.com/office/powerpoint/2010/main" val="2892029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B0AE9-0F8A-4B6C-A5BA-2DB0262B5AB7}" type="datetimeFigureOut">
              <a:rPr lang="en-US" smtClean="0"/>
              <a:t>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E2DF6-D7DC-481A-9574-C04E091C03AE}" type="slidenum">
              <a:rPr lang="en-US" smtClean="0"/>
              <a:t>‹#›</a:t>
            </a:fld>
            <a:endParaRPr lang="en-US"/>
          </a:p>
        </p:txBody>
      </p:sp>
    </p:spTree>
    <p:extLst>
      <p:ext uri="{BB962C8B-B14F-4D97-AF65-F5344CB8AC3E}">
        <p14:creationId xmlns:p14="http://schemas.microsoft.com/office/powerpoint/2010/main" val="201814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73"/>
            <a:ext cx="10515600" cy="1325563"/>
          </a:xfrm>
        </p:spPr>
        <p:txBody>
          <a:bodyPr/>
          <a:lstStyle/>
          <a:p>
            <a:r>
              <a:rPr lang="en-US" dirty="0" smtClean="0"/>
              <a:t>Machine learning</a:t>
            </a:r>
            <a:br>
              <a:rPr lang="en-US" dirty="0" smtClean="0"/>
            </a:br>
            <a:r>
              <a:rPr lang="en-US" sz="2400" i="1" dirty="0" smtClean="0"/>
              <a:t>algorithms that get better with experience</a:t>
            </a:r>
            <a:endParaRPr lang="en-US" sz="2400" i="1" dirty="0"/>
          </a:p>
        </p:txBody>
      </p:sp>
      <p:sp>
        <p:nvSpPr>
          <p:cNvPr id="4" name="Rounded Rectangle 3"/>
          <p:cNvSpPr/>
          <p:nvPr/>
        </p:nvSpPr>
        <p:spPr>
          <a:xfrm>
            <a:off x="50130" y="1671132"/>
            <a:ext cx="2247803" cy="26237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r>
              <a:rPr lang="en-US" b="1" dirty="0" smtClean="0">
                <a:solidFill>
                  <a:srgbClr val="FFFF00"/>
                </a:solidFill>
              </a:rPr>
              <a:t>Input: </a:t>
            </a:r>
            <a:r>
              <a:rPr lang="en-US" dirty="0" smtClean="0">
                <a:solidFill>
                  <a:srgbClr val="FFFF00"/>
                </a:solidFill>
              </a:rPr>
              <a:t>real world or simulation</a:t>
            </a:r>
            <a:endParaRPr lang="en-US" dirty="0"/>
          </a:p>
        </p:txBody>
      </p:sp>
      <p:sp>
        <p:nvSpPr>
          <p:cNvPr id="5" name="Rounded Rectangle 4"/>
          <p:cNvSpPr/>
          <p:nvPr/>
        </p:nvSpPr>
        <p:spPr>
          <a:xfrm>
            <a:off x="2508504" y="1689840"/>
            <a:ext cx="2247803" cy="26237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r>
              <a:rPr lang="en-US" b="1" dirty="0" smtClean="0">
                <a:solidFill>
                  <a:srgbClr val="FFFF00"/>
                </a:solidFill>
              </a:rPr>
              <a:t>Feature extraction</a:t>
            </a:r>
            <a:r>
              <a:rPr lang="en-US" dirty="0" smtClean="0">
                <a:solidFill>
                  <a:srgbClr val="FFFF00"/>
                </a:solidFill>
              </a:rPr>
              <a:t>: measurement &amp; preprocessing</a:t>
            </a:r>
            <a:endParaRPr lang="en-US" dirty="0">
              <a:solidFill>
                <a:srgbClr val="FFFF00"/>
              </a:solidFill>
            </a:endParaRPr>
          </a:p>
        </p:txBody>
      </p:sp>
      <p:sp>
        <p:nvSpPr>
          <p:cNvPr id="6" name="Rounded Rectangle 5"/>
          <p:cNvSpPr/>
          <p:nvPr/>
        </p:nvSpPr>
        <p:spPr>
          <a:xfrm>
            <a:off x="4966878" y="1675125"/>
            <a:ext cx="2247803" cy="26237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r>
              <a:rPr lang="en-US" b="1" dirty="0" smtClean="0">
                <a:solidFill>
                  <a:srgbClr val="FFFF00"/>
                </a:solidFill>
              </a:rPr>
              <a:t>Feature selection</a:t>
            </a:r>
            <a:r>
              <a:rPr lang="en-US" dirty="0" smtClean="0">
                <a:solidFill>
                  <a:srgbClr val="FFFF00"/>
                </a:solidFill>
              </a:rPr>
              <a:t>:</a:t>
            </a:r>
          </a:p>
          <a:p>
            <a:pPr algn="ctr"/>
            <a:r>
              <a:rPr lang="en-US" dirty="0" smtClean="0">
                <a:solidFill>
                  <a:srgbClr val="FFFF00"/>
                </a:solidFill>
              </a:rPr>
              <a:t>Dimensionality reduction (PCA)</a:t>
            </a:r>
            <a:endParaRPr lang="en-US" dirty="0">
              <a:solidFill>
                <a:srgbClr val="FFFF00"/>
              </a:solidFill>
            </a:endParaRPr>
          </a:p>
        </p:txBody>
      </p:sp>
      <p:sp>
        <p:nvSpPr>
          <p:cNvPr id="7" name="Rounded Rectangle 6"/>
          <p:cNvSpPr/>
          <p:nvPr/>
        </p:nvSpPr>
        <p:spPr>
          <a:xfrm>
            <a:off x="7425252" y="1660410"/>
            <a:ext cx="2247803" cy="26237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r>
              <a:rPr lang="en-US" b="1" dirty="0" smtClean="0">
                <a:solidFill>
                  <a:srgbClr val="FFFF00"/>
                </a:solidFill>
              </a:rPr>
              <a:t>Experience</a:t>
            </a:r>
            <a:r>
              <a:rPr lang="en-US" dirty="0" smtClean="0">
                <a:solidFill>
                  <a:srgbClr val="FFFF00"/>
                </a:solidFill>
              </a:rPr>
              <a:t>:</a:t>
            </a:r>
          </a:p>
          <a:p>
            <a:pPr algn="ctr"/>
            <a:r>
              <a:rPr lang="en-US" dirty="0" smtClean="0">
                <a:solidFill>
                  <a:srgbClr val="FFFF00"/>
                </a:solidFill>
              </a:rPr>
              <a:t>Mapping to desired outcomes </a:t>
            </a:r>
            <a:endParaRPr lang="en-US" dirty="0">
              <a:solidFill>
                <a:srgbClr val="FFFF00"/>
              </a:solidFill>
            </a:endParaRPr>
          </a:p>
        </p:txBody>
      </p:sp>
      <p:sp>
        <p:nvSpPr>
          <p:cNvPr id="8" name="Rounded Rectangle 7"/>
          <p:cNvSpPr/>
          <p:nvPr/>
        </p:nvSpPr>
        <p:spPr>
          <a:xfrm>
            <a:off x="9883626" y="1645695"/>
            <a:ext cx="2247803" cy="26237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a:solidFill>
                <a:srgbClr val="FFFF00"/>
              </a:solidFill>
            </a:endParaRPr>
          </a:p>
          <a:p>
            <a:pPr algn="ctr"/>
            <a:endParaRPr lang="en-US" dirty="0" smtClean="0">
              <a:solidFill>
                <a:srgbClr val="FFFF00"/>
              </a:solidFill>
            </a:endParaRPr>
          </a:p>
          <a:p>
            <a:pPr algn="ctr"/>
            <a:endParaRPr lang="en-US" dirty="0" smtClean="0">
              <a:solidFill>
                <a:srgbClr val="FFFF00"/>
              </a:solidFill>
            </a:endParaRPr>
          </a:p>
          <a:p>
            <a:pPr algn="ctr"/>
            <a:r>
              <a:rPr lang="en-US" b="1" dirty="0" smtClean="0">
                <a:solidFill>
                  <a:srgbClr val="FFFF00"/>
                </a:solidFill>
              </a:rPr>
              <a:t>Output</a:t>
            </a:r>
            <a:r>
              <a:rPr lang="en-US" dirty="0" smtClean="0">
                <a:solidFill>
                  <a:srgbClr val="FFFF00"/>
                </a:solidFill>
              </a:rPr>
              <a:t>:</a:t>
            </a:r>
          </a:p>
          <a:p>
            <a:pPr algn="ctr"/>
            <a:r>
              <a:rPr lang="en-US" dirty="0" smtClean="0">
                <a:solidFill>
                  <a:srgbClr val="FFFF00"/>
                </a:solidFill>
              </a:rPr>
              <a:t>Decision or prediction</a:t>
            </a:r>
            <a:endParaRPr lang="en-US" dirty="0"/>
          </a:p>
        </p:txBody>
      </p:sp>
      <p:sp>
        <p:nvSpPr>
          <p:cNvPr id="9" name="Rounded Rectangle 8"/>
          <p:cNvSpPr/>
          <p:nvPr/>
        </p:nvSpPr>
        <p:spPr>
          <a:xfrm>
            <a:off x="8715939" y="4545064"/>
            <a:ext cx="2021904" cy="2012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00"/>
                </a:solidFill>
              </a:rPr>
              <a:t>Training</a:t>
            </a:r>
            <a:r>
              <a:rPr lang="en-US" dirty="0" smtClean="0">
                <a:solidFill>
                  <a:srgbClr val="FFFF00"/>
                </a:solidFill>
              </a:rPr>
              <a:t>:</a:t>
            </a:r>
          </a:p>
          <a:p>
            <a:pPr algn="ctr"/>
            <a:r>
              <a:rPr lang="en-US" dirty="0" smtClean="0">
                <a:solidFill>
                  <a:srgbClr val="FFFF00"/>
                </a:solidFill>
              </a:rPr>
              <a:t>Clean inputs and outputs; new data</a:t>
            </a:r>
            <a:endParaRPr lang="en-US" dirty="0">
              <a:solidFill>
                <a:srgbClr val="FFFF00"/>
              </a:solidFill>
            </a:endParaRPr>
          </a:p>
        </p:txBody>
      </p:sp>
      <p:sp>
        <p:nvSpPr>
          <p:cNvPr id="10" name="Rounded Rectangle 9"/>
          <p:cNvSpPr/>
          <p:nvPr/>
        </p:nvSpPr>
        <p:spPr>
          <a:xfrm>
            <a:off x="6528944" y="4557506"/>
            <a:ext cx="2021904" cy="2012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00"/>
                </a:solidFill>
              </a:rPr>
              <a:t>Testing and validation</a:t>
            </a:r>
            <a:r>
              <a:rPr lang="en-US" dirty="0" smtClean="0">
                <a:solidFill>
                  <a:srgbClr val="FFFF00"/>
                </a:solidFill>
              </a:rPr>
              <a:t>:</a:t>
            </a:r>
          </a:p>
          <a:p>
            <a:pPr algn="ctr"/>
            <a:r>
              <a:rPr lang="en-US" dirty="0" smtClean="0">
                <a:solidFill>
                  <a:srgbClr val="FFFF00"/>
                </a:solidFill>
              </a:rPr>
              <a:t>Bootstrapping</a:t>
            </a:r>
            <a:endParaRPr lang="en-US" dirty="0">
              <a:solidFill>
                <a:srgbClr val="FFFF00"/>
              </a:solidFill>
            </a:endParaRPr>
          </a:p>
        </p:txBody>
      </p:sp>
      <p:pic>
        <p:nvPicPr>
          <p:cNvPr id="11" name="Picture 10" descr="Screen Shot 2012-08-11 at 9.19.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29" y="1903531"/>
            <a:ext cx="1296878" cy="1463040"/>
          </a:xfrm>
          <a:prstGeom prst="rect">
            <a:avLst/>
          </a:prstGeom>
        </p:spPr>
      </p:pic>
      <p:pic>
        <p:nvPicPr>
          <p:cNvPr id="12" name="Picture 11" descr="Screen Shot 2012-08-11 at 9.19.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5939" y="1903531"/>
            <a:ext cx="1277130" cy="1463040"/>
          </a:xfrm>
          <a:prstGeom prst="rect">
            <a:avLst/>
          </a:prstGeom>
        </p:spPr>
      </p:pic>
      <p:pic>
        <p:nvPicPr>
          <p:cNvPr id="13" name="Picture 12"/>
          <p:cNvPicPr>
            <a:picLocks noChangeAspect="1"/>
          </p:cNvPicPr>
          <p:nvPr/>
        </p:nvPicPr>
        <p:blipFill>
          <a:blip r:embed="rId4"/>
          <a:stretch>
            <a:fillRect/>
          </a:stretch>
        </p:blipFill>
        <p:spPr>
          <a:xfrm>
            <a:off x="2834204" y="1903531"/>
            <a:ext cx="697338" cy="1463040"/>
          </a:xfrm>
          <a:prstGeom prst="rect">
            <a:avLst/>
          </a:prstGeom>
        </p:spPr>
      </p:pic>
      <p:pic>
        <p:nvPicPr>
          <p:cNvPr id="14" name="Picture 13"/>
          <p:cNvPicPr>
            <a:picLocks noChangeAspect="1"/>
          </p:cNvPicPr>
          <p:nvPr/>
        </p:nvPicPr>
        <p:blipFill>
          <a:blip r:embed="rId5"/>
          <a:stretch>
            <a:fillRect/>
          </a:stretch>
        </p:blipFill>
        <p:spPr>
          <a:xfrm>
            <a:off x="3640106" y="1903531"/>
            <a:ext cx="723568" cy="1463040"/>
          </a:xfrm>
          <a:prstGeom prst="rect">
            <a:avLst/>
          </a:prstGeom>
        </p:spPr>
      </p:pic>
      <p:pic>
        <p:nvPicPr>
          <p:cNvPr id="15" name="Picture 14"/>
          <p:cNvPicPr>
            <a:picLocks noChangeAspect="1"/>
          </p:cNvPicPr>
          <p:nvPr/>
        </p:nvPicPr>
        <p:blipFill>
          <a:blip r:embed="rId6"/>
          <a:stretch>
            <a:fillRect/>
          </a:stretch>
        </p:blipFill>
        <p:spPr>
          <a:xfrm>
            <a:off x="5330885" y="1903531"/>
            <a:ext cx="1497669" cy="1463040"/>
          </a:xfrm>
          <a:prstGeom prst="rect">
            <a:avLst/>
          </a:prstGeom>
        </p:spPr>
      </p:pic>
      <p:pic>
        <p:nvPicPr>
          <p:cNvPr id="16" name="Picture 15"/>
          <p:cNvPicPr>
            <a:picLocks noChangeAspect="1"/>
          </p:cNvPicPr>
          <p:nvPr/>
        </p:nvPicPr>
        <p:blipFill>
          <a:blip r:embed="rId7"/>
          <a:stretch>
            <a:fillRect/>
          </a:stretch>
        </p:blipFill>
        <p:spPr>
          <a:xfrm>
            <a:off x="7874559" y="1903531"/>
            <a:ext cx="1491176" cy="1463040"/>
          </a:xfrm>
          <a:prstGeom prst="rect">
            <a:avLst/>
          </a:prstGeom>
        </p:spPr>
      </p:pic>
      <p:sp>
        <p:nvSpPr>
          <p:cNvPr id="17" name="Right Arrow 16"/>
          <p:cNvSpPr/>
          <p:nvPr/>
        </p:nvSpPr>
        <p:spPr>
          <a:xfrm>
            <a:off x="1921645" y="2685194"/>
            <a:ext cx="877198" cy="4345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4430149" y="2685194"/>
            <a:ext cx="877198" cy="4345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6938653" y="2685194"/>
            <a:ext cx="877198" cy="4345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9447157" y="2685194"/>
            <a:ext cx="877198" cy="4345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flipH="1">
            <a:off x="8143780" y="4859683"/>
            <a:ext cx="877198" cy="4345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18000000" flipH="1">
            <a:off x="9666397" y="4159799"/>
            <a:ext cx="877198" cy="4345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18000000" flipV="1">
            <a:off x="7245464" y="4312199"/>
            <a:ext cx="877198" cy="4345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53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30" y="-219795"/>
            <a:ext cx="10515600" cy="1325563"/>
          </a:xfrm>
        </p:spPr>
        <p:txBody>
          <a:bodyPr>
            <a:normAutofit/>
          </a:bodyPr>
          <a:lstStyle/>
          <a:p>
            <a:r>
              <a:rPr lang="en-US" dirty="0" smtClean="0"/>
              <a:t>Machine learning in imaging: mitochondria</a:t>
            </a:r>
            <a:br>
              <a:rPr lang="en-US" dirty="0" smtClean="0"/>
            </a:br>
            <a:r>
              <a:rPr lang="en-US" sz="3200" i="1" dirty="0" smtClean="0"/>
              <a:t>Uri Manor, Gerry </a:t>
            </a:r>
            <a:r>
              <a:rPr lang="en-US" sz="3200" i="1" dirty="0" err="1" smtClean="0"/>
              <a:t>Shadel</a:t>
            </a:r>
            <a:r>
              <a:rPr lang="en-US" sz="3200" i="1" dirty="0" smtClean="0"/>
              <a:t>, Jan </a:t>
            </a:r>
            <a:r>
              <a:rPr lang="en-US" sz="3200" i="1" dirty="0" err="1" smtClean="0"/>
              <a:t>Karlseder</a:t>
            </a:r>
            <a:r>
              <a:rPr lang="en-US" sz="3200" i="1" dirty="0" smtClean="0"/>
              <a:t>, Salk Institute</a:t>
            </a:r>
            <a:endParaRPr lang="en-US" sz="3200" i="1" dirty="0"/>
          </a:p>
        </p:txBody>
      </p:sp>
      <p:sp>
        <p:nvSpPr>
          <p:cNvPr id="5" name="Title 1"/>
          <p:cNvSpPr txBox="1">
            <a:spLocks/>
          </p:cNvSpPr>
          <p:nvPr/>
        </p:nvSpPr>
        <p:spPr>
          <a:xfrm>
            <a:off x="4315881" y="1173259"/>
            <a:ext cx="41560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mn-lt"/>
              </a:rPr>
              <a:t>1/4</a:t>
            </a:r>
            <a:r>
              <a:rPr lang="en-US" sz="2400" b="1" baseline="30000" dirty="0" smtClean="0">
                <a:latin typeface="+mn-lt"/>
              </a:rPr>
              <a:t>th</a:t>
            </a:r>
            <a:r>
              <a:rPr lang="en-US" sz="2400" b="1" dirty="0" smtClean="0">
                <a:latin typeface="+mn-lt"/>
              </a:rPr>
              <a:t> </a:t>
            </a:r>
            <a:r>
              <a:rPr lang="en-US" sz="2400" b="1" dirty="0" err="1" smtClean="0">
                <a:latin typeface="+mn-lt"/>
              </a:rPr>
              <a:t>Nyquist</a:t>
            </a:r>
            <a:r>
              <a:rPr lang="en-US" sz="2400" b="1" dirty="0">
                <a:latin typeface="+mn-lt"/>
              </a:rPr>
              <a:t> </a:t>
            </a:r>
            <a:r>
              <a:rPr lang="en-US" sz="2400" b="1" dirty="0" err="1" smtClean="0">
                <a:latin typeface="+mn-lt"/>
              </a:rPr>
              <a:t>undersampled</a:t>
            </a:r>
            <a:endParaRPr lang="en-US" sz="2400" dirty="0" smtClean="0"/>
          </a:p>
          <a:p>
            <a:r>
              <a:rPr lang="en-US" sz="2400" dirty="0" smtClean="0"/>
              <a:t>• 16x faster, 1/16</a:t>
            </a:r>
            <a:r>
              <a:rPr lang="en-US" sz="2400" baseline="30000" dirty="0" smtClean="0"/>
              <a:t>th</a:t>
            </a:r>
            <a:r>
              <a:rPr lang="en-US" sz="2400" dirty="0" smtClean="0"/>
              <a:t> </a:t>
            </a:r>
            <a:r>
              <a:rPr lang="en-US" sz="2400" dirty="0" err="1" smtClean="0"/>
              <a:t>phototoxicity</a:t>
            </a:r>
            <a:endParaRPr lang="en-US" sz="2400" dirty="0" smtClean="0"/>
          </a:p>
          <a:p>
            <a:r>
              <a:rPr lang="en-US" sz="2400" dirty="0" smtClean="0"/>
              <a:t>• blurry </a:t>
            </a:r>
            <a:endParaRPr lang="en-US" sz="2400" dirty="0"/>
          </a:p>
        </p:txBody>
      </p:sp>
      <p:pic>
        <p:nvPicPr>
          <p:cNvPr id="6" name="Picture 5"/>
          <p:cNvPicPr>
            <a:picLocks noChangeAspect="1"/>
          </p:cNvPicPr>
          <p:nvPr/>
        </p:nvPicPr>
        <p:blipFill>
          <a:blip r:embed="rId2"/>
          <a:stretch>
            <a:fillRect/>
          </a:stretch>
        </p:blipFill>
        <p:spPr>
          <a:xfrm>
            <a:off x="4605317" y="2729342"/>
            <a:ext cx="2729687" cy="2743200"/>
          </a:xfrm>
          <a:prstGeom prst="rect">
            <a:avLst/>
          </a:prstGeom>
        </p:spPr>
      </p:pic>
      <p:pic>
        <p:nvPicPr>
          <p:cNvPr id="7" name="Picture 6"/>
          <p:cNvPicPr>
            <a:picLocks noChangeAspect="1"/>
          </p:cNvPicPr>
          <p:nvPr/>
        </p:nvPicPr>
        <p:blipFill>
          <a:blip r:embed="rId3"/>
          <a:stretch>
            <a:fillRect/>
          </a:stretch>
        </p:blipFill>
        <p:spPr>
          <a:xfrm>
            <a:off x="405215" y="2745953"/>
            <a:ext cx="2879678" cy="2743200"/>
          </a:xfrm>
          <a:prstGeom prst="rect">
            <a:avLst/>
          </a:prstGeom>
        </p:spPr>
      </p:pic>
      <p:pic>
        <p:nvPicPr>
          <p:cNvPr id="9" name="Picture 8"/>
          <p:cNvPicPr>
            <a:picLocks noChangeAspect="1"/>
          </p:cNvPicPr>
          <p:nvPr/>
        </p:nvPicPr>
        <p:blipFill>
          <a:blip r:embed="rId4"/>
          <a:stretch>
            <a:fillRect/>
          </a:stretch>
        </p:blipFill>
        <p:spPr>
          <a:xfrm>
            <a:off x="8655920" y="2754259"/>
            <a:ext cx="2866644" cy="2743200"/>
          </a:xfrm>
          <a:prstGeom prst="rect">
            <a:avLst/>
          </a:prstGeom>
        </p:spPr>
      </p:pic>
      <p:sp>
        <p:nvSpPr>
          <p:cNvPr id="10" name="Title 1"/>
          <p:cNvSpPr txBox="1">
            <a:spLocks/>
          </p:cNvSpPr>
          <p:nvPr/>
        </p:nvSpPr>
        <p:spPr>
          <a:xfrm>
            <a:off x="340923" y="1273531"/>
            <a:ext cx="3301846"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smtClean="0">
                <a:latin typeface="+mn-lt"/>
              </a:rPr>
              <a:t>Airyscan</a:t>
            </a:r>
            <a:r>
              <a:rPr lang="en-US" sz="2400" b="1" dirty="0" smtClean="0">
                <a:latin typeface="+mn-lt"/>
              </a:rPr>
              <a:t> imaging at </a:t>
            </a:r>
            <a:r>
              <a:rPr lang="en-US" sz="2400" b="1" dirty="0" err="1" smtClean="0">
                <a:latin typeface="+mn-lt"/>
              </a:rPr>
              <a:t>Nyquist</a:t>
            </a:r>
            <a:r>
              <a:rPr lang="en-US" sz="2400" b="1" dirty="0" smtClean="0">
                <a:latin typeface="+mn-lt"/>
              </a:rPr>
              <a:t> limit</a:t>
            </a:r>
          </a:p>
          <a:p>
            <a:r>
              <a:rPr lang="en-US" sz="2400" dirty="0" smtClean="0"/>
              <a:t>• sharp</a:t>
            </a:r>
          </a:p>
          <a:p>
            <a:r>
              <a:rPr lang="en-US" sz="2400" dirty="0" smtClean="0"/>
              <a:t>• slow, </a:t>
            </a:r>
            <a:r>
              <a:rPr lang="en-US" sz="2400" dirty="0" err="1" smtClean="0"/>
              <a:t>phototoxicity</a:t>
            </a:r>
            <a:r>
              <a:rPr lang="en-US" sz="2400" dirty="0" smtClean="0"/>
              <a:t> </a:t>
            </a:r>
            <a:endParaRPr lang="en-US" sz="2400" dirty="0"/>
          </a:p>
        </p:txBody>
      </p:sp>
      <p:sp>
        <p:nvSpPr>
          <p:cNvPr id="11" name="Title 1"/>
          <p:cNvSpPr txBox="1">
            <a:spLocks/>
          </p:cNvSpPr>
          <p:nvPr/>
        </p:nvSpPr>
        <p:spPr>
          <a:xfrm>
            <a:off x="8772726" y="1173259"/>
            <a:ext cx="32250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mn-lt"/>
              </a:rPr>
              <a:t>Machine learning</a:t>
            </a:r>
          </a:p>
          <a:p>
            <a:r>
              <a:rPr lang="en-US" sz="2400" dirty="0" smtClean="0"/>
              <a:t>• </a:t>
            </a:r>
            <a:r>
              <a:rPr lang="en-US" sz="2400" dirty="0" err="1" smtClean="0"/>
              <a:t>undersampled</a:t>
            </a:r>
            <a:r>
              <a:rPr lang="en-US" sz="2400" dirty="0" smtClean="0"/>
              <a:t> image</a:t>
            </a:r>
            <a:br>
              <a:rPr lang="en-US" sz="2400" dirty="0" smtClean="0"/>
            </a:br>
            <a:r>
              <a:rPr lang="en-US" sz="2400" dirty="0" smtClean="0"/>
              <a:t>   becomes sharp</a:t>
            </a:r>
            <a:endParaRPr lang="en-US" sz="2400" dirty="0"/>
          </a:p>
        </p:txBody>
      </p:sp>
      <p:pic>
        <p:nvPicPr>
          <p:cNvPr id="13" name="Picture 12"/>
          <p:cNvPicPr>
            <a:picLocks noChangeAspect="1"/>
          </p:cNvPicPr>
          <p:nvPr/>
        </p:nvPicPr>
        <p:blipFill>
          <a:blip r:embed="rId5"/>
          <a:stretch>
            <a:fillRect/>
          </a:stretch>
        </p:blipFill>
        <p:spPr>
          <a:xfrm>
            <a:off x="8643172" y="5715000"/>
            <a:ext cx="1110452" cy="1143000"/>
          </a:xfrm>
          <a:prstGeom prst="rect">
            <a:avLst/>
          </a:prstGeom>
        </p:spPr>
      </p:pic>
      <p:pic>
        <p:nvPicPr>
          <p:cNvPr id="14" name="Picture 13"/>
          <p:cNvPicPr>
            <a:picLocks noChangeAspect="1"/>
          </p:cNvPicPr>
          <p:nvPr/>
        </p:nvPicPr>
        <p:blipFill>
          <a:blip r:embed="rId6"/>
          <a:stretch>
            <a:fillRect/>
          </a:stretch>
        </p:blipFill>
        <p:spPr>
          <a:xfrm>
            <a:off x="9942333" y="5715000"/>
            <a:ext cx="1037376" cy="1143000"/>
          </a:xfrm>
          <a:prstGeom prst="rect">
            <a:avLst/>
          </a:prstGeom>
        </p:spPr>
      </p:pic>
      <p:pic>
        <p:nvPicPr>
          <p:cNvPr id="15" name="Picture 14"/>
          <p:cNvPicPr>
            <a:picLocks noChangeAspect="1"/>
          </p:cNvPicPr>
          <p:nvPr/>
        </p:nvPicPr>
        <p:blipFill>
          <a:blip r:embed="rId7"/>
          <a:stretch>
            <a:fillRect/>
          </a:stretch>
        </p:blipFill>
        <p:spPr>
          <a:xfrm>
            <a:off x="11168418" y="5715000"/>
            <a:ext cx="1023582" cy="1143000"/>
          </a:xfrm>
          <a:prstGeom prst="rect">
            <a:avLst/>
          </a:prstGeom>
        </p:spPr>
      </p:pic>
    </p:spTree>
    <p:extLst>
      <p:ext uri="{BB962C8B-B14F-4D97-AF65-F5344CB8AC3E}">
        <p14:creationId xmlns:p14="http://schemas.microsoft.com/office/powerpoint/2010/main" val="261845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09417" cy="1264170"/>
          </a:xfrm>
        </p:spPr>
        <p:txBody>
          <a:bodyPr>
            <a:normAutofit fontScale="90000"/>
          </a:bodyPr>
          <a:lstStyle/>
          <a:p>
            <a:r>
              <a:rPr lang="en-US" sz="4900" dirty="0" smtClean="0">
                <a:solidFill>
                  <a:srgbClr val="0070C0"/>
                </a:solidFill>
              </a:rPr>
              <a:t>Key questions</a:t>
            </a:r>
            <a:br>
              <a:rPr lang="en-US" sz="4900" dirty="0" smtClean="0">
                <a:solidFill>
                  <a:srgbClr val="0070C0"/>
                </a:solidFill>
              </a:rPr>
            </a:br>
            <a:r>
              <a:rPr lang="en-US" sz="3200" dirty="0">
                <a:solidFill>
                  <a:srgbClr val="0070C0"/>
                </a:solidFill>
              </a:rPr>
              <a:t>H</a:t>
            </a:r>
            <a:r>
              <a:rPr lang="en-US" sz="3200" dirty="0" smtClean="0">
                <a:solidFill>
                  <a:srgbClr val="0070C0"/>
                </a:solidFill>
              </a:rPr>
              <a:t>ow can these be further harnessed for MSM prediction and validation?</a:t>
            </a:r>
            <a:endParaRPr lang="en-US" sz="3200" dirty="0">
              <a:solidFill>
                <a:srgbClr val="0070C0"/>
              </a:solidFill>
            </a:endParaRPr>
          </a:p>
        </p:txBody>
      </p:sp>
      <p:sp>
        <p:nvSpPr>
          <p:cNvPr id="3" name="Content Placeholder 2"/>
          <p:cNvSpPr>
            <a:spLocks noGrp="1"/>
          </p:cNvSpPr>
          <p:nvPr>
            <p:ph idx="1"/>
          </p:nvPr>
        </p:nvSpPr>
        <p:spPr>
          <a:xfrm>
            <a:off x="780011" y="1629296"/>
            <a:ext cx="10515600" cy="4351338"/>
          </a:xfrm>
        </p:spPr>
        <p:txBody>
          <a:bodyPr>
            <a:noAutofit/>
          </a:bodyPr>
          <a:lstStyle/>
          <a:p>
            <a:r>
              <a:rPr lang="en-US" dirty="0" smtClean="0"/>
              <a:t>Can underlying models be used to quantify biological processes?</a:t>
            </a:r>
          </a:p>
          <a:p>
            <a:pPr lvl="1"/>
            <a:r>
              <a:rPr lang="en-US" sz="2000" dirty="0" err="1" smtClean="0"/>
              <a:t>Omics</a:t>
            </a:r>
            <a:r>
              <a:rPr lang="en-US" sz="2000" dirty="0" smtClean="0"/>
              <a:t> data?</a:t>
            </a:r>
          </a:p>
          <a:p>
            <a:pPr lvl="1"/>
            <a:r>
              <a:rPr lang="en-US" sz="2000" dirty="0"/>
              <a:t>P</a:t>
            </a:r>
            <a:r>
              <a:rPr lang="en-US" sz="2000" dirty="0" smtClean="0"/>
              <a:t>athway modeling?</a:t>
            </a:r>
          </a:p>
          <a:p>
            <a:pPr lvl="1"/>
            <a:r>
              <a:rPr lang="en-US" sz="2000" dirty="0" smtClean="0"/>
              <a:t>Cell-cell interactions?</a:t>
            </a:r>
          </a:p>
          <a:p>
            <a:pPr lvl="1"/>
            <a:r>
              <a:rPr lang="en-US" sz="2000" dirty="0" err="1" smtClean="0"/>
              <a:t>Meso</a:t>
            </a:r>
            <a:r>
              <a:rPr lang="en-US" sz="2000" dirty="0" smtClean="0"/>
              <a:t>-scale phenomena?</a:t>
            </a:r>
            <a:endParaRPr lang="en-US" sz="2000" dirty="0" smtClean="0"/>
          </a:p>
          <a:p>
            <a:r>
              <a:rPr lang="en-US" dirty="0" smtClean="0"/>
              <a:t>Can machine </a:t>
            </a:r>
            <a:r>
              <a:rPr lang="en-US" dirty="0" smtClean="0"/>
              <a:t>learning methods </a:t>
            </a:r>
            <a:r>
              <a:rPr lang="en-US" dirty="0" smtClean="0"/>
              <a:t>be harnessed for </a:t>
            </a:r>
            <a:r>
              <a:rPr lang="en-US" dirty="0" smtClean="0"/>
              <a:t>parameter estimation/model optimization?</a:t>
            </a:r>
          </a:p>
          <a:p>
            <a:r>
              <a:rPr lang="en-US" dirty="0" smtClean="0"/>
              <a:t>Can </a:t>
            </a:r>
            <a:r>
              <a:rPr lang="en-US" dirty="0" smtClean="0"/>
              <a:t>machine learning </a:t>
            </a:r>
            <a:r>
              <a:rPr lang="en-US" dirty="0" smtClean="0"/>
              <a:t>reduce parameter space in experimenta</a:t>
            </a:r>
            <a:r>
              <a:rPr lang="en-US" dirty="0" smtClean="0"/>
              <a:t>l design</a:t>
            </a:r>
            <a:r>
              <a:rPr lang="en-US" dirty="0" smtClean="0"/>
              <a:t>?</a:t>
            </a:r>
          </a:p>
          <a:p>
            <a:r>
              <a:rPr lang="en-US" dirty="0" smtClean="0"/>
              <a:t>Can machine learning reduce medical imaging requirements for validating to multiscale models?</a:t>
            </a:r>
            <a:endParaRPr lang="en-US" dirty="0"/>
          </a:p>
        </p:txBody>
      </p:sp>
    </p:spTree>
    <p:extLst>
      <p:ext uri="{BB962C8B-B14F-4D97-AF65-F5344CB8AC3E}">
        <p14:creationId xmlns:p14="http://schemas.microsoft.com/office/powerpoint/2010/main" val="1841560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9850"/>
          </a:xfrm>
        </p:spPr>
        <p:txBody>
          <a:bodyPr>
            <a:normAutofit/>
          </a:bodyPr>
          <a:lstStyle/>
          <a:p>
            <a:r>
              <a:rPr lang="en-US" sz="3100" dirty="0">
                <a:solidFill>
                  <a:srgbClr val="0070C0"/>
                </a:solidFill>
              </a:rPr>
              <a:t>Are you using or developing machine learning </a:t>
            </a:r>
            <a:r>
              <a:rPr lang="en-US" sz="3100" dirty="0" smtClean="0">
                <a:solidFill>
                  <a:srgbClr val="0070C0"/>
                </a:solidFill>
              </a:rPr>
              <a:t>or causal </a:t>
            </a:r>
            <a:r>
              <a:rPr lang="en-US" sz="3100" dirty="0">
                <a:solidFill>
                  <a:srgbClr val="0070C0"/>
                </a:solidFill>
              </a:rPr>
              <a:t>inference methods </a:t>
            </a:r>
            <a:r>
              <a:rPr lang="en-US" sz="3100" dirty="0" smtClean="0">
                <a:solidFill>
                  <a:srgbClr val="0070C0"/>
                </a:solidFill>
              </a:rPr>
              <a:t>across </a:t>
            </a:r>
            <a:r>
              <a:rPr lang="en-US" sz="3100" dirty="0">
                <a:solidFill>
                  <a:srgbClr val="0070C0"/>
                </a:solidFill>
              </a:rPr>
              <a:t>multi-scale data</a:t>
            </a:r>
            <a:r>
              <a:rPr lang="en-US" sz="3100" dirty="0" smtClean="0">
                <a:solidFill>
                  <a:srgbClr val="0070C0"/>
                </a:solidFill>
              </a:rPr>
              <a:t>?</a:t>
            </a:r>
            <a:endParaRPr lang="en-US" dirty="0">
              <a:solidFill>
                <a:srgbClr val="0070C0"/>
              </a:solidFill>
            </a:endParaRPr>
          </a:p>
        </p:txBody>
      </p:sp>
      <p:sp>
        <p:nvSpPr>
          <p:cNvPr id="3" name="Content Placeholder 2"/>
          <p:cNvSpPr>
            <a:spLocks noGrp="1"/>
          </p:cNvSpPr>
          <p:nvPr>
            <p:ph idx="1"/>
          </p:nvPr>
        </p:nvSpPr>
        <p:spPr>
          <a:xfrm>
            <a:off x="739831" y="1496291"/>
            <a:ext cx="10864735" cy="4763193"/>
          </a:xfrm>
        </p:spPr>
        <p:txBody>
          <a:bodyPr/>
          <a:lstStyle/>
          <a:p>
            <a:r>
              <a:rPr lang="en-US" sz="2400" dirty="0" smtClean="0"/>
              <a:t>Addressing data from multi-scales:</a:t>
            </a:r>
          </a:p>
          <a:p>
            <a:pPr lvl="1"/>
            <a:r>
              <a:rPr lang="en-US" sz="1400" dirty="0" smtClean="0"/>
              <a:t>Using </a:t>
            </a:r>
            <a:r>
              <a:rPr lang="en-US" sz="1400" dirty="0"/>
              <a:t>machine learning to predict the contact area conferred between aggregating platelets under shear flows using inputs extracted from our extensive experimental </a:t>
            </a:r>
            <a:r>
              <a:rPr lang="en-US" sz="1400" dirty="0" smtClean="0"/>
              <a:t>database. </a:t>
            </a:r>
            <a:r>
              <a:rPr lang="en-US" sz="1400" dirty="0" smtClean="0">
                <a:solidFill>
                  <a:srgbClr val="00B0F0"/>
                </a:solidFill>
              </a:rPr>
              <a:t>(Danny Bluestein, Stony Brook University).</a:t>
            </a:r>
          </a:p>
          <a:p>
            <a:pPr lvl="1"/>
            <a:r>
              <a:rPr lang="en-US" sz="1400" dirty="0"/>
              <a:t>High dimensional calcium phenotyping of cellular response used to train neural network model of platelet signaling</a:t>
            </a:r>
            <a:r>
              <a:rPr lang="en-US" sz="1400" dirty="0" smtClean="0"/>
              <a:t>. </a:t>
            </a:r>
            <a:r>
              <a:rPr lang="en-US" sz="1400" dirty="0" smtClean="0">
                <a:solidFill>
                  <a:srgbClr val="00B0F0"/>
                </a:solidFill>
              </a:rPr>
              <a:t>(Scott Diamond</a:t>
            </a:r>
            <a:r>
              <a:rPr lang="en-US" sz="1400" dirty="0" smtClean="0">
                <a:solidFill>
                  <a:srgbClr val="00B0F0"/>
                </a:solidFill>
              </a:rPr>
              <a:t>, </a:t>
            </a:r>
            <a:r>
              <a:rPr lang="en-US" sz="1400" dirty="0" smtClean="0">
                <a:solidFill>
                  <a:srgbClr val="00B0F0"/>
                </a:solidFill>
              </a:rPr>
              <a:t> </a:t>
            </a:r>
            <a:r>
              <a:rPr lang="en-US" sz="1400" dirty="0" smtClean="0">
                <a:solidFill>
                  <a:srgbClr val="00B0F0"/>
                </a:solidFill>
              </a:rPr>
              <a:t>University of Pennsylvania)</a:t>
            </a:r>
          </a:p>
          <a:p>
            <a:pPr lvl="1"/>
            <a:r>
              <a:rPr lang="en-US" sz="1400" dirty="0"/>
              <a:t>Using manifold learning to obtain compact and parsimonious descriptors of </a:t>
            </a:r>
            <a:r>
              <a:rPr lang="en-US" sz="1400" dirty="0" smtClean="0"/>
              <a:t>SCN (</a:t>
            </a:r>
            <a:r>
              <a:rPr lang="en-US" sz="1400" dirty="0" err="1" smtClean="0"/>
              <a:t>suprachiasmatic</a:t>
            </a:r>
            <a:r>
              <a:rPr lang="en-US" sz="1400" dirty="0" smtClean="0"/>
              <a:t> nucleus) networks. </a:t>
            </a:r>
            <a:r>
              <a:rPr lang="en-US" sz="1400" dirty="0" smtClean="0">
                <a:solidFill>
                  <a:srgbClr val="00B0F0"/>
                </a:solidFill>
              </a:rPr>
              <a:t>(Michael Henson, University of Massachusetts)</a:t>
            </a:r>
          </a:p>
          <a:p>
            <a:pPr lvl="1"/>
            <a:r>
              <a:rPr lang="en-US" sz="1400" dirty="0"/>
              <a:t>We use machine learning to study protein folding.  We develop amino acid text embedding and generating systems to design, build, and test </a:t>
            </a:r>
            <a:r>
              <a:rPr lang="en-US" sz="1400" dirty="0" smtClean="0"/>
              <a:t>proteins. </a:t>
            </a:r>
            <a:r>
              <a:rPr lang="en-US" sz="1400" dirty="0" smtClean="0">
                <a:solidFill>
                  <a:srgbClr val="00B0F0"/>
                </a:solidFill>
              </a:rPr>
              <a:t>(David Kaplan, Tufts </a:t>
            </a:r>
            <a:r>
              <a:rPr lang="en-US" sz="1400" dirty="0" smtClean="0">
                <a:solidFill>
                  <a:srgbClr val="00B0F0"/>
                </a:solidFill>
              </a:rPr>
              <a:t>University; Markus Buehler, MIT)</a:t>
            </a:r>
            <a:r>
              <a:rPr lang="en-US" sz="1400" dirty="0" smtClean="0">
                <a:solidFill>
                  <a:srgbClr val="00B0F0"/>
                </a:solidFill>
              </a:rPr>
              <a:t>.</a:t>
            </a:r>
          </a:p>
          <a:p>
            <a:pPr lvl="1"/>
            <a:r>
              <a:rPr lang="en-US" sz="1400" dirty="0"/>
              <a:t>Our modeling extends from molecular biophysics (channels, enzymes, transporters) to whole body responses to exercise and pharmaceuticals. Our foci are on heart and skeletal muscle</a:t>
            </a:r>
            <a:r>
              <a:rPr lang="en-US" sz="1400" dirty="0" smtClean="0"/>
              <a:t>.</a:t>
            </a:r>
            <a:endParaRPr lang="en-US" sz="1400" dirty="0" smtClean="0">
              <a:solidFill>
                <a:srgbClr val="00B0F0"/>
              </a:solidFill>
            </a:endParaRPr>
          </a:p>
          <a:p>
            <a:r>
              <a:rPr lang="en-US" sz="2400" dirty="0" smtClean="0"/>
              <a:t>Simulating across scales:</a:t>
            </a:r>
          </a:p>
          <a:p>
            <a:pPr lvl="1"/>
            <a:r>
              <a:rPr lang="en-US" sz="1400" dirty="0" smtClean="0"/>
              <a:t>Inference methods to calculate p-values for statistical significance of experimental data. </a:t>
            </a:r>
            <a:r>
              <a:rPr lang="en-US" sz="1400" dirty="0" smtClean="0">
                <a:solidFill>
                  <a:srgbClr val="00B0F0"/>
                </a:solidFill>
              </a:rPr>
              <a:t>(Mark </a:t>
            </a:r>
            <a:r>
              <a:rPr lang="en-US" sz="1400" dirty="0" err="1" smtClean="0">
                <a:solidFill>
                  <a:srgbClr val="00B0F0"/>
                </a:solidFill>
              </a:rPr>
              <a:t>Alber</a:t>
            </a:r>
            <a:r>
              <a:rPr lang="en-US" sz="1400" dirty="0" smtClean="0">
                <a:solidFill>
                  <a:srgbClr val="00B0F0"/>
                </a:solidFill>
              </a:rPr>
              <a:t>, UC Riverside)</a:t>
            </a:r>
          </a:p>
          <a:p>
            <a:pPr lvl="1"/>
            <a:r>
              <a:rPr lang="en-US" sz="1400" dirty="0" smtClean="0"/>
              <a:t>Enhancement of image resolution for validation and clinical application of multiscale models. </a:t>
            </a:r>
            <a:r>
              <a:rPr lang="en-US" sz="1400" dirty="0" smtClean="0">
                <a:solidFill>
                  <a:srgbClr val="00B0F0"/>
                </a:solidFill>
              </a:rPr>
              <a:t>(Markus Buehler, MIT; Guy </a:t>
            </a:r>
            <a:r>
              <a:rPr lang="en-US" sz="1400" dirty="0" smtClean="0">
                <a:solidFill>
                  <a:srgbClr val="00B0F0"/>
                </a:solidFill>
              </a:rPr>
              <a:t>Genin, Washington </a:t>
            </a:r>
            <a:r>
              <a:rPr lang="en-US" sz="1400" dirty="0" smtClean="0">
                <a:solidFill>
                  <a:srgbClr val="00B0F0"/>
                </a:solidFill>
              </a:rPr>
              <a:t>University; Stavros Thomopoulos, Columbia)</a:t>
            </a:r>
            <a:endParaRPr lang="en-US" sz="1400" dirty="0" smtClean="0">
              <a:solidFill>
                <a:srgbClr val="00B0F0"/>
              </a:solidFill>
            </a:endParaRPr>
          </a:p>
          <a:p>
            <a:pPr lvl="1"/>
            <a:r>
              <a:rPr lang="en-US" sz="1400" dirty="0" smtClean="0"/>
              <a:t>Using </a:t>
            </a:r>
            <a:r>
              <a:rPr lang="en-US" sz="1400" dirty="0"/>
              <a:t>machine learning approach to predict </a:t>
            </a:r>
            <a:r>
              <a:rPr lang="en-US" sz="1400" dirty="0" smtClean="0"/>
              <a:t>biomarkers for tuberculosis. </a:t>
            </a:r>
            <a:r>
              <a:rPr lang="en-US" sz="1400" dirty="0" smtClean="0">
                <a:solidFill>
                  <a:srgbClr val="00B0F0"/>
                </a:solidFill>
              </a:rPr>
              <a:t>(</a:t>
            </a:r>
            <a:r>
              <a:rPr lang="en-US" sz="1400" dirty="0" err="1" smtClean="0">
                <a:solidFill>
                  <a:srgbClr val="00B0F0"/>
                </a:solidFill>
              </a:rPr>
              <a:t>Dartois</a:t>
            </a:r>
            <a:r>
              <a:rPr lang="en-US" sz="1400" dirty="0" smtClean="0">
                <a:solidFill>
                  <a:srgbClr val="00B0F0"/>
                </a:solidFill>
              </a:rPr>
              <a:t>, Univ. Michigan)</a:t>
            </a:r>
          </a:p>
          <a:p>
            <a:pPr lvl="1"/>
            <a:r>
              <a:rPr lang="en-US" sz="1400" dirty="0" smtClean="0"/>
              <a:t>We </a:t>
            </a:r>
            <a:r>
              <a:rPr lang="en-US" sz="1400" dirty="0"/>
              <a:t>use a data-driven input-output (IO) modeling approach as a solution to the scale linking problem. </a:t>
            </a:r>
            <a:r>
              <a:rPr lang="en-US" sz="1400" dirty="0" smtClean="0">
                <a:solidFill>
                  <a:srgbClr val="00B0F0"/>
                </a:solidFill>
              </a:rPr>
              <a:t>(</a:t>
            </a:r>
            <a:r>
              <a:rPr lang="en-US" sz="1400" dirty="0" err="1" smtClean="0">
                <a:solidFill>
                  <a:srgbClr val="00B0F0"/>
                </a:solidFill>
              </a:rPr>
              <a:t>Gianluca</a:t>
            </a:r>
            <a:r>
              <a:rPr lang="en-US" sz="1400" dirty="0" smtClean="0">
                <a:solidFill>
                  <a:srgbClr val="00B0F0"/>
                </a:solidFill>
              </a:rPr>
              <a:t> </a:t>
            </a:r>
            <a:r>
              <a:rPr lang="en-US" sz="1400" dirty="0" err="1" smtClean="0">
                <a:solidFill>
                  <a:srgbClr val="00B0F0"/>
                </a:solidFill>
              </a:rPr>
              <a:t>Lazzi</a:t>
            </a:r>
            <a:r>
              <a:rPr lang="en-US" sz="1400" dirty="0" smtClean="0">
                <a:solidFill>
                  <a:srgbClr val="00B0F0"/>
                </a:solidFill>
              </a:rPr>
              <a:t>, University of Utah)</a:t>
            </a:r>
            <a:endParaRPr lang="en-US" sz="2000" dirty="0" smtClean="0">
              <a:solidFill>
                <a:srgbClr val="00B0F0"/>
              </a:solidFill>
            </a:endParaRPr>
          </a:p>
        </p:txBody>
      </p:sp>
    </p:spTree>
    <p:extLst>
      <p:ext uri="{BB962C8B-B14F-4D97-AF65-F5344CB8AC3E}">
        <p14:creationId xmlns:p14="http://schemas.microsoft.com/office/powerpoint/2010/main" val="20546244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4787"/>
          </a:xfrm>
        </p:spPr>
        <p:txBody>
          <a:bodyPr>
            <a:normAutofit/>
          </a:bodyPr>
          <a:lstStyle/>
          <a:p>
            <a:r>
              <a:rPr lang="en-US" sz="3200" dirty="0">
                <a:solidFill>
                  <a:srgbClr val="0070C0"/>
                </a:solidFill>
              </a:rPr>
              <a:t>Are you using machine learning strategies for improving the optimization of MSM modeling</a:t>
            </a:r>
            <a:r>
              <a:rPr lang="en-US" sz="3200" dirty="0" smtClean="0">
                <a:solidFill>
                  <a:srgbClr val="0070C0"/>
                </a:solidFill>
              </a:rPr>
              <a:t>?</a:t>
            </a:r>
            <a:endParaRPr lang="en-US" sz="3200" dirty="0">
              <a:solidFill>
                <a:srgbClr val="0070C0"/>
              </a:solidFill>
            </a:endParaRPr>
          </a:p>
        </p:txBody>
      </p:sp>
      <p:sp>
        <p:nvSpPr>
          <p:cNvPr id="3" name="Content Placeholder 2"/>
          <p:cNvSpPr>
            <a:spLocks noGrp="1"/>
          </p:cNvSpPr>
          <p:nvPr>
            <p:ph idx="1"/>
          </p:nvPr>
        </p:nvSpPr>
        <p:spPr>
          <a:xfrm>
            <a:off x="838200" y="1759121"/>
            <a:ext cx="10515600" cy="4351338"/>
          </a:xfrm>
        </p:spPr>
        <p:txBody>
          <a:bodyPr/>
          <a:lstStyle/>
          <a:p>
            <a:r>
              <a:rPr lang="en-US" sz="2400" dirty="0" smtClean="0"/>
              <a:t>Large-scale parameter estimation:  </a:t>
            </a:r>
          </a:p>
          <a:p>
            <a:pPr lvl="1"/>
            <a:r>
              <a:rPr lang="en-US" sz="1400" dirty="0" smtClean="0"/>
              <a:t>Exploring how to use machine learning to optimize alternative pathway fluxes. </a:t>
            </a:r>
            <a:r>
              <a:rPr lang="en-US" sz="1400" dirty="0" smtClean="0">
                <a:solidFill>
                  <a:srgbClr val="00B0F0"/>
                </a:solidFill>
              </a:rPr>
              <a:t>(</a:t>
            </a:r>
            <a:r>
              <a:rPr lang="en-US" sz="1400" dirty="0">
                <a:solidFill>
                  <a:srgbClr val="00B0F0"/>
                </a:solidFill>
              </a:rPr>
              <a:t>James </a:t>
            </a:r>
            <a:r>
              <a:rPr lang="en-US" sz="1400" dirty="0" err="1" smtClean="0">
                <a:solidFill>
                  <a:srgbClr val="00B0F0"/>
                </a:solidFill>
              </a:rPr>
              <a:t>Bassingthwaighte</a:t>
            </a:r>
            <a:r>
              <a:rPr lang="en-US" sz="1400" dirty="0" smtClean="0">
                <a:solidFill>
                  <a:srgbClr val="00B0F0"/>
                </a:solidFill>
              </a:rPr>
              <a:t>, U Washington)</a:t>
            </a:r>
          </a:p>
          <a:p>
            <a:pPr lvl="1"/>
            <a:r>
              <a:rPr lang="en-US" sz="1400" dirty="0" smtClean="0"/>
              <a:t>Using genetic algorithms to adjust parameters according to the fitness functions at cell and tissue levels. </a:t>
            </a:r>
            <a:r>
              <a:rPr lang="en-US" sz="1400" dirty="0" smtClean="0">
                <a:solidFill>
                  <a:srgbClr val="00B0F0"/>
                </a:solidFill>
              </a:rPr>
              <a:t>(William W. Lytton, Northwestern University).</a:t>
            </a:r>
          </a:p>
          <a:p>
            <a:pPr lvl="1"/>
            <a:r>
              <a:rPr lang="en-US" sz="1400" dirty="0"/>
              <a:t>U</a:t>
            </a:r>
            <a:r>
              <a:rPr lang="en-US" sz="1400" dirty="0" smtClean="0"/>
              <a:t>sing </a:t>
            </a:r>
            <a:r>
              <a:rPr lang="en-US" sz="1400" dirty="0"/>
              <a:t>machine learning algorithms for classifying drugs into dangerous and safe classes based on simulation results and for automatically constraining parameters in </a:t>
            </a:r>
            <a:r>
              <a:rPr lang="en-US" sz="1400" dirty="0" smtClean="0"/>
              <a:t>models. </a:t>
            </a:r>
            <a:r>
              <a:rPr lang="en-US" sz="1400" dirty="0" smtClean="0">
                <a:solidFill>
                  <a:srgbClr val="00B0F0"/>
                </a:solidFill>
              </a:rPr>
              <a:t>(Eric </a:t>
            </a:r>
            <a:r>
              <a:rPr lang="en-US" sz="1400" dirty="0" err="1" smtClean="0">
                <a:solidFill>
                  <a:srgbClr val="00B0F0"/>
                </a:solidFill>
              </a:rPr>
              <a:t>Sobie</a:t>
            </a:r>
            <a:r>
              <a:rPr lang="en-US" sz="1400" dirty="0" smtClean="0">
                <a:solidFill>
                  <a:srgbClr val="00B0F0"/>
                </a:solidFill>
              </a:rPr>
              <a:t>, Icahn school of Medicine at Mount Sinai).</a:t>
            </a:r>
          </a:p>
          <a:p>
            <a:pPr lvl="1"/>
            <a:r>
              <a:rPr lang="en-US" sz="1400" dirty="0"/>
              <a:t>U</a:t>
            </a:r>
            <a:r>
              <a:rPr lang="en-US" sz="1400" dirty="0" smtClean="0"/>
              <a:t>tilizing </a:t>
            </a:r>
            <a:r>
              <a:rPr lang="en-US" sz="1400" dirty="0"/>
              <a:t>nonlinear optimization methods to identify parameter values based on fit to available data as well as model parsimony </a:t>
            </a:r>
            <a:r>
              <a:rPr lang="en-US" sz="1400" dirty="0" smtClean="0"/>
              <a:t>considerations. </a:t>
            </a:r>
            <a:r>
              <a:rPr lang="en-US" sz="1400" dirty="0" smtClean="0">
                <a:solidFill>
                  <a:srgbClr val="00B0F0"/>
                </a:solidFill>
              </a:rPr>
              <a:t>(</a:t>
            </a:r>
            <a:r>
              <a:rPr lang="en-US" sz="1400" dirty="0" err="1" smtClean="0">
                <a:solidFill>
                  <a:srgbClr val="00B0F0"/>
                </a:solidFill>
              </a:rPr>
              <a:t>Rajanikanth</a:t>
            </a:r>
            <a:r>
              <a:rPr lang="en-US" sz="1400" dirty="0" smtClean="0">
                <a:solidFill>
                  <a:srgbClr val="00B0F0"/>
                </a:solidFill>
              </a:rPr>
              <a:t> </a:t>
            </a:r>
            <a:r>
              <a:rPr lang="en-US" sz="1400" dirty="0" err="1" smtClean="0">
                <a:solidFill>
                  <a:srgbClr val="00B0F0"/>
                </a:solidFill>
              </a:rPr>
              <a:t>Vadigepalli</a:t>
            </a:r>
            <a:r>
              <a:rPr lang="en-US" sz="1400" dirty="0" smtClean="0">
                <a:solidFill>
                  <a:srgbClr val="00B0F0"/>
                </a:solidFill>
              </a:rPr>
              <a:t>, Thomas Jefferson University).</a:t>
            </a:r>
          </a:p>
          <a:p>
            <a:pPr lvl="1"/>
            <a:r>
              <a:rPr lang="en-US" sz="1400" dirty="0" smtClean="0"/>
              <a:t>Using Bayesian schemes for obtaining robust parameter estimation. </a:t>
            </a:r>
            <a:r>
              <a:rPr lang="en-US" sz="1400" dirty="0" smtClean="0">
                <a:solidFill>
                  <a:srgbClr val="00B0F0"/>
                </a:solidFill>
              </a:rPr>
              <a:t>(C. </a:t>
            </a:r>
            <a:r>
              <a:rPr lang="en-US" sz="1400" dirty="0" err="1" smtClean="0">
                <a:solidFill>
                  <a:srgbClr val="00B0F0"/>
                </a:solidFill>
              </a:rPr>
              <a:t>alberto</a:t>
            </a:r>
            <a:r>
              <a:rPr lang="en-US" sz="1400" dirty="0" smtClean="0">
                <a:solidFill>
                  <a:srgbClr val="00B0F0"/>
                </a:solidFill>
              </a:rPr>
              <a:t> Figueroa, University of Michigan)</a:t>
            </a:r>
          </a:p>
          <a:p>
            <a:pPr lvl="1"/>
            <a:r>
              <a:rPr lang="en-US" sz="1400" dirty="0"/>
              <a:t>Using linear programming to efficiently optimize MSM model </a:t>
            </a:r>
            <a:r>
              <a:rPr lang="en-US" sz="1400" dirty="0" smtClean="0">
                <a:solidFill>
                  <a:srgbClr val="00B0F0"/>
                </a:solidFill>
              </a:rPr>
              <a:t>(Xiaobo </a:t>
            </a:r>
            <a:r>
              <a:rPr lang="en-US" sz="1400" dirty="0" err="1" smtClean="0">
                <a:solidFill>
                  <a:srgbClr val="00B0F0"/>
                </a:solidFill>
              </a:rPr>
              <a:t>zhou</a:t>
            </a:r>
            <a:r>
              <a:rPr lang="en-US" sz="1400" dirty="0" smtClean="0">
                <a:solidFill>
                  <a:srgbClr val="00B0F0"/>
                </a:solidFill>
              </a:rPr>
              <a:t>, </a:t>
            </a:r>
            <a:r>
              <a:rPr lang="en-US" sz="1400" dirty="0" err="1" smtClean="0">
                <a:solidFill>
                  <a:srgbClr val="00B0F0"/>
                </a:solidFill>
              </a:rPr>
              <a:t>UTHealth</a:t>
            </a:r>
            <a:r>
              <a:rPr lang="en-US" sz="1400" dirty="0" smtClean="0">
                <a:solidFill>
                  <a:srgbClr val="00B0F0"/>
                </a:solidFill>
              </a:rPr>
              <a:t>)</a:t>
            </a:r>
            <a:endParaRPr lang="en-US" sz="1400" dirty="0">
              <a:solidFill>
                <a:srgbClr val="00B0F0"/>
              </a:solidFill>
            </a:endParaRPr>
          </a:p>
          <a:p>
            <a:r>
              <a:rPr lang="en-US" sz="2400" dirty="0" smtClean="0"/>
              <a:t>Uncertainty/Sensitivity quantifications of model outcome:</a:t>
            </a:r>
          </a:p>
          <a:p>
            <a:pPr lvl="1"/>
            <a:r>
              <a:rPr lang="en-US" sz="1600" dirty="0" smtClean="0"/>
              <a:t>Perform local and global sensitivity analysis of parameters in ABM model, and ODE/PDE models </a:t>
            </a:r>
            <a:r>
              <a:rPr lang="en-US" sz="1600" dirty="0" smtClean="0">
                <a:solidFill>
                  <a:srgbClr val="00B0F0"/>
                </a:solidFill>
              </a:rPr>
              <a:t>(Xiaobo Zhou, </a:t>
            </a:r>
            <a:r>
              <a:rPr lang="en-US" sz="1600" dirty="0" err="1" smtClean="0">
                <a:solidFill>
                  <a:srgbClr val="00B0F0"/>
                </a:solidFill>
              </a:rPr>
              <a:t>UTHealth</a:t>
            </a:r>
            <a:r>
              <a:rPr lang="en-US" sz="1600" dirty="0" smtClean="0">
                <a:solidFill>
                  <a:srgbClr val="00B0F0"/>
                </a:solidFill>
              </a:rPr>
              <a:t>).</a:t>
            </a:r>
          </a:p>
          <a:p>
            <a:pPr lvl="1"/>
            <a:r>
              <a:rPr lang="en-US" sz="1600" dirty="0" smtClean="0">
                <a:sym typeface="Wingdings"/>
              </a:rPr>
              <a:t>Perform </a:t>
            </a:r>
            <a:r>
              <a:rPr lang="en-US" sz="1600" dirty="0">
                <a:sym typeface="Wingdings"/>
              </a:rPr>
              <a:t>systematic Sensitivity analysis of ABM to determine cause and effect.</a:t>
            </a:r>
            <a:r>
              <a:rPr lang="en-US" sz="1600" dirty="0">
                <a:solidFill>
                  <a:srgbClr val="00B0F0"/>
                </a:solidFill>
                <a:sym typeface="Wingdings"/>
              </a:rPr>
              <a:t>(Bruce Y. Lee, Johns Hopkins University</a:t>
            </a:r>
            <a:r>
              <a:rPr lang="en-US" sz="1600" dirty="0" smtClean="0">
                <a:solidFill>
                  <a:srgbClr val="00B0F0"/>
                </a:solidFill>
                <a:sym typeface="Wingdings"/>
              </a:rPr>
              <a:t>)</a:t>
            </a:r>
          </a:p>
          <a:p>
            <a:pPr lvl="1"/>
            <a:r>
              <a:rPr lang="en-US" sz="1600" dirty="0"/>
              <a:t>Predictive MSM strongly incorporate uncertainty quantification.</a:t>
            </a:r>
          </a:p>
          <a:p>
            <a:pPr lvl="1"/>
            <a:endParaRPr lang="en-US" sz="1600" dirty="0">
              <a:solidFill>
                <a:srgbClr val="00B0F0"/>
              </a:solidFill>
              <a:sym typeface="Wingdings"/>
            </a:endParaRPr>
          </a:p>
          <a:p>
            <a:pPr lvl="1"/>
            <a:endParaRPr lang="en-US" sz="1600" dirty="0" smtClean="0"/>
          </a:p>
        </p:txBody>
      </p:sp>
    </p:spTree>
    <p:extLst>
      <p:ext uri="{BB962C8B-B14F-4D97-AF65-F5344CB8AC3E}">
        <p14:creationId xmlns:p14="http://schemas.microsoft.com/office/powerpoint/2010/main" val="35528157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70C0"/>
                </a:solidFill>
              </a:rPr>
              <a:t>How can machine learning methods/tools used for evaluating the prediction of MSM </a:t>
            </a:r>
            <a:r>
              <a:rPr lang="en-US" sz="3200" dirty="0" smtClean="0">
                <a:solidFill>
                  <a:srgbClr val="0070C0"/>
                </a:solidFill>
              </a:rPr>
              <a:t>models</a:t>
            </a:r>
            <a:r>
              <a:rPr lang="en-US" sz="3200" dirty="0">
                <a:solidFill>
                  <a:srgbClr val="0070C0"/>
                </a:solidFill>
              </a:rPr>
              <a:t>?</a:t>
            </a:r>
          </a:p>
        </p:txBody>
      </p:sp>
      <p:sp>
        <p:nvSpPr>
          <p:cNvPr id="3" name="Content Placeholder 2"/>
          <p:cNvSpPr>
            <a:spLocks noGrp="1"/>
          </p:cNvSpPr>
          <p:nvPr>
            <p:ph idx="1"/>
          </p:nvPr>
        </p:nvSpPr>
        <p:spPr>
          <a:xfrm>
            <a:off x="838200" y="1690688"/>
            <a:ext cx="10515600" cy="4351338"/>
          </a:xfrm>
        </p:spPr>
        <p:txBody>
          <a:bodyPr>
            <a:normAutofit/>
          </a:bodyPr>
          <a:lstStyle/>
          <a:p>
            <a:r>
              <a:rPr lang="en-US" sz="2000" dirty="0" smtClean="0"/>
              <a:t>In examining uncertainty, we have to assess 4 types of model uncertainty for prediction. These are</a:t>
            </a:r>
            <a:r>
              <a:rPr lang="en-US" sz="2000" dirty="0">
                <a:sym typeface="Wingdings"/>
              </a:rPr>
              <a:t> </a:t>
            </a:r>
            <a:r>
              <a:rPr lang="en-US" sz="2000" dirty="0" smtClean="0">
                <a:sym typeface="Wingdings"/>
              </a:rPr>
              <a:t>(1) parameter (2) input (3) environment and (4) model structure itself. The first two could be handled by Monte Carlo techniques, except that for parameters, and sometime also inputs, there are inevitable correlations that render using </a:t>
            </a:r>
            <a:r>
              <a:rPr lang="en-US" sz="2000" dirty="0" err="1" smtClean="0">
                <a:sym typeface="Wingdings"/>
              </a:rPr>
              <a:t>iid</a:t>
            </a:r>
            <a:r>
              <a:rPr lang="en-US" sz="2000" dirty="0" smtClean="0">
                <a:sym typeface="Wingdings"/>
              </a:rPr>
              <a:t> process of any distribution invalid. Taking the correlation structure into account is much more computationally intensive, though it narrows the prediction space. Model environment includes the many fixed assumptions that go into modeling, constancies of the milieu, absence of perturbations, etc., and are omitted in order to represent a poorly defined but unchanging state.</a:t>
            </a:r>
          </a:p>
          <a:p>
            <a:r>
              <a:rPr lang="en-US" sz="2000" dirty="0" smtClean="0">
                <a:sym typeface="Wingdings"/>
              </a:rPr>
              <a:t>Model structural uncertainty is critically important, ranging from consideration of the varied levels of precision and accuracy in different algorithms for a module to to inclusion of different modules and arrangements of them in a configured system. When a system can be structured in many different ways, machine learning may serve as vehicle for finding the most satisfying arrangements</a:t>
            </a:r>
            <a:r>
              <a:rPr lang="en-US" sz="2000" dirty="0" smtClean="0">
                <a:sym typeface="Wingdings"/>
              </a:rPr>
              <a:t>.</a:t>
            </a:r>
          </a:p>
          <a:p>
            <a:r>
              <a:rPr lang="en-US" sz="2000" dirty="0" smtClean="0">
                <a:sym typeface="Wingdings"/>
              </a:rPr>
              <a:t>Image resolution enhancement</a:t>
            </a:r>
            <a:endParaRPr lang="en-US" sz="2000" dirty="0" smtClean="0">
              <a:sym typeface="Wingdings"/>
            </a:endParaRPr>
          </a:p>
        </p:txBody>
      </p:sp>
    </p:spTree>
    <p:extLst>
      <p:ext uri="{BB962C8B-B14F-4D97-AF65-F5344CB8AC3E}">
        <p14:creationId xmlns:p14="http://schemas.microsoft.com/office/powerpoint/2010/main" val="6500659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7791"/>
          </a:xfrm>
        </p:spPr>
        <p:txBody>
          <a:bodyPr>
            <a:normAutofit/>
          </a:bodyPr>
          <a:lstStyle/>
          <a:p>
            <a:r>
              <a:rPr lang="en-US" sz="3200" dirty="0">
                <a:solidFill>
                  <a:srgbClr val="0070C0"/>
                </a:solidFill>
              </a:rPr>
              <a:t>How </a:t>
            </a:r>
            <a:r>
              <a:rPr lang="en-US" sz="3200" dirty="0" smtClean="0">
                <a:solidFill>
                  <a:srgbClr val="0070C0"/>
                </a:solidFill>
              </a:rPr>
              <a:t>do </a:t>
            </a:r>
            <a:r>
              <a:rPr lang="en-US" sz="3200" dirty="0">
                <a:solidFill>
                  <a:srgbClr val="0070C0"/>
                </a:solidFill>
              </a:rPr>
              <a:t>new theories/technologies in machine learning areas impacted MSM modeling</a:t>
            </a:r>
            <a:r>
              <a:rPr lang="en-US" sz="3200" dirty="0" smtClean="0">
                <a:solidFill>
                  <a:srgbClr val="0070C0"/>
                </a:solidFill>
              </a:rPr>
              <a:t>?</a:t>
            </a:r>
            <a:endParaRPr lang="en-US" sz="3200" dirty="0">
              <a:solidFill>
                <a:srgbClr val="0070C0"/>
              </a:solidFill>
            </a:endParaRPr>
          </a:p>
        </p:txBody>
      </p:sp>
      <p:sp>
        <p:nvSpPr>
          <p:cNvPr id="3" name="Content Placeholder 2"/>
          <p:cNvSpPr>
            <a:spLocks noGrp="1"/>
          </p:cNvSpPr>
          <p:nvPr>
            <p:ph idx="1"/>
          </p:nvPr>
        </p:nvSpPr>
        <p:spPr>
          <a:xfrm>
            <a:off x="838200" y="1808999"/>
            <a:ext cx="10515600" cy="4351338"/>
          </a:xfrm>
        </p:spPr>
        <p:txBody>
          <a:bodyPr>
            <a:normAutofit/>
          </a:bodyPr>
          <a:lstStyle/>
          <a:p>
            <a:r>
              <a:rPr lang="en-US" sz="2000" dirty="0" smtClean="0"/>
              <a:t>Machine learning strategy that take into account physical principles. The use of physical principles will enable inferences in spite of noisy data.</a:t>
            </a:r>
          </a:p>
          <a:p>
            <a:r>
              <a:rPr lang="en-US" sz="2000" dirty="0" smtClean="0"/>
              <a:t>Bayesian correlation analysis may serve as guides to refining uncertainty quantification</a:t>
            </a:r>
          </a:p>
          <a:p>
            <a:r>
              <a:rPr lang="en-US" sz="2000" dirty="0" smtClean="0"/>
              <a:t>Machine learning based strategies speed up the parameter estimation.</a:t>
            </a:r>
          </a:p>
          <a:p>
            <a:r>
              <a:rPr lang="en-US" sz="2000" dirty="0" smtClean="0"/>
              <a:t>Machine learning methods (Boosting, Deep </a:t>
            </a:r>
            <a:r>
              <a:rPr lang="en-US" sz="2000" dirty="0"/>
              <a:t>L</a:t>
            </a:r>
            <a:r>
              <a:rPr lang="en-US" sz="2000" dirty="0" smtClean="0"/>
              <a:t>earning, Active learning, Transfer </a:t>
            </a:r>
            <a:r>
              <a:rPr lang="en-US" sz="2000" dirty="0" err="1" smtClean="0"/>
              <a:t>Leanrning</a:t>
            </a:r>
            <a:r>
              <a:rPr lang="en-US" sz="2000" dirty="0" smtClean="0"/>
              <a:t>, Dictionary learning, Generative </a:t>
            </a:r>
            <a:r>
              <a:rPr lang="en-US" sz="2000" dirty="0"/>
              <a:t>Adversarial </a:t>
            </a:r>
            <a:r>
              <a:rPr lang="en-US" sz="2000" dirty="0" smtClean="0"/>
              <a:t>Networks, Reinforcement learning, </a:t>
            </a:r>
            <a:r>
              <a:rPr lang="en-US" sz="2000" dirty="0" err="1" smtClean="0"/>
              <a:t>etc</a:t>
            </a:r>
            <a:r>
              <a:rPr lang="en-US" sz="2000" dirty="0" smtClean="0"/>
              <a:t>) may improve the prediction of MSM.</a:t>
            </a:r>
          </a:p>
          <a:p>
            <a:r>
              <a:rPr lang="en-US" sz="2000" dirty="0"/>
              <a:t>Bayesian networks can support clinical experts in finding the best patient-specific therapeutic decisions.</a:t>
            </a:r>
          </a:p>
        </p:txBody>
      </p:sp>
    </p:spTree>
    <p:extLst>
      <p:ext uri="{BB962C8B-B14F-4D97-AF65-F5344CB8AC3E}">
        <p14:creationId xmlns:p14="http://schemas.microsoft.com/office/powerpoint/2010/main" val="23089669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64170"/>
          </a:xfrm>
        </p:spPr>
        <p:txBody>
          <a:bodyPr>
            <a:normAutofit/>
          </a:bodyPr>
          <a:lstStyle/>
          <a:p>
            <a:r>
              <a:rPr lang="en-US" sz="3200" dirty="0" smtClean="0">
                <a:solidFill>
                  <a:srgbClr val="0070C0"/>
                </a:solidFill>
              </a:rPr>
              <a:t>Have new machine learning approaches improve your understanding of the complicated biological questions? </a:t>
            </a:r>
            <a:endParaRPr lang="en-US" sz="3200" dirty="0">
              <a:solidFill>
                <a:srgbClr val="0070C0"/>
              </a:solidFill>
            </a:endParaRPr>
          </a:p>
        </p:txBody>
      </p:sp>
      <p:sp>
        <p:nvSpPr>
          <p:cNvPr id="3" name="Content Placeholder 2"/>
          <p:cNvSpPr>
            <a:spLocks noGrp="1"/>
          </p:cNvSpPr>
          <p:nvPr>
            <p:ph idx="1"/>
          </p:nvPr>
        </p:nvSpPr>
        <p:spPr/>
        <p:txBody>
          <a:bodyPr>
            <a:normAutofit/>
          </a:bodyPr>
          <a:lstStyle/>
          <a:p>
            <a:r>
              <a:rPr lang="en-US" sz="2000" dirty="0" smtClean="0"/>
              <a:t>Exploring new machine </a:t>
            </a:r>
            <a:r>
              <a:rPr lang="en-US" sz="2000" dirty="0"/>
              <a:t>learning methods for automatic image </a:t>
            </a:r>
            <a:r>
              <a:rPr lang="en-US" sz="2000" dirty="0" smtClean="0"/>
              <a:t>segmentation</a:t>
            </a:r>
            <a:r>
              <a:rPr lang="en-US" sz="2000" dirty="0"/>
              <a:t>. </a:t>
            </a:r>
            <a:r>
              <a:rPr lang="en-US" sz="2000" dirty="0" smtClean="0">
                <a:solidFill>
                  <a:srgbClr val="00B0F0"/>
                </a:solidFill>
              </a:rPr>
              <a:t>(</a:t>
            </a:r>
            <a:r>
              <a:rPr lang="en-US" sz="2000" dirty="0">
                <a:solidFill>
                  <a:srgbClr val="00B0F0"/>
                </a:solidFill>
              </a:rPr>
              <a:t>A</a:t>
            </a:r>
            <a:r>
              <a:rPr lang="en-US" sz="2000" dirty="0" smtClean="0">
                <a:solidFill>
                  <a:srgbClr val="00B0F0"/>
                </a:solidFill>
              </a:rPr>
              <a:t>lberto </a:t>
            </a:r>
            <a:r>
              <a:rPr lang="en-US" sz="2000" dirty="0">
                <a:solidFill>
                  <a:srgbClr val="00B0F0"/>
                </a:solidFill>
              </a:rPr>
              <a:t>Figueroa, University of Michigan</a:t>
            </a:r>
            <a:r>
              <a:rPr lang="en-US" sz="2000" dirty="0" smtClean="0">
                <a:solidFill>
                  <a:srgbClr val="00B0F0"/>
                </a:solidFill>
              </a:rPr>
              <a:t>)</a:t>
            </a:r>
          </a:p>
          <a:p>
            <a:r>
              <a:rPr lang="en-US" sz="2000" dirty="0" smtClean="0"/>
              <a:t>Develop a </a:t>
            </a:r>
            <a:r>
              <a:rPr lang="en-US" sz="2000" dirty="0"/>
              <a:t>multiscale-imaging based cluster analysis (MICA) for analysis of asthmatic </a:t>
            </a:r>
            <a:r>
              <a:rPr lang="en-US" sz="2000" dirty="0" smtClean="0"/>
              <a:t>populations.</a:t>
            </a:r>
          </a:p>
          <a:p>
            <a:r>
              <a:rPr lang="en-US" sz="2000" dirty="0" smtClean="0"/>
              <a:t>Applying an unsupervised machine learning technique for grouping sub-population of patients. </a:t>
            </a:r>
            <a:r>
              <a:rPr lang="en-US" sz="2000" dirty="0" smtClean="0">
                <a:solidFill>
                  <a:srgbClr val="00B0F0"/>
                </a:solidFill>
              </a:rPr>
              <a:t>(</a:t>
            </a:r>
            <a:r>
              <a:rPr lang="en-US" sz="2000" dirty="0" err="1" smtClean="0">
                <a:solidFill>
                  <a:srgbClr val="00B0F0"/>
                </a:solidFill>
              </a:rPr>
              <a:t>Ching</a:t>
            </a:r>
            <a:r>
              <a:rPr lang="en-US" sz="2000" dirty="0" smtClean="0">
                <a:solidFill>
                  <a:srgbClr val="00B0F0"/>
                </a:solidFill>
              </a:rPr>
              <a:t>-Long Lin, University of Iowa)</a:t>
            </a:r>
          </a:p>
          <a:p>
            <a:r>
              <a:rPr lang="en-US" sz="2000" dirty="0" smtClean="0"/>
              <a:t> </a:t>
            </a:r>
            <a:r>
              <a:rPr lang="en-US" sz="2000" dirty="0"/>
              <a:t>Combing feedforward neural network with Bayesian regularization to predict the contact area conferred between aggregating platelets.</a:t>
            </a:r>
          </a:p>
          <a:p>
            <a:r>
              <a:rPr lang="en-US" sz="2000" dirty="0"/>
              <a:t>Using regression methods to learn regulation points. </a:t>
            </a:r>
            <a:r>
              <a:rPr lang="en-US" sz="2000" dirty="0">
                <a:solidFill>
                  <a:srgbClr val="00B0F0"/>
                </a:solidFill>
              </a:rPr>
              <a:t>(</a:t>
            </a:r>
            <a:r>
              <a:rPr lang="en-US" sz="2000" dirty="0" smtClean="0">
                <a:solidFill>
                  <a:srgbClr val="00B0F0"/>
                </a:solidFill>
              </a:rPr>
              <a:t>William </a:t>
            </a:r>
            <a:r>
              <a:rPr lang="en-US" sz="2000" dirty="0">
                <a:solidFill>
                  <a:srgbClr val="00B0F0"/>
                </a:solidFill>
              </a:rPr>
              <a:t>R. Cannon, Pacific </a:t>
            </a:r>
            <a:r>
              <a:rPr lang="en-US" sz="2000" dirty="0" smtClean="0">
                <a:solidFill>
                  <a:srgbClr val="00B0F0"/>
                </a:solidFill>
              </a:rPr>
              <a:t>Northwest </a:t>
            </a:r>
            <a:r>
              <a:rPr lang="en-US" sz="2000" dirty="0">
                <a:solidFill>
                  <a:srgbClr val="00B0F0"/>
                </a:solidFill>
              </a:rPr>
              <a:t>N</a:t>
            </a:r>
            <a:r>
              <a:rPr lang="en-US" sz="2000" dirty="0" smtClean="0">
                <a:solidFill>
                  <a:srgbClr val="00B0F0"/>
                </a:solidFill>
              </a:rPr>
              <a:t>ational </a:t>
            </a:r>
            <a:r>
              <a:rPr lang="en-US" sz="2000" dirty="0">
                <a:solidFill>
                  <a:srgbClr val="00B0F0"/>
                </a:solidFill>
              </a:rPr>
              <a:t>L</a:t>
            </a:r>
            <a:r>
              <a:rPr lang="en-US" sz="2000" dirty="0" smtClean="0">
                <a:solidFill>
                  <a:srgbClr val="00B0F0"/>
                </a:solidFill>
              </a:rPr>
              <a:t>aboratory</a:t>
            </a:r>
            <a:r>
              <a:rPr lang="en-US" sz="2000" dirty="0">
                <a:solidFill>
                  <a:srgbClr val="00B0F0"/>
                </a:solidFill>
              </a:rPr>
              <a:t>) </a:t>
            </a:r>
          </a:p>
          <a:p>
            <a:endParaRPr lang="en-US" sz="1600" dirty="0">
              <a:solidFill>
                <a:srgbClr val="00B0F0"/>
              </a:solidFill>
            </a:endParaRPr>
          </a:p>
        </p:txBody>
      </p:sp>
    </p:spTree>
    <p:extLst>
      <p:ext uri="{BB962C8B-B14F-4D97-AF65-F5344CB8AC3E}">
        <p14:creationId xmlns:p14="http://schemas.microsoft.com/office/powerpoint/2010/main" val="25670872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09417" cy="1264170"/>
          </a:xfrm>
        </p:spPr>
        <p:txBody>
          <a:bodyPr>
            <a:normAutofit fontScale="90000"/>
          </a:bodyPr>
          <a:lstStyle/>
          <a:p>
            <a:r>
              <a:rPr lang="en-US" sz="4900" dirty="0" smtClean="0">
                <a:solidFill>
                  <a:srgbClr val="0070C0"/>
                </a:solidFill>
              </a:rPr>
              <a:t>Key questions</a:t>
            </a:r>
            <a:br>
              <a:rPr lang="en-US" sz="4900" dirty="0" smtClean="0">
                <a:solidFill>
                  <a:srgbClr val="0070C0"/>
                </a:solidFill>
              </a:rPr>
            </a:br>
            <a:r>
              <a:rPr lang="en-US" sz="3200" dirty="0">
                <a:solidFill>
                  <a:srgbClr val="0070C0"/>
                </a:solidFill>
              </a:rPr>
              <a:t>H</a:t>
            </a:r>
            <a:r>
              <a:rPr lang="en-US" sz="3200" dirty="0" smtClean="0">
                <a:solidFill>
                  <a:srgbClr val="0070C0"/>
                </a:solidFill>
              </a:rPr>
              <a:t>ow can these be further harnessed for MSM prediction and validation?</a:t>
            </a:r>
            <a:endParaRPr lang="en-US" sz="3200" dirty="0">
              <a:solidFill>
                <a:srgbClr val="0070C0"/>
              </a:solidFill>
            </a:endParaRPr>
          </a:p>
        </p:txBody>
      </p:sp>
      <p:sp>
        <p:nvSpPr>
          <p:cNvPr id="3" name="Content Placeholder 2"/>
          <p:cNvSpPr>
            <a:spLocks noGrp="1"/>
          </p:cNvSpPr>
          <p:nvPr>
            <p:ph idx="1"/>
          </p:nvPr>
        </p:nvSpPr>
        <p:spPr>
          <a:xfrm>
            <a:off x="780011" y="1629296"/>
            <a:ext cx="10515600" cy="4351338"/>
          </a:xfrm>
        </p:spPr>
        <p:txBody>
          <a:bodyPr>
            <a:noAutofit/>
          </a:bodyPr>
          <a:lstStyle/>
          <a:p>
            <a:r>
              <a:rPr lang="en-US" dirty="0" smtClean="0"/>
              <a:t>Can underlying models be used to quantify biological processes?</a:t>
            </a:r>
          </a:p>
          <a:p>
            <a:pPr lvl="1"/>
            <a:r>
              <a:rPr lang="en-US" sz="2000" dirty="0" err="1" smtClean="0"/>
              <a:t>Omics</a:t>
            </a:r>
            <a:r>
              <a:rPr lang="en-US" sz="2000" dirty="0" smtClean="0"/>
              <a:t> data?</a:t>
            </a:r>
          </a:p>
          <a:p>
            <a:pPr lvl="1"/>
            <a:r>
              <a:rPr lang="en-US" sz="2000" dirty="0"/>
              <a:t>P</a:t>
            </a:r>
            <a:r>
              <a:rPr lang="en-US" sz="2000" dirty="0" smtClean="0"/>
              <a:t>athway modeling?</a:t>
            </a:r>
          </a:p>
          <a:p>
            <a:pPr lvl="1"/>
            <a:r>
              <a:rPr lang="en-US" sz="2000" dirty="0" smtClean="0"/>
              <a:t>Cell-cell interactions?</a:t>
            </a:r>
          </a:p>
          <a:p>
            <a:pPr lvl="1"/>
            <a:r>
              <a:rPr lang="en-US" sz="2000" dirty="0" err="1" smtClean="0"/>
              <a:t>Meso</a:t>
            </a:r>
            <a:r>
              <a:rPr lang="en-US" sz="2000" dirty="0" smtClean="0"/>
              <a:t>-scale phenomena?</a:t>
            </a:r>
            <a:endParaRPr lang="en-US" sz="2000" dirty="0" smtClean="0"/>
          </a:p>
          <a:p>
            <a:r>
              <a:rPr lang="en-US" dirty="0" smtClean="0"/>
              <a:t>Can machine </a:t>
            </a:r>
            <a:r>
              <a:rPr lang="en-US" dirty="0" smtClean="0"/>
              <a:t>learning methods </a:t>
            </a:r>
            <a:r>
              <a:rPr lang="en-US" dirty="0" smtClean="0"/>
              <a:t>be harnessed for </a:t>
            </a:r>
            <a:r>
              <a:rPr lang="en-US" dirty="0" smtClean="0"/>
              <a:t>parameter estimation/model optimization?</a:t>
            </a:r>
          </a:p>
          <a:p>
            <a:r>
              <a:rPr lang="en-US" dirty="0" smtClean="0"/>
              <a:t>Can </a:t>
            </a:r>
            <a:r>
              <a:rPr lang="en-US" dirty="0" smtClean="0"/>
              <a:t>machine learning </a:t>
            </a:r>
            <a:r>
              <a:rPr lang="en-US" dirty="0" smtClean="0"/>
              <a:t>reduce parameter space in experimenta</a:t>
            </a:r>
            <a:r>
              <a:rPr lang="en-US" dirty="0" smtClean="0"/>
              <a:t>l design</a:t>
            </a:r>
            <a:r>
              <a:rPr lang="en-US" dirty="0" smtClean="0"/>
              <a:t>?</a:t>
            </a:r>
          </a:p>
          <a:p>
            <a:r>
              <a:rPr lang="en-US" dirty="0" smtClean="0"/>
              <a:t>Can machine learning reduce medical imaging requirements for validating to multiscale models?</a:t>
            </a:r>
            <a:endParaRPr lang="en-US" dirty="0"/>
          </a:p>
        </p:txBody>
      </p:sp>
    </p:spTree>
    <p:extLst>
      <p:ext uri="{BB962C8B-B14F-4D97-AF65-F5344CB8AC3E}">
        <p14:creationId xmlns:p14="http://schemas.microsoft.com/office/powerpoint/2010/main" val="38587043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TotalTime>
  <Words>1151</Words>
  <Application>Microsoft Macintosh PowerPoint</Application>
  <PresentationFormat>Custom</PresentationFormat>
  <Paragraphs>110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Machine learning algorithms that get better with experience</vt:lpstr>
      <vt:lpstr>Machine learning in imaging: mitochondria Uri Manor, Gerry Shadel, Jan Karlseder, Salk Institute</vt:lpstr>
      <vt:lpstr>Key questions How can these be further harnessed for MSM prediction and validation?</vt:lpstr>
      <vt:lpstr>Are you using or developing machine learning or causal inference methods across multi-scale data?</vt:lpstr>
      <vt:lpstr>Are you using machine learning strategies for improving the optimization of MSM modeling?</vt:lpstr>
      <vt:lpstr>How can machine learning methods/tools used for evaluating the prediction of MSM models?</vt:lpstr>
      <vt:lpstr>How do new theories/technologies in machine learning areas impacted MSM modeling?</vt:lpstr>
      <vt:lpstr>Have new machine learning approaches improve your understanding of the complicated biological questions? </vt:lpstr>
      <vt:lpstr>Key questions How can these be further harnessed for MSM prediction and validation?</vt:lpstr>
    </vt:vector>
  </TitlesOfParts>
  <Company>UTHealth at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 Zhiwei</dc:creator>
  <cp:lastModifiedBy>Guy Genin</cp:lastModifiedBy>
  <cp:revision>47</cp:revision>
  <dcterms:created xsi:type="dcterms:W3CDTF">2018-03-01T22:45:10Z</dcterms:created>
  <dcterms:modified xsi:type="dcterms:W3CDTF">2018-03-20T12:08:41Z</dcterms:modified>
</cp:coreProperties>
</file>