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79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59" r:id="rId12"/>
    <p:sldId id="288" r:id="rId13"/>
    <p:sldId id="277" r:id="rId14"/>
    <p:sldId id="275" r:id="rId15"/>
    <p:sldId id="266" r:id="rId16"/>
    <p:sldId id="268" r:id="rId17"/>
    <p:sldId id="269" r:id="rId18"/>
    <p:sldId id="270" r:id="rId19"/>
    <p:sldId id="271" r:id="rId20"/>
    <p:sldId id="264" r:id="rId21"/>
    <p:sldId id="274" r:id="rId22"/>
    <p:sldId id="267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9"/>
    <p:restoredTop sz="94643"/>
  </p:normalViewPr>
  <p:slideViewPr>
    <p:cSldViewPr snapToGrid="0" snapToObjects="1">
      <p:cViewPr>
        <p:scale>
          <a:sx n="137" d="100"/>
          <a:sy n="137" d="100"/>
        </p:scale>
        <p:origin x="1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Parameterization</c:v>
                </c:pt>
                <c:pt idx="1">
                  <c:v>Platelet Flipping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E0-4E8C-B30E-6360FB899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Parameterization</c:v>
                </c:pt>
                <c:pt idx="1">
                  <c:v>Platelet Flipping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F6-401C-A5E9-B1B956E95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0B216-060D-AF4C-9292-803BE87F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971D0F-0313-4749-A283-5976D6DB1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3836DF-6B9C-A34B-AB32-6FC095E7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44ACD2-DFD4-0242-98BD-ECE43A69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C615F0-1EEB-6943-B6A3-4418F574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5E408-D4A3-AE44-B69B-0B846846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87B89D-9943-C54E-B7A9-1B8FDFBCE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462E9-07C0-9F45-9BC8-CD9579CC3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5FCC1-9694-0544-BEFA-7C1F6924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0F0350-7F36-E945-BBA5-1D8437EB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0320CA-45B2-CC46-8569-4320A6B33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A3E9A3-1C5E-F545-9759-3E9DDDA7E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36AAA9-D95E-7D4E-809D-C126F0B4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A67176-DA22-DF48-B785-987A61DF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C1CAC1-EF72-3D4B-BA30-CE9E65D8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8CF00-D6C7-8A4D-9790-4D56BE1B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06118-AA3B-8846-ACCC-D613351F2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024BD2-574D-7440-A62B-57362C5B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5C8BD-DEED-4648-B33B-FD92DBD8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603F6-8C9F-F24C-9DA0-05255D2D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7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F4962-FBCC-2F43-B170-DE3CE4F6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ECAF4-5D96-314A-9A0A-6893B04F1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FF2F0B-A784-0445-A37C-4B9B3F64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E46F5-3654-7147-A6C8-58D424D48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DB188-F639-E34C-91F7-D6A8FAD2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0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C6DFA-CB08-994C-BF5C-70DD99C2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B55E6-BF68-0248-BC9F-7B4E7C6D3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498BC4-E3A1-FD4F-88A4-C94B2E304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228D7-8445-6344-B081-A99FAF82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1CA364-E3CF-274B-B23D-89D7121C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B8C318-EA82-A448-BD77-126D118D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BB45C5-0B7F-4B4B-BA22-B78587B2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DDFB58-6F1D-7D4A-9BDE-AA34936F7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495DEC-3BEE-C44A-806D-B5B7D605C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A60B31-5322-8045-AE2F-78A0F5E22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C61FD8-08B2-7049-9C7E-D9A3796C4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25ADA3-343E-FF43-8B16-6EB3ABDF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3B6815-7DAF-AA48-863B-F716CFB9A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80B4F7-D43C-3B4D-8ECD-78BEDB8E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49291-37A9-FC47-B1A5-D6446682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E917F7-46C9-ED41-B804-EB78A3F9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D208CB-BE3D-144E-B264-D3D4BE5F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3A36B9-31B7-D046-BAA4-8E2AC42A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9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7B2EAD6-3E59-3E4E-B3A8-BB653336F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AFB814-2304-9647-B137-E4F21296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A2EF4D-156C-1D45-A52D-F38C0C39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5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27F1C-65CE-E04F-A77B-AF738BB5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0080F-A692-974C-A2E5-8102B57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F3A524-AF00-A345-A311-8B53214C8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880B7D-B3F8-6348-A780-3569BC87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EFEB8-995E-FB4E-AA16-B29B5487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6128B5-8217-824B-A0D2-76C0DB53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F3D35-5EF4-FC47-8330-8B361D17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39A846-82CB-EB44-B222-19EA6C046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83697A-A421-6A4A-B1D3-DE138FB93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600568-65E4-7245-929B-C3774DA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9F1587-C7B8-904C-ACED-D9A5B775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AE80C6-2E9F-144F-A36A-E9195C44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6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586971-8433-5045-B4E1-27B20D82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6025CC-75AE-614E-AA9A-F233EF976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105CE6-42DF-5848-A1C4-D6D553831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A43BB-333E-BA49-9471-AB074308AD97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15DC72-3AB2-B044-A624-75FDF7F50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744B6B-9D80-704B-A292-9F5DC04E6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4191-ECED-074E-BFF2-DB9DD720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hyperlink" Target="http://dx.doi.org/10.1002/wsbm.1270" TargetMode="External"/><Relationship Id="rId5" Type="http://schemas.openxmlformats.org/officeDocument/2006/relationships/hyperlink" Target="http://www.ncbi.nlm.nih.gov/pubmed?term=24810243" TargetMode="External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chart" Target="../charts/chart1.xml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19265149" TargetMode="External"/><Relationship Id="rId4" Type="http://schemas.openxmlformats.org/officeDocument/2006/relationships/hyperlink" Target="http://www.ncbi.nlm.nih.gov/pmc/articles/PMC3182770" TargetMode="External"/><Relationship Id="rId5" Type="http://schemas.openxmlformats.org/officeDocument/2006/relationships/hyperlink" Target="http://dx.doi.org/10.4049/jimmunol.1003299" TargetMode="External"/><Relationship Id="rId6" Type="http://schemas.openxmlformats.org/officeDocument/2006/relationships/hyperlink" Target="http://www.ncbi.nlm.nih.gov/pmc/articles/PMC312754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?term=15501468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mmps.sandia.gov/" TargetMode="Externa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g"/><Relationship Id="rId12" Type="http://schemas.openxmlformats.org/officeDocument/2006/relationships/image" Target="../media/image37.jpeg"/><Relationship Id="rId13" Type="http://schemas.microsoft.com/office/2007/relationships/hdphoto" Target="../media/hdphoto1.wdp"/><Relationship Id="rId14" Type="http://schemas.openxmlformats.org/officeDocument/2006/relationships/image" Target="../media/image38.gif"/><Relationship Id="rId15" Type="http://schemas.openxmlformats.org/officeDocument/2006/relationships/image" Target="../media/image39.jpeg"/><Relationship Id="rId16" Type="http://schemas.openxmlformats.org/officeDocument/2006/relationships/image" Target="../media/image20.png"/><Relationship Id="rId17" Type="http://schemas.openxmlformats.org/officeDocument/2006/relationships/image" Target="../media/image40.jpeg"/><Relationship Id="rId18" Type="http://schemas.openxmlformats.org/officeDocument/2006/relationships/image" Target="../media/image22.jpeg"/><Relationship Id="rId19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56345-DA59-4C97-AA24-52DC0C1E9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Challenge #8:  Problem-driven multiscale models that require high performance computing</a:t>
            </a:r>
            <a:endParaRPr lang="en-US" sz="4800" dirty="0"/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xmlns="" id="{45EE6E47-E9D4-466C-B793-7D64D5E0E0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0" y="6144064"/>
            <a:ext cx="1447800" cy="609600"/>
          </a:xfrm>
          <a:prstGeom prst="rect">
            <a:avLst/>
          </a:prstGeom>
        </p:spPr>
        <p:txBody>
          <a:bodyPr wrap="none" lIns="91249" tIns="45623" rIns="91249" bIns="45623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defTabSz="912479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IMAG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3CCC1A12-A386-734B-98A6-C65D2FB29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702" y="432049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 Leads:</a:t>
            </a:r>
            <a:br>
              <a:rPr lang="en-US" dirty="0"/>
            </a:br>
            <a:r>
              <a:rPr lang="en-US" dirty="0"/>
              <a:t>Julius Guccione (University of California, San </a:t>
            </a:r>
            <a:r>
              <a:rPr lang="en-US" dirty="0" smtClean="0"/>
              <a:t>Francisco</a:t>
            </a:r>
            <a:r>
              <a:rPr lang="en-US" dirty="0"/>
              <a:t>)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Denise Kirschner, PhD (University of Michigan)</a:t>
            </a:r>
          </a:p>
        </p:txBody>
      </p:sp>
    </p:spTree>
    <p:extLst>
      <p:ext uri="{BB962C8B-B14F-4D97-AF65-F5344CB8AC3E}">
        <p14:creationId xmlns:p14="http://schemas.microsoft.com/office/powerpoint/2010/main" val="2846999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0416"/>
            <a:ext cx="8596668" cy="1320800"/>
          </a:xfrm>
        </p:spPr>
        <p:txBody>
          <a:bodyPr/>
          <a:lstStyle/>
          <a:p>
            <a:r>
              <a:rPr lang="en-US" b="1" dirty="0"/>
              <a:t>Pre-Meeting Summary for Group 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2237"/>
            <a:ext cx="8596668" cy="5317588"/>
          </a:xfrm>
        </p:spPr>
        <p:txBody>
          <a:bodyPr>
            <a:normAutofit/>
          </a:bodyPr>
          <a:lstStyle/>
          <a:p>
            <a:r>
              <a:rPr lang="en-US" dirty="0"/>
              <a:t>12) </a:t>
            </a:r>
            <a:r>
              <a:rPr lang="en-US" b="1" dirty="0"/>
              <a:t>Shared instrumentation grant</a:t>
            </a:r>
          </a:p>
          <a:p>
            <a:pPr lvl="1"/>
            <a:r>
              <a:rPr lang="en-US" dirty="0"/>
              <a:t>We could Apply to NIH as collective MSM investigators </a:t>
            </a:r>
          </a:p>
          <a:p>
            <a:pPr lvl="1"/>
            <a:r>
              <a:rPr lang="en-US" dirty="0"/>
              <a:t>Not sure NIH will get that?</a:t>
            </a:r>
          </a:p>
          <a:p>
            <a:pPr lvl="1"/>
            <a:r>
              <a:rPr lang="en-US" dirty="0"/>
              <a:t>Need a fundamental rethinking of things</a:t>
            </a:r>
          </a:p>
          <a:p>
            <a:r>
              <a:rPr lang="en-US" dirty="0"/>
              <a:t>13) </a:t>
            </a:r>
            <a:r>
              <a:rPr lang="en-US" b="1" dirty="0"/>
              <a:t>Clusters on University Campuses</a:t>
            </a:r>
          </a:p>
          <a:p>
            <a:pPr lvl="1"/>
            <a:r>
              <a:rPr lang="en-US" dirty="0"/>
              <a:t>Since the NIH pays our (high) in-direct cost rate to our universities, maybe NIH can demand that they should provide free access?</a:t>
            </a:r>
          </a:p>
          <a:p>
            <a:pPr lvl="1"/>
            <a:r>
              <a:rPr lang="en-US" dirty="0"/>
              <a:t>Who can </a:t>
            </a:r>
            <a:r>
              <a:rPr lang="en-US" dirty="0"/>
              <a:t>e</a:t>
            </a:r>
            <a:r>
              <a:rPr lang="en-US" dirty="0" smtClean="0"/>
              <a:t>nforce </a:t>
            </a:r>
            <a:r>
              <a:rPr lang="en-US" dirty="0"/>
              <a:t>that?</a:t>
            </a:r>
          </a:p>
          <a:p>
            <a:pPr lvl="1"/>
            <a:r>
              <a:rPr lang="en-US" dirty="0"/>
              <a:t>Make it a requirement for computational grants?</a:t>
            </a:r>
          </a:p>
          <a:p>
            <a:r>
              <a:rPr lang="en-US" dirty="0"/>
              <a:t>14) National Lab Super computers</a:t>
            </a:r>
          </a:p>
          <a:p>
            <a:pPr lvl="1"/>
            <a:r>
              <a:rPr lang="en-US" dirty="0"/>
              <a:t>How to gain access?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9A65438-F587-9344-A731-5537235C25A2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2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2" y="224820"/>
            <a:ext cx="10212572" cy="9906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+mn-lt"/>
              </a:rPr>
              <a:t>Notes on GPU-based computing: pros and cons-</a:t>
            </a:r>
            <a:r>
              <a:rPr lang="en-US" sz="2400" dirty="0">
                <a:cs typeface="Calibri"/>
              </a:rPr>
              <a:t> by Tim </a:t>
            </a:r>
            <a:r>
              <a:rPr lang="en-US" sz="2400" dirty="0" err="1">
                <a:cs typeface="Calibri"/>
              </a:rPr>
              <a:t>Secomb</a:t>
            </a:r>
            <a:r>
              <a:rPr lang="en-US" sz="2400" dirty="0">
                <a:cs typeface="Calibri"/>
              </a:rPr>
              <a:t>, University of Arizona</a:t>
            </a:r>
            <a:br>
              <a:rPr lang="en-US" sz="2400" dirty="0">
                <a:cs typeface="Calibri"/>
              </a:rPr>
            </a:br>
            <a:r>
              <a:rPr lang="en-US" sz="2400" b="1" dirty="0">
                <a:latin typeface="+mn-lt"/>
              </a:rPr>
              <a:t/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/>
            </a:r>
            <a:br>
              <a:rPr lang="en-US" sz="2400" b="1" dirty="0">
                <a:latin typeface="+mn-lt"/>
              </a:rPr>
            </a:br>
            <a:endParaRPr lang="en-US" sz="1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285" y="740389"/>
            <a:ext cx="729277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Advantages of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cs typeface="Calibri"/>
              </a:rPr>
              <a:t>High theoretical </a:t>
            </a:r>
            <a:r>
              <a:rPr lang="en-US" sz="1600" dirty="0"/>
              <a:t>floating point operations per second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cs typeface="Calibri"/>
              </a:rPr>
              <a:t>Relatively inexpensive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cs typeface="Calibri"/>
              </a:rPr>
              <a:t>Can dedicate a system to your own project – no need to share!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cs typeface="Calibri"/>
              </a:rPr>
              <a:t>Libraries are available for all standard linear algebra operations, callable from standard C++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Disadvantages of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Nonstandard operations require writing “kernels” in special programming language (CUDA or OpenCL)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Debugging is more difficult for GPU code than for CPU code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Requires a different approach to optimization for speed: floating point operations are very fast, but CPU-GPU memory transfers can kill performance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As in any parallel computing, some algorithms do not benefit, and some need major modifications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1" i="1" dirty="0"/>
              <a:t>Cost and time to reprogram in GPU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Summary</a:t>
            </a:r>
            <a:endParaRPr lang="en-US" sz="1400" dirty="0"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dirty="0">
                <a:cs typeface="Calibri"/>
              </a:rPr>
              <a:t>If your project has computations that are highly granular and would benefit from parallel processing, then it can be worth the (significant) effort to reprogram them for GPUs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171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mage result for gp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82" y="1063925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g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93" y="4426251"/>
            <a:ext cx="3265837" cy="16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11E56AC-131A-5C40-8378-C59AA407D6D9}"/>
              </a:ext>
            </a:extLst>
          </p:cNvPr>
          <p:cNvCxnSpPr/>
          <p:nvPr/>
        </p:nvCxnSpPr>
        <p:spPr>
          <a:xfrm>
            <a:off x="277790" y="559837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5F4CE-F607-1045-ADC3-CA5A38DB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60" y="236187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SUMMARY SLIDES FROM MSM PIs</a:t>
            </a:r>
          </a:p>
        </p:txBody>
      </p:sp>
    </p:spTree>
    <p:extLst>
      <p:ext uri="{BB962C8B-B14F-4D97-AF65-F5344CB8AC3E}">
        <p14:creationId xmlns:p14="http://schemas.microsoft.com/office/powerpoint/2010/main" val="162883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521" y="0"/>
            <a:ext cx="8458200" cy="742950"/>
          </a:xfrm>
        </p:spPr>
        <p:txBody>
          <a:bodyPr/>
          <a:lstStyle/>
          <a:p>
            <a:r>
              <a:rPr lang="en-US" sz="2025" dirty="0">
                <a:latin typeface="Calibri"/>
                <a:cs typeface="Calibri"/>
              </a:rPr>
              <a:t>A Multi-scale Systems Pharmacology Approach to TB Treatment</a:t>
            </a:r>
            <a:br>
              <a:rPr lang="en-US" sz="2025" dirty="0">
                <a:latin typeface="Calibri"/>
                <a:cs typeface="Calibri"/>
              </a:rPr>
            </a:br>
            <a:r>
              <a:rPr lang="en-US" sz="1500" dirty="0">
                <a:latin typeface="Calibri"/>
                <a:cs typeface="Calibri"/>
              </a:rPr>
              <a:t>computational:  Kirschner, </a:t>
            </a:r>
            <a:r>
              <a:rPr lang="en-US" sz="1500" dirty="0" err="1">
                <a:latin typeface="Calibri"/>
                <a:cs typeface="Calibri"/>
              </a:rPr>
              <a:t>Linderman</a:t>
            </a:r>
            <a:r>
              <a:rPr lang="en-US" sz="1500" dirty="0">
                <a:latin typeface="Calibri"/>
                <a:cs typeface="Calibri"/>
              </a:rPr>
              <a:t> (Michigan) and experimental:  </a:t>
            </a:r>
            <a:r>
              <a:rPr lang="en-US" sz="1500" dirty="0" err="1">
                <a:latin typeface="Calibri"/>
                <a:cs typeface="Calibri"/>
              </a:rPr>
              <a:t>Dartois</a:t>
            </a:r>
            <a:r>
              <a:rPr lang="en-US" sz="1500" dirty="0">
                <a:latin typeface="Calibri"/>
                <a:cs typeface="Calibri"/>
              </a:rPr>
              <a:t> (Rutgers), Flynn (Pittsburgh)</a:t>
            </a:r>
            <a:endParaRPr lang="en-US" sz="1500" dirty="0"/>
          </a:p>
        </p:txBody>
      </p:sp>
      <p:pic>
        <p:nvPicPr>
          <p:cNvPr id="14" name="Picture 13" descr="Figure1-updated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706135"/>
            <a:ext cx="2227172" cy="2089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447800"/>
            <a:ext cx="3771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Challenge #8: Problem-driven </a:t>
            </a:r>
            <a:r>
              <a:rPr lang="en-US" sz="1600" dirty="0" err="1">
                <a:latin typeface="Calibri"/>
                <a:cs typeface="Calibri"/>
              </a:rPr>
              <a:t>multiscale</a:t>
            </a:r>
            <a:r>
              <a:rPr lang="en-US" sz="1600" dirty="0">
                <a:latin typeface="Calibri"/>
                <a:cs typeface="Calibri"/>
              </a:rPr>
              <a:t> models that require high performance computing</a:t>
            </a:r>
          </a:p>
          <a:p>
            <a:endParaRPr lang="en-US" sz="1600" dirty="0">
              <a:latin typeface="Calibri"/>
              <a:cs typeface="Calibri"/>
            </a:endParaRP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We have demand for HPC as our system is a hybrid ABM that requires embarrassing parallel runs on thousands of cores.</a:t>
            </a: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We have obtained access to national resources via grants  (XSEDE, NERSC), but local resources are expensive</a:t>
            </a: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We have honed an uncertainty  and sensitivity quantification approach (Marino et al. 2008 ) </a:t>
            </a: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Tunable resolution is our approach to fine vs coarse graining to fit the problem [1]</a:t>
            </a:r>
          </a:p>
          <a:p>
            <a:pPr marL="257175" indent="-257175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MSM community would benefit from resources dedicated to our efforts at the NIH—the demand is there and indirect costs should cover time on local resources </a:t>
            </a:r>
          </a:p>
          <a:p>
            <a:endParaRPr lang="en-US" sz="1600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683054-A3A8-E848-BB02-91412BA13206}"/>
              </a:ext>
            </a:extLst>
          </p:cNvPr>
          <p:cNvSpPr txBox="1"/>
          <p:nvPr/>
        </p:nvSpPr>
        <p:spPr>
          <a:xfrm>
            <a:off x="5617676" y="6280065"/>
            <a:ext cx="37834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900" dirty="0"/>
              <a:t>Kirschner et al </a:t>
            </a:r>
            <a:r>
              <a:rPr lang="en-US" sz="900" b="1" dirty="0">
                <a:hlinkClick r:id="" action="ppaction://noaction"/>
              </a:rPr>
              <a:t>Tuneable resolution as  a systems biology approach for</a:t>
            </a:r>
          </a:p>
          <a:p>
            <a:r>
              <a:rPr lang="en-US" sz="900" b="1" dirty="0">
                <a:hlinkClick r:id="" action="ppaction://noaction"/>
              </a:rPr>
              <a:t>multi-scale, multi-compartment  computational models</a:t>
            </a:r>
            <a:r>
              <a:rPr lang="en-US" sz="900" dirty="0"/>
              <a:t>. WIREs </a:t>
            </a:r>
            <a:r>
              <a:rPr lang="en-US" sz="900" dirty="0" err="1"/>
              <a:t>Syst</a:t>
            </a:r>
            <a:r>
              <a:rPr lang="en-US" sz="900" dirty="0"/>
              <a:t> </a:t>
            </a:r>
            <a:r>
              <a:rPr lang="en-US" sz="900" dirty="0" err="1"/>
              <a:t>Biol</a:t>
            </a:r>
            <a:r>
              <a:rPr lang="en-US" sz="900" dirty="0"/>
              <a:t> </a:t>
            </a:r>
          </a:p>
          <a:p>
            <a:r>
              <a:rPr lang="en-US" sz="900" dirty="0"/>
              <a:t>Med 2014, 6:289-309,  DOI: </a:t>
            </a:r>
            <a:r>
              <a:rPr lang="en-US" sz="900" dirty="0">
                <a:hlinkClick r:id="rId4"/>
              </a:rPr>
              <a:t>10.1002/wsbm.1270</a:t>
            </a:r>
            <a:r>
              <a:rPr lang="en-US" sz="900" dirty="0"/>
              <a:t>, PMID: </a:t>
            </a:r>
            <a:r>
              <a:rPr lang="en-US" sz="900" dirty="0">
                <a:hlinkClick r:id="rId5"/>
              </a:rPr>
              <a:t>24810243</a:t>
            </a:r>
            <a:endParaRPr lang="en-US" sz="9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8C57882-D151-8F4D-AC30-915DD358F58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57800" y="2933302"/>
          <a:ext cx="5103508" cy="331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Document" r:id="rId6" imgW="5943600" imgH="3860800" progId="Word.Document.12">
                  <p:embed/>
                </p:oleObj>
              </mc:Choice>
              <mc:Fallback>
                <p:oleObj name="Document" r:id="rId6" imgW="5943600" imgH="3860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7800" y="2933302"/>
                        <a:ext cx="5103508" cy="3315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3B630-7336-1A40-8C70-7771C1B00F70}"/>
              </a:ext>
            </a:extLst>
          </p:cNvPr>
          <p:cNvSpPr txBox="1"/>
          <p:nvPr/>
        </p:nvSpPr>
        <p:spPr>
          <a:xfrm>
            <a:off x="5257800" y="2587942"/>
            <a:ext cx="318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needs by model type</a:t>
            </a:r>
          </a:p>
        </p:txBody>
      </p:sp>
    </p:spTree>
    <p:extLst>
      <p:ext uri="{BB962C8B-B14F-4D97-AF65-F5344CB8AC3E}">
        <p14:creationId xmlns:p14="http://schemas.microsoft.com/office/powerpoint/2010/main" val="3561203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9067800" cy="99060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Calibri"/>
                <a:cs typeface="Calibri"/>
              </a:rPr>
              <a:t>Transport Phenomena in the Lymphatic System</a:t>
            </a:r>
            <a:br>
              <a:rPr lang="en-US" sz="27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computational:  Moore (Imperial College London), Bertram (Sydney)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experimental:  </a:t>
            </a:r>
            <a:r>
              <a:rPr lang="en-US" sz="2000" dirty="0" err="1">
                <a:latin typeface="Calibri"/>
                <a:cs typeface="Calibri"/>
              </a:rPr>
              <a:t>Zawieja</a:t>
            </a:r>
            <a:r>
              <a:rPr lang="en-US" sz="2000" dirty="0">
                <a:latin typeface="Calibri"/>
                <a:cs typeface="Calibri"/>
              </a:rPr>
              <a:t> (Texas A&amp;M), Davis (Missouri)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246704"/>
            <a:ext cx="502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Challenge #8: Problem-driven </a:t>
            </a:r>
            <a:r>
              <a:rPr lang="en-US" dirty="0" err="1">
                <a:latin typeface="Calibri"/>
                <a:cs typeface="Calibri"/>
              </a:rPr>
              <a:t>multiscale</a:t>
            </a:r>
            <a:r>
              <a:rPr lang="en-US" dirty="0">
                <a:latin typeface="Calibri"/>
                <a:cs typeface="Calibri"/>
              </a:rPr>
              <a:t> models that require high performance computing</a:t>
            </a:r>
          </a:p>
          <a:p>
            <a:endParaRPr lang="en-US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Relevant goals: Model transport through lymph nodes coupled with ABM of immune cell communication.  (Our lymphatic pumping models do not require HPC.)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have access to HPC resources at Imperial College for ABM, but unclear if that will suffice for coupling to transport models.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Results so far indicate that lymph node swelling is required for limiting T cell exit during immune reaction.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683054-A3A8-E848-BB02-91412BA13206}"/>
              </a:ext>
            </a:extLst>
          </p:cNvPr>
          <p:cNvSpPr txBox="1"/>
          <p:nvPr/>
        </p:nvSpPr>
        <p:spPr>
          <a:xfrm>
            <a:off x="2021761" y="5494021"/>
            <a:ext cx="36116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err="1"/>
              <a:t>Jafarnejad</a:t>
            </a:r>
            <a:r>
              <a:rPr lang="en-US" sz="1400" dirty="0"/>
              <a:t>, M., M.C. Woodruff, D.C. </a:t>
            </a:r>
            <a:r>
              <a:rPr lang="en-US" sz="1400" dirty="0" err="1"/>
              <a:t>Zawieja</a:t>
            </a:r>
            <a:r>
              <a:rPr lang="en-US" sz="1400" dirty="0"/>
              <a:t>, M.C. Carroll, and J.E. Moore, Jr., </a:t>
            </a:r>
            <a:r>
              <a:rPr lang="en-US" sz="1400" i="1" dirty="0"/>
              <a:t>Modeling Lymph Flow and Fluid Exchange with Blood Vessels in Lymph Nodes</a:t>
            </a:r>
            <a:r>
              <a:rPr lang="en-US" sz="1400" dirty="0"/>
              <a:t>. </a:t>
            </a:r>
            <a:r>
              <a:rPr lang="en-US" sz="1400" b="1" dirty="0" err="1"/>
              <a:t>Lymphat</a:t>
            </a:r>
            <a:r>
              <a:rPr lang="en-US" sz="1400" b="1" dirty="0"/>
              <a:t> Res </a:t>
            </a:r>
            <a:r>
              <a:rPr lang="en-US" sz="1400" b="1" dirty="0" err="1"/>
              <a:t>Biol</a:t>
            </a:r>
            <a:r>
              <a:rPr lang="en-US" sz="1400" dirty="0"/>
              <a:t>, 2015. 13(4): p. 234-47.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>
          <a:xfrm>
            <a:off x="6629400" y="4035981"/>
            <a:ext cx="5184140" cy="2822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462"/>
          <a:stretch/>
        </p:blipFill>
        <p:spPr>
          <a:xfrm>
            <a:off x="7387771" y="820746"/>
            <a:ext cx="4635750" cy="33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>
            <a:spLocks noChangeAspect="1"/>
          </p:cNvSpPr>
          <p:nvPr/>
        </p:nvSpPr>
        <p:spPr bwMode="auto">
          <a:xfrm>
            <a:off x="9420429" y="3852626"/>
            <a:ext cx="1159976" cy="11232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7924085" y="2366220"/>
            <a:ext cx="1160001" cy="11232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9485"/>
            <a:ext cx="12192000" cy="990600"/>
          </a:xfrm>
        </p:spPr>
        <p:txBody>
          <a:bodyPr>
            <a:norm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</a:pPr>
            <a:r>
              <a:rPr lang="en-US" sz="2700" b="1" dirty="0">
                <a:latin typeface="Calibri"/>
                <a:cs typeface="Calibri"/>
              </a:rPr>
              <a:t>Multiscale modeling of sickle cell anemia: Methods and validation</a:t>
            </a:r>
            <a:r>
              <a:rPr lang="en-US" sz="2700" dirty="0">
                <a:latin typeface="Calibri"/>
                <a:cs typeface="Calibri"/>
              </a:rPr>
              <a:t/>
            </a:r>
            <a:br>
              <a:rPr lang="en-US" sz="27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George </a:t>
            </a:r>
            <a:r>
              <a:rPr lang="en-US" sz="1800" dirty="0" err="1">
                <a:latin typeface="Calibri"/>
                <a:cs typeface="Calibri"/>
              </a:rPr>
              <a:t>Em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Karniadakis</a:t>
            </a:r>
            <a:r>
              <a:rPr lang="en-US" sz="1800" dirty="0">
                <a:latin typeface="Calibri"/>
                <a:cs typeface="Calibri"/>
              </a:rPr>
              <a:t> (Brown U), Ming Dao (MIT), John M. Higgins (MGH), Peter G. </a:t>
            </a:r>
            <a:r>
              <a:rPr lang="en-US" sz="1800" dirty="0" err="1">
                <a:latin typeface="Calibri"/>
                <a:cs typeface="Calibri"/>
              </a:rPr>
              <a:t>Vekilov</a:t>
            </a:r>
            <a:r>
              <a:rPr lang="en-US" sz="1800" dirty="0">
                <a:latin typeface="Calibri"/>
                <a:cs typeface="Calibri"/>
              </a:rPr>
              <a:t> (U Houston)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96743" y="1384126"/>
            <a:ext cx="7297099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/>
              <a:t>The number of DOFs in the proposed simulations is </a:t>
            </a:r>
            <a:r>
              <a:rPr lang="en-US" b="1" i="1" dirty="0"/>
              <a:t>O(100M)</a:t>
            </a:r>
            <a:r>
              <a:rPr lang="en-US" dirty="0"/>
              <a:t> and hence the time-continuous two-way coupling methodology we proposed should be parallelizable and scalable to tens of thousands of processors</a:t>
            </a:r>
            <a:r>
              <a:rPr lang="en-US" dirty="0">
                <a:latin typeface="Calibri"/>
                <a:cs typeface="Calibri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have obtained access to </a:t>
            </a:r>
            <a:r>
              <a:rPr lang="en-US" b="1" dirty="0">
                <a:latin typeface="Calibri"/>
                <a:cs typeface="Calibri"/>
              </a:rPr>
              <a:t>DOE supercomputing centers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(ALCF / OLCF) </a:t>
            </a:r>
            <a:r>
              <a:rPr lang="en-US" dirty="0">
                <a:latin typeface="Calibri"/>
                <a:cs typeface="Calibri"/>
              </a:rPr>
              <a:t>through </a:t>
            </a:r>
            <a:r>
              <a:rPr lang="en-US" b="1" dirty="0">
                <a:latin typeface="Calibri"/>
                <a:cs typeface="Calibri"/>
              </a:rPr>
              <a:t>INCITE / ALCC programs </a:t>
            </a:r>
            <a:r>
              <a:rPr lang="en-US" dirty="0">
                <a:latin typeface="Calibri"/>
                <a:cs typeface="Calibri"/>
              </a:rPr>
              <a:t>for computing. We have also used </a:t>
            </a:r>
            <a:r>
              <a:rPr lang="en-US" b="1" dirty="0">
                <a:latin typeface="Calibri"/>
                <a:cs typeface="Calibri"/>
              </a:rPr>
              <a:t>local resources (Brown CCV)</a:t>
            </a:r>
            <a:r>
              <a:rPr lang="en-US" dirty="0">
                <a:latin typeface="Calibri"/>
                <a:cs typeface="Calibri"/>
              </a:rPr>
              <a:t> for benchmark and </a:t>
            </a:r>
            <a:r>
              <a:rPr lang="en-US" dirty="0"/>
              <a:t>pilot studies.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have developed a </a:t>
            </a:r>
            <a:r>
              <a:rPr lang="en-US" b="1" dirty="0"/>
              <a:t>GPU</a:t>
            </a:r>
            <a:r>
              <a:rPr lang="en-US" dirty="0"/>
              <a:t>-accelerated simulator (</a:t>
            </a:r>
            <a:r>
              <a:rPr lang="en-US" b="1" baseline="-10000" dirty="0"/>
              <a:t>USER</a:t>
            </a:r>
            <a:r>
              <a:rPr lang="en-US" b="1" dirty="0"/>
              <a:t>MESO</a:t>
            </a:r>
            <a:r>
              <a:rPr lang="en-US" dirty="0"/>
              <a:t>; </a:t>
            </a:r>
            <a:r>
              <a:rPr lang="en-US" i="1" dirty="0"/>
              <a:t>SC15 Gordon Bell Award finalist</a:t>
            </a:r>
            <a:r>
              <a:rPr lang="en-US" dirty="0"/>
              <a:t>) for blood flow simulations (Tang et al., 2014, 2017; </a:t>
            </a:r>
            <a:r>
              <a:rPr lang="en-US" dirty="0" err="1"/>
              <a:t>Blumer</a:t>
            </a:r>
            <a:r>
              <a:rPr lang="en-US" dirty="0"/>
              <a:t> et al., 2017).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/>
              <a:t>We have developed a parallel framework (Multiscale Universal Interface, </a:t>
            </a:r>
            <a:r>
              <a:rPr lang="en-US" b="1" dirty="0"/>
              <a:t>MUI</a:t>
            </a:r>
            <a:r>
              <a:rPr lang="en-US" dirty="0"/>
              <a:t>) for interfacing atomistic-mesoscopic-continuum formulations </a:t>
            </a:r>
            <a:r>
              <a:rPr lang="en-US" dirty="0">
                <a:latin typeface="Calibri"/>
                <a:cs typeface="Calibri"/>
              </a:rPr>
              <a:t>(Tang et al., 2015).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/>
              <a:t>We have improved </a:t>
            </a:r>
            <a:r>
              <a:rPr lang="en-US" b="1" dirty="0"/>
              <a:t>domain decomposition method </a:t>
            </a:r>
            <a:r>
              <a:rPr lang="en-US" dirty="0"/>
              <a:t>so that we do not overlap the domains and uncertainty can be propagated seamlessly using black-box codes from one scale to another (Cho et al., 2015).</a:t>
            </a:r>
            <a:endParaRPr lang="en-US" dirty="0">
              <a:latin typeface="Calibri"/>
              <a:cs typeface="Calibri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have released our codes as open source software on </a:t>
            </a:r>
            <a:r>
              <a:rPr lang="en-US" b="1" dirty="0">
                <a:latin typeface="Calibri"/>
                <a:cs typeface="Calibri"/>
              </a:rPr>
              <a:t>GitHub</a:t>
            </a:r>
            <a:r>
              <a:rPr lang="en-US" dirty="0">
                <a:latin typeface="Calibri"/>
                <a:cs typeface="Calibri"/>
              </a:rPr>
              <a:t>, so MSM community would benefit from resources dedicated to our efforts.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7703" r="12977" b="17065"/>
          <a:stretch/>
        </p:blipFill>
        <p:spPr bwMode="auto">
          <a:xfrm>
            <a:off x="8051193" y="2627939"/>
            <a:ext cx="893200" cy="58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7482" r="350" b="10191"/>
          <a:stretch/>
        </p:blipFill>
        <p:spPr bwMode="auto">
          <a:xfrm>
            <a:off x="9516005" y="4173667"/>
            <a:ext cx="1014146" cy="39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9636595" y="4591765"/>
            <a:ext cx="8237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 err="1">
                <a:ea typeface="黑体" pitchFamily="49" charset="-122"/>
              </a:rPr>
              <a:t>HbS</a:t>
            </a:r>
            <a:r>
              <a:rPr lang="en-US" altLang="zh-CN" sz="1100" b="1" dirty="0">
                <a:ea typeface="黑体" pitchFamily="49" charset="-122"/>
              </a:rPr>
              <a:t> fiber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7675" y="787579"/>
            <a:ext cx="746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Calibri"/>
              </a:rPr>
              <a:t>Challenge #8: Problem-driven multiscale models that require high performance computing</a:t>
            </a:r>
            <a:endParaRPr lang="en-US" dirty="0">
              <a:cs typeface="Calibri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0683054-A3A8-E848-BB02-91412BA13206}"/>
              </a:ext>
            </a:extLst>
          </p:cNvPr>
          <p:cNvSpPr txBox="1"/>
          <p:nvPr/>
        </p:nvSpPr>
        <p:spPr>
          <a:xfrm>
            <a:off x="7693842" y="5249487"/>
            <a:ext cx="4364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1100" dirty="0"/>
              <a:t>Tang &amp; </a:t>
            </a:r>
            <a:r>
              <a:rPr lang="en-US" sz="1100" dirty="0" err="1"/>
              <a:t>Karniadakis</a:t>
            </a:r>
            <a:r>
              <a:rPr lang="en-US" sz="1100" dirty="0"/>
              <a:t> (2014). Accelerating dissipative particle dynamics simulations on GPUs, </a:t>
            </a:r>
            <a:r>
              <a:rPr lang="en-US" sz="1100" i="1" dirty="0" err="1"/>
              <a:t>Comput</a:t>
            </a:r>
            <a:r>
              <a:rPr lang="en-US" sz="1100" i="1" dirty="0"/>
              <a:t> Phys </a:t>
            </a:r>
            <a:r>
              <a:rPr lang="en-US" sz="1100" i="1" dirty="0" err="1"/>
              <a:t>Commun</a:t>
            </a:r>
            <a:r>
              <a:rPr lang="en-US" sz="1100" dirty="0"/>
              <a:t>, 185: 2809-2822.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/>
              <a:t>Tang et al (2015). MUI: A concurrent framework for coupling heterogeneous solvers, </a:t>
            </a:r>
            <a:r>
              <a:rPr lang="en-US" sz="1100" i="1" dirty="0"/>
              <a:t>J </a:t>
            </a:r>
            <a:r>
              <a:rPr lang="en-US" sz="1100" i="1" dirty="0" err="1"/>
              <a:t>Comput</a:t>
            </a:r>
            <a:r>
              <a:rPr lang="en-US" sz="1100" i="1" dirty="0"/>
              <a:t> Phys</a:t>
            </a:r>
            <a:r>
              <a:rPr lang="en-US" sz="1100" dirty="0"/>
              <a:t>, 297: 13-31.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/>
              <a:t>Blumers</a:t>
            </a:r>
            <a:r>
              <a:rPr lang="en-US" sz="1100" dirty="0"/>
              <a:t> et al (2017). GPU-accelerated red blood cells simulations with transport DPD. </a:t>
            </a:r>
            <a:r>
              <a:rPr lang="en-US" sz="1100" i="1" dirty="0" err="1"/>
              <a:t>Comput</a:t>
            </a:r>
            <a:r>
              <a:rPr lang="en-US" sz="1100" i="1" dirty="0"/>
              <a:t> Phys </a:t>
            </a:r>
            <a:r>
              <a:rPr lang="en-US" sz="1100" i="1" dirty="0" err="1"/>
              <a:t>Commun</a:t>
            </a:r>
            <a:r>
              <a:rPr lang="en-US" sz="1100" dirty="0"/>
              <a:t>, 217: 171-179.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/>
              <a:t>Cho et al (2015). Algorithms for propagating uncertainty across heterogeneous domains. </a:t>
            </a:r>
            <a:r>
              <a:rPr lang="en-US" sz="1100" i="1" dirty="0"/>
              <a:t>SIAM J </a:t>
            </a:r>
            <a:r>
              <a:rPr lang="en-US" sz="1100" i="1" dirty="0" err="1"/>
              <a:t>Sci</a:t>
            </a:r>
            <a:r>
              <a:rPr lang="en-US" sz="1100" i="1" dirty="0"/>
              <a:t> </a:t>
            </a:r>
            <a:r>
              <a:rPr lang="en-US" sz="1100" i="1" dirty="0" err="1"/>
              <a:t>Comput</a:t>
            </a:r>
            <a:r>
              <a:rPr lang="en-US" sz="1100" dirty="0"/>
              <a:t>, 37: A3030-A3054.</a:t>
            </a:r>
          </a:p>
        </p:txBody>
      </p:sp>
      <p:sp>
        <p:nvSpPr>
          <p:cNvPr id="86" name="Oval 85"/>
          <p:cNvSpPr>
            <a:spLocks noChangeAspect="1"/>
          </p:cNvSpPr>
          <p:nvPr/>
        </p:nvSpPr>
        <p:spPr bwMode="auto">
          <a:xfrm>
            <a:off x="10842973" y="2341601"/>
            <a:ext cx="1160011" cy="112322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7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6924" r="8679" b="1625"/>
          <a:stretch/>
        </p:blipFill>
        <p:spPr bwMode="auto">
          <a:xfrm>
            <a:off x="11025055" y="2534617"/>
            <a:ext cx="780912" cy="6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ctangle 37"/>
          <p:cNvSpPr>
            <a:spLocks noChangeArrowheads="1"/>
          </p:cNvSpPr>
          <p:nvPr/>
        </p:nvSpPr>
        <p:spPr bwMode="auto">
          <a:xfrm>
            <a:off x="10964803" y="3125449"/>
            <a:ext cx="859194" cy="2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100" b="1" dirty="0">
                <a:ea typeface="黑体" pitchFamily="49" charset="-122"/>
              </a:rPr>
              <a:t>Blood flow</a:t>
            </a:r>
            <a:endParaRPr lang="zh-CN" altLang="en-US" sz="1100" b="1" dirty="0">
              <a:ea typeface="黑体" pitchFamily="49" charset="-122"/>
            </a:endParaRPr>
          </a:p>
        </p:txBody>
      </p:sp>
      <p:sp>
        <p:nvSpPr>
          <p:cNvPr id="89" name="Oval 88"/>
          <p:cNvSpPr>
            <a:spLocks noChangeAspect="1"/>
          </p:cNvSpPr>
          <p:nvPr/>
        </p:nvSpPr>
        <p:spPr bwMode="auto">
          <a:xfrm>
            <a:off x="9344422" y="844567"/>
            <a:ext cx="1161709" cy="1123277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6856" r="10176" b="5727"/>
          <a:stretch/>
        </p:blipFill>
        <p:spPr bwMode="auto">
          <a:xfrm>
            <a:off x="9479508" y="1081907"/>
            <a:ext cx="871676" cy="4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Rectangle 53"/>
          <p:cNvSpPr>
            <a:spLocks noChangeArrowheads="1"/>
          </p:cNvSpPr>
          <p:nvPr/>
        </p:nvSpPr>
        <p:spPr bwMode="auto">
          <a:xfrm>
            <a:off x="9534762" y="1493811"/>
            <a:ext cx="763254" cy="4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ea typeface="黑体" pitchFamily="49" charset="-122"/>
              </a:rPr>
              <a:t>Oxygen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ea typeface="黑体" pitchFamily="49" charset="-122"/>
              </a:rPr>
              <a:t>transport</a:t>
            </a:r>
            <a:endParaRPr lang="zh-CN" altLang="en-US" sz="1100" b="1" dirty="0">
              <a:ea typeface="黑体" pitchFamily="49" charset="-122"/>
            </a:endParaRPr>
          </a:p>
        </p:txBody>
      </p:sp>
      <p:pic>
        <p:nvPicPr>
          <p:cNvPr id="32" name="Picture 31" descr="http://www.cell.com/cms/attachment/2100398681/2079581065/cover.tif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22" y="2062648"/>
            <a:ext cx="1326711" cy="17290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8034820" y="4925038"/>
            <a:ext cx="3924982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C00000"/>
                </a:solidFill>
                <a:ea typeface="黑体" pitchFamily="49" charset="-122"/>
              </a:rPr>
              <a:t>Multiscale modeling of SCA</a:t>
            </a:r>
            <a:endParaRPr lang="en-US" altLang="en-US" sz="1600" b="1" dirty="0">
              <a:solidFill>
                <a:srgbClr val="C00000"/>
              </a:solidFill>
              <a:ea typeface="黑体" pitchFamily="49" charset="-122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8280934" y="3171379"/>
            <a:ext cx="467820" cy="2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100" b="1" dirty="0">
                <a:ea typeface="黑体" pitchFamily="49" charset="-122"/>
              </a:rPr>
              <a:t>RBC</a:t>
            </a:r>
            <a:endParaRPr lang="zh-CN" altLang="en-US" sz="1100" b="1" dirty="0">
              <a:ea typeface="黑体" pitchFamily="49" charset="-122"/>
            </a:endParaRPr>
          </a:p>
        </p:txBody>
      </p:sp>
      <p:sp>
        <p:nvSpPr>
          <p:cNvPr id="39" name="Freeform 38"/>
          <p:cNvSpPr>
            <a:spLocks/>
          </p:cNvSpPr>
          <p:nvPr/>
        </p:nvSpPr>
        <p:spPr>
          <a:xfrm>
            <a:off x="8482417" y="1337981"/>
            <a:ext cx="792000" cy="936000"/>
          </a:xfrm>
          <a:custGeom>
            <a:avLst/>
            <a:gdLst>
              <a:gd name="connsiteX0" fmla="*/ 0 w 1968760"/>
              <a:gd name="connsiteY0" fmla="*/ 2687217 h 2687217"/>
              <a:gd name="connsiteX1" fmla="*/ 1968760 w 1968760"/>
              <a:gd name="connsiteY1" fmla="*/ 0 h 2687217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13595 w 1599800"/>
              <a:gd name="connsiteY0" fmla="*/ 2668555 h 2668555"/>
              <a:gd name="connsiteX1" fmla="*/ 1599800 w 1599800"/>
              <a:gd name="connsiteY1" fmla="*/ 0 h 2668555"/>
              <a:gd name="connsiteX0" fmla="*/ 3 w 4525351"/>
              <a:gd name="connsiteY0" fmla="*/ 2313992 h 2313992"/>
              <a:gd name="connsiteX1" fmla="*/ 4525351 w 4525351"/>
              <a:gd name="connsiteY1" fmla="*/ 0 h 2313992"/>
              <a:gd name="connsiteX0" fmla="*/ 7 w 3023126"/>
              <a:gd name="connsiteY0" fmla="*/ 2174032 h 2174032"/>
              <a:gd name="connsiteX1" fmla="*/ 3023126 w 3023126"/>
              <a:gd name="connsiteY1" fmla="*/ 0 h 2174032"/>
              <a:gd name="connsiteX0" fmla="*/ 96 w 3023215"/>
              <a:gd name="connsiteY0" fmla="*/ 2174032 h 2174032"/>
              <a:gd name="connsiteX1" fmla="*/ 3023215 w 3023215"/>
              <a:gd name="connsiteY1" fmla="*/ 0 h 2174032"/>
              <a:gd name="connsiteX0" fmla="*/ 1304 w 3024423"/>
              <a:gd name="connsiteY0" fmla="*/ 2174032 h 2174032"/>
              <a:gd name="connsiteX1" fmla="*/ 3024423 w 3024423"/>
              <a:gd name="connsiteY1" fmla="*/ 0 h 217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423" h="2174032">
                <a:moveTo>
                  <a:pt x="1304" y="2174032"/>
                </a:moveTo>
                <a:cubicBezTo>
                  <a:pt x="-11137" y="-31102"/>
                  <a:pt x="4414" y="31102"/>
                  <a:pt x="3024423" y="0"/>
                </a:cubicBezTo>
              </a:path>
            </a:pathLst>
          </a:custGeom>
          <a:noFill/>
          <a:ln w="68326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>
          <a:xfrm rot="10800000" flipH="1">
            <a:off x="8543315" y="3520744"/>
            <a:ext cx="792000" cy="936000"/>
          </a:xfrm>
          <a:custGeom>
            <a:avLst/>
            <a:gdLst>
              <a:gd name="connsiteX0" fmla="*/ 0 w 1968760"/>
              <a:gd name="connsiteY0" fmla="*/ 2687217 h 2687217"/>
              <a:gd name="connsiteX1" fmla="*/ 1968760 w 1968760"/>
              <a:gd name="connsiteY1" fmla="*/ 0 h 2687217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13595 w 1599800"/>
              <a:gd name="connsiteY0" fmla="*/ 2668555 h 2668555"/>
              <a:gd name="connsiteX1" fmla="*/ 1599800 w 1599800"/>
              <a:gd name="connsiteY1" fmla="*/ 0 h 2668555"/>
              <a:gd name="connsiteX0" fmla="*/ 3 w 4525351"/>
              <a:gd name="connsiteY0" fmla="*/ 2313992 h 2313992"/>
              <a:gd name="connsiteX1" fmla="*/ 4525351 w 4525351"/>
              <a:gd name="connsiteY1" fmla="*/ 0 h 2313992"/>
              <a:gd name="connsiteX0" fmla="*/ 7 w 3023126"/>
              <a:gd name="connsiteY0" fmla="*/ 2174032 h 2174032"/>
              <a:gd name="connsiteX1" fmla="*/ 3023126 w 3023126"/>
              <a:gd name="connsiteY1" fmla="*/ 0 h 2174032"/>
              <a:gd name="connsiteX0" fmla="*/ 96 w 3023215"/>
              <a:gd name="connsiteY0" fmla="*/ 2174032 h 2174032"/>
              <a:gd name="connsiteX1" fmla="*/ 3023215 w 3023215"/>
              <a:gd name="connsiteY1" fmla="*/ 0 h 2174032"/>
              <a:gd name="connsiteX0" fmla="*/ 1304 w 3024423"/>
              <a:gd name="connsiteY0" fmla="*/ 2174032 h 2174032"/>
              <a:gd name="connsiteX1" fmla="*/ 3024423 w 3024423"/>
              <a:gd name="connsiteY1" fmla="*/ 0 h 217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423" h="2174032">
                <a:moveTo>
                  <a:pt x="1304" y="2174032"/>
                </a:moveTo>
                <a:cubicBezTo>
                  <a:pt x="-11137" y="-31102"/>
                  <a:pt x="4414" y="31102"/>
                  <a:pt x="3024423" y="0"/>
                </a:cubicBezTo>
              </a:path>
            </a:pathLst>
          </a:custGeom>
          <a:noFill/>
          <a:ln w="68326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>
          <a:xfrm rot="10800000" flipV="1">
            <a:off x="10647435" y="1318869"/>
            <a:ext cx="792000" cy="936000"/>
          </a:xfrm>
          <a:custGeom>
            <a:avLst/>
            <a:gdLst>
              <a:gd name="connsiteX0" fmla="*/ 0 w 1968760"/>
              <a:gd name="connsiteY0" fmla="*/ 2687217 h 2687217"/>
              <a:gd name="connsiteX1" fmla="*/ 1968760 w 1968760"/>
              <a:gd name="connsiteY1" fmla="*/ 0 h 2687217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13595 w 1599800"/>
              <a:gd name="connsiteY0" fmla="*/ 2668555 h 2668555"/>
              <a:gd name="connsiteX1" fmla="*/ 1599800 w 1599800"/>
              <a:gd name="connsiteY1" fmla="*/ 0 h 2668555"/>
              <a:gd name="connsiteX0" fmla="*/ 3 w 4525351"/>
              <a:gd name="connsiteY0" fmla="*/ 2313992 h 2313992"/>
              <a:gd name="connsiteX1" fmla="*/ 4525351 w 4525351"/>
              <a:gd name="connsiteY1" fmla="*/ 0 h 2313992"/>
              <a:gd name="connsiteX0" fmla="*/ 7 w 3023126"/>
              <a:gd name="connsiteY0" fmla="*/ 2174032 h 2174032"/>
              <a:gd name="connsiteX1" fmla="*/ 3023126 w 3023126"/>
              <a:gd name="connsiteY1" fmla="*/ 0 h 2174032"/>
              <a:gd name="connsiteX0" fmla="*/ 96 w 3023215"/>
              <a:gd name="connsiteY0" fmla="*/ 2174032 h 2174032"/>
              <a:gd name="connsiteX1" fmla="*/ 3023215 w 3023215"/>
              <a:gd name="connsiteY1" fmla="*/ 0 h 2174032"/>
              <a:gd name="connsiteX0" fmla="*/ 1304 w 3024423"/>
              <a:gd name="connsiteY0" fmla="*/ 2174032 h 2174032"/>
              <a:gd name="connsiteX1" fmla="*/ 3024423 w 3024423"/>
              <a:gd name="connsiteY1" fmla="*/ 0 h 217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423" h="2174032">
                <a:moveTo>
                  <a:pt x="1304" y="2174032"/>
                </a:moveTo>
                <a:cubicBezTo>
                  <a:pt x="-11137" y="-31102"/>
                  <a:pt x="4414" y="31102"/>
                  <a:pt x="3024423" y="0"/>
                </a:cubicBezTo>
              </a:path>
            </a:pathLst>
          </a:custGeom>
          <a:noFill/>
          <a:ln w="68326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>
          <a:xfrm rot="10956410">
            <a:off x="10682473" y="3506146"/>
            <a:ext cx="792000" cy="936000"/>
          </a:xfrm>
          <a:custGeom>
            <a:avLst/>
            <a:gdLst>
              <a:gd name="connsiteX0" fmla="*/ 0 w 1968760"/>
              <a:gd name="connsiteY0" fmla="*/ 2687217 h 2687217"/>
              <a:gd name="connsiteX1" fmla="*/ 1968760 w 1968760"/>
              <a:gd name="connsiteY1" fmla="*/ 0 h 2687217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0 w 1586205"/>
              <a:gd name="connsiteY0" fmla="*/ 2668555 h 2668555"/>
              <a:gd name="connsiteX1" fmla="*/ 1586205 w 1586205"/>
              <a:gd name="connsiteY1" fmla="*/ 0 h 2668555"/>
              <a:gd name="connsiteX0" fmla="*/ 13595 w 1599800"/>
              <a:gd name="connsiteY0" fmla="*/ 2668555 h 2668555"/>
              <a:gd name="connsiteX1" fmla="*/ 1599800 w 1599800"/>
              <a:gd name="connsiteY1" fmla="*/ 0 h 2668555"/>
              <a:gd name="connsiteX0" fmla="*/ 3 w 4525351"/>
              <a:gd name="connsiteY0" fmla="*/ 2313992 h 2313992"/>
              <a:gd name="connsiteX1" fmla="*/ 4525351 w 4525351"/>
              <a:gd name="connsiteY1" fmla="*/ 0 h 2313992"/>
              <a:gd name="connsiteX0" fmla="*/ 7 w 3023126"/>
              <a:gd name="connsiteY0" fmla="*/ 2174032 h 2174032"/>
              <a:gd name="connsiteX1" fmla="*/ 3023126 w 3023126"/>
              <a:gd name="connsiteY1" fmla="*/ 0 h 2174032"/>
              <a:gd name="connsiteX0" fmla="*/ 96 w 3023215"/>
              <a:gd name="connsiteY0" fmla="*/ 2174032 h 2174032"/>
              <a:gd name="connsiteX1" fmla="*/ 3023215 w 3023215"/>
              <a:gd name="connsiteY1" fmla="*/ 0 h 2174032"/>
              <a:gd name="connsiteX0" fmla="*/ 1304 w 3024423"/>
              <a:gd name="connsiteY0" fmla="*/ 2174032 h 2174032"/>
              <a:gd name="connsiteX1" fmla="*/ 3024423 w 3024423"/>
              <a:gd name="connsiteY1" fmla="*/ 0 h 217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423" h="2174032">
                <a:moveTo>
                  <a:pt x="1304" y="2174032"/>
                </a:moveTo>
                <a:cubicBezTo>
                  <a:pt x="-11137" y="-31102"/>
                  <a:pt x="4414" y="31102"/>
                  <a:pt x="3024423" y="0"/>
                </a:cubicBezTo>
              </a:path>
            </a:pathLst>
          </a:custGeom>
          <a:noFill/>
          <a:ln w="68326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659" y="3265714"/>
            <a:ext cx="4075141" cy="2563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0D713-A474-4CC6-9C35-8EE42B3D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6" y="216931"/>
            <a:ext cx="11176737" cy="748749"/>
          </a:xfrm>
        </p:spPr>
        <p:txBody>
          <a:bodyPr>
            <a:noAutofit/>
          </a:bodyPr>
          <a:lstStyle/>
          <a:p>
            <a:r>
              <a:rPr lang="en-US" sz="2400" dirty="0"/>
              <a:t>Challenge 8 - Problem-driven multiscale models that require high performance computing (Clancy Group)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4F236-8BB7-4FB0-B522-55B4257B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074" y="796715"/>
            <a:ext cx="6102220" cy="5516315"/>
          </a:xfrm>
        </p:spPr>
        <p:txBody>
          <a:bodyPr>
            <a:noAutofit/>
          </a:bodyPr>
          <a:lstStyle/>
          <a:p>
            <a:r>
              <a:rPr lang="en-US" sz="1600" b="1" dirty="0"/>
              <a:t>What has been accomplished in these Challenges?</a:t>
            </a:r>
            <a:endParaRPr lang="en-US" sz="1600" dirty="0"/>
          </a:p>
          <a:p>
            <a:pPr lvl="2"/>
            <a:r>
              <a:rPr lang="en-US" sz="1600" dirty="0"/>
              <a:t>We have developed automated job preparation and submission protocols for high-performance multi-node computer clusters for atomistic simulations of drug interactions with lipid membranes and ion channel proteins, necessary to generate parameters for multiscale functional models of cardiac safety or toxicity. </a:t>
            </a:r>
          </a:p>
          <a:p>
            <a:pPr lvl="2"/>
            <a:r>
              <a:rPr lang="en-US" sz="1600" dirty="0"/>
              <a:t>We have garnered substantial computing resources:</a:t>
            </a:r>
          </a:p>
          <a:p>
            <a:pPr lvl="3"/>
            <a:r>
              <a:rPr lang="en-US" sz="1400" dirty="0"/>
              <a:t> ~2,500 CPUs HPC at UC Davis to perform atomic scale simulations. </a:t>
            </a:r>
          </a:p>
          <a:p>
            <a:pPr lvl="3"/>
            <a:r>
              <a:rPr lang="en-US" sz="1400" dirty="0"/>
              <a:t>Anton 2 supercomputer (2 allocations) at the Pittsburgh Supercomputing Center to perform atomic scale molecular dynamics simulations. </a:t>
            </a:r>
          </a:p>
          <a:p>
            <a:pPr lvl="3"/>
            <a:r>
              <a:rPr lang="en-US" sz="1400" dirty="0"/>
              <a:t>We have just received an XSEDE allocation. </a:t>
            </a:r>
          </a:p>
          <a:p>
            <a:pPr lvl="2"/>
            <a:r>
              <a:rPr lang="en-US" sz="1600" dirty="0"/>
              <a:t>We have partnered with the National Biomedical Computation Resource to develop Kepler Workflows for our multiscale models to ensure reproducibility, reliability and scalability. 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xmlns="" id="{8312A43D-D8E0-4B48-9D26-D81DFA796F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0" y="6144064"/>
            <a:ext cx="1447800" cy="609600"/>
          </a:xfrm>
          <a:prstGeom prst="rect">
            <a:avLst/>
          </a:prstGeom>
        </p:spPr>
        <p:txBody>
          <a:bodyPr wrap="none" lIns="91249" tIns="45623" rIns="91249" bIns="45623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defTabSz="912479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IMAG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0" y="1130885"/>
            <a:ext cx="2497234" cy="56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1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0D713-A474-4CC6-9C35-8EE42B3D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23"/>
            <a:ext cx="12115800" cy="1026510"/>
          </a:xfrm>
        </p:spPr>
        <p:txBody>
          <a:bodyPr>
            <a:noAutofit/>
          </a:bodyPr>
          <a:lstStyle/>
          <a:p>
            <a:r>
              <a:rPr lang="en-US" sz="2400" dirty="0"/>
              <a:t>Predictive Modeling of Bioelectric Activity on Mammalian Multilayered Neuronal Structures in the Presence of </a:t>
            </a:r>
            <a:r>
              <a:rPr lang="en-US" sz="2400" dirty="0" err="1"/>
              <a:t>Supraphysiological</a:t>
            </a:r>
            <a:r>
              <a:rPr lang="en-US" sz="2400" dirty="0"/>
              <a:t> Electric Fields - HPC Requirements (Lazzi/Berger Group)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4F236-8BB7-4FB0-B522-55B4257B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39483"/>
            <a:ext cx="8212666" cy="5718517"/>
          </a:xfrm>
        </p:spPr>
        <p:txBody>
          <a:bodyPr>
            <a:noAutofit/>
          </a:bodyPr>
          <a:lstStyle/>
          <a:p>
            <a:r>
              <a:rPr lang="en-US" sz="1600" b="1" dirty="0"/>
              <a:t>What has been accomplished?</a:t>
            </a:r>
            <a:endParaRPr lang="en-US" sz="1600" dirty="0"/>
          </a:p>
          <a:p>
            <a:pPr lvl="1"/>
            <a:r>
              <a:rPr lang="en-US" sz="1400" dirty="0"/>
              <a:t>HPC-dependent large scale neuronal model of the hippocampus (4000 CPUs) </a:t>
            </a:r>
          </a:p>
          <a:p>
            <a:pPr lvl="1"/>
            <a:r>
              <a:rPr lang="en-US" sz="1400" dirty="0"/>
              <a:t>Bridging scales and simulating across scales using input-output models of lower-scale mechanistic models</a:t>
            </a:r>
          </a:p>
          <a:p>
            <a:pPr lvl="2"/>
            <a:r>
              <a:rPr lang="en-US" sz="1400" dirty="0"/>
              <a:t>An input-output modeling approach was developed to create compact surrogate models of computationally expensive mechanistic models that preserve the functional properties of the mechanistic models.</a:t>
            </a:r>
          </a:p>
          <a:p>
            <a:pPr lvl="2"/>
            <a:r>
              <a:rPr lang="en-US" sz="1400" dirty="0"/>
              <a:t>The surrogate models replace the mechanistic models of lower-scale phenomena when simulating at higher scales to reduce complexity of the simulation while maintaining accurate representations of lower-scale phenomena.</a:t>
            </a:r>
            <a:endParaRPr lang="en-US" sz="1600" dirty="0"/>
          </a:p>
          <a:p>
            <a:r>
              <a:rPr lang="en-US" sz="1600" b="1" dirty="0"/>
              <a:t>How have these methodologies impacted each field?</a:t>
            </a:r>
            <a:endParaRPr lang="en-US" sz="1600" dirty="0"/>
          </a:p>
          <a:p>
            <a:pPr lvl="1"/>
            <a:r>
              <a:rPr lang="en-US" sz="1400" dirty="0"/>
              <a:t>Machine learning: Development of a data-driven modeling approach for representing non-linear, dynamical systems using input-output models</a:t>
            </a:r>
          </a:p>
          <a:p>
            <a:pPr lvl="1"/>
            <a:r>
              <a:rPr lang="en-US" sz="1400" dirty="0"/>
              <a:t>Computational Neuroscience: Preservation of synaptic AMPAR/NMDAR-related nonlinear dynamics during the simulation of large neural network models</a:t>
            </a:r>
          </a:p>
          <a:p>
            <a:pPr lvl="1"/>
            <a:r>
              <a:rPr lang="en-US" sz="1400" dirty="0"/>
              <a:t>Artificial retina: Development of model-driven stimulation waveforms for virtual electrodes/multi-focal stimulation and control of spontaneous firing of ganglion cells</a:t>
            </a:r>
            <a:endParaRPr lang="en-US" sz="1600" dirty="0"/>
          </a:p>
          <a:p>
            <a:r>
              <a:rPr lang="en-US" sz="1600" b="1" dirty="0"/>
              <a:t>What still needs to be done for these challenges?</a:t>
            </a:r>
            <a:endParaRPr lang="en-US" sz="1600" dirty="0"/>
          </a:p>
          <a:p>
            <a:pPr lvl="1"/>
            <a:r>
              <a:rPr lang="en-US" sz="1400" dirty="0"/>
              <a:t>Generalization/systematic incorporation of scale-bridging methodology to nonlinear dynamics </a:t>
            </a:r>
          </a:p>
          <a:p>
            <a:pPr lvl="1"/>
            <a:r>
              <a:rPr lang="en-US" sz="1400" dirty="0"/>
              <a:t>Addressing uncertainty quantification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3B2A4C-9C93-4F98-9C1B-93C31EE8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34" y="1219273"/>
            <a:ext cx="2260983" cy="3211631"/>
          </a:xfrm>
          <a:prstGeom prst="rect">
            <a:avLst/>
          </a:prstGeom>
        </p:spPr>
      </p:pic>
      <p:sp>
        <p:nvSpPr>
          <p:cNvPr id="7" name="AutoShape 4" descr="E_606network_VEsim_50us_250uA_2pulse_plot2750us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570" y="4516244"/>
            <a:ext cx="2526147" cy="23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9067800" cy="9906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Multiscale modeling of cerebral blood flow and oxygen transport</a:t>
            </a:r>
            <a:r>
              <a:rPr lang="en-US" sz="2700" dirty="0">
                <a:latin typeface="+mn-lt"/>
                <a:cs typeface="Calibri"/>
              </a:rPr>
              <a:t/>
            </a:r>
            <a:br>
              <a:rPr lang="en-US" sz="2700" dirty="0">
                <a:latin typeface="+mn-lt"/>
                <a:cs typeface="Calibri"/>
              </a:rPr>
            </a:br>
            <a:r>
              <a:rPr lang="en-US" sz="2000" dirty="0">
                <a:latin typeface="+mn-lt"/>
                <a:cs typeface="Calibri"/>
              </a:rPr>
              <a:t>Theoretical:  </a:t>
            </a:r>
            <a:r>
              <a:rPr lang="en-US" sz="2000" dirty="0" err="1">
                <a:latin typeface="+mn-lt"/>
                <a:cs typeface="Calibri"/>
              </a:rPr>
              <a:t>Secomb</a:t>
            </a:r>
            <a:r>
              <a:rPr lang="en-US" sz="2000" dirty="0">
                <a:latin typeface="+mn-lt"/>
                <a:cs typeface="Calibri"/>
              </a:rPr>
              <a:t> (Arizona)</a:t>
            </a:r>
            <a:br>
              <a:rPr lang="en-US" sz="2000" dirty="0">
                <a:latin typeface="+mn-lt"/>
                <a:cs typeface="Calibri"/>
              </a:rPr>
            </a:br>
            <a:r>
              <a:rPr lang="en-US" sz="2000" dirty="0">
                <a:latin typeface="+mn-lt"/>
                <a:cs typeface="Calibri"/>
              </a:rPr>
              <a:t>Experimental:  </a:t>
            </a:r>
            <a:r>
              <a:rPr lang="en-US" sz="2000" dirty="0" err="1">
                <a:latin typeface="+mn-lt"/>
                <a:cs typeface="Calibri"/>
              </a:rPr>
              <a:t>Sakadzic</a:t>
            </a:r>
            <a:r>
              <a:rPr lang="en-US" sz="2000" dirty="0">
                <a:latin typeface="+mn-lt"/>
                <a:cs typeface="Calibri"/>
              </a:rPr>
              <a:t> (MGH), Boas (Boston U)</a:t>
            </a:r>
            <a:endParaRPr lang="en-US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596" y="1230392"/>
            <a:ext cx="639217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Challenge #8: Problem-driven multiscale models that require high performance computing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Progress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>
                <a:cs typeface="Calibri"/>
              </a:rPr>
              <a:t>Greens function method for simulating solute transport to tissue by complex microvascular networks implemented using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>
                <a:cs typeface="Calibri"/>
              </a:rPr>
              <a:t>Unknown flow boundary conditions on network (sparse data). Previously developed flow estimation algorithm requires solution of large linear systems. New fast iterative solver exploits special structure and sparseness of system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Impact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Greens function method for solute transport adopted by several groups around the world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Methods for modeling flow and mass transport in networks important tools for ongoing studies of tumors, cardiac muscle, retina and brain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/>
              <a:t>Insights into blood flow and oxygen transport to brain applicable to conditions in which transport is impaired, including stroke, brain injury and neurodegenerative diseases</a:t>
            </a:r>
            <a:endParaRPr lang="en-US" sz="1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>
                <a:cs typeface="Calibri"/>
              </a:rPr>
              <a:t>Challenges</a:t>
            </a:r>
            <a:endParaRPr lang="en-US" sz="1400" dirty="0"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400" dirty="0">
                <a:cs typeface="Calibri"/>
              </a:rPr>
              <a:t>Difficulty in automatic reconstruction of fully connected network structures from 3D optical imaging.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>
                <a:cs typeface="Calibri"/>
              </a:rPr>
              <a:t>Sparse data, especially boundary conditions on flow and solutes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92" y="2883378"/>
            <a:ext cx="29241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171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684092"/>
            <a:ext cx="3714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21490" y="5988129"/>
            <a:ext cx="450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Vascular network from mouse cerebral cortex, color coded for vessel PO</a:t>
            </a:r>
            <a:r>
              <a:rPr lang="en-US" sz="1400" baseline="-25000" dirty="0"/>
              <a:t>2</a:t>
            </a:r>
            <a:r>
              <a:rPr lang="en-US" sz="1400" dirty="0"/>
              <a:t>. Oxygen demand = 6 cm</a:t>
            </a:r>
            <a:r>
              <a:rPr lang="en-US" sz="1400" baseline="30000" dirty="0"/>
              <a:t>3</a:t>
            </a:r>
            <a:r>
              <a:rPr lang="en-US" sz="1400" dirty="0"/>
              <a:t>O</a:t>
            </a:r>
            <a:r>
              <a:rPr lang="en-US" sz="1400" baseline="-25000" dirty="0"/>
              <a:t>2</a:t>
            </a:r>
            <a:r>
              <a:rPr lang="en-US" sz="1400" dirty="0"/>
              <a:t>/100cm</a:t>
            </a:r>
            <a:r>
              <a:rPr lang="en-US" sz="1400" baseline="30000" dirty="0"/>
              <a:t>3</a:t>
            </a:r>
            <a:r>
              <a:rPr lang="en-US" sz="1400" dirty="0"/>
              <a:t>/min.</a:t>
            </a:r>
          </a:p>
        </p:txBody>
      </p:sp>
      <p:pic>
        <p:nvPicPr>
          <p:cNvPr id="1029" name="Picture 5" descr="MultiscaleSchema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983811"/>
            <a:ext cx="49434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02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76DFDA0-61BA-4189-8218-315CD0161DD2}"/>
              </a:ext>
            </a:extLst>
          </p:cNvPr>
          <p:cNvCxnSpPr>
            <a:cxnSpLocks/>
          </p:cNvCxnSpPr>
          <p:nvPr/>
        </p:nvCxnSpPr>
        <p:spPr>
          <a:xfrm flipH="1" flipV="1">
            <a:off x="11415524" y="8391639"/>
            <a:ext cx="597452" cy="616255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xmlns="" id="{DF113892-41A2-40FE-9042-5043CB698CBD}"/>
              </a:ext>
            </a:extLst>
          </p:cNvPr>
          <p:cNvSpPr txBox="1">
            <a:spLocks/>
          </p:cNvSpPr>
          <p:nvPr/>
        </p:nvSpPr>
        <p:spPr>
          <a:xfrm>
            <a:off x="2209800" y="76200"/>
            <a:ext cx="7772400" cy="73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</a:rPr>
              <a:t>Challenge #8   HPC for Problem-Driven MSM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CB3F5F-8F9B-4EEA-BDDE-50F0ECD2139C}"/>
              </a:ext>
            </a:extLst>
          </p:cNvPr>
          <p:cNvSpPr txBox="1"/>
          <p:nvPr/>
        </p:nvSpPr>
        <p:spPr>
          <a:xfrm>
            <a:off x="0" y="595107"/>
            <a:ext cx="93507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Platelet model: 140,015 particles, 8.38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3</a:t>
            </a:r>
            <a:r>
              <a:rPr lang="en-US" sz="1400" dirty="0"/>
              <a:t>, </a:t>
            </a:r>
            <a:r>
              <a:rPr lang="el-GR" sz="1400" dirty="0"/>
              <a:t>ρ</a:t>
            </a:r>
            <a:r>
              <a:rPr lang="en-US" sz="1400" dirty="0"/>
              <a:t> = 16,708/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3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Flow model: 10,787,776 particles, 20K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3</a:t>
            </a:r>
            <a:r>
              <a:rPr lang="en-US" sz="1400" dirty="0"/>
              <a:t>, </a:t>
            </a:r>
            <a:r>
              <a:rPr lang="el-GR" sz="1400" dirty="0"/>
              <a:t>ρ</a:t>
            </a:r>
            <a:r>
              <a:rPr lang="en-US" sz="1400" dirty="0"/>
              <a:t> = 532/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Total: Flow 10.8M (97%) + 2×Platelets 280K (3%) =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Stepping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Multiple Time Stepping (MTS) Algorithm: Four-Level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Adaptive Time Stepping (ATS) Algorithm: Event-Driven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Machine Learning Optimized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HPC Resources utilized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Stony Brook Seawulf &amp; LI-Red Cluster (1 M core-hours)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XSEDE SDSC Comet Supercomputer (2.5M core-hours)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XSEDE TACC Stampede Supercomputer (120K core-hours)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China’s Tianhe-2 Supercomputer (110M core-hours)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China’s Sunway Supercomputer (3M core-hours)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49CAE52-5057-4D0B-9BF2-E8CE07771102}"/>
              </a:ext>
            </a:extLst>
          </p:cNvPr>
          <p:cNvGrpSpPr/>
          <p:nvPr/>
        </p:nvGrpSpPr>
        <p:grpSpPr>
          <a:xfrm>
            <a:off x="8865309" y="4163215"/>
            <a:ext cx="3291844" cy="2712181"/>
            <a:chOff x="3824576" y="3034376"/>
            <a:chExt cx="4607870" cy="371956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A465E6DF-A781-4BF0-A4CB-FCF50B1BB061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2" t="23260" r="-1" b="1"/>
            <a:stretch/>
          </p:blipFill>
          <p:spPr>
            <a:xfrm>
              <a:off x="6146446" y="3034376"/>
              <a:ext cx="2286000" cy="1828800"/>
            </a:xfrm>
            <a:prstGeom prst="rect">
              <a:avLst/>
            </a:prstGeom>
          </p:spPr>
        </p:pic>
        <p:pic>
          <p:nvPicPr>
            <p:cNvPr id="66" name="Picture 4" descr="http://www.hpcwire.com/wp-content/uploads/2013/06/TH2_Fig_7.png">
              <a:extLst>
                <a:ext uri="{FF2B5EF4-FFF2-40B4-BE49-F238E27FC236}">
                  <a16:creationId xmlns:a16="http://schemas.microsoft.com/office/drawing/2014/main" xmlns="" id="{D9600A14-43F1-4434-BA93-A25BCDA4D6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52" y="48784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8" descr="http://news.utexas.edu/sites/news.utexas.edu/files/know/images/2013/stampede/Stampede_system_shot_750_web_2.jpg">
              <a:extLst>
                <a:ext uri="{FF2B5EF4-FFF2-40B4-BE49-F238E27FC236}">
                  <a16:creationId xmlns:a16="http://schemas.microsoft.com/office/drawing/2014/main" xmlns="" id="{4BF7DB57-73D9-4331-AD88-D27E60618C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52" y="48784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http://im.rediff.com/money/2012/jan/20chi2.jpg">
              <a:extLst>
                <a:ext uri="{FF2B5EF4-FFF2-40B4-BE49-F238E27FC236}">
                  <a16:creationId xmlns:a16="http://schemas.microsoft.com/office/drawing/2014/main" xmlns="" id="{402509BC-B978-4D8D-82CE-D05A888F029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9"/>
            <a:stretch/>
          </p:blipFill>
          <p:spPr bwMode="auto">
            <a:xfrm>
              <a:off x="3827452" y="30496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DFBA1510-2186-493E-899F-93CCC717C2ED}"/>
                </a:ext>
              </a:extLst>
            </p:cNvPr>
            <p:cNvSpPr txBox="1"/>
            <p:nvPr/>
          </p:nvSpPr>
          <p:spPr>
            <a:xfrm>
              <a:off x="7273705" y="3049650"/>
              <a:ext cx="1125747" cy="3587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100" dirty="0"/>
                <a:t>Seawulf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F33B1791-BAC3-481B-B211-7D859122D4DE}"/>
                </a:ext>
              </a:extLst>
            </p:cNvPr>
            <p:cNvSpPr txBox="1"/>
            <p:nvPr/>
          </p:nvSpPr>
          <p:spPr>
            <a:xfrm>
              <a:off x="7273705" y="6395159"/>
              <a:ext cx="1125747" cy="3587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Stampede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50115D3C-0E09-41EA-88BB-AE7E60676FCE}"/>
                </a:ext>
              </a:extLst>
            </p:cNvPr>
            <p:cNvSpPr txBox="1"/>
            <p:nvPr/>
          </p:nvSpPr>
          <p:spPr>
            <a:xfrm>
              <a:off x="3824577" y="6395159"/>
              <a:ext cx="1125747" cy="3587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100" dirty="0"/>
                <a:t>Tianhe-2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AFD49F88-F173-4A40-8C9B-3654F622DFAE}"/>
                </a:ext>
              </a:extLst>
            </p:cNvPr>
            <p:cNvSpPr txBox="1"/>
            <p:nvPr/>
          </p:nvSpPr>
          <p:spPr>
            <a:xfrm>
              <a:off x="3824576" y="3049650"/>
              <a:ext cx="1125747" cy="35877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100" dirty="0"/>
                <a:t>Sunway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2594F63-CCED-4E34-8126-EAC1608874AC}"/>
              </a:ext>
            </a:extLst>
          </p:cNvPr>
          <p:cNvGrpSpPr/>
          <p:nvPr/>
        </p:nvGrpSpPr>
        <p:grpSpPr>
          <a:xfrm>
            <a:off x="8868185" y="4198609"/>
            <a:ext cx="3266219" cy="2667000"/>
            <a:chOff x="2057400" y="1981200"/>
            <a:chExt cx="4572000" cy="3657600"/>
          </a:xfrm>
        </p:grpSpPr>
        <p:graphicFrame>
          <p:nvGraphicFramePr>
            <p:cNvPr id="74" name="Chart 73">
              <a:extLst>
                <a:ext uri="{FF2B5EF4-FFF2-40B4-BE49-F238E27FC236}">
                  <a16:creationId xmlns:a16="http://schemas.microsoft.com/office/drawing/2014/main" xmlns="" id="{7C323A89-5F0D-4A8F-B2B2-4FD3813475DB}"/>
                </a:ext>
              </a:extLst>
            </p:cNvPr>
            <p:cNvGraphicFramePr/>
            <p:nvPr>
              <p:extLst/>
            </p:nvPr>
          </p:nvGraphicFramePr>
          <p:xfrm>
            <a:off x="2057400" y="1981200"/>
            <a:ext cx="4572000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46007BB6-B3D9-40E0-BB06-9FBD0D67A6DF}"/>
                </a:ext>
              </a:extLst>
            </p:cNvPr>
            <p:cNvSpPr/>
            <p:nvPr/>
          </p:nvSpPr>
          <p:spPr>
            <a:xfrm>
              <a:off x="3429000" y="2971800"/>
              <a:ext cx="1828800" cy="1676400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Multiscale Simulations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9C05D9A-52CA-40F4-BBD5-FC0310DD02D9}"/>
                </a:ext>
              </a:extLst>
            </p:cNvPr>
            <p:cNvSpPr txBox="1"/>
            <p:nvPr/>
          </p:nvSpPr>
          <p:spPr>
            <a:xfrm>
              <a:off x="4302338" y="2466616"/>
              <a:ext cx="1398101" cy="569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</a:t>
              </a:r>
              <a:br>
                <a:rPr lang="en-US" sz="105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05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Aggregation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AED97D8-5A24-445B-A146-DFC82CD7A9C1}"/>
                </a:ext>
              </a:extLst>
            </p:cNvPr>
            <p:cNvSpPr txBox="1"/>
            <p:nvPr/>
          </p:nvSpPr>
          <p:spPr>
            <a:xfrm>
              <a:off x="2838448" y="2634104"/>
              <a:ext cx="1181101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 </a:t>
              </a:r>
              <a:b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Modeling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1A530357-73EF-423B-81A1-2B0DCA979DC6}"/>
                </a:ext>
              </a:extLst>
            </p:cNvPr>
            <p:cNvSpPr txBox="1"/>
            <p:nvPr/>
          </p:nvSpPr>
          <p:spPr>
            <a:xfrm>
              <a:off x="3027584" y="4488470"/>
              <a:ext cx="1337199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 Flipping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CB62FDBA-E540-43C9-9954-A65B385814BD}"/>
                </a:ext>
              </a:extLst>
            </p:cNvPr>
            <p:cNvSpPr txBox="1"/>
            <p:nvPr/>
          </p:nvSpPr>
          <p:spPr>
            <a:xfrm>
              <a:off x="4331463" y="4477167"/>
              <a:ext cx="1337199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</a:t>
              </a:r>
              <a:b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1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</a:t>
              </a:r>
            </a:p>
          </p:txBody>
        </p:sp>
      </p:grpSp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xmlns="" id="{080063DE-34AF-4527-9797-BAB87D7F4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394251"/>
              </p:ext>
            </p:extLst>
          </p:nvPr>
        </p:nvGraphicFramePr>
        <p:xfrm>
          <a:off x="9095975" y="622072"/>
          <a:ext cx="3061178" cy="187945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30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0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Platelet Components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/>
                        <a:t># of Platelet Particles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Outer</a:t>
                      </a:r>
                      <a:r>
                        <a:rPr lang="en-US" sz="1100" kern="1200" baseline="0" dirty="0"/>
                        <a:t> membrane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kern="1200" dirty="0"/>
                        <a:t>33,502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Inner membrane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kern="1200" dirty="0"/>
                        <a:t>33,502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Filamentous core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kern="1200" dirty="0"/>
                        <a:t>70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Actin filaments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kern="1200" dirty="0"/>
                        <a:t>40,088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Cytoplasm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kern="1200" dirty="0"/>
                        <a:t>32,853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r>
                        <a:rPr lang="en-US" sz="1100" kern="1200" baseline="0" dirty="0"/>
                        <a:t>TOTAL: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140,015</a:t>
                      </a:r>
                      <a:endParaRPr lang="en-US" sz="1100" b="1" kern="12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xmlns="" id="{C5C0150D-4368-476D-962F-B137D7886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01517"/>
              </p:ext>
            </p:extLst>
          </p:nvPr>
        </p:nvGraphicFramePr>
        <p:xfrm>
          <a:off x="9095975" y="2535241"/>
          <a:ext cx="3061178" cy="160155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30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0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9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Platelet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274,590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75,132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Dihedral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107,456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4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Cross-term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4546E724-2ACB-41EF-A66A-315716574F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07" y="1613843"/>
            <a:ext cx="1361350" cy="83924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021110-CE19-4973-8A41-B5FFB819496C}"/>
              </a:ext>
            </a:extLst>
          </p:cNvPr>
          <p:cNvGrpSpPr/>
          <p:nvPr/>
        </p:nvGrpSpPr>
        <p:grpSpPr>
          <a:xfrm>
            <a:off x="31187" y="3888316"/>
            <a:ext cx="2879836" cy="2798697"/>
            <a:chOff x="31187" y="4099364"/>
            <a:chExt cx="2577847" cy="2587649"/>
          </a:xfrm>
        </p:grpSpPr>
        <p:pic>
          <p:nvPicPr>
            <p:cNvPr id="89" name="Picture 3" descr="C:\Users\PZHANG\Documents\Stony-Brook-Research\Project - Blood\paper_manuscript\MSM_02_MTS\Figures\Fig 04.jpg">
              <a:extLst>
                <a:ext uri="{FF2B5EF4-FFF2-40B4-BE49-F238E27FC236}">
                  <a16:creationId xmlns:a16="http://schemas.microsoft.com/office/drawing/2014/main" xmlns="" id="{361ECF48-D62A-436B-897F-9512396CE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79"/>
            <a:stretch/>
          </p:blipFill>
          <p:spPr bwMode="auto">
            <a:xfrm>
              <a:off x="31187" y="4099364"/>
              <a:ext cx="2577847" cy="225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7357726C-4914-4DBE-96E7-C54C7FCA0BBA}"/>
                </a:ext>
              </a:extLst>
            </p:cNvPr>
            <p:cNvSpPr txBox="1"/>
            <p:nvPr/>
          </p:nvSpPr>
          <p:spPr>
            <a:xfrm>
              <a:off x="84194" y="6430533"/>
              <a:ext cx="2471832" cy="256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ts val="1000"/>
                </a:lnSpc>
                <a:defRPr/>
              </a:pPr>
              <a:r>
                <a:rPr lang="en-US" sz="1000" b="1" dirty="0">
                  <a:solidFill>
                    <a:prstClr val="black"/>
                  </a:solidFill>
                </a:rPr>
                <a:t>Multiple Time Stepping (MTS) algorithm  </a:t>
              </a:r>
              <a:br>
                <a:rPr lang="en-US" sz="1000" b="1" dirty="0">
                  <a:solidFill>
                    <a:prstClr val="black"/>
                  </a:solidFill>
                </a:rPr>
              </a:br>
              <a:r>
                <a:rPr lang="en-US" sz="1000" b="1" dirty="0">
                  <a:solidFill>
                    <a:prstClr val="black"/>
                  </a:solidFill>
                </a:rPr>
                <a:t> </a:t>
              </a:r>
              <a:r>
                <a:rPr lang="en-US" sz="900" dirty="0">
                  <a:solidFill>
                    <a:prstClr val="black"/>
                  </a:solidFill>
                </a:rPr>
                <a:t>4-level integrator Jump factors: K</a:t>
              </a:r>
              <a:r>
                <a:rPr lang="en-US" sz="900" baseline="-25000" dirty="0">
                  <a:solidFill>
                    <a:prstClr val="black"/>
                  </a:solidFill>
                </a:rPr>
                <a:t>1</a:t>
              </a:r>
              <a:r>
                <a:rPr lang="en-US" sz="900" dirty="0">
                  <a:solidFill>
                    <a:prstClr val="black"/>
                  </a:solidFill>
                </a:rPr>
                <a:t>, K</a:t>
              </a:r>
              <a:r>
                <a:rPr lang="en-US" sz="900" baseline="-25000" dirty="0">
                  <a:solidFill>
                    <a:prstClr val="black"/>
                  </a:solidFill>
                </a:rPr>
                <a:t>2</a:t>
              </a:r>
              <a:r>
                <a:rPr lang="en-US" sz="900" dirty="0">
                  <a:solidFill>
                    <a:prstClr val="black"/>
                  </a:solidFill>
                </a:rPr>
                <a:t>, K</a:t>
              </a:r>
              <a:r>
                <a:rPr lang="en-US" sz="900" baseline="-25000" dirty="0">
                  <a:solidFill>
                    <a:prstClr val="black"/>
                  </a:solidFill>
                </a:rPr>
                <a:t>3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59C6FF6C-F3D3-409C-8FA8-F09DB6D45965}"/>
              </a:ext>
            </a:extLst>
          </p:cNvPr>
          <p:cNvGrpSpPr/>
          <p:nvPr/>
        </p:nvGrpSpPr>
        <p:grpSpPr>
          <a:xfrm>
            <a:off x="5351034" y="783221"/>
            <a:ext cx="3794522" cy="3305676"/>
            <a:chOff x="3768941" y="1807456"/>
            <a:chExt cx="3705493" cy="319136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F5B4CA17-3A46-4C07-A367-D668BAA8F57D}"/>
                </a:ext>
              </a:extLst>
            </p:cNvPr>
            <p:cNvSpPr/>
            <p:nvPr/>
          </p:nvSpPr>
          <p:spPr>
            <a:xfrm>
              <a:off x="4482207" y="3164579"/>
              <a:ext cx="1212850" cy="1308832"/>
            </a:xfrm>
            <a:prstGeom prst="rect">
              <a:avLst/>
            </a:prstGeom>
            <a:gradFill>
              <a:gsLst>
                <a:gs pos="0">
                  <a:schemeClr val="accent3">
                    <a:tint val="50000"/>
                    <a:satMod val="300000"/>
                    <a:alpha val="70000"/>
                  </a:schemeClr>
                </a:gs>
                <a:gs pos="35000">
                  <a:schemeClr val="accent3">
                    <a:tint val="37000"/>
                    <a:satMod val="300000"/>
                    <a:alpha val="70000"/>
                  </a:schemeClr>
                </a:gs>
                <a:gs pos="100000">
                  <a:schemeClr val="accent3">
                    <a:tint val="15000"/>
                    <a:satMod val="350000"/>
                    <a:alpha val="70000"/>
                  </a:schemeClr>
                </a:gs>
              </a:gsLst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C8257C50-3623-48FB-BA4E-21DA7F610334}"/>
                </a:ext>
              </a:extLst>
            </p:cNvPr>
            <p:cNvSpPr/>
            <p:nvPr/>
          </p:nvSpPr>
          <p:spPr>
            <a:xfrm>
              <a:off x="5128667" y="2089109"/>
              <a:ext cx="1844600" cy="1216670"/>
            </a:xfrm>
            <a:prstGeom prst="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70000"/>
                  </a:schemeClr>
                </a:gs>
                <a:gs pos="35000">
                  <a:schemeClr val="accent1">
                    <a:tint val="37000"/>
                    <a:satMod val="300000"/>
                    <a:alpha val="70000"/>
                  </a:schemeClr>
                </a:gs>
                <a:gs pos="100000">
                  <a:schemeClr val="accent1">
                    <a:tint val="15000"/>
                    <a:satMod val="350000"/>
                    <a:alpha val="70000"/>
                  </a:schemeClr>
                </a:gs>
              </a:gsLst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1EC2E6A3-5C41-4534-B69C-24DC4DC38877}"/>
                </a:ext>
              </a:extLst>
            </p:cNvPr>
            <p:cNvCxnSpPr>
              <a:cxnSpLocks/>
            </p:cNvCxnSpPr>
            <p:nvPr/>
          </p:nvCxnSpPr>
          <p:spPr>
            <a:xfrm>
              <a:off x="4323455" y="4575395"/>
              <a:ext cx="291140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xmlns="" id="{BF2E2DD8-3CF9-4508-A465-D5270DAAF526}"/>
                </a:ext>
              </a:extLst>
            </p:cNvPr>
            <p:cNvCxnSpPr/>
            <p:nvPr/>
          </p:nvCxnSpPr>
          <p:spPr>
            <a:xfrm flipV="1">
              <a:off x="4323455" y="1832195"/>
              <a:ext cx="0" cy="275272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D40C61B7-611E-40BB-AA2A-C8CF0C43098C}"/>
                </a:ext>
              </a:extLst>
            </p:cNvPr>
            <p:cNvCxnSpPr/>
            <p:nvPr/>
          </p:nvCxnSpPr>
          <p:spPr>
            <a:xfrm>
              <a:off x="4720257" y="4499195"/>
              <a:ext cx="0" cy="1524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B9B3B038-C3EA-4BF3-AC5B-D89DFAF81124}"/>
                </a:ext>
              </a:extLst>
            </p:cNvPr>
            <p:cNvCxnSpPr/>
            <p:nvPr/>
          </p:nvCxnSpPr>
          <p:spPr>
            <a:xfrm>
              <a:off x="5558457" y="4499195"/>
              <a:ext cx="0" cy="1524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CB7E0CF7-A70C-433C-A143-3D5ABAC79D84}"/>
                </a:ext>
              </a:extLst>
            </p:cNvPr>
            <p:cNvCxnSpPr/>
            <p:nvPr/>
          </p:nvCxnSpPr>
          <p:spPr>
            <a:xfrm>
              <a:off x="6396657" y="4499195"/>
              <a:ext cx="0" cy="1524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D8737996-082B-4A1B-AE97-C402A5BF068A}"/>
                </a:ext>
              </a:extLst>
            </p:cNvPr>
            <p:cNvSpPr txBox="1"/>
            <p:nvPr/>
          </p:nvSpPr>
          <p:spPr>
            <a:xfrm>
              <a:off x="4529756" y="4598564"/>
              <a:ext cx="38099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-9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A9870117-3DE9-43F2-9A36-B30B6410B312}"/>
                </a:ext>
              </a:extLst>
            </p:cNvPr>
            <p:cNvSpPr txBox="1"/>
            <p:nvPr/>
          </p:nvSpPr>
          <p:spPr>
            <a:xfrm>
              <a:off x="5367957" y="4598564"/>
              <a:ext cx="38099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-7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4D4E3BE5-955F-4327-934C-4FC7B3D522CA}"/>
                </a:ext>
              </a:extLst>
            </p:cNvPr>
            <p:cNvSpPr txBox="1"/>
            <p:nvPr/>
          </p:nvSpPr>
          <p:spPr>
            <a:xfrm>
              <a:off x="6190355" y="4598564"/>
              <a:ext cx="38099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65C0394B-21CA-4E44-B8A5-3AAC5F32417E}"/>
                </a:ext>
              </a:extLst>
            </p:cNvPr>
            <p:cNvSpPr txBox="1"/>
            <p:nvPr/>
          </p:nvSpPr>
          <p:spPr>
            <a:xfrm>
              <a:off x="4720256" y="4737214"/>
              <a:ext cx="251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Multiple Spatial Scales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1D85CB8A-DF02-4493-A70E-B2B649C27271}"/>
                </a:ext>
              </a:extLst>
            </p:cNvPr>
            <p:cNvCxnSpPr/>
            <p:nvPr/>
          </p:nvCxnSpPr>
          <p:spPr>
            <a:xfrm flipH="1">
              <a:off x="4247255" y="4422995"/>
              <a:ext cx="152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5CD08F2A-8278-4521-AAB0-3AFDC41DFFB3}"/>
                </a:ext>
              </a:extLst>
            </p:cNvPr>
            <p:cNvCxnSpPr/>
            <p:nvPr/>
          </p:nvCxnSpPr>
          <p:spPr>
            <a:xfrm flipH="1">
              <a:off x="4253605" y="3926579"/>
              <a:ext cx="152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010AA364-C976-46A9-8202-B4E9ABA9BFE0}"/>
                </a:ext>
              </a:extLst>
            </p:cNvPr>
            <p:cNvCxnSpPr/>
            <p:nvPr/>
          </p:nvCxnSpPr>
          <p:spPr>
            <a:xfrm flipH="1">
              <a:off x="4253605" y="3390649"/>
              <a:ext cx="152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B8A4270A-2337-46D8-950C-12A82498AB5B}"/>
                </a:ext>
              </a:extLst>
            </p:cNvPr>
            <p:cNvCxnSpPr/>
            <p:nvPr/>
          </p:nvCxnSpPr>
          <p:spPr>
            <a:xfrm flipH="1">
              <a:off x="4253605" y="2822795"/>
              <a:ext cx="152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CB68E14E-2AA4-4430-A54B-F484DA740399}"/>
                </a:ext>
              </a:extLst>
            </p:cNvPr>
            <p:cNvSpPr txBox="1"/>
            <p:nvPr/>
          </p:nvSpPr>
          <p:spPr>
            <a:xfrm>
              <a:off x="3911933" y="4297747"/>
              <a:ext cx="45085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-13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A413E64A-6DAA-4508-B02E-A786CDC8F5EF}"/>
                </a:ext>
              </a:extLst>
            </p:cNvPr>
            <p:cNvSpPr txBox="1"/>
            <p:nvPr/>
          </p:nvSpPr>
          <p:spPr>
            <a:xfrm>
              <a:off x="3911933" y="3801330"/>
              <a:ext cx="45085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-11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1BE35C36-718B-4896-A3CB-F903B60BB574}"/>
                </a:ext>
              </a:extLst>
            </p:cNvPr>
            <p:cNvSpPr txBox="1"/>
            <p:nvPr/>
          </p:nvSpPr>
          <p:spPr>
            <a:xfrm>
              <a:off x="3911933" y="3270163"/>
              <a:ext cx="45085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-9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3B12C65D-AD3F-4BF7-8E82-C7F658DF3F53}"/>
                </a:ext>
              </a:extLst>
            </p:cNvPr>
            <p:cNvSpPr txBox="1"/>
            <p:nvPr/>
          </p:nvSpPr>
          <p:spPr>
            <a:xfrm>
              <a:off x="3911933" y="2660563"/>
              <a:ext cx="45085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-7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3A7534B-327F-4A2C-8F71-4B6C0A880CBA}"/>
                </a:ext>
              </a:extLst>
            </p:cNvPr>
            <p:cNvSpPr txBox="1"/>
            <p:nvPr/>
          </p:nvSpPr>
          <p:spPr>
            <a:xfrm rot="16200000">
              <a:off x="2871046" y="3114825"/>
              <a:ext cx="2057400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Multiple Temporal Scales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205D04D9-5456-4C7C-B518-EB2266BED843}"/>
                </a:ext>
              </a:extLst>
            </p:cNvPr>
            <p:cNvSpPr txBox="1"/>
            <p:nvPr/>
          </p:nvSpPr>
          <p:spPr>
            <a:xfrm>
              <a:off x="4356435" y="1807456"/>
              <a:ext cx="609601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Time (s)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C31A1DB8-A1A0-4987-962A-9CC26F304F63}"/>
                </a:ext>
              </a:extLst>
            </p:cNvPr>
            <p:cNvSpPr txBox="1"/>
            <p:nvPr/>
          </p:nvSpPr>
          <p:spPr>
            <a:xfrm>
              <a:off x="6728235" y="4622662"/>
              <a:ext cx="746199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Length (m)</a:t>
              </a:r>
            </a:p>
          </p:txBody>
        </p:sp>
        <p:sp>
          <p:nvSpPr>
            <p:cNvPr id="118" name="5-Point Star 81">
              <a:extLst>
                <a:ext uri="{FF2B5EF4-FFF2-40B4-BE49-F238E27FC236}">
                  <a16:creationId xmlns:a16="http://schemas.microsoft.com/office/drawing/2014/main" xmlns="" id="{F723E393-BD3A-4516-9645-C1183A1E82EA}"/>
                </a:ext>
              </a:extLst>
            </p:cNvPr>
            <p:cNvSpPr/>
            <p:nvPr/>
          </p:nvSpPr>
          <p:spPr>
            <a:xfrm>
              <a:off x="4628817" y="4270595"/>
              <a:ext cx="182880" cy="182880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sp>
          <p:nvSpPr>
            <p:cNvPr id="119" name="5-Point Star 82">
              <a:extLst>
                <a:ext uri="{FF2B5EF4-FFF2-40B4-BE49-F238E27FC236}">
                  <a16:creationId xmlns:a16="http://schemas.microsoft.com/office/drawing/2014/main" xmlns="" id="{D3E2DC73-A6D1-4151-AC54-58515132E5A1}"/>
                </a:ext>
              </a:extLst>
            </p:cNvPr>
            <p:cNvSpPr/>
            <p:nvPr/>
          </p:nvSpPr>
          <p:spPr>
            <a:xfrm>
              <a:off x="4877215" y="4048704"/>
              <a:ext cx="182880" cy="182880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sp>
          <p:nvSpPr>
            <p:cNvPr id="120" name="5-Point Star 83">
              <a:extLst>
                <a:ext uri="{FF2B5EF4-FFF2-40B4-BE49-F238E27FC236}">
                  <a16:creationId xmlns:a16="http://schemas.microsoft.com/office/drawing/2014/main" xmlns="" id="{B3F84EFF-7DFF-4EE6-8396-5E75AEB5C926}"/>
                </a:ext>
              </a:extLst>
            </p:cNvPr>
            <p:cNvSpPr/>
            <p:nvPr/>
          </p:nvSpPr>
          <p:spPr>
            <a:xfrm>
              <a:off x="5490157" y="3164579"/>
              <a:ext cx="182880" cy="182880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sp>
          <p:nvSpPr>
            <p:cNvPr id="121" name="5-Point Star 84">
              <a:extLst>
                <a:ext uri="{FF2B5EF4-FFF2-40B4-BE49-F238E27FC236}">
                  <a16:creationId xmlns:a16="http://schemas.microsoft.com/office/drawing/2014/main" xmlns="" id="{DD394939-D633-4758-A51A-E323D1517734}"/>
                </a:ext>
              </a:extLst>
            </p:cNvPr>
            <p:cNvSpPr/>
            <p:nvPr/>
          </p:nvSpPr>
          <p:spPr>
            <a:xfrm>
              <a:off x="5909256" y="2393269"/>
              <a:ext cx="182880" cy="182880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F6435F13-F0E5-432F-8BB7-DD92F1BC4AB6}"/>
                </a:ext>
              </a:extLst>
            </p:cNvPr>
            <p:cNvCxnSpPr/>
            <p:nvPr/>
          </p:nvCxnSpPr>
          <p:spPr>
            <a:xfrm flipH="1">
              <a:off x="4247257" y="2289395"/>
              <a:ext cx="152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6294A087-0545-411E-9F96-E18D473F4120}"/>
                </a:ext>
              </a:extLst>
            </p:cNvPr>
            <p:cNvSpPr txBox="1"/>
            <p:nvPr/>
          </p:nvSpPr>
          <p:spPr>
            <a:xfrm>
              <a:off x="3905585" y="2164147"/>
              <a:ext cx="45085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-5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EA5F480E-0A9A-4EF5-9F72-3F8AEFE775E2}"/>
                </a:ext>
              </a:extLst>
            </p:cNvPr>
            <p:cNvSpPr txBox="1"/>
            <p:nvPr/>
          </p:nvSpPr>
          <p:spPr>
            <a:xfrm>
              <a:off x="5128667" y="2591312"/>
              <a:ext cx="19389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Mesoscopic/Macroscopic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coarse-grained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stochastic dynamics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C4807FF0-49A0-45B0-8530-0EA7F4CD4522}"/>
                </a:ext>
              </a:extLst>
            </p:cNvPr>
            <p:cNvSpPr txBox="1"/>
            <p:nvPr/>
          </p:nvSpPr>
          <p:spPr>
            <a:xfrm>
              <a:off x="5015193" y="3545683"/>
              <a:ext cx="151212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Microscopic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Arial"/>
                </a:rPr>
                <a:t>coarse-grained molecular dynamics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FBE84D9-3B66-4932-912C-54821D374547}"/>
              </a:ext>
            </a:extLst>
          </p:cNvPr>
          <p:cNvGrpSpPr/>
          <p:nvPr/>
        </p:nvGrpSpPr>
        <p:grpSpPr>
          <a:xfrm>
            <a:off x="5456930" y="4215058"/>
            <a:ext cx="3369722" cy="2440089"/>
            <a:chOff x="5381639" y="4446753"/>
            <a:chExt cx="3445013" cy="230583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6FEF655-4D21-48B5-B384-F3B4F86A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81639" y="4446753"/>
              <a:ext cx="3445013" cy="197170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BAEB29A4-0DE5-463E-AF21-E7587BA9921F}"/>
                </a:ext>
              </a:extLst>
            </p:cNvPr>
            <p:cNvSpPr txBox="1"/>
            <p:nvPr/>
          </p:nvSpPr>
          <p:spPr>
            <a:xfrm>
              <a:off x="5793245" y="6496109"/>
              <a:ext cx="2471832" cy="256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ts val="1000"/>
                </a:lnSpc>
                <a:defRPr/>
              </a:pPr>
              <a:r>
                <a:rPr lang="en-US" sz="1000" b="1" dirty="0">
                  <a:solidFill>
                    <a:prstClr val="black"/>
                  </a:solidFill>
                </a:rPr>
                <a:t>Adaptive Time Stepping (ATS) algorithm  </a:t>
              </a:r>
              <a:br>
                <a:rPr lang="en-US" sz="1000" b="1" dirty="0">
                  <a:solidFill>
                    <a:prstClr val="black"/>
                  </a:solidFill>
                </a:rPr>
              </a:br>
              <a:r>
                <a:rPr lang="en-US" sz="1000" b="1" dirty="0">
                  <a:solidFill>
                    <a:prstClr val="black"/>
                  </a:solidFill>
                </a:rPr>
                <a:t> </a:t>
              </a:r>
              <a:r>
                <a:rPr lang="en-US" sz="900" dirty="0">
                  <a:solidFill>
                    <a:prstClr val="black"/>
                  </a:solidFill>
                </a:rPr>
                <a:t>Event-driven timestep selection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Arial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3D9EF43-7D52-45FD-963B-869AC178C6F0}"/>
              </a:ext>
            </a:extLst>
          </p:cNvPr>
          <p:cNvGrpSpPr/>
          <p:nvPr/>
        </p:nvGrpSpPr>
        <p:grpSpPr>
          <a:xfrm>
            <a:off x="3314510" y="3930678"/>
            <a:ext cx="1699487" cy="927554"/>
            <a:chOff x="3098283" y="4035272"/>
            <a:chExt cx="1895912" cy="82296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59DA0C9-47AE-47D0-9FCD-DD88281C9EBA}"/>
                </a:ext>
              </a:extLst>
            </p:cNvPr>
            <p:cNvSpPr txBox="1"/>
            <p:nvPr/>
          </p:nvSpPr>
          <p:spPr>
            <a:xfrm>
              <a:off x="3098283" y="4035272"/>
              <a:ext cx="1895912" cy="822960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Classical Single-Constant TS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F2A50E2-C20A-4942-BDF3-C84E094EAA76}"/>
                </a:ext>
              </a:extLst>
            </p:cNvPr>
            <p:cNvSpPr txBox="1"/>
            <p:nvPr/>
          </p:nvSpPr>
          <p:spPr>
            <a:xfrm>
              <a:off x="3189465" y="4292345"/>
              <a:ext cx="822960" cy="457200"/>
            </a:xfrm>
            <a:prstGeom prst="rect">
              <a:avLst/>
            </a:prstGeom>
            <a:ln w="31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FFFF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Single </a:t>
              </a:r>
              <a:r>
                <a:rPr lang="en-US" dirty="0">
                  <a:solidFill>
                    <a:schemeClr val="bg1"/>
                  </a:solidFill>
                </a:rPr>
                <a:t>Timestep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2306637D-36B2-4B0A-8FEE-D949CC91114C}"/>
                </a:ext>
              </a:extLst>
            </p:cNvPr>
            <p:cNvSpPr txBox="1"/>
            <p:nvPr/>
          </p:nvSpPr>
          <p:spPr>
            <a:xfrm>
              <a:off x="4090878" y="4292322"/>
              <a:ext cx="822960" cy="457200"/>
            </a:xfrm>
            <a:prstGeom prst="rect">
              <a:avLst/>
            </a:prstGeom>
            <a:ln w="31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Constant</a:t>
              </a:r>
              <a:r>
                <a:rPr lang="en-US" sz="1200" dirty="0"/>
                <a:t> Timestep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8055145-D184-495C-899E-66AC0FDD2536}"/>
              </a:ext>
            </a:extLst>
          </p:cNvPr>
          <p:cNvGrpSpPr/>
          <p:nvPr/>
        </p:nvGrpSpPr>
        <p:grpSpPr>
          <a:xfrm>
            <a:off x="3297474" y="5718536"/>
            <a:ext cx="1699487" cy="936612"/>
            <a:chOff x="3099124" y="5824150"/>
            <a:chExt cx="1895912" cy="830997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04F4F5CC-C427-47E1-B189-9E1C9B9FB278}"/>
                </a:ext>
              </a:extLst>
            </p:cNvPr>
            <p:cNvSpPr txBox="1"/>
            <p:nvPr/>
          </p:nvSpPr>
          <p:spPr>
            <a:xfrm>
              <a:off x="3099124" y="5824150"/>
              <a:ext cx="1895912" cy="830997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FFFF00"/>
                </a:solidFill>
              </a:endParaRPr>
            </a:p>
            <a:p>
              <a:pPr algn="ctr"/>
              <a:endParaRPr lang="en-US" sz="1200" dirty="0">
                <a:solidFill>
                  <a:srgbClr val="FFFF00"/>
                </a:solidFill>
              </a:endParaRPr>
            </a:p>
            <a:p>
              <a:pPr algn="ctr"/>
              <a:endParaRPr lang="en-US" sz="1200" dirty="0">
                <a:solidFill>
                  <a:srgbClr val="FFFF00"/>
                </a:solidFill>
              </a:endParaRPr>
            </a:p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Novel Multiple-Adaptive TS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76831065-4A29-4E0F-B651-74512A6426C8}"/>
                </a:ext>
              </a:extLst>
            </p:cNvPr>
            <p:cNvSpPr txBox="1"/>
            <p:nvPr/>
          </p:nvSpPr>
          <p:spPr>
            <a:xfrm>
              <a:off x="3190306" y="5930221"/>
              <a:ext cx="822960" cy="382299"/>
            </a:xfrm>
            <a:prstGeom prst="rect">
              <a:avLst/>
            </a:prstGeom>
            <a:ln w="31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rgbClr val="FFFF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1100" dirty="0"/>
                <a:t>Multiple </a:t>
              </a:r>
              <a:r>
                <a:rPr lang="en-US" sz="1100" dirty="0">
                  <a:solidFill>
                    <a:schemeClr val="bg1"/>
                  </a:solidFill>
                </a:rPr>
                <a:t>Timestep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51427433-5DD2-4CFF-87F6-18FAF3B6ECF2}"/>
                </a:ext>
              </a:extLst>
            </p:cNvPr>
            <p:cNvSpPr txBox="1"/>
            <p:nvPr/>
          </p:nvSpPr>
          <p:spPr>
            <a:xfrm>
              <a:off x="4091719" y="5930198"/>
              <a:ext cx="822960" cy="382299"/>
            </a:xfrm>
            <a:prstGeom prst="rect">
              <a:avLst/>
            </a:prstGeom>
            <a:ln w="31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00"/>
                  </a:solidFill>
                </a:rPr>
                <a:t>Adaptive</a:t>
              </a:r>
              <a:r>
                <a:rPr lang="en-US" sz="1100" dirty="0"/>
                <a:t> Timestep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1510BEF4-7667-4541-B431-364B3DF9B2B1}"/>
              </a:ext>
            </a:extLst>
          </p:cNvPr>
          <p:cNvCxnSpPr>
            <a:stCxn id="57" idx="2"/>
            <a:endCxn id="223" idx="0"/>
          </p:cNvCxnSpPr>
          <p:nvPr/>
        </p:nvCxnSpPr>
        <p:spPr>
          <a:xfrm flipH="1">
            <a:off x="3748058" y="4735732"/>
            <a:ext cx="17036" cy="1102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xmlns="" id="{39ECB6AA-96BB-4E63-AADB-38C383236AC3}"/>
              </a:ext>
            </a:extLst>
          </p:cNvPr>
          <p:cNvCxnSpPr>
            <a:cxnSpLocks/>
            <a:stCxn id="221" idx="2"/>
            <a:endCxn id="224" idx="0"/>
          </p:cNvCxnSpPr>
          <p:nvPr/>
        </p:nvCxnSpPr>
        <p:spPr>
          <a:xfrm flipH="1">
            <a:off x="4556081" y="4735706"/>
            <a:ext cx="17036" cy="11023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F7E5D9E5-D85F-40AC-8758-7DAFFE4334CF}"/>
              </a:ext>
            </a:extLst>
          </p:cNvPr>
          <p:cNvGrpSpPr/>
          <p:nvPr/>
        </p:nvGrpSpPr>
        <p:grpSpPr>
          <a:xfrm>
            <a:off x="2746501" y="4968056"/>
            <a:ext cx="942479" cy="734114"/>
            <a:chOff x="2564419" y="5060924"/>
            <a:chExt cx="1051410" cy="651333"/>
          </a:xfrm>
        </p:grpSpPr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xmlns="" id="{BF78E368-DA80-4E02-9232-792255936E66}"/>
                </a:ext>
              </a:extLst>
            </p:cNvPr>
            <p:cNvSpPr/>
            <p:nvPr/>
          </p:nvSpPr>
          <p:spPr>
            <a:xfrm>
              <a:off x="2826859" y="5060924"/>
              <a:ext cx="612620" cy="27893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AE64003A-6BDF-492F-BC6C-38D5F02A909C}"/>
                </a:ext>
              </a:extLst>
            </p:cNvPr>
            <p:cNvSpPr txBox="1"/>
            <p:nvPr/>
          </p:nvSpPr>
          <p:spPr>
            <a:xfrm>
              <a:off x="2564419" y="5329958"/>
              <a:ext cx="1051410" cy="38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Multiple</a:t>
              </a:r>
              <a:r>
                <a:rPr lang="en-US" sz="1100" dirty="0"/>
                <a:t> </a:t>
              </a:r>
              <a:r>
                <a:rPr lang="en-US" sz="1100" b="1" dirty="0">
                  <a:solidFill>
                    <a:srgbClr val="002060"/>
                  </a:solidFill>
                </a:rPr>
                <a:t>Components</a:t>
              </a: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xmlns="" id="{874C7B1B-FD52-4F38-BD2B-038EF4DE3F83}"/>
              </a:ext>
            </a:extLst>
          </p:cNvPr>
          <p:cNvGrpSpPr/>
          <p:nvPr/>
        </p:nvGrpSpPr>
        <p:grpSpPr>
          <a:xfrm>
            <a:off x="4564031" y="4968614"/>
            <a:ext cx="942479" cy="729166"/>
            <a:chOff x="4381949" y="5060924"/>
            <a:chExt cx="1051410" cy="646943"/>
          </a:xfrm>
        </p:grpSpPr>
        <p:sp>
          <p:nvSpPr>
            <p:cNvPr id="226" name="Arrow: Right 225">
              <a:extLst>
                <a:ext uri="{FF2B5EF4-FFF2-40B4-BE49-F238E27FC236}">
                  <a16:creationId xmlns:a16="http://schemas.microsoft.com/office/drawing/2014/main" xmlns="" id="{A699EBDC-0076-494B-A95C-7538A6080008}"/>
                </a:ext>
              </a:extLst>
            </p:cNvPr>
            <p:cNvSpPr/>
            <p:nvPr/>
          </p:nvSpPr>
          <p:spPr>
            <a:xfrm rot="10800000">
              <a:off x="4558075" y="5060924"/>
              <a:ext cx="612620" cy="278936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C20D454C-06FE-4861-AE6B-9DA3828CD20F}"/>
                </a:ext>
              </a:extLst>
            </p:cNvPr>
            <p:cNvSpPr txBox="1"/>
            <p:nvPr/>
          </p:nvSpPr>
          <p:spPr>
            <a:xfrm>
              <a:off x="4381949" y="5325568"/>
              <a:ext cx="1051410" cy="38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Multiple</a:t>
              </a:r>
              <a:r>
                <a:rPr lang="en-US" sz="1100" dirty="0"/>
                <a:t> </a:t>
              </a:r>
              <a:r>
                <a:rPr lang="en-US" sz="1100" b="1" dirty="0">
                  <a:solidFill>
                    <a:srgbClr val="002060"/>
                  </a:solidFill>
                </a:rPr>
                <a:t>Phenomena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1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0D713-A474-4CC6-9C35-8EE42B3D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873" y="132444"/>
            <a:ext cx="8596668" cy="1320800"/>
          </a:xfrm>
        </p:spPr>
        <p:txBody>
          <a:bodyPr/>
          <a:lstStyle/>
          <a:p>
            <a:r>
              <a:rPr lang="en-US" dirty="0"/>
              <a:t>Challenges 1-18 charge from IMAG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4F236-8BB7-4FB0-B522-55B4257B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873" y="1453244"/>
            <a:ext cx="8596668" cy="5718517"/>
          </a:xfrm>
        </p:spPr>
        <p:txBody>
          <a:bodyPr>
            <a:noAutofit/>
          </a:bodyPr>
          <a:lstStyle/>
          <a:p>
            <a:r>
              <a:rPr lang="en-US" sz="1600" b="1" dirty="0"/>
              <a:t>What has been accomplished in these Challenges?</a:t>
            </a:r>
            <a:endParaRPr lang="en-US" sz="1600" dirty="0"/>
          </a:p>
          <a:p>
            <a:pPr lvl="2"/>
            <a:r>
              <a:rPr lang="en-US" sz="1600" dirty="0"/>
              <a:t>What exactly are the methodologies that were developed?</a:t>
            </a:r>
          </a:p>
          <a:p>
            <a:pPr lvl="2"/>
            <a:r>
              <a:rPr lang="en-US" sz="1600" dirty="0"/>
              <a:t>Describe the newly developed methodologies for: </a:t>
            </a:r>
          </a:p>
          <a:p>
            <a:pPr lvl="3"/>
            <a:r>
              <a:rPr lang="en-US" sz="1600" dirty="0"/>
              <a:t>bridging scales</a:t>
            </a:r>
          </a:p>
          <a:p>
            <a:pPr lvl="3"/>
            <a:r>
              <a:rPr lang="en-US" sz="1600" dirty="0"/>
              <a:t>addressing sparse data</a:t>
            </a:r>
          </a:p>
          <a:p>
            <a:pPr lvl="3"/>
            <a:r>
              <a:rPr lang="en-US" sz="1600" dirty="0"/>
              <a:t>simulating across scales</a:t>
            </a:r>
          </a:p>
          <a:p>
            <a:pPr lvl="3"/>
            <a:r>
              <a:rPr lang="en-US" sz="1600" dirty="0"/>
              <a:t>addressing uncertainty quantification</a:t>
            </a:r>
          </a:p>
          <a:p>
            <a:r>
              <a:rPr lang="en-US" sz="1600" b="1" dirty="0"/>
              <a:t>How have these methodologies impacted each field?</a:t>
            </a:r>
            <a:endParaRPr lang="en-US" sz="1600" dirty="0"/>
          </a:p>
          <a:p>
            <a:pPr lvl="2"/>
            <a:r>
              <a:rPr lang="en-US" sz="1600" dirty="0"/>
              <a:t>Have they changed the questions or approaches in the field?</a:t>
            </a:r>
          </a:p>
          <a:p>
            <a:pPr lvl="2"/>
            <a:r>
              <a:rPr lang="en-US" sz="1600" dirty="0"/>
              <a:t>Have new theories resulted from this work to improve the understanding of the problems in the field?</a:t>
            </a:r>
          </a:p>
          <a:p>
            <a:r>
              <a:rPr lang="en-US" sz="1600" b="1" dirty="0"/>
              <a:t>What still needs to be done for these challenges?</a:t>
            </a:r>
            <a:endParaRPr lang="en-US" sz="1600" dirty="0"/>
          </a:p>
          <a:p>
            <a:pPr lvl="1"/>
            <a:r>
              <a:rPr lang="en-US" sz="1400" dirty="0"/>
              <a:t>Are there methods from other fields that should be applied to your field?</a:t>
            </a:r>
          </a:p>
          <a:p>
            <a:pPr lvl="1"/>
            <a:r>
              <a:rPr lang="en-US" sz="1400" dirty="0"/>
              <a:t>What further connections need to be made to address unmet needs?</a:t>
            </a:r>
          </a:p>
          <a:p>
            <a:pPr lvl="0"/>
            <a:r>
              <a:rPr lang="en-US" sz="1600" dirty="0"/>
              <a:t>What questions do you want to pose to the MSM Consortium related to these challenges?</a:t>
            </a:r>
          </a:p>
          <a:p>
            <a:endParaRPr lang="en-US" sz="1600" dirty="0"/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xmlns="" id="{8312A43D-D8E0-4B48-9D26-D81DFA796F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0" y="6144064"/>
            <a:ext cx="1447800" cy="609600"/>
          </a:xfrm>
          <a:prstGeom prst="rect">
            <a:avLst/>
          </a:prstGeom>
        </p:spPr>
        <p:txBody>
          <a:bodyPr wrap="none" lIns="91249" tIns="45623" rIns="91249" bIns="45623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defTabSz="912479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IMAG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D98DF07-D933-9F42-A669-168F56CDDBD0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48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9067800" cy="990600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Calibri"/>
                <a:cs typeface="Calibri"/>
              </a:rPr>
              <a:t>Multi-scale Laws of Myocardial Growth and Remodeling</a:t>
            </a:r>
            <a:br>
              <a:rPr lang="en-US" sz="27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computational:  Guccione (UCSF), </a:t>
            </a:r>
            <a:r>
              <a:rPr lang="en-US" sz="2000" dirty="0" err="1">
                <a:latin typeface="Calibri"/>
                <a:cs typeface="Calibri"/>
              </a:rPr>
              <a:t>Kuhl</a:t>
            </a:r>
            <a:r>
              <a:rPr lang="en-US" sz="2000" dirty="0">
                <a:latin typeface="Calibri"/>
                <a:cs typeface="Calibri"/>
              </a:rPr>
              <a:t> (Stanford)</a:t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experimental:  </a:t>
            </a:r>
            <a:r>
              <a:rPr lang="en-US" sz="2000" dirty="0" err="1">
                <a:latin typeface="Calibri"/>
                <a:cs typeface="Calibri"/>
              </a:rPr>
              <a:t>Kassab</a:t>
            </a:r>
            <a:r>
              <a:rPr lang="en-US" sz="2000" dirty="0">
                <a:latin typeface="Calibri"/>
                <a:cs typeface="Calibri"/>
              </a:rPr>
              <a:t> (California Medical Innovations Institute, San Diego)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1477643"/>
            <a:ext cx="5029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Challenge #8: Problem-driven </a:t>
            </a:r>
            <a:r>
              <a:rPr lang="en-US" dirty="0" err="1">
                <a:latin typeface="Calibri"/>
                <a:cs typeface="Calibri"/>
              </a:rPr>
              <a:t>multiscale</a:t>
            </a:r>
            <a:r>
              <a:rPr lang="en-US" dirty="0">
                <a:latin typeface="Calibri"/>
                <a:cs typeface="Calibri"/>
              </a:rPr>
              <a:t> models that require high performance computing</a:t>
            </a:r>
          </a:p>
          <a:p>
            <a:endParaRPr lang="en-US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have demand for HPC as we create pig biventricular unit finite element models with 100,000 higher-order (10-noded tetrahedral) elements from ex-vivo high-resolution diffusion tensor MRI scans.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used $20,000 to purchase 5 years of unlimited time on a 96-core cluster, housed and maintained at nearby UC Berkeley.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We use </a:t>
            </a:r>
            <a:r>
              <a:rPr lang="en-US" dirty="0" err="1">
                <a:latin typeface="Calibri"/>
                <a:cs typeface="Calibri"/>
              </a:rPr>
              <a:t>Abaqus</a:t>
            </a:r>
            <a:r>
              <a:rPr lang="en-US" dirty="0">
                <a:latin typeface="Calibri"/>
                <a:cs typeface="Calibri"/>
              </a:rPr>
              <a:t>, which scales well with the number of cores used, and user-defined constitutive laws (Sack et al. 2016).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We would have preferred not spending so much in direct costs for time on a local cluster— HPC resources at the NIH would be preferable. 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683054-A3A8-E848-BB02-91412BA13206}"/>
              </a:ext>
            </a:extLst>
          </p:cNvPr>
          <p:cNvSpPr txBox="1"/>
          <p:nvPr/>
        </p:nvSpPr>
        <p:spPr>
          <a:xfrm>
            <a:off x="6781801" y="5105401"/>
            <a:ext cx="5493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Sack et al </a:t>
            </a:r>
            <a:r>
              <a:rPr lang="en-US" sz="1400" b="1" dirty="0"/>
              <a:t>Partial LVAD restores ventricular outputs and normalizes</a:t>
            </a:r>
          </a:p>
          <a:p>
            <a:r>
              <a:rPr lang="en-US" sz="1400" b="1" dirty="0"/>
              <a:t>LV but not RV stress distributions in the acutely failing heart in </a:t>
            </a:r>
            <a:r>
              <a:rPr lang="en-US" sz="1400" b="1" dirty="0" err="1"/>
              <a:t>silico</a:t>
            </a:r>
            <a:r>
              <a:rPr lang="en-US" sz="1400" dirty="0"/>
              <a:t>. </a:t>
            </a:r>
          </a:p>
          <a:p>
            <a:r>
              <a:rPr lang="en-US" sz="1400" dirty="0" err="1"/>
              <a:t>Int</a:t>
            </a:r>
            <a:r>
              <a:rPr lang="en-US" sz="1400" dirty="0"/>
              <a:t> J </a:t>
            </a:r>
            <a:r>
              <a:rPr lang="en-US" sz="1400" dirty="0" err="1"/>
              <a:t>Artif</a:t>
            </a:r>
            <a:r>
              <a:rPr lang="en-US" sz="1400" dirty="0"/>
              <a:t> Organs 2016 Oct 10;39(8):421-430, </a:t>
            </a:r>
          </a:p>
          <a:p>
            <a:r>
              <a:rPr lang="en-US" sz="1400" dirty="0"/>
              <a:t>DOI: 10.5301/ijao.5000520, PMID: 27546633</a:t>
            </a:r>
          </a:p>
        </p:txBody>
      </p:sp>
      <p:pic>
        <p:nvPicPr>
          <p:cNvPr id="6" name="Picture 5" descr="fibreStre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10" y="1092200"/>
            <a:ext cx="41902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2895"/>
              </p:ext>
            </p:extLst>
          </p:nvPr>
        </p:nvGraphicFramePr>
        <p:xfrm>
          <a:off x="1714500" y="1716966"/>
          <a:ext cx="8547832" cy="510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9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94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7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16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7302">
                <a:tc>
                  <a:txBody>
                    <a:bodyPr/>
                    <a:lstStyle/>
                    <a:p>
                      <a:r>
                        <a:rPr lang="en-US" dirty="0"/>
                        <a:t>PI(s) and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Code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Reference(s)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HPC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676">
                <a:tc>
                  <a:txBody>
                    <a:bodyPr/>
                    <a:lstStyle/>
                    <a:p>
                      <a:r>
                        <a:rPr lang="en-US" sz="1000" b="1" i="0" dirty="0"/>
                        <a:t>Kirschner and </a:t>
                      </a:r>
                      <a:r>
                        <a:rPr lang="en-US" sz="1000" b="1" i="0" dirty="0" err="1"/>
                        <a:t>Linderman</a:t>
                      </a:r>
                      <a:endParaRPr lang="en-US" sz="1000" b="1" i="0" dirty="0"/>
                    </a:p>
                    <a:p>
                      <a:endParaRPr lang="en-US" sz="1000" b="1" i="0" dirty="0"/>
                    </a:p>
                    <a:p>
                      <a:r>
                        <a:rPr lang="en-US" sz="1000" b="1" i="0" dirty="0"/>
                        <a:t>Hybrid ABM of tuberculosis infection in the lungs </a:t>
                      </a:r>
                      <a:endParaRPr lang="en-US" sz="1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C++ </a:t>
                      </a:r>
                      <a:r>
                        <a:rPr lang="en-US" sz="1000" b="0" baseline="0" dirty="0"/>
                        <a:t>with graphical interfaces 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15501468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3182770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3127549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http://</a:t>
                      </a:r>
                      <a:r>
                        <a:rPr lang="en-US" sz="1000" dirty="0" err="1"/>
                        <a:t>malthus.micro.med.umich.edu</a:t>
                      </a:r>
                      <a:r>
                        <a:rPr lang="en-US" sz="1000" dirty="0"/>
                        <a:t>/</a:t>
                      </a:r>
                      <a:r>
                        <a:rPr lang="en-US" sz="1000" dirty="0" err="1"/>
                        <a:t>GranSim</a:t>
                      </a:r>
                      <a:r>
                        <a:rPr lang="en-US" sz="10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million core hours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r>
                        <a:rPr lang="en-US" sz="1000" b="1" i="0" dirty="0"/>
                        <a:t>Guccione, </a:t>
                      </a:r>
                      <a:r>
                        <a:rPr lang="en-US" sz="1000" b="1" i="0" dirty="0" err="1"/>
                        <a:t>Kassab</a:t>
                      </a:r>
                      <a:r>
                        <a:rPr lang="en-US" sz="1000" b="1" i="0" dirty="0"/>
                        <a:t> and </a:t>
                      </a:r>
                      <a:r>
                        <a:rPr lang="en-US" sz="1000" b="1" i="0" dirty="0" err="1"/>
                        <a:t>Kuhl</a:t>
                      </a:r>
                      <a:endParaRPr lang="en-US" sz="1000" b="1" i="0" dirty="0"/>
                    </a:p>
                    <a:p>
                      <a:endParaRPr lang="en-US" sz="1000" b="1" i="0" dirty="0"/>
                    </a:p>
                    <a:p>
                      <a:r>
                        <a:rPr lang="en-US" sz="1000" b="1" i="0" dirty="0"/>
                        <a:t>Finite element models of pig biventricular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Abaqus</a:t>
                      </a:r>
                      <a:r>
                        <a:rPr lang="en-US" sz="1000" dirty="0"/>
                        <a:t> solver with user-defined</a:t>
                      </a:r>
                      <a:r>
                        <a:rPr lang="en-US" sz="1000" baseline="0" dirty="0"/>
                        <a:t> material laws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27646633,</a:t>
                      </a:r>
                    </a:p>
                    <a:p>
                      <a:r>
                        <a:rPr lang="en-US" sz="1800" dirty="0"/>
                        <a:t>26043672,</a:t>
                      </a:r>
                    </a:p>
                    <a:p>
                      <a:r>
                        <a:rPr lang="en-US" sz="1800" dirty="0"/>
                        <a:t>25984248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https://</a:t>
                      </a:r>
                      <a:r>
                        <a:rPr lang="en-US" sz="1000" dirty="0" err="1"/>
                        <a:t>simtk.org</a:t>
                      </a:r>
                      <a:r>
                        <a:rPr lang="en-US" sz="1000" dirty="0"/>
                        <a:t>/projects/alginate/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 million core hours per year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r>
                        <a:rPr lang="en-US" sz="1000" b="1" dirty="0" err="1"/>
                        <a:t>Zawieja</a:t>
                      </a:r>
                      <a:r>
                        <a:rPr lang="en-US" sz="1000" b="1" dirty="0"/>
                        <a:t> and</a:t>
                      </a:r>
                      <a:r>
                        <a:rPr lang="en-US" sz="1000" b="1" baseline="0" dirty="0"/>
                        <a:t> Moore</a:t>
                      </a:r>
                    </a:p>
                    <a:p>
                      <a:endParaRPr lang="en-US" sz="1000" b="1" baseline="0" dirty="0"/>
                    </a:p>
                    <a:p>
                      <a:r>
                        <a:rPr lang="en-US" sz="1000" b="1" baseline="0" dirty="0"/>
                        <a:t>Transport Phenomena in the Lymphatic System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 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09800" y="762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Challenge #8   HPC for MSM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A72C31-5F4C-4F45-96C0-E2EB0F86DC0D}"/>
              </a:ext>
            </a:extLst>
          </p:cNvPr>
          <p:cNvSpPr txBox="1"/>
          <p:nvPr/>
        </p:nvSpPr>
        <p:spPr>
          <a:xfrm>
            <a:off x="8933793" y="94593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49966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026007"/>
              </p:ext>
            </p:extLst>
          </p:nvPr>
        </p:nvGraphicFramePr>
        <p:xfrm>
          <a:off x="1714500" y="1231191"/>
          <a:ext cx="8547832" cy="4413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9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94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7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16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7302">
                <a:tc>
                  <a:txBody>
                    <a:bodyPr/>
                    <a:lstStyle/>
                    <a:p>
                      <a:r>
                        <a:rPr lang="en-US" dirty="0"/>
                        <a:t>PI(s) and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Code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Reference(s)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HPC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676">
                <a:tc>
                  <a:txBody>
                    <a:bodyPr/>
                    <a:lstStyle/>
                    <a:p>
                      <a:r>
                        <a:rPr lang="en-US" sz="1200" b="1" i="0" dirty="0"/>
                        <a:t>PI: </a:t>
                      </a:r>
                      <a:r>
                        <a:rPr lang="en-US" sz="1200" b="0" i="0" dirty="0"/>
                        <a:t>George</a:t>
                      </a:r>
                      <a:r>
                        <a:rPr lang="en-US" sz="1200" b="0" i="0" baseline="0" dirty="0"/>
                        <a:t> </a:t>
                      </a:r>
                      <a:r>
                        <a:rPr lang="en-US" sz="1200" b="0" i="0" baseline="0" dirty="0" err="1"/>
                        <a:t>Karniadakis</a:t>
                      </a:r>
                      <a:endParaRPr lang="en-US" sz="1200" b="0" i="0" dirty="0"/>
                    </a:p>
                    <a:p>
                      <a:endParaRPr lang="en-US" sz="1200" b="1" baseline="-10000" dirty="0"/>
                    </a:p>
                    <a:p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Model:  </a:t>
                      </a:r>
                      <a:r>
                        <a:rPr lang="en-US" sz="1200" b="1" i="0" kern="1200" baseline="-1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USER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MESO  </a:t>
                      </a:r>
                    </a:p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 GPU-accelerated extension package to LAMMPS)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C++ with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PMID: 29104303</a:t>
                      </a:r>
                    </a:p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https://github.com/AnselGitAccount/USERMESO-2.0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million core hours per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PI: George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Karniadakis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Model: 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OpenRBC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 lipid-resolution molecular dynamics simulator of human red blood cells)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C++ </a:t>
                      </a:r>
                      <a:r>
                        <a:rPr lang="en-US" sz="1200" b="0" baseline="0" dirty="0"/>
                        <a:t>with </a:t>
                      </a:r>
                      <a:r>
                        <a:rPr lang="en-US" sz="1200" b="0" baseline="0" dirty="0" err="1"/>
                        <a:t>OpenMP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PMID: 28538143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https://github.com/yhtang/OpenRBC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 million core hours per year</a:t>
                      </a:r>
                    </a:p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09800" y="762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Challenge #8   HPC for MSM</a:t>
            </a:r>
          </a:p>
        </p:txBody>
      </p:sp>
    </p:spTree>
    <p:extLst>
      <p:ext uri="{BB962C8B-B14F-4D97-AF65-F5344CB8AC3E}">
        <p14:creationId xmlns:p14="http://schemas.microsoft.com/office/powerpoint/2010/main" val="2186755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275542"/>
              </p:ext>
            </p:extLst>
          </p:nvPr>
        </p:nvGraphicFramePr>
        <p:xfrm>
          <a:off x="1714500" y="1716966"/>
          <a:ext cx="8547832" cy="4697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9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94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7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16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7302">
                <a:tc>
                  <a:txBody>
                    <a:bodyPr/>
                    <a:lstStyle/>
                    <a:p>
                      <a:r>
                        <a:rPr lang="en-US" dirty="0"/>
                        <a:t>PI(s) and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Code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HPC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676">
                <a:tc>
                  <a:txBody>
                    <a:bodyPr/>
                    <a:lstStyle/>
                    <a:p>
                      <a:r>
                        <a:rPr lang="en-US" sz="1000" b="1" i="0" dirty="0"/>
                        <a:t>Danny Bluestein</a:t>
                      </a:r>
                    </a:p>
                    <a:p>
                      <a:endParaRPr lang="en-US" sz="1000" b="1" i="0" dirty="0"/>
                    </a:p>
                    <a:p>
                      <a:r>
                        <a:rPr lang="en-US" sz="1000" b="1" i="0" dirty="0"/>
                        <a:t>Multiscale DPD-CGMD Model for Deformable Platelets</a:t>
                      </a:r>
                      <a:endParaRPr lang="en-US" sz="1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C++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Stony Brook University </a:t>
                      </a:r>
                      <a:r>
                        <a:rPr lang="en-US" sz="1050" dirty="0" err="1"/>
                        <a:t>SeaWulf</a:t>
                      </a:r>
                      <a:r>
                        <a:rPr lang="en-US" sz="1050" dirty="0"/>
                        <a:t> Cluster and LI-Red Cluster, XSEDE Comet &amp; Stampede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2"/>
                        </a:rPr>
                        <a:t>http://lammps.sandia.gov/</a:t>
                      </a:r>
                      <a:r>
                        <a:rPr lang="en-US" sz="1000" dirty="0"/>
                        <a:t> (modified LAMMPS to enable our models)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million core hours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Danny Bluestein</a:t>
                      </a:r>
                    </a:p>
                    <a:p>
                      <a:pPr marL="0" algn="l" defTabSz="914400" rtl="0" eaLnBrk="1" latinLnBrk="0" hangingPunct="1"/>
                      <a:endParaRPr lang="en-US" sz="10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Multiscale DPD-CGMD Model for Platelet Aggregation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C++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Stony Brook University </a:t>
                      </a:r>
                      <a:r>
                        <a:rPr lang="en-US" sz="1050" dirty="0" err="1"/>
                        <a:t>SeaWulf</a:t>
                      </a:r>
                      <a:r>
                        <a:rPr lang="en-US" sz="1050" dirty="0"/>
                        <a:t> Cluster and LI-Red 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hlinkClick r:id="rId2"/>
                        </a:rPr>
                        <a:t>http://lammps.sandia.gov/</a:t>
                      </a:r>
                      <a:r>
                        <a:rPr lang="en-US" sz="1000" dirty="0"/>
                        <a:t> (modified LAMMPS to enable our models)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million core hours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09800" y="762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Challenge #8   HPC for MSM</a:t>
            </a:r>
          </a:p>
        </p:txBody>
      </p:sp>
    </p:spTree>
    <p:extLst>
      <p:ext uri="{BB962C8B-B14F-4D97-AF65-F5344CB8AC3E}">
        <p14:creationId xmlns:p14="http://schemas.microsoft.com/office/powerpoint/2010/main" val="392470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62102E-F49E-4622-A5E8-D1980A66D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9" y="1066797"/>
            <a:ext cx="10972800" cy="563772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5947E72-5D5B-4733-BD1C-C3A38F6C95A0}"/>
              </a:ext>
            </a:extLst>
          </p:cNvPr>
          <p:cNvGrpSpPr/>
          <p:nvPr/>
        </p:nvGrpSpPr>
        <p:grpSpPr>
          <a:xfrm>
            <a:off x="9160460" y="5340895"/>
            <a:ext cx="1782369" cy="703204"/>
            <a:chOff x="7071362" y="5117919"/>
            <a:chExt cx="1782369" cy="703204"/>
          </a:xfrm>
        </p:grpSpPr>
        <p:pic>
          <p:nvPicPr>
            <p:cNvPr id="6" name="Picture 5" descr="https://www.xsede.org/image/image_gallery?uuid=4763ec36-920a-4daa-95bb-9fa28b4c2ea2&amp;groupId=18157&amp;t=1403540810240">
              <a:extLst>
                <a:ext uri="{FF2B5EF4-FFF2-40B4-BE49-F238E27FC236}">
                  <a16:creationId xmlns:a16="http://schemas.microsoft.com/office/drawing/2014/main" xmlns="" id="{6703CD92-DA6C-4A07-984F-78E257936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32" b="23657"/>
            <a:stretch/>
          </p:blipFill>
          <p:spPr bwMode="auto">
            <a:xfrm>
              <a:off x="7659783" y="5333443"/>
              <a:ext cx="1193948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27B217CB-326F-47D7-97AC-78800EC8F3F1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7071362" y="5117919"/>
              <a:ext cx="588421" cy="459364"/>
            </a:xfrm>
            <a:prstGeom prst="straightConnector1">
              <a:avLst/>
            </a:prstGeom>
            <a:ln>
              <a:tailEnd type="stealth" w="med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76DFDA0-61BA-4189-8218-315CD0161DD2}"/>
              </a:ext>
            </a:extLst>
          </p:cNvPr>
          <p:cNvCxnSpPr>
            <a:cxnSpLocks/>
          </p:cNvCxnSpPr>
          <p:nvPr/>
        </p:nvCxnSpPr>
        <p:spPr>
          <a:xfrm flipH="1" flipV="1">
            <a:off x="11415524" y="8391639"/>
            <a:ext cx="597452" cy="616255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585785A-8FE9-4414-9C24-C206872FF895}"/>
              </a:ext>
            </a:extLst>
          </p:cNvPr>
          <p:cNvGrpSpPr/>
          <p:nvPr/>
        </p:nvGrpSpPr>
        <p:grpSpPr>
          <a:xfrm>
            <a:off x="1289515" y="5731385"/>
            <a:ext cx="2011680" cy="674415"/>
            <a:chOff x="307975" y="5428130"/>
            <a:chExt cx="2011680" cy="674415"/>
          </a:xfrm>
        </p:grpSpPr>
        <p:pic>
          <p:nvPicPr>
            <p:cNvPr id="12" name="Picture 2" descr="http://www.nscc-gz.cn/templets/fckj/img/bar.jpg">
              <a:extLst>
                <a:ext uri="{FF2B5EF4-FFF2-40B4-BE49-F238E27FC236}">
                  <a16:creationId xmlns:a16="http://schemas.microsoft.com/office/drawing/2014/main" xmlns="" id="{C76BD0A7-F34E-4D6F-8F6E-61993886ABC4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80"/>
            <a:stretch/>
          </p:blipFill>
          <p:spPr bwMode="auto">
            <a:xfrm>
              <a:off x="307975" y="5736785"/>
              <a:ext cx="201168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6DF63581-509D-4DCD-B362-7F8FEBA32A8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1313815" y="5428130"/>
              <a:ext cx="670560" cy="308655"/>
            </a:xfrm>
            <a:prstGeom prst="straightConnector1">
              <a:avLst/>
            </a:prstGeom>
            <a:ln>
              <a:tailEnd type="stealth" w="med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50D8FA3-F208-4AFA-9F69-12EA4F376597}"/>
              </a:ext>
            </a:extLst>
          </p:cNvPr>
          <p:cNvGrpSpPr/>
          <p:nvPr/>
        </p:nvGrpSpPr>
        <p:grpSpPr>
          <a:xfrm>
            <a:off x="1289515" y="4204176"/>
            <a:ext cx="2011680" cy="775944"/>
            <a:chOff x="472664" y="4011952"/>
            <a:chExt cx="2011680" cy="77594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222C78F7-AB4A-466E-9A3E-A90B90F0B17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64" y="4011952"/>
              <a:ext cx="2011680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8377B71-2AA5-470E-A469-F2CF240ECFBE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1478504" y="4377712"/>
              <a:ext cx="822961" cy="410184"/>
            </a:xfrm>
            <a:prstGeom prst="straightConnector1">
              <a:avLst/>
            </a:prstGeom>
            <a:ln>
              <a:tailEnd type="stealth" w="med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686192-2E13-4A66-B88D-5861EA8480C7}"/>
              </a:ext>
            </a:extLst>
          </p:cNvPr>
          <p:cNvSpPr txBox="1"/>
          <p:nvPr/>
        </p:nvSpPr>
        <p:spPr>
          <a:xfrm>
            <a:off x="894503" y="1262055"/>
            <a:ext cx="2209800" cy="584775"/>
          </a:xfrm>
          <a:prstGeom prst="rect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Resources</a:t>
            </a:r>
            <a:b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the World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31FF33-73BE-4EAD-84E2-51485A8D6B73}"/>
              </a:ext>
            </a:extLst>
          </p:cNvPr>
          <p:cNvGrpSpPr/>
          <p:nvPr/>
        </p:nvGrpSpPr>
        <p:grpSpPr>
          <a:xfrm>
            <a:off x="5433786" y="1148221"/>
            <a:ext cx="4548414" cy="3504640"/>
            <a:chOff x="3692969" y="1632519"/>
            <a:chExt cx="4548414" cy="350464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6EFE095F-38A7-4975-87C3-A0110F931805}"/>
                </a:ext>
              </a:extLst>
            </p:cNvPr>
            <p:cNvCxnSpPr>
              <a:cxnSpLocks/>
            </p:cNvCxnSpPr>
            <p:nvPr/>
          </p:nvCxnSpPr>
          <p:spPr>
            <a:xfrm>
              <a:off x="6941439" y="3505200"/>
              <a:ext cx="1299944" cy="1631959"/>
            </a:xfrm>
            <a:prstGeom prst="straightConnector1">
              <a:avLst/>
            </a:prstGeom>
            <a:ln>
              <a:headEnd type="stealth" w="med" len="lg"/>
              <a:tailEnd type="none" w="med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9BE1F11-68B2-44AE-BDA4-2E9975957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2" t="31630" r="18981" b="24254"/>
            <a:stretch/>
          </p:blipFill>
          <p:spPr>
            <a:xfrm>
              <a:off x="3692969" y="1632519"/>
              <a:ext cx="3196127" cy="1811709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09759F3-EAD7-48AE-9182-D055BE7D0ADA}"/>
              </a:ext>
            </a:extLst>
          </p:cNvPr>
          <p:cNvGrpSpPr/>
          <p:nvPr/>
        </p:nvGrpSpPr>
        <p:grpSpPr>
          <a:xfrm>
            <a:off x="6969569" y="1743680"/>
            <a:ext cx="2214214" cy="753454"/>
            <a:chOff x="5445569" y="1784919"/>
            <a:chExt cx="2214214" cy="7534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1F2FCE7-D44D-4B79-8BF4-9073FEEE3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35" b="29544"/>
            <a:stretch/>
          </p:blipFill>
          <p:spPr>
            <a:xfrm>
              <a:off x="5648103" y="1784919"/>
              <a:ext cx="2011680" cy="353728"/>
            </a:xfrm>
            <a:prstGeom prst="rect">
              <a:avLst/>
            </a:prstGeom>
          </p:spPr>
        </p:pic>
        <p:cxnSp>
          <p:nvCxnSpPr>
            <p:cNvPr id="23" name="Straight Arrow Connector 11">
              <a:extLst>
                <a:ext uri="{FF2B5EF4-FFF2-40B4-BE49-F238E27FC236}">
                  <a16:creationId xmlns:a16="http://schemas.microsoft.com/office/drawing/2014/main" xmlns="" id="{541E1B17-D9B4-4101-BB0F-81E94AAEC7BA}"/>
                </a:ext>
              </a:extLst>
            </p:cNvPr>
            <p:cNvCxnSpPr>
              <a:stCxn id="22" idx="1"/>
            </p:cNvCxnSpPr>
            <p:nvPr/>
          </p:nvCxnSpPr>
          <p:spPr>
            <a:xfrm rot="10800000" flipV="1">
              <a:off x="5445569" y="1961783"/>
              <a:ext cx="202534" cy="576590"/>
            </a:xfrm>
            <a:prstGeom prst="bentConnector2">
              <a:avLst/>
            </a:prstGeom>
            <a:ln w="19050">
              <a:tailEnd type="stealth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BECFB4D-E8F7-4757-94A0-0FCD30BDEEA5}"/>
              </a:ext>
            </a:extLst>
          </p:cNvPr>
          <p:cNvGrpSpPr/>
          <p:nvPr/>
        </p:nvGrpSpPr>
        <p:grpSpPr>
          <a:xfrm>
            <a:off x="4151451" y="1646224"/>
            <a:ext cx="1827518" cy="659593"/>
            <a:chOff x="2627451" y="1687463"/>
            <a:chExt cx="1827518" cy="65959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A01DA61-4823-479E-8145-14BE7A9A2BF8}"/>
                </a:ext>
              </a:extLst>
            </p:cNvPr>
            <p:cNvGrpSpPr/>
            <p:nvPr/>
          </p:nvGrpSpPr>
          <p:grpSpPr>
            <a:xfrm>
              <a:off x="2627451" y="1687463"/>
              <a:ext cx="1214566" cy="548640"/>
              <a:chOff x="6597665" y="5211536"/>
              <a:chExt cx="1214566" cy="54864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316548F8-FB20-4EA3-BAF2-A08F98777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665" y="5211536"/>
                <a:ext cx="550557" cy="54864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A1791896-A952-419C-B3B5-58E74472C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222" y="5211536"/>
                <a:ext cx="664009" cy="548640"/>
              </a:xfrm>
              <a:prstGeom prst="rect">
                <a:avLst/>
              </a:prstGeom>
            </p:spPr>
          </p:pic>
        </p:grpSp>
        <p:cxnSp>
          <p:nvCxnSpPr>
            <p:cNvPr id="26" name="Straight Arrow Connector 11">
              <a:extLst>
                <a:ext uri="{FF2B5EF4-FFF2-40B4-BE49-F238E27FC236}">
                  <a16:creationId xmlns:a16="http://schemas.microsoft.com/office/drawing/2014/main" xmlns="" id="{4C3748DD-85FE-4F8E-BC19-1450700D5F9C}"/>
                </a:ext>
              </a:extLst>
            </p:cNvPr>
            <p:cNvCxnSpPr>
              <a:stCxn id="28" idx="3"/>
            </p:cNvCxnSpPr>
            <p:nvPr/>
          </p:nvCxnSpPr>
          <p:spPr>
            <a:xfrm>
              <a:off x="3842017" y="1961783"/>
              <a:ext cx="612952" cy="385273"/>
            </a:xfrm>
            <a:prstGeom prst="bentConnector3">
              <a:avLst>
                <a:gd name="adj1" fmla="val 99862"/>
              </a:avLst>
            </a:prstGeom>
            <a:ln w="19050">
              <a:tailEnd type="stealth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320C723-CD3D-4088-A78D-6AE454EC55D9}"/>
              </a:ext>
            </a:extLst>
          </p:cNvPr>
          <p:cNvGrpSpPr/>
          <p:nvPr/>
        </p:nvGrpSpPr>
        <p:grpSpPr>
          <a:xfrm>
            <a:off x="5978969" y="2305817"/>
            <a:ext cx="990600" cy="428463"/>
            <a:chOff x="4454969" y="2347056"/>
            <a:chExt cx="990600" cy="42846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ED109544-21D3-4C25-804C-B3CC5D0ADFEF}"/>
                </a:ext>
              </a:extLst>
            </p:cNvPr>
            <p:cNvCxnSpPr/>
            <p:nvPr/>
          </p:nvCxnSpPr>
          <p:spPr>
            <a:xfrm>
              <a:off x="4454969" y="2538373"/>
              <a:ext cx="990600" cy="237146"/>
            </a:xfrm>
            <a:prstGeom prst="line">
              <a:avLst/>
            </a:prstGeom>
            <a:ln w="22225">
              <a:solidFill>
                <a:schemeClr val="accent4"/>
              </a:solidFill>
              <a:prstDash val="sysDash"/>
              <a:headEnd type="stealth"/>
              <a:tailEnd type="stealth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22">
              <a:extLst>
                <a:ext uri="{FF2B5EF4-FFF2-40B4-BE49-F238E27FC236}">
                  <a16:creationId xmlns:a16="http://schemas.microsoft.com/office/drawing/2014/main" xmlns="" id="{145C7013-BA37-4AEF-8ED9-8C3FDBA3CE62}"/>
                </a:ext>
              </a:extLst>
            </p:cNvPr>
            <p:cNvSpPr/>
            <p:nvPr/>
          </p:nvSpPr>
          <p:spPr>
            <a:xfrm>
              <a:off x="4672656" y="2347056"/>
              <a:ext cx="627901" cy="20782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mi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2B37686-E110-4EFF-8AC2-5963145B6AEB}"/>
              </a:ext>
            </a:extLst>
          </p:cNvPr>
          <p:cNvGrpSpPr/>
          <p:nvPr/>
        </p:nvGrpSpPr>
        <p:grpSpPr>
          <a:xfrm>
            <a:off x="8177943" y="4533010"/>
            <a:ext cx="1650850" cy="396993"/>
            <a:chOff x="6197750" y="4480273"/>
            <a:chExt cx="1650850" cy="39699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34B6A8D1-19C8-4D41-9D06-F3C0BE128D6F}"/>
                </a:ext>
              </a:extLst>
            </p:cNvPr>
            <p:cNvCxnSpPr/>
            <p:nvPr/>
          </p:nvCxnSpPr>
          <p:spPr>
            <a:xfrm flipV="1">
              <a:off x="6220780" y="4701093"/>
              <a:ext cx="1627820" cy="176173"/>
            </a:xfrm>
            <a:prstGeom prst="line">
              <a:avLst/>
            </a:prstGeom>
            <a:ln>
              <a:headEnd type="stealth"/>
              <a:tailEnd type="stealth" w="sm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ounded Rectangle 32">
              <a:extLst>
                <a:ext uri="{FF2B5EF4-FFF2-40B4-BE49-F238E27FC236}">
                  <a16:creationId xmlns:a16="http://schemas.microsoft.com/office/drawing/2014/main" xmlns="" id="{86094225-5499-4154-829D-35578CC840C9}"/>
                </a:ext>
              </a:extLst>
            </p:cNvPr>
            <p:cNvSpPr/>
            <p:nvPr/>
          </p:nvSpPr>
          <p:spPr>
            <a:xfrm>
              <a:off x="6197750" y="4480273"/>
              <a:ext cx="766717" cy="18345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2600 mi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07B1F6A-2A26-44B8-B3A7-43AADB088D21}"/>
              </a:ext>
            </a:extLst>
          </p:cNvPr>
          <p:cNvGrpSpPr/>
          <p:nvPr/>
        </p:nvGrpSpPr>
        <p:grpSpPr>
          <a:xfrm>
            <a:off x="9183783" y="4836027"/>
            <a:ext cx="1009244" cy="526325"/>
            <a:chOff x="7033897" y="4701093"/>
            <a:chExt cx="1009244" cy="52632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0DDEE553-76E0-4255-9EEC-4BC3C8B7F80A}"/>
                </a:ext>
              </a:extLst>
            </p:cNvPr>
            <p:cNvCxnSpPr/>
            <p:nvPr/>
          </p:nvCxnSpPr>
          <p:spPr>
            <a:xfrm flipV="1">
              <a:off x="7033897" y="4701093"/>
              <a:ext cx="814703" cy="416826"/>
            </a:xfrm>
            <a:prstGeom prst="line">
              <a:avLst/>
            </a:prstGeom>
            <a:ln>
              <a:headEnd type="stealth"/>
              <a:tailEnd type="stealth" w="sm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ounded Rectangle 33">
              <a:extLst>
                <a:ext uri="{FF2B5EF4-FFF2-40B4-BE49-F238E27FC236}">
                  <a16:creationId xmlns:a16="http://schemas.microsoft.com/office/drawing/2014/main" xmlns="" id="{B83991AE-7C87-4F0A-BFE7-5F7ED65779A1}"/>
                </a:ext>
              </a:extLst>
            </p:cNvPr>
            <p:cNvSpPr/>
            <p:nvPr/>
          </p:nvSpPr>
          <p:spPr>
            <a:xfrm>
              <a:off x="7276424" y="5043965"/>
              <a:ext cx="766717" cy="18345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1500 mi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08F82DA-1DCE-4A2A-B34D-FFEEA280C34A}"/>
              </a:ext>
            </a:extLst>
          </p:cNvPr>
          <p:cNvGrpSpPr/>
          <p:nvPr/>
        </p:nvGrpSpPr>
        <p:grpSpPr>
          <a:xfrm>
            <a:off x="2295355" y="2513639"/>
            <a:ext cx="3683614" cy="2688677"/>
            <a:chOff x="771355" y="2554878"/>
            <a:chExt cx="3683614" cy="2688677"/>
          </a:xfrm>
        </p:grpSpPr>
        <p:sp>
          <p:nvSpPr>
            <p:cNvPr id="39" name="Rounded Rectangle 31">
              <a:extLst>
                <a:ext uri="{FF2B5EF4-FFF2-40B4-BE49-F238E27FC236}">
                  <a16:creationId xmlns:a16="http://schemas.microsoft.com/office/drawing/2014/main" xmlns="" id="{F277E45A-3927-4024-9A73-C18DD134BAED}"/>
                </a:ext>
              </a:extLst>
            </p:cNvPr>
            <p:cNvSpPr/>
            <p:nvPr/>
          </p:nvSpPr>
          <p:spPr>
            <a:xfrm>
              <a:off x="771355" y="5060102"/>
              <a:ext cx="766717" cy="18345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7100 mi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3520411-9DA1-4988-819B-3E465344F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760" y="2554878"/>
              <a:ext cx="2709209" cy="2563041"/>
            </a:xfrm>
            <a:prstGeom prst="line">
              <a:avLst/>
            </a:prstGeom>
            <a:ln>
              <a:headEnd type="stealth"/>
              <a:tailEnd type="stealth" w="sm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6FF0FC9-94F2-4A22-BBC7-55ACA7F2E3F8}"/>
              </a:ext>
            </a:extLst>
          </p:cNvPr>
          <p:cNvGrpSpPr/>
          <p:nvPr/>
        </p:nvGrpSpPr>
        <p:grpSpPr>
          <a:xfrm>
            <a:off x="3201100" y="2513639"/>
            <a:ext cx="2777869" cy="3232985"/>
            <a:chOff x="1677100" y="2554878"/>
            <a:chExt cx="2777869" cy="3232985"/>
          </a:xfrm>
        </p:grpSpPr>
        <p:sp>
          <p:nvSpPr>
            <p:cNvPr id="42" name="Rounded Rectangle 30">
              <a:extLst>
                <a:ext uri="{FF2B5EF4-FFF2-40B4-BE49-F238E27FC236}">
                  <a16:creationId xmlns:a16="http://schemas.microsoft.com/office/drawing/2014/main" xmlns="" id="{EB74A8C6-06C3-4554-B8EE-14D15AF203D7}"/>
                </a:ext>
              </a:extLst>
            </p:cNvPr>
            <p:cNvSpPr/>
            <p:nvPr/>
          </p:nvSpPr>
          <p:spPr>
            <a:xfrm>
              <a:off x="1826441" y="5604410"/>
              <a:ext cx="766717" cy="18345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8000 mi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265A24F9-AE07-460C-9605-29460234B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7100" y="2554878"/>
              <a:ext cx="2777869" cy="3056446"/>
            </a:xfrm>
            <a:prstGeom prst="line">
              <a:avLst/>
            </a:prstGeom>
            <a:ln>
              <a:headEnd type="stealth"/>
              <a:tailEnd type="stealth" w="sm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05B014D-3942-4943-A111-38FA56676E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29" y="1287915"/>
            <a:ext cx="806651" cy="5486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3522CB6-B9EE-49CD-B73E-316C98F4EC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/>
        </p:blipFill>
        <p:spPr>
          <a:xfrm>
            <a:off x="6283980" y="1287915"/>
            <a:ext cx="739471" cy="5486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EF50A13D-F3AA-48C2-A84A-EF5B66F87A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89" y="2314255"/>
            <a:ext cx="365760" cy="365760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xmlns="" id="{DF113892-41A2-40FE-9042-5043CB698CBD}"/>
              </a:ext>
            </a:extLst>
          </p:cNvPr>
          <p:cNvSpPr txBox="1">
            <a:spLocks/>
          </p:cNvSpPr>
          <p:nvPr/>
        </p:nvSpPr>
        <p:spPr>
          <a:xfrm>
            <a:off x="2209800" y="762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Challenge #8   HPC for MSM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3E3003D-BA8C-480C-9B96-1A7B71E02E17}"/>
              </a:ext>
            </a:extLst>
          </p:cNvPr>
          <p:cNvGrpSpPr/>
          <p:nvPr/>
        </p:nvGrpSpPr>
        <p:grpSpPr>
          <a:xfrm>
            <a:off x="7965734" y="5076680"/>
            <a:ext cx="1184326" cy="1195164"/>
            <a:chOff x="7965734" y="5076680"/>
            <a:chExt cx="1184326" cy="1195164"/>
          </a:xfrm>
        </p:grpSpPr>
        <p:pic>
          <p:nvPicPr>
            <p:cNvPr id="2050" name="Picture 2" descr="Image result for sdsc">
              <a:extLst>
                <a:ext uri="{FF2B5EF4-FFF2-40B4-BE49-F238E27FC236}">
                  <a16:creationId xmlns:a16="http://schemas.microsoft.com/office/drawing/2014/main" xmlns="" id="{7F1D9EA7-340A-43F6-B84A-A030C7C55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5734" y="5787631"/>
              <a:ext cx="1184326" cy="48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32129075-427C-41CC-AF32-157241FC5406}"/>
                </a:ext>
              </a:extLst>
            </p:cNvPr>
            <p:cNvCxnSpPr>
              <a:cxnSpLocks/>
              <a:stCxn id="2050" idx="0"/>
            </p:cNvCxnSpPr>
            <p:nvPr/>
          </p:nvCxnSpPr>
          <p:spPr>
            <a:xfrm flipH="1" flipV="1">
              <a:off x="8105108" y="5076680"/>
              <a:ext cx="452789" cy="710951"/>
            </a:xfrm>
            <a:prstGeom prst="straightConnector1">
              <a:avLst/>
            </a:prstGeom>
            <a:ln>
              <a:tailEnd type="stealth" w="med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6995DECC-C726-47AB-B331-9F4EFBB9BECE}"/>
              </a:ext>
            </a:extLst>
          </p:cNvPr>
          <p:cNvGrpSpPr/>
          <p:nvPr/>
        </p:nvGrpSpPr>
        <p:grpSpPr>
          <a:xfrm>
            <a:off x="3676989" y="2801916"/>
            <a:ext cx="4607870" cy="3672873"/>
            <a:chOff x="3824576" y="3034376"/>
            <a:chExt cx="4607870" cy="3672873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6447D7CB-1958-45F2-8F8E-549FFB615201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2" t="23260" r="-1" b="1"/>
            <a:stretch/>
          </p:blipFill>
          <p:spPr>
            <a:xfrm>
              <a:off x="6146446" y="3034376"/>
              <a:ext cx="2286000" cy="1828800"/>
            </a:xfrm>
            <a:prstGeom prst="rect">
              <a:avLst/>
            </a:prstGeom>
          </p:spPr>
        </p:pic>
        <p:pic>
          <p:nvPicPr>
            <p:cNvPr id="126" name="Picture 4" descr="http://www.hpcwire.com/wp-content/uploads/2013/06/TH2_Fig_7.png">
              <a:extLst>
                <a:ext uri="{FF2B5EF4-FFF2-40B4-BE49-F238E27FC236}">
                  <a16:creationId xmlns:a16="http://schemas.microsoft.com/office/drawing/2014/main" xmlns="" id="{08110BB7-6851-4334-B1EC-9E9A10EC94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52" y="48784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8" descr="http://news.utexas.edu/sites/news.utexas.edu/files/know/images/2013/stampede/Stampede_system_shot_750_web_2.jpg">
              <a:extLst>
                <a:ext uri="{FF2B5EF4-FFF2-40B4-BE49-F238E27FC236}">
                  <a16:creationId xmlns:a16="http://schemas.microsoft.com/office/drawing/2014/main" xmlns="" id="{368F3983-9351-4DC2-A78D-5E8D09DF47B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52" y="48784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http://im.rediff.com/money/2012/jan/20chi2.jpg">
              <a:extLst>
                <a:ext uri="{FF2B5EF4-FFF2-40B4-BE49-F238E27FC236}">
                  <a16:creationId xmlns:a16="http://schemas.microsoft.com/office/drawing/2014/main" xmlns="" id="{5945B3E6-47E6-48F2-9F17-8A1A3BB7245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9"/>
            <a:stretch/>
          </p:blipFill>
          <p:spPr bwMode="auto">
            <a:xfrm>
              <a:off x="3827452" y="3049649"/>
              <a:ext cx="2286000" cy="1828800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FCA48BB7-FC6F-47D8-A4E2-31E489B260E6}"/>
                </a:ext>
              </a:extLst>
            </p:cNvPr>
            <p:cNvSpPr txBox="1"/>
            <p:nvPr/>
          </p:nvSpPr>
          <p:spPr>
            <a:xfrm>
              <a:off x="7273705" y="3049649"/>
              <a:ext cx="1125747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Seawulf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BEEC50F3-509D-48B0-AFF4-38567B96AA67}"/>
                </a:ext>
              </a:extLst>
            </p:cNvPr>
            <p:cNvSpPr txBox="1"/>
            <p:nvPr/>
          </p:nvSpPr>
          <p:spPr>
            <a:xfrm>
              <a:off x="7273705" y="6395159"/>
              <a:ext cx="1125747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Stampede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20397F15-94CF-4D93-897A-7207CE290210}"/>
                </a:ext>
              </a:extLst>
            </p:cNvPr>
            <p:cNvSpPr txBox="1"/>
            <p:nvPr/>
          </p:nvSpPr>
          <p:spPr>
            <a:xfrm>
              <a:off x="3824577" y="6395158"/>
              <a:ext cx="1125747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Tianhe-2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B80B8621-6A81-480F-9B9D-56FA9D23C092}"/>
                </a:ext>
              </a:extLst>
            </p:cNvPr>
            <p:cNvSpPr txBox="1"/>
            <p:nvPr/>
          </p:nvSpPr>
          <p:spPr>
            <a:xfrm>
              <a:off x="3824576" y="3049649"/>
              <a:ext cx="1125747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Sunway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48F1C6AC-75FF-43E9-B1D1-3D679D04BA39}"/>
              </a:ext>
            </a:extLst>
          </p:cNvPr>
          <p:cNvGrpSpPr/>
          <p:nvPr/>
        </p:nvGrpSpPr>
        <p:grpSpPr>
          <a:xfrm>
            <a:off x="3679865" y="2837310"/>
            <a:ext cx="4572000" cy="3657600"/>
            <a:chOff x="2057400" y="1981200"/>
            <a:chExt cx="4572000" cy="3657600"/>
          </a:xfrm>
        </p:grpSpPr>
        <p:graphicFrame>
          <p:nvGraphicFramePr>
            <p:cNvPr id="134" name="Chart 133">
              <a:extLst>
                <a:ext uri="{FF2B5EF4-FFF2-40B4-BE49-F238E27FC236}">
                  <a16:creationId xmlns:a16="http://schemas.microsoft.com/office/drawing/2014/main" xmlns="" id="{B9AA06D3-D91D-4B61-94FB-02936E3717A3}"/>
                </a:ext>
              </a:extLst>
            </p:cNvPr>
            <p:cNvGraphicFramePr/>
            <p:nvPr>
              <p:extLst/>
            </p:nvPr>
          </p:nvGraphicFramePr>
          <p:xfrm>
            <a:off x="2057400" y="1981200"/>
            <a:ext cx="4572000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828591DF-B294-4298-8186-7AACAF00C5AF}"/>
                </a:ext>
              </a:extLst>
            </p:cNvPr>
            <p:cNvSpPr/>
            <p:nvPr/>
          </p:nvSpPr>
          <p:spPr>
            <a:xfrm>
              <a:off x="3429000" y="2971800"/>
              <a:ext cx="1828800" cy="1676400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Multiscale Simulations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9DA6AF08-7B75-4C72-A34F-4AA46A66D2DA}"/>
                </a:ext>
              </a:extLst>
            </p:cNvPr>
            <p:cNvSpPr txBox="1"/>
            <p:nvPr/>
          </p:nvSpPr>
          <p:spPr>
            <a:xfrm>
              <a:off x="4747404" y="2632609"/>
              <a:ext cx="977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</a:t>
              </a:r>
              <a:b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Modeling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42E2B188-8F30-43E3-8C09-1C70F54F8396}"/>
                </a:ext>
              </a:extLst>
            </p:cNvPr>
            <p:cNvSpPr txBox="1"/>
            <p:nvPr/>
          </p:nvSpPr>
          <p:spPr>
            <a:xfrm>
              <a:off x="2838449" y="2634104"/>
              <a:ext cx="11811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 </a:t>
              </a:r>
              <a:b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Flipping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CC30C3D6-1347-4C5A-ADF2-02710F87830F}"/>
                </a:ext>
              </a:extLst>
            </p:cNvPr>
            <p:cNvSpPr txBox="1"/>
            <p:nvPr/>
          </p:nvSpPr>
          <p:spPr>
            <a:xfrm>
              <a:off x="3027584" y="4488470"/>
              <a:ext cx="133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 Activation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BB8D1EE0-3B7F-42BB-95F6-3585CD9E8BC4}"/>
                </a:ext>
              </a:extLst>
            </p:cNvPr>
            <p:cNvSpPr txBox="1"/>
            <p:nvPr/>
          </p:nvSpPr>
          <p:spPr>
            <a:xfrm>
              <a:off x="4504426" y="4477167"/>
              <a:ext cx="1125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Platelet</a:t>
              </a:r>
              <a:b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Aggregation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31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0023 C 0.06316 0.00532 0.06602 0.01065 0.06993 0.01551 C 0.07175 0.02176 0.07748 0.02569 0.07943 0.03125 C 0.08178 0.03843 0.08894 0.05116 0.09428 0.05625 C 0.0961 0.06181 0.09922 0.06644 0.10365 0.07037 C 0.10521 0.07616 0.11172 0.08958 0.11563 0.09514 C 0.11719 0.10185 0.11941 0.10764 0.12253 0.11343 C 0.12487 0.12338 0.12839 0.13264 0.13191 0.14213 C 0.13529 0.15162 0.13737 0.16134 0.14141 0.17083 C 0.14258 0.17755 0.14415 0.18357 0.14532 0.19028 C 0.1431 0.19907 0.14571 0.19537 0.13308 0.19699 C 0.11902 0.19861 0.10547 0.20301 0.09128 0.20486 C 0.07188 0.21111 0.05821 0.20787 0.03347 0.20857 C 0.02644 0.21134 0.02058 0.21551 0.01355 0.21759 C 0.00717 0.22199 0.01107 0.21991 0.00131 0.22292 C -0.00117 0.22384 -0.00677 0.22546 -0.00677 0.22569 C -0.0108 0.23009 -0.00768 0.22755 -0.01471 0.22963 C -0.01744 0.23032 -0.02304 0.23218 -0.02304 0.23241 C -0.02421 0.23287 -0.02552 0.23403 -0.02695 0.23472 C -0.02812 0.23519 -0.02968 0.23519 -0.03098 0.23588 C -0.03632 0.23889 -0.04062 0.24306 -0.04687 0.24514 C -0.05143 0.24931 -0.05716 0.24907 -0.06184 0.25417 C -0.06627 0.25903 -0.06966 0.26389 -0.07513 0.26736 C -0.07747 0.27292 -0.08255 0.27593 -0.0845 0.28148 C -0.08619 0.28588 -0.08593 0.28565 -0.08893 0.28935 C -0.0914 0.29306 -0.09687 0.29977 -0.09687 0.3 C -0.10338 0.31968 -0.11354 0.33796 -0.11705 0.35857 C -0.11653 0.37083 -0.11653 0.3831 -0.11575 0.39514 C -0.11549 0.4 -0.11119 0.40648 -0.11028 0.41088 C -0.10455 0.43264 -0.09635 0.44977 -0.08333 0.46829 C -0.08177 0.47269 -0.0789 0.47778 -0.07513 0.48079 C -0.07265 0.48866 -0.0595 0.5044 -0.05117 0.50718 C -0.04674 0.51157 -0.04205 0.51713 -0.03632 0.51898 C -0.03177 0.52338 -0.01158 0.52801 -0.00416 0.53079 C 0.02097 0.53958 0.04428 0.54838 0.0711 0.55023 C 0.10248 0.54977 0.13386 0.55023 0.16524 0.54907 C 0.16993 0.54861 0.17787 0.54537 0.18295 0.54375 C 0.18542 0.54282 0.19102 0.5412 0.19102 0.54144 C 0.19623 0.53796 0.20274 0.53634 0.2073 0.53218 C 0.21237 0.52685 0.21602 0.52176 0.22318 0.51898 C 0.22839 0.51435 0.23308 0.50764 0.23672 0.50208 C 0.23868 0.49954 0.24024 0.49653 0.24193 0.49421 C 0.24297 0.49306 0.24493 0.49028 0.24493 0.49051 C 0.24688 0.48403 0.25 0.47801 0.25274 0.47199 C 0.2543 0.46852 0.25691 0.46157 0.25691 0.46181 C 0.25899 0.4456 0.25938 0.42778 0.26485 0.41227 C 0.2668 0.39699 0.26485 0.38125 0.26888 0.36644 C 0.26836 0.34907 0.27084 0.28819 0.25547 0.2662 C 0.25352 0.25532 0.25 0.23982 0.24336 0.23079 C 0.24102 0.22384 0.2379 0.21667 0.23386 0.21019 C 0.23152 0.20602 0.22787 0.20255 0.22605 0.19815 C 0.22474 0.19491 0.22409 0.19306 0.22175 0.19028 C 0.21862 0.18657 0.2155 0.18218 0.21237 0.1787 C 0.21042 0.17639 0.20573 0.17199 0.20573 0.17222 C 0.20274 0.16366 0.19388 0.15787 0.18959 0.15 C 0.18724 0.14537 0.18152 0.13704 0.18152 0.13727 C 0.17995 0.13218 0.17709 0.13102 0.17474 0.12639 C 0.17214 0.12107 0.17214 0.11806 0.16667 0.11482 C 0.1612 0.10648 0.1556 0.09884 0.14779 0.09259 C 0.14297 0.08889 0.14102 0.0831 0.13581 0.0794 C 0.13112 0.07245 0.12331 0.06806 0.11823 0.06134 C 0.11094 0.05139 0.11641 0.05532 0.10886 0.05093 C 0.10248 0.04167 0.09506 0.03287 0.08737 0.02477 C 0.08529 0.01875 0.07865 0.01227 0.07383 0.00787 C 0.07188 0.00255 0.06954 0.00162 0.06446 0.00023 C 0.06094 -0.0037 0.0625 -0.0037 0.05912 0.00023 Z " pathEditMode="relative" rAng="0" ptsTypes="AAAAAAAAAAAAAAAAAAAAAAAAAAAAAAAAAAAAAAAAAAAAAAAAAAAAAAAAAAAAAAAAAA">
                                      <p:cBhvr>
                                        <p:cTn id="76" dur="6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11" y="0"/>
            <a:ext cx="8596668" cy="1320800"/>
          </a:xfrm>
        </p:spPr>
        <p:txBody>
          <a:bodyPr/>
          <a:lstStyle/>
          <a:p>
            <a:pPr algn="ctr"/>
            <a:r>
              <a:rPr lang="en-US" b="1" dirty="0"/>
              <a:t>Pre-Meeting Summary for Group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183" y="1163526"/>
            <a:ext cx="8596668" cy="5694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We had 18 people in attendance at a video conference on March 1st</a:t>
            </a:r>
          </a:p>
          <a:p>
            <a:pPr marL="0" indent="0">
              <a:buNone/>
            </a:pPr>
            <a:r>
              <a:rPr lang="en-US" dirty="0"/>
              <a:t>2)</a:t>
            </a:r>
            <a:r>
              <a:rPr lang="en-US" b="1" dirty="0"/>
              <a:t>Topics summary: </a:t>
            </a:r>
          </a:p>
          <a:p>
            <a:pPr marL="0" indent="0">
              <a:buNone/>
            </a:pPr>
            <a:r>
              <a:rPr lang="en-US" dirty="0"/>
              <a:t>	a) were mostly focused on resources and how to access, manage and retain resources</a:t>
            </a:r>
          </a:p>
          <a:p>
            <a:pPr marL="0" indent="0">
              <a:buNone/>
            </a:pPr>
            <a:r>
              <a:rPr lang="en-US" dirty="0"/>
              <a:t>	b) how to streamline simulations to reduce computational needs</a:t>
            </a:r>
          </a:p>
          <a:p>
            <a:pPr marL="0" indent="0">
              <a:buNone/>
            </a:pPr>
            <a:r>
              <a:rPr lang="en-US" dirty="0"/>
              <a:t>3) </a:t>
            </a:r>
            <a:r>
              <a:rPr lang="en-US" b="1" dirty="0"/>
              <a:t>Resources:</a:t>
            </a:r>
          </a:p>
          <a:p>
            <a:pPr marL="0" indent="0">
              <a:buNone/>
            </a:pPr>
            <a:r>
              <a:rPr lang="en-US" dirty="0"/>
              <a:t>	--Individual PI resources </a:t>
            </a:r>
          </a:p>
          <a:p>
            <a:pPr marL="0" indent="0">
              <a:buNone/>
            </a:pPr>
            <a:r>
              <a:rPr lang="en-US" b="1" dirty="0"/>
              <a:t>            --</a:t>
            </a:r>
            <a:r>
              <a:rPr lang="en-US" dirty="0"/>
              <a:t>Robust local resources  (i.e. University)</a:t>
            </a:r>
          </a:p>
          <a:p>
            <a:pPr marL="0" indent="0">
              <a:buNone/>
            </a:pPr>
            <a:r>
              <a:rPr lang="en-US" dirty="0"/>
              <a:t>            --Supercomputers</a:t>
            </a:r>
          </a:p>
          <a:p>
            <a:pPr lvl="3"/>
            <a:r>
              <a:rPr lang="en-US" dirty="0"/>
              <a:t>National cluster resources like XSEDE, NERSC, national labs, </a:t>
            </a:r>
            <a:r>
              <a:rPr lang="en-US" dirty="0" smtClean="0"/>
              <a:t>etc.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2CFEFB5-662C-194B-AEC8-349D9A736566}"/>
              </a:ext>
            </a:extLst>
          </p:cNvPr>
          <p:cNvCxnSpPr/>
          <p:nvPr/>
        </p:nvCxnSpPr>
        <p:spPr>
          <a:xfrm>
            <a:off x="205273" y="979714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93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99" y="159118"/>
            <a:ext cx="8596668" cy="1320800"/>
          </a:xfrm>
        </p:spPr>
        <p:txBody>
          <a:bodyPr/>
          <a:lstStyle/>
          <a:p>
            <a:pPr algn="ctr"/>
            <a:r>
              <a:rPr lang="en-US" b="1" dirty="0"/>
              <a:t>Pre-Meeting Summary Group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999" y="1220229"/>
            <a:ext cx="8596668" cy="5317588"/>
          </a:xfrm>
        </p:spPr>
        <p:txBody>
          <a:bodyPr>
            <a:normAutofit/>
          </a:bodyPr>
          <a:lstStyle/>
          <a:p>
            <a:r>
              <a:rPr lang="en-US" dirty="0"/>
              <a:t>3) </a:t>
            </a:r>
            <a:r>
              <a:rPr lang="en-US" b="1" dirty="0"/>
              <a:t>Investigator demands</a:t>
            </a:r>
          </a:p>
          <a:p>
            <a:r>
              <a:rPr lang="en-US" dirty="0"/>
              <a:t>Is it possible to get the resource as part of the review process?</a:t>
            </a:r>
          </a:p>
          <a:p>
            <a:pPr lvl="1"/>
            <a:r>
              <a:rPr lang="en-US" dirty="0"/>
              <a:t>NSF and NIH both provides special instrumentation resources otherwise, this is expected of university (</a:t>
            </a:r>
            <a:r>
              <a:rPr lang="en-US" dirty="0" err="1"/>
              <a:t>Vipin</a:t>
            </a:r>
            <a:r>
              <a:rPr lang="en-US" dirty="0"/>
              <a:t> Chaudhary)</a:t>
            </a:r>
          </a:p>
          <a:p>
            <a:pPr lvl="1"/>
            <a:r>
              <a:rPr lang="en-US" dirty="0"/>
              <a:t>Resources are over subscribed as it is (</a:t>
            </a:r>
            <a:r>
              <a:rPr lang="en-US" dirty="0" err="1"/>
              <a:t>Ramana</a:t>
            </a:r>
            <a:r>
              <a:rPr lang="en-US" dirty="0"/>
              <a:t> </a:t>
            </a:r>
            <a:r>
              <a:rPr lang="en-US" dirty="0" err="1"/>
              <a:t>Madupu</a:t>
            </a:r>
            <a:r>
              <a:rPr lang="en-US" dirty="0"/>
              <a:t>).</a:t>
            </a:r>
          </a:p>
          <a:p>
            <a:pPr lvl="1"/>
            <a:endParaRPr lang="en-US" dirty="0"/>
          </a:p>
          <a:p>
            <a:r>
              <a:rPr lang="en-US" dirty="0"/>
              <a:t>4) </a:t>
            </a:r>
            <a:r>
              <a:rPr lang="en-US" b="1" dirty="0"/>
              <a:t>We need to identify</a:t>
            </a:r>
          </a:p>
          <a:p>
            <a:pPr lvl="1"/>
            <a:r>
              <a:rPr lang="en-US" dirty="0"/>
              <a:t> Which resources that MSM investigators have access to: </a:t>
            </a:r>
          </a:p>
          <a:p>
            <a:pPr lvl="1"/>
            <a:r>
              <a:rPr lang="en-US" dirty="0"/>
              <a:t>What they require</a:t>
            </a:r>
          </a:p>
          <a:p>
            <a:pPr lvl="1"/>
            <a:r>
              <a:rPr lang="en-US" dirty="0"/>
              <a:t>(how) Can they </a:t>
            </a:r>
            <a:r>
              <a:rPr lang="en-US" dirty="0" smtClean="0"/>
              <a:t>acquire </a:t>
            </a:r>
            <a:r>
              <a:rPr lang="en-US" dirty="0"/>
              <a:t>access 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0BD514C-03B4-1B4A-9857-B5717FAC644B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0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893" y="0"/>
            <a:ext cx="8596668" cy="1320800"/>
          </a:xfrm>
        </p:spPr>
        <p:txBody>
          <a:bodyPr/>
          <a:lstStyle/>
          <a:p>
            <a:r>
              <a:rPr lang="en-US" b="1" dirty="0"/>
              <a:t>Pre-Meeting Summary for Group 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305" y="1320800"/>
            <a:ext cx="8596668" cy="5317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5) </a:t>
            </a:r>
            <a:r>
              <a:rPr lang="en-US" i="1" dirty="0"/>
              <a:t>We need an NIH computational resource separate from NSF</a:t>
            </a:r>
          </a:p>
          <a:p>
            <a:r>
              <a:rPr lang="en-US" b="1" dirty="0"/>
              <a:t>Science in general is becoming more computational</a:t>
            </a:r>
          </a:p>
          <a:p>
            <a:pPr lvl="1"/>
            <a:r>
              <a:rPr lang="en-US" dirty="0"/>
              <a:t>Not being reflected in the funding process </a:t>
            </a:r>
          </a:p>
          <a:p>
            <a:pPr lvl="1"/>
            <a:r>
              <a:rPr lang="en-US" dirty="0"/>
              <a:t>Funding agencies and national labs say go to your institution to get computer time</a:t>
            </a:r>
          </a:p>
          <a:p>
            <a:pPr lvl="1"/>
            <a:r>
              <a:rPr lang="en-US" dirty="0"/>
              <a:t>Institutions say you have to pay, go to funding agencies for the funding</a:t>
            </a:r>
          </a:p>
          <a:p>
            <a:r>
              <a:rPr lang="en-US" b="1" dirty="0"/>
              <a:t>NIH Commons</a:t>
            </a:r>
          </a:p>
          <a:p>
            <a:pPr lvl="1"/>
            <a:r>
              <a:rPr lang="en-US" dirty="0"/>
              <a:t>You can include money for cloud resources in a grant application  May still be a max of up to 64 cores with special permission</a:t>
            </a:r>
          </a:p>
          <a:p>
            <a:pPr lvl="1"/>
            <a:r>
              <a:rPr lang="en-US" dirty="0"/>
              <a:t>We have about that on our desktops</a:t>
            </a:r>
          </a:p>
          <a:p>
            <a:pPr lvl="1"/>
            <a:r>
              <a:rPr lang="en-US" dirty="0"/>
              <a:t>Not orientated to the scale new scientific, MSM studies, which can require thousands of cores.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2BD3D39-DA72-A244-A757-A84611F1E3A1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0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0416"/>
            <a:ext cx="8596668" cy="1320800"/>
          </a:xfrm>
        </p:spPr>
        <p:txBody>
          <a:bodyPr/>
          <a:lstStyle/>
          <a:p>
            <a:pPr algn="ctr"/>
            <a:r>
              <a:rPr lang="en-US" b="1" dirty="0"/>
              <a:t>Pre-Meeting Summary for Group 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2237"/>
            <a:ext cx="8596668" cy="531758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6) </a:t>
            </a:r>
            <a:r>
              <a:rPr lang="en-US" sz="3200" b="1" dirty="0"/>
              <a:t>Reproducibility</a:t>
            </a:r>
            <a:r>
              <a:rPr lang="en-US" dirty="0"/>
              <a:t>—</a:t>
            </a:r>
          </a:p>
          <a:p>
            <a:pPr lvl="1"/>
            <a:r>
              <a:rPr lang="en-US" sz="2800" dirty="0"/>
              <a:t>Scalability and streamlining </a:t>
            </a:r>
          </a:p>
          <a:p>
            <a:pPr lvl="1"/>
            <a:r>
              <a:rPr lang="en-US" sz="2800" dirty="0"/>
              <a:t>When to perform code efficiency?</a:t>
            </a:r>
          </a:p>
          <a:p>
            <a:pPr lvl="1"/>
            <a:r>
              <a:rPr lang="en-US" sz="2800" dirty="0"/>
              <a:t>C Augustin &amp; G Plank (Graz, Austria) developed algebraic multigrid preconditioner for an iterative </a:t>
            </a:r>
            <a:r>
              <a:rPr lang="en-US" sz="2800" dirty="0" err="1"/>
              <a:t>Krylov</a:t>
            </a:r>
            <a:r>
              <a:rPr lang="en-US" sz="2800" dirty="0"/>
              <a:t> solver for HPC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D8C10F6-F2FA-9544-BABD-DA844C07B5BB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4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0416"/>
            <a:ext cx="8596668" cy="1320800"/>
          </a:xfrm>
        </p:spPr>
        <p:txBody>
          <a:bodyPr/>
          <a:lstStyle/>
          <a:p>
            <a:r>
              <a:rPr lang="en-US" b="1" dirty="0"/>
              <a:t>Pre-Meeting Summary for Group 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2237"/>
            <a:ext cx="8596668" cy="531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7) </a:t>
            </a:r>
            <a:r>
              <a:rPr lang="en-US" sz="3200" b="1" dirty="0"/>
              <a:t>Code modifications:</a:t>
            </a:r>
          </a:p>
          <a:p>
            <a:pPr lvl="1"/>
            <a:r>
              <a:rPr lang="en-US" sz="2800" dirty="0"/>
              <a:t> Efficiency and Coarse graining </a:t>
            </a:r>
          </a:p>
          <a:p>
            <a:pPr lvl="2"/>
            <a:r>
              <a:rPr lang="en-US" sz="2400" dirty="0"/>
              <a:t>Input/output machine learning model, then extract</a:t>
            </a:r>
          </a:p>
          <a:p>
            <a:pPr lvl="1"/>
            <a:r>
              <a:rPr lang="en-US" sz="2800" dirty="0"/>
              <a:t> 	smart algorithm development; </a:t>
            </a:r>
          </a:p>
          <a:p>
            <a:pPr lvl="2"/>
            <a:r>
              <a:rPr lang="en-US" sz="2400" dirty="0"/>
              <a:t>look up table (or function) for one scale GPUs are another approach</a:t>
            </a:r>
          </a:p>
          <a:p>
            <a:pPr lvl="1"/>
            <a:r>
              <a:rPr lang="en-US" sz="2800" dirty="0"/>
              <a:t>Only a few cores are needed for model development; </a:t>
            </a:r>
          </a:p>
          <a:p>
            <a:pPr lvl="1"/>
            <a:r>
              <a:rPr lang="en-US" sz="2800" dirty="0"/>
              <a:t>model simulation studies need larger access</a:t>
            </a:r>
          </a:p>
          <a:p>
            <a:r>
              <a:rPr lang="en-US" dirty="0"/>
              <a:t>8) </a:t>
            </a:r>
            <a:r>
              <a:rPr lang="en-US" b="1" dirty="0"/>
              <a:t>Benchmark HPC</a:t>
            </a:r>
          </a:p>
          <a:p>
            <a:pPr lvl="1"/>
            <a:r>
              <a:rPr lang="en-US" dirty="0"/>
              <a:t>Are the thousands of simulations worth performing?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E8FA553-D35D-264D-8BAB-CE02AF4EDE56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6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803"/>
            <a:ext cx="8596668" cy="1320800"/>
          </a:xfrm>
        </p:spPr>
        <p:txBody>
          <a:bodyPr/>
          <a:lstStyle/>
          <a:p>
            <a:r>
              <a:rPr lang="en-US" b="1" dirty="0"/>
              <a:t>Pre-Meeting Summary for Group 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2237"/>
            <a:ext cx="8596668" cy="5317588"/>
          </a:xfrm>
        </p:spPr>
        <p:txBody>
          <a:bodyPr>
            <a:normAutofit/>
          </a:bodyPr>
          <a:lstStyle/>
          <a:p>
            <a:r>
              <a:rPr lang="en-US" dirty="0"/>
              <a:t>9) What if there was a </a:t>
            </a:r>
            <a:r>
              <a:rPr lang="en-US" b="1" dirty="0"/>
              <a:t>Common fund </a:t>
            </a:r>
            <a:r>
              <a:rPr lang="en-US" dirty="0"/>
              <a:t>award</a:t>
            </a:r>
          </a:p>
          <a:p>
            <a:pPr lvl="1"/>
            <a:r>
              <a:rPr lang="en-US" dirty="0"/>
              <a:t>Computational expensive MSM</a:t>
            </a:r>
          </a:p>
          <a:p>
            <a:pPr lvl="1"/>
            <a:r>
              <a:rPr lang="en-US" dirty="0"/>
              <a:t>Concerted effort to try to assess the needs and meet them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10) Is </a:t>
            </a:r>
            <a:r>
              <a:rPr lang="en-US" b="1" dirty="0"/>
              <a:t>cloud computing </a:t>
            </a:r>
            <a:r>
              <a:rPr lang="en-US" dirty="0"/>
              <a:t>(Amazon AWS, Microsoft Azure, Google) the new answer?</a:t>
            </a:r>
          </a:p>
          <a:p>
            <a:pPr lvl="1"/>
            <a:r>
              <a:rPr lang="en-US" dirty="0"/>
              <a:t>They all cost money and that only buys time on a virtual machine, sharing the physical machine with other users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Exclusive access to the hardware costs more money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026B314-E745-BE45-8B0D-B1B6482C52D5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31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86E7D-FB67-43C4-A905-1FD5BC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0416"/>
            <a:ext cx="8596668" cy="1320800"/>
          </a:xfrm>
        </p:spPr>
        <p:txBody>
          <a:bodyPr/>
          <a:lstStyle/>
          <a:p>
            <a:r>
              <a:rPr lang="en-US" b="1" dirty="0"/>
              <a:t>Pre-Meeting Summary for Group 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97EA0-EA88-4AB6-AB46-41FAC28D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2237"/>
            <a:ext cx="8596668" cy="5317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11) </a:t>
            </a:r>
            <a:r>
              <a:rPr lang="en-US" b="1" dirty="0"/>
              <a:t>NERSC</a:t>
            </a:r>
            <a:r>
              <a:rPr lang="en-US" dirty="0"/>
              <a:t> (</a:t>
            </a:r>
            <a:r>
              <a:rPr lang="en-US" dirty="0" err="1"/>
              <a:t>Ramana</a:t>
            </a:r>
            <a:r>
              <a:rPr lang="en-US" dirty="0"/>
              <a:t> </a:t>
            </a:r>
            <a:r>
              <a:rPr lang="en-US" dirty="0" err="1"/>
              <a:t>Madupu</a:t>
            </a:r>
            <a:r>
              <a:rPr lang="en-US" dirty="0"/>
              <a:t>)</a:t>
            </a:r>
          </a:p>
          <a:p>
            <a:r>
              <a:rPr lang="en-US" dirty="0"/>
              <a:t>DOE and NERSC have the largest allocations</a:t>
            </a:r>
          </a:p>
          <a:p>
            <a:pPr lvl="1"/>
            <a:r>
              <a:rPr lang="en-US" dirty="0"/>
              <a:t>DOE mission space focus</a:t>
            </a:r>
          </a:p>
          <a:p>
            <a:pPr lvl="1"/>
            <a:r>
              <a:rPr lang="en-US" dirty="0"/>
              <a:t>Some others as well (she oversees biology)</a:t>
            </a:r>
          </a:p>
          <a:p>
            <a:pPr lvl="1"/>
            <a:r>
              <a:rPr lang="en-US" dirty="0"/>
              <a:t>Very Limited and over subscribed</a:t>
            </a:r>
          </a:p>
          <a:p>
            <a:r>
              <a:rPr lang="en-US" b="1" dirty="0"/>
              <a:t>XSEDE</a:t>
            </a:r>
            <a:r>
              <a:rPr lang="en-US" dirty="0"/>
              <a:t> (</a:t>
            </a:r>
            <a:r>
              <a:rPr lang="en-US" dirty="0" err="1"/>
              <a:t>Vipin</a:t>
            </a:r>
            <a:r>
              <a:rPr lang="en-US" dirty="0"/>
              <a:t> Chaudhary)</a:t>
            </a:r>
          </a:p>
          <a:p>
            <a:r>
              <a:rPr lang="en-US" dirty="0"/>
              <a:t>NSF and NIH both provides special instrumentation resources otherwise, this is expected of university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21C42BB-A533-4849-B679-00939DD98904}"/>
              </a:ext>
            </a:extLst>
          </p:cNvPr>
          <p:cNvCxnSpPr/>
          <p:nvPr/>
        </p:nvCxnSpPr>
        <p:spPr>
          <a:xfrm>
            <a:off x="494522" y="1184988"/>
            <a:ext cx="10916817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196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5366</TotalTime>
  <Words>2802</Words>
  <Application>Microsoft Macintosh PowerPoint</Application>
  <PresentationFormat>Custom</PresentationFormat>
  <Paragraphs>363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Document</vt:lpstr>
      <vt:lpstr>Challenge #8:  Problem-driven multiscale models that require high performance computing</vt:lpstr>
      <vt:lpstr>Challenges 1-18 charge from IMAG </vt:lpstr>
      <vt:lpstr>Pre-Meeting Summary for Group 8</vt:lpstr>
      <vt:lpstr>Pre-Meeting Summary Group 8</vt:lpstr>
      <vt:lpstr>Pre-Meeting Summary for Group 8</vt:lpstr>
      <vt:lpstr>Pre-Meeting Summary for Group 8 </vt:lpstr>
      <vt:lpstr>Pre-Meeting Summary for Group 8 </vt:lpstr>
      <vt:lpstr>Pre-Meeting Summary for Group 8</vt:lpstr>
      <vt:lpstr>Pre-Meeting Summary for Group 8 </vt:lpstr>
      <vt:lpstr>Pre-Meeting Summary for Group 8 </vt:lpstr>
      <vt:lpstr>Notes on GPU-based computing: pros and cons- by Tim Secomb, University of Arizona   </vt:lpstr>
      <vt:lpstr>SUMMARY SLIDES FROM MSM PIs</vt:lpstr>
      <vt:lpstr>A Multi-scale Systems Pharmacology Approach to TB Treatment computational:  Kirschner, Linderman (Michigan) and experimental:  Dartois (Rutgers), Flynn (Pittsburgh)</vt:lpstr>
      <vt:lpstr>Transport Phenomena in the Lymphatic System computational:  Moore (Imperial College London), Bertram (Sydney) experimental:  Zawieja (Texas A&amp;M), Davis (Missouri)</vt:lpstr>
      <vt:lpstr>Multiscale modeling of sickle cell anemia: Methods and validation George Em Karniadakis (Brown U), Ming Dao (MIT), John M. Higgins (MGH), Peter G. Vekilov (U Houston)</vt:lpstr>
      <vt:lpstr>Challenge 8 - Problem-driven multiscale models that require high performance computing (Clancy Group)</vt:lpstr>
      <vt:lpstr>Predictive Modeling of Bioelectric Activity on Mammalian Multilayered Neuronal Structures in the Presence of Supraphysiological Electric Fields - HPC Requirements (Lazzi/Berger Group)</vt:lpstr>
      <vt:lpstr>Multiscale modeling of cerebral blood flow and oxygen transport Theoretical:  Secomb (Arizona) Experimental:  Sakadzic (MGH), Boas (Boston U)</vt:lpstr>
      <vt:lpstr>PowerPoint Presentation</vt:lpstr>
      <vt:lpstr>Multi-scale Laws of Myocardial Growth and Remodeling computational:  Guccione (UCSF), Kuhl (Stanford) experimental:  Kassab (California Medical Innovations Institute, San Diego)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Multi-scale Systems Pharmacology Approach to TB Treatment computational:  Kirschner, Linderman (Michigan) experimental:  Dartois (Rutgers), Flynn (Pittsburgh)</dc:title>
  <dc:creator>Denise Kirschner</dc:creator>
  <cp:lastModifiedBy>Julius Guccione</cp:lastModifiedBy>
  <cp:revision>43</cp:revision>
  <cp:lastPrinted>2018-03-19T02:22:08Z</cp:lastPrinted>
  <dcterms:created xsi:type="dcterms:W3CDTF">2018-03-05T14:31:19Z</dcterms:created>
  <dcterms:modified xsi:type="dcterms:W3CDTF">2018-03-19T02:59:45Z</dcterms:modified>
</cp:coreProperties>
</file>