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8" r:id="rId4"/>
  </p:sldMasterIdLst>
  <p:notesMasterIdLst>
    <p:notesMasterId r:id="rId18"/>
  </p:notesMasterIdLst>
  <p:sldIdLst>
    <p:sldId id="274" r:id="rId5"/>
    <p:sldId id="266" r:id="rId6"/>
    <p:sldId id="264" r:id="rId7"/>
    <p:sldId id="265" r:id="rId8"/>
    <p:sldId id="267" r:id="rId9"/>
    <p:sldId id="257" r:id="rId10"/>
    <p:sldId id="277" r:id="rId11"/>
    <p:sldId id="275" r:id="rId12"/>
    <p:sldId id="258" r:id="rId13"/>
    <p:sldId id="268" r:id="rId14"/>
    <p:sldId id="263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3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ZHANG\Documents\Stony-Brook-Research\Project%20-%20Blood\paper_manuscript\MSM_03_NewPlatModel\results\Sucking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PZHANG\Documents\Stony-Brook-Research\Project%20-%20Blood\paper_manuscript\MSM_01_Interface\Figures-raw-data-add_01\avg_vel_1.0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PZHANG\Documents\Stony-Brook-Research\Project%20-%20Blood\paper_manuscript\MSM_01_Interface\Figures-raw-data-add_01\avg_stress_scalar_over_ti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4043452901699"/>
          <c:y val="2.54283318751823E-2"/>
          <c:w val="0.83167067658209404"/>
          <c:h val="0.89032042869641304"/>
        </c:manualLayout>
      </c:layout>
      <c:scatterChart>
        <c:scatterStyle val="lineMarker"/>
        <c:varyColors val="0"/>
        <c:ser>
          <c:idx val="1"/>
          <c:order val="0"/>
          <c:tx>
            <c:strRef>
              <c:f>sim!$I$11</c:f>
              <c:strCache>
                <c:ptCount val="1"/>
                <c:pt idx="0">
                  <c:v>mean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80</c:v>
              </c:pt>
            </c:numLit>
          </c:xVal>
          <c:yVal>
            <c:numLit>
              <c:formatCode>General</c:formatCode>
              <c:ptCount val="2"/>
              <c:pt idx="0">
                <c:v>2.9000000000000001E-2</c:v>
              </c:pt>
              <c:pt idx="1">
                <c:v>2.9000000000000001E-2</c:v>
              </c:pt>
            </c:numLit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368-4B1B-A651-A276BEBC48FA}"/>
            </c:ext>
          </c:extLst>
        </c:ser>
        <c:ser>
          <c:idx val="2"/>
          <c:order val="1"/>
          <c:tx>
            <c:strRef>
              <c:f>sim!$J$11</c:f>
              <c:strCache>
                <c:ptCount val="1"/>
                <c:pt idx="0">
                  <c:v>mean + SD</c:v>
                </c:pt>
              </c:strCache>
            </c:strRef>
          </c:tx>
          <c:spPr>
            <a:ln w="12700">
              <a:solidFill>
                <a:schemeClr val="tx2"/>
              </a:solidFill>
              <a:prstDash val="dash"/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80</c:v>
              </c:pt>
            </c:numLit>
          </c:xVal>
          <c:yVal>
            <c:numLit>
              <c:formatCode>General</c:formatCode>
              <c:ptCount val="2"/>
              <c:pt idx="0">
                <c:v>4.2999999999999997E-2</c:v>
              </c:pt>
              <c:pt idx="1">
                <c:v>4.2999999999999997E-2</c:v>
              </c:pt>
            </c:numLit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368-4B1B-A651-A276BEBC48FA}"/>
            </c:ext>
          </c:extLst>
        </c:ser>
        <c:ser>
          <c:idx val="3"/>
          <c:order val="2"/>
          <c:tx>
            <c:strRef>
              <c:f>sim!$K$11</c:f>
              <c:strCache>
                <c:ptCount val="1"/>
                <c:pt idx="0">
                  <c:v>mean - SD</c:v>
                </c:pt>
              </c:strCache>
            </c:strRef>
          </c:tx>
          <c:spPr>
            <a:ln w="12700">
              <a:solidFill>
                <a:schemeClr val="tx2"/>
              </a:solidFill>
              <a:prstDash val="dash"/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80</c:v>
              </c:pt>
            </c:numLit>
          </c:xVal>
          <c:yVal>
            <c:numLit>
              <c:formatCode>General</c:formatCode>
              <c:ptCount val="2"/>
              <c:pt idx="0">
                <c:v>1.4999999999999999E-2</c:v>
              </c:pt>
              <c:pt idx="1">
                <c:v>1.4999999999999999E-2</c:v>
              </c:pt>
            </c:numLit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368-4B1B-A651-A276BEBC48FA}"/>
            </c:ext>
          </c:extLst>
        </c:ser>
        <c:ser>
          <c:idx val="0"/>
          <c:order val="3"/>
          <c:tx>
            <c:strRef>
              <c:f>sim!$B$9:$D$9</c:f>
              <c:strCache>
                <c:ptCount val="1"/>
                <c:pt idx="0">
                  <c:v>500 1000 2000</c:v>
                </c:pt>
              </c:strCache>
            </c:strRef>
          </c:tx>
          <c:spPr>
            <a:ln w="15875">
              <a:noFill/>
              <a:prstDash val="sysDash"/>
            </a:ln>
          </c:spPr>
          <c:marker>
            <c:symbol val="diamond"/>
            <c:size val="12"/>
            <c:spPr>
              <a:solidFill>
                <a:schemeClr val="tx2"/>
              </a:solidFill>
              <a:ln w="25400">
                <a:solidFill>
                  <a:schemeClr val="bg1"/>
                </a:solidFill>
              </a:ln>
            </c:spPr>
          </c:marker>
          <c:xVal>
            <c:numRef>
              <c:f>sim!$B$20:$D$20</c:f>
              <c:numCache>
                <c:formatCode>0.00</c:formatCode>
                <c:ptCount val="3"/>
                <c:pt idx="0">
                  <c:v>10.164522725194329</c:v>
                </c:pt>
                <c:pt idx="1">
                  <c:v>20.329045450388659</c:v>
                </c:pt>
                <c:pt idx="2">
                  <c:v>40.658090900777317</c:v>
                </c:pt>
              </c:numCache>
            </c:numRef>
          </c:xVal>
          <c:yVal>
            <c:numRef>
              <c:f>sim!$B$12:$D$12</c:f>
              <c:numCache>
                <c:formatCode>0.00E+00</c:formatCode>
                <c:ptCount val="3"/>
                <c:pt idx="0">
                  <c:v>2.6150221138717102E-2</c:v>
                </c:pt>
                <c:pt idx="1">
                  <c:v>3.0751762197461299E-2</c:v>
                </c:pt>
                <c:pt idx="2">
                  <c:v>4.2969478812644603E-2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368-4B1B-A651-A276BEBC4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7735840"/>
        <c:axId val="537740544"/>
      </c:scatterChart>
      <c:valAx>
        <c:axId val="537735840"/>
        <c:scaling>
          <c:orientation val="minMax"/>
          <c:max val="50"/>
          <c:min val="0"/>
        </c:scaling>
        <c:delete val="0"/>
        <c:axPos val="b"/>
        <c:numFmt formatCode="General" sourceLinked="0"/>
        <c:majorTickMark val="cross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537740544"/>
        <c:crosses val="autoZero"/>
        <c:crossBetween val="midCat"/>
        <c:majorUnit val="10"/>
      </c:valAx>
      <c:valAx>
        <c:axId val="537740544"/>
        <c:scaling>
          <c:orientation val="minMax"/>
          <c:max val="0.08"/>
          <c:min val="0"/>
        </c:scaling>
        <c:delete val="0"/>
        <c:axPos val="l"/>
        <c:numFmt formatCode="#,##0.00" sourceLinked="0"/>
        <c:majorTickMark val="cross"/>
        <c:minorTickMark val="out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537735840"/>
        <c:crosses val="autoZero"/>
        <c:crossBetween val="midCat"/>
        <c:majorUnit val="1.0000000000000002E-2"/>
        <c:minorUnit val="5.000000000000001E-3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298140523351604"/>
          <c:y val="0.11985400498041418"/>
          <c:w val="0.6698093625537731"/>
          <c:h val="0.74795119615872452"/>
        </c:manualLayout>
      </c:layout>
      <c:scatterChart>
        <c:scatterStyle val="lineMarker"/>
        <c:varyColors val="0"/>
        <c:ser>
          <c:idx val="2"/>
          <c:order val="0"/>
          <c:tx>
            <c:strRef>
              <c:f>'C1'!$O$2</c:f>
              <c:strCache>
                <c:ptCount val="1"/>
                <c:pt idx="0">
                  <c:v>Jeffery</c:v>
                </c:pt>
              </c:strCache>
            </c:strRef>
          </c:tx>
          <c:spPr>
            <a:ln w="317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'C1'!$N$4:$N$17</c:f>
              <c:numCache>
                <c:formatCode>General</c:formatCode>
                <c:ptCount val="14"/>
                <c:pt idx="0">
                  <c:v>0</c:v>
                </c:pt>
                <c:pt idx="1">
                  <c:v>1.1100000000000001</c:v>
                </c:pt>
                <c:pt idx="2">
                  <c:v>2.2200000000000002</c:v>
                </c:pt>
                <c:pt idx="3">
                  <c:v>3.3299999999999987</c:v>
                </c:pt>
                <c:pt idx="4">
                  <c:v>4.4400000000000004</c:v>
                </c:pt>
                <c:pt idx="5">
                  <c:v>5.55</c:v>
                </c:pt>
                <c:pt idx="6">
                  <c:v>6.6599999999999975</c:v>
                </c:pt>
                <c:pt idx="7">
                  <c:v>7.7700000000000014</c:v>
                </c:pt>
                <c:pt idx="8">
                  <c:v>8.8800000000000008</c:v>
                </c:pt>
                <c:pt idx="9">
                  <c:v>9.99</c:v>
                </c:pt>
                <c:pt idx="10">
                  <c:v>11.1</c:v>
                </c:pt>
                <c:pt idx="11">
                  <c:v>12.21</c:v>
                </c:pt>
                <c:pt idx="12">
                  <c:v>13.32</c:v>
                </c:pt>
                <c:pt idx="13">
                  <c:v>14.43</c:v>
                </c:pt>
              </c:numCache>
            </c:numRef>
          </c:xVal>
          <c:yVal>
            <c:numRef>
              <c:f>'C1'!$O$4:$O$17</c:f>
              <c:numCache>
                <c:formatCode>General</c:formatCode>
                <c:ptCount val="14"/>
                <c:pt idx="0">
                  <c:v>3.14</c:v>
                </c:pt>
                <c:pt idx="1">
                  <c:v>3.0829181909999988</c:v>
                </c:pt>
                <c:pt idx="2">
                  <c:v>3.0168472239999962</c:v>
                </c:pt>
                <c:pt idx="3">
                  <c:v>2.9319163799999997</c:v>
                </c:pt>
                <c:pt idx="4">
                  <c:v>2.8031222710000012</c:v>
                </c:pt>
                <c:pt idx="5">
                  <c:v>2.5578448889999996</c:v>
                </c:pt>
                <c:pt idx="6">
                  <c:v>1.9545597350000001</c:v>
                </c:pt>
                <c:pt idx="7">
                  <c:v>0.99097815700000003</c:v>
                </c:pt>
                <c:pt idx="8">
                  <c:v>0.50749588400000001</c:v>
                </c:pt>
                <c:pt idx="9">
                  <c:v>0.3018360840000005</c:v>
                </c:pt>
                <c:pt idx="10">
                  <c:v>0.18708202099999999</c:v>
                </c:pt>
                <c:pt idx="11">
                  <c:v>0.10806955700000002</c:v>
                </c:pt>
                <c:pt idx="12">
                  <c:v>4.4527957000000014E-2</c:v>
                </c:pt>
                <c:pt idx="13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FBF-4F92-AFA4-AA00D56499A0}"/>
            </c:ext>
          </c:extLst>
        </c:ser>
        <c:ser>
          <c:idx val="0"/>
          <c:order val="1"/>
          <c:tx>
            <c:strRef>
              <c:f>'C1'!$B$2</c:f>
              <c:strCache>
                <c:ptCount val="1"/>
                <c:pt idx="0">
                  <c:v>rigid</c:v>
                </c:pt>
              </c:strCache>
            </c:strRef>
          </c:tx>
          <c:spPr>
            <a:ln w="3175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'C1'!$I$15:$I$28</c:f>
              <c:numCache>
                <c:formatCode>General</c:formatCode>
                <c:ptCount val="14"/>
                <c:pt idx="0">
                  <c:v>0</c:v>
                </c:pt>
                <c:pt idx="1">
                  <c:v>1.1100000000000001</c:v>
                </c:pt>
                <c:pt idx="2">
                  <c:v>2.2200000000000002</c:v>
                </c:pt>
                <c:pt idx="3">
                  <c:v>3.3299999999999987</c:v>
                </c:pt>
                <c:pt idx="4">
                  <c:v>4.4400000000000004</c:v>
                </c:pt>
                <c:pt idx="5">
                  <c:v>5.55</c:v>
                </c:pt>
                <c:pt idx="6">
                  <c:v>6.6599999999999975</c:v>
                </c:pt>
                <c:pt idx="7">
                  <c:v>7.7700000000000014</c:v>
                </c:pt>
                <c:pt idx="8">
                  <c:v>8.8800000000000008</c:v>
                </c:pt>
                <c:pt idx="9">
                  <c:v>9.99</c:v>
                </c:pt>
                <c:pt idx="10">
                  <c:v>11.1</c:v>
                </c:pt>
                <c:pt idx="11">
                  <c:v>12.21</c:v>
                </c:pt>
                <c:pt idx="12">
                  <c:v>13.32</c:v>
                </c:pt>
                <c:pt idx="13">
                  <c:v>14.43</c:v>
                </c:pt>
              </c:numCache>
            </c:numRef>
          </c:xVal>
          <c:yVal>
            <c:numRef>
              <c:f>'C1'!$J$15:$J$28</c:f>
              <c:numCache>
                <c:formatCode>General</c:formatCode>
                <c:ptCount val="14"/>
                <c:pt idx="0">
                  <c:v>3.14</c:v>
                </c:pt>
                <c:pt idx="1">
                  <c:v>3.1076000000000001</c:v>
                </c:pt>
                <c:pt idx="2">
                  <c:v>3.0442</c:v>
                </c:pt>
                <c:pt idx="3">
                  <c:v>2.9721999999999977</c:v>
                </c:pt>
                <c:pt idx="4">
                  <c:v>2.8773</c:v>
                </c:pt>
                <c:pt idx="5">
                  <c:v>2.7309999999999999</c:v>
                </c:pt>
                <c:pt idx="6">
                  <c:v>2.4592999999999967</c:v>
                </c:pt>
                <c:pt idx="7">
                  <c:v>1.859</c:v>
                </c:pt>
                <c:pt idx="8">
                  <c:v>1.0154999999999978</c:v>
                </c:pt>
                <c:pt idx="9">
                  <c:v>0.55170000000000063</c:v>
                </c:pt>
                <c:pt idx="10">
                  <c:v>0.33360000000000051</c:v>
                </c:pt>
                <c:pt idx="11">
                  <c:v>0.20780000000000001</c:v>
                </c:pt>
                <c:pt idx="12">
                  <c:v>0.12160000000000011</c:v>
                </c:pt>
                <c:pt idx="13">
                  <c:v>5.3900000000000003E-2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FBF-4F92-AFA4-AA00D5649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7733096"/>
        <c:axId val="537733488"/>
      </c:scatterChart>
      <c:valAx>
        <c:axId val="537733096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Total strain</a:t>
                </a:r>
              </a:p>
            </c:rich>
          </c:tx>
          <c:layout>
            <c:manualLayout>
              <c:xMode val="edge"/>
              <c:yMode val="edge"/>
              <c:x val="0.3156213635044845"/>
              <c:y val="0.88823207080351363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txPr>
          <a:bodyPr/>
          <a:lstStyle/>
          <a:p>
            <a:pPr>
              <a:defRPr sz="900">
                <a:latin typeface="Arial Narrow" panose="020B0606020202030204" pitchFamily="34" charset="0"/>
              </a:defRPr>
            </a:pPr>
            <a:endParaRPr lang="en-US"/>
          </a:p>
        </c:txPr>
        <c:crossAx val="537733488"/>
        <c:crosses val="autoZero"/>
        <c:crossBetween val="midCat"/>
        <c:majorUnit val="4"/>
        <c:minorUnit val="1"/>
      </c:valAx>
      <c:valAx>
        <c:axId val="537733488"/>
        <c:scaling>
          <c:orientation val="minMax"/>
          <c:max val="3.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200" dirty="0"/>
                  <a:t>Rotation</a:t>
                </a:r>
                <a:r>
                  <a:rPr lang="en-US" sz="1200" baseline="0" dirty="0"/>
                  <a:t> angle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"/>
              <c:y val="0.18166230989126947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txPr>
          <a:bodyPr/>
          <a:lstStyle/>
          <a:p>
            <a:pPr>
              <a:defRPr sz="900">
                <a:latin typeface="Arial Narrow" panose="020B0606020202030204" pitchFamily="34" charset="0"/>
              </a:defRPr>
            </a:pPr>
            <a:endParaRPr lang="en-US"/>
          </a:p>
        </c:txPr>
        <c:crossAx val="537733096"/>
        <c:crosses val="autoZero"/>
        <c:crossBetween val="midCat"/>
        <c:majorUnit val="0.5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742198178027372"/>
          <c:y val="2.5428331875182269E-2"/>
          <c:w val="0.68959196743179185"/>
          <c:h val="0.8903204286964129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fixed!$G$1323</c:f>
              <c:strCache>
                <c:ptCount val="1"/>
                <c:pt idx="0">
                  <c:v>rigid</c:v>
                </c:pt>
              </c:strCache>
            </c:strRef>
          </c:tx>
          <c:spPr>
            <a:ln w="28575">
              <a:noFill/>
              <a:prstDash val="sysDash"/>
            </a:ln>
          </c:spPr>
          <c:marker>
            <c:symbol val="triangle"/>
            <c:size val="12"/>
            <c:spPr>
              <a:ln w="22225">
                <a:solidFill>
                  <a:schemeClr val="bg1"/>
                </a:solidFill>
              </a:ln>
            </c:spPr>
          </c:marker>
          <c:trendline>
            <c:spPr>
              <a:ln w="25400">
                <a:solidFill>
                  <a:schemeClr val="tx2"/>
                </a:solidFill>
                <a:prstDash val="sysDash"/>
              </a:ln>
            </c:spPr>
            <c:trendlineType val="linear"/>
            <c:dispRSqr val="0"/>
            <c:dispEq val="0"/>
          </c:trendline>
          <c:xVal>
            <c:numRef>
              <c:f>fixed!$H$1398:$L$1398</c:f>
              <c:numCache>
                <c:formatCode>General</c:formatCode>
                <c:ptCount val="5"/>
                <c:pt idx="0">
                  <c:v>71.399999999999991</c:v>
                </c:pt>
                <c:pt idx="1">
                  <c:v>142.79999999999998</c:v>
                </c:pt>
                <c:pt idx="2">
                  <c:v>214.2</c:v>
                </c:pt>
                <c:pt idx="3">
                  <c:v>285.59999999999974</c:v>
                </c:pt>
                <c:pt idx="4">
                  <c:v>357</c:v>
                </c:pt>
              </c:numCache>
            </c:numRef>
          </c:xVal>
          <c:yVal>
            <c:numRef>
              <c:f>fixed!$A$1343:$E$1343</c:f>
              <c:numCache>
                <c:formatCode>#,##0.00</c:formatCode>
                <c:ptCount val="5"/>
                <c:pt idx="0">
                  <c:v>45943.921261393181</c:v>
                </c:pt>
                <c:pt idx="1">
                  <c:v>91967.127659448553</c:v>
                </c:pt>
                <c:pt idx="2">
                  <c:v>138109.58692602001</c:v>
                </c:pt>
                <c:pt idx="3">
                  <c:v>184438.29035401411</c:v>
                </c:pt>
                <c:pt idx="4">
                  <c:v>230663.30388803271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F91-456A-990D-4EE559961BE8}"/>
            </c:ext>
          </c:extLst>
        </c:ser>
        <c:ser>
          <c:idx val="1"/>
          <c:order val="1"/>
          <c:tx>
            <c:strRef>
              <c:f>fixed!$N$1380</c:f>
              <c:strCache>
                <c:ptCount val="1"/>
                <c:pt idx="0">
                  <c:v>deformable</c:v>
                </c:pt>
              </c:strCache>
            </c:strRef>
          </c:tx>
          <c:spPr>
            <a:ln w="28575">
              <a:noFill/>
              <a:prstDash val="solid"/>
            </a:ln>
          </c:spPr>
          <c:marker>
            <c:symbol val="square"/>
            <c:size val="9"/>
            <c:spPr>
              <a:ln w="25400">
                <a:solidFill>
                  <a:schemeClr val="bg1"/>
                </a:solidFill>
              </a:ln>
            </c:spPr>
          </c:marker>
          <c:trendline>
            <c:spPr>
              <a:ln w="25400">
                <a:solidFill>
                  <a:srgbClr val="C00000"/>
                </a:solidFill>
                <a:prstDash val="sysDash"/>
              </a:ln>
            </c:spPr>
            <c:trendlineType val="linear"/>
            <c:dispRSqr val="0"/>
            <c:dispEq val="0"/>
          </c:trendline>
          <c:xVal>
            <c:numRef>
              <c:f>fixed!$H$1398:$L$1398</c:f>
              <c:numCache>
                <c:formatCode>General</c:formatCode>
                <c:ptCount val="5"/>
                <c:pt idx="0">
                  <c:v>71.399999999999991</c:v>
                </c:pt>
                <c:pt idx="1">
                  <c:v>142.79999999999998</c:v>
                </c:pt>
                <c:pt idx="2">
                  <c:v>214.2</c:v>
                </c:pt>
                <c:pt idx="3">
                  <c:v>285.59999999999974</c:v>
                </c:pt>
                <c:pt idx="4">
                  <c:v>357</c:v>
                </c:pt>
              </c:numCache>
            </c:numRef>
          </c:xVal>
          <c:yVal>
            <c:numRef>
              <c:f>fixed!$H$1400:$L$1400</c:f>
              <c:numCache>
                <c:formatCode>General</c:formatCode>
                <c:ptCount val="5"/>
                <c:pt idx="0">
                  <c:v>17737.72841335952</c:v>
                </c:pt>
                <c:pt idx="1">
                  <c:v>35457.368516728406</c:v>
                </c:pt>
                <c:pt idx="2">
                  <c:v>53144.518797358971</c:v>
                </c:pt>
                <c:pt idx="3">
                  <c:v>71070.452823515778</c:v>
                </c:pt>
                <c:pt idx="4">
                  <c:v>88851.025252077408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4F91-456A-990D-4EE559961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4655704"/>
        <c:axId val="584656880"/>
      </c:scatterChart>
      <c:valAx>
        <c:axId val="584655704"/>
        <c:scaling>
          <c:orientation val="minMax"/>
          <c:max val="400"/>
          <c:min val="0"/>
        </c:scaling>
        <c:delete val="0"/>
        <c:axPos val="b"/>
        <c:numFmt formatCode="General" sourceLinked="1"/>
        <c:majorTickMark val="cross"/>
        <c:minorTickMark val="none"/>
        <c:tickLblPos val="nextTo"/>
        <c:txPr>
          <a:bodyPr/>
          <a:lstStyle/>
          <a:p>
            <a:pPr>
              <a:defRPr sz="900">
                <a:latin typeface="Arial Narrow" panose="020B0606020202030204" pitchFamily="34" charset="0"/>
              </a:defRPr>
            </a:pPr>
            <a:endParaRPr lang="en-US"/>
          </a:p>
        </c:txPr>
        <c:crossAx val="584656880"/>
        <c:crosses val="autoZero"/>
        <c:crossBetween val="midCat"/>
        <c:majorUnit val="100"/>
      </c:valAx>
      <c:valAx>
        <c:axId val="584656880"/>
        <c:scaling>
          <c:orientation val="minMax"/>
        </c:scaling>
        <c:delete val="0"/>
        <c:axPos val="l"/>
        <c:numFmt formatCode="#,##0" sourceLinked="0"/>
        <c:majorTickMark val="cross"/>
        <c:minorTickMark val="none"/>
        <c:tickLblPos val="nextTo"/>
        <c:txPr>
          <a:bodyPr/>
          <a:lstStyle/>
          <a:p>
            <a:pPr>
              <a:defRPr sz="900">
                <a:latin typeface="Arial Narrow" panose="020B0606020202030204" pitchFamily="34" charset="0"/>
              </a:defRPr>
            </a:pPr>
            <a:endParaRPr lang="en-US"/>
          </a:p>
        </c:txPr>
        <c:crossAx val="584655704"/>
        <c:crosses val="autoZero"/>
        <c:crossBetween val="midCat"/>
        <c:dispUnits>
          <c:builtInUnit val="tenThousands"/>
          <c:dispUnitsLbl>
            <c:layout>
              <c:manualLayout>
                <c:xMode val="edge"/>
                <c:yMode val="edge"/>
                <c:x val="0.25446325544426807"/>
                <c:y val="0"/>
              </c:manualLayout>
            </c:layout>
            <c:tx>
              <c:rich>
                <a:bodyPr/>
                <a:lstStyle/>
                <a:p>
                  <a:pPr>
                    <a:defRPr sz="1050" b="0"/>
                  </a:pPr>
                  <a:r>
                    <a:rPr lang="en-US" sz="1050" b="0"/>
                    <a:t>x 10,000</a:t>
                  </a:r>
                </a:p>
              </c:rich>
            </c:tx>
          </c:dispUnitsLbl>
        </c:dispUnits>
      </c:valAx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0.75047</cdr:x>
      <cdr:y>0.491</cdr:y>
    </cdr:from>
    <cdr:to>
      <cdr:x>1</cdr:x>
      <cdr:y>0.55729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61208" y="1346922"/>
          <a:ext cx="685354" cy="181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050" dirty="0"/>
            <a:t>mean</a:t>
          </a:r>
        </a:p>
      </cdr:txBody>
    </cdr:sp>
  </cdr:relSizeAnchor>
  <cdr:relSizeAnchor xmlns:cdr="http://schemas.openxmlformats.org/drawingml/2006/chartDrawing">
    <cdr:from>
      <cdr:x>0.74063</cdr:x>
      <cdr:y>0.72536</cdr:y>
    </cdr:from>
    <cdr:to>
      <cdr:x>1</cdr:x>
      <cdr:y>0.79165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260050" y="1423809"/>
          <a:ext cx="791474" cy="1301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dirty="0"/>
            <a:t>mean - SD</a:t>
          </a:r>
        </a:p>
      </cdr:txBody>
    </cdr:sp>
  </cdr:relSizeAnchor>
  <cdr:relSizeAnchor xmlns:cdr="http://schemas.openxmlformats.org/drawingml/2006/chartDrawing">
    <cdr:from>
      <cdr:x>0.75047</cdr:x>
      <cdr:y>0.32969</cdr:y>
    </cdr:from>
    <cdr:to>
      <cdr:x>1</cdr:x>
      <cdr:y>0.39598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058689" y="575939"/>
          <a:ext cx="684511" cy="115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dirty="0" err="1"/>
            <a:t>mean+SD</a:t>
          </a:r>
          <a:endParaRPr lang="en-US" sz="1050" dirty="0"/>
        </a:p>
      </cdr:txBody>
    </cdr:sp>
  </cdr:relSizeAnchor>
  <cdr:relSizeAnchor xmlns:cdr="http://schemas.openxmlformats.org/drawingml/2006/chartDrawing">
    <cdr:from>
      <cdr:x>0.25254</cdr:x>
      <cdr:y>0.06948</cdr:y>
    </cdr:from>
    <cdr:to>
      <cdr:x>0.73746</cdr:x>
      <cdr:y>0.27173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77972" y="102282"/>
          <a:ext cx="1109820" cy="2977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dirty="0">
              <a:solidFill>
                <a:sysClr val="windowText" lastClr="000000"/>
              </a:solidFill>
            </a:rPr>
            <a:t>simulation</a:t>
          </a:r>
        </a:p>
      </cdr:txBody>
    </cdr:sp>
  </cdr:relSizeAnchor>
  <cdr:relSizeAnchor xmlns:cdr="http://schemas.openxmlformats.org/drawingml/2006/chartDrawing">
    <cdr:from>
      <cdr:x>0.44049</cdr:x>
      <cdr:y>0.27173</cdr:y>
    </cdr:from>
    <cdr:to>
      <cdr:x>0.495</cdr:x>
      <cdr:y>0.44784</cdr:y>
    </cdr:to>
    <cdr:cxnSp macro="">
      <cdr:nvCxnSpPr>
        <cdr:cNvPr id="7" name="Straight Arrow Connector 6"/>
        <cdr:cNvCxnSpPr>
          <a:stCxn xmlns:a="http://schemas.openxmlformats.org/drawingml/2006/main" id="5" idx="2"/>
        </cdr:cNvCxnSpPr>
      </cdr:nvCxnSpPr>
      <cdr:spPr>
        <a:xfrm xmlns:a="http://schemas.openxmlformats.org/drawingml/2006/main" flipH="1">
          <a:off x="1008122" y="400030"/>
          <a:ext cx="124760" cy="259266"/>
        </a:xfrm>
        <a:prstGeom xmlns:a="http://schemas.openxmlformats.org/drawingml/2006/main" prst="straightConnector1">
          <a:avLst/>
        </a:prstGeom>
        <a:ln xmlns:a="http://schemas.openxmlformats.org/drawingml/2006/main" w="15875">
          <a:tailEnd type="stealt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0.2441</cdr:x>
      <cdr:y>0.01063</cdr:y>
    </cdr:from>
    <cdr:to>
      <cdr:x>0.99756</cdr:x>
      <cdr:y>0.22155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4447" y="21297"/>
          <a:ext cx="1371859" cy="422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/>
            <a:t>Jeffery’s orbit</a:t>
          </a:r>
        </a:p>
      </cdr:txBody>
    </cdr:sp>
  </cdr:relSizeAnchor>
  <cdr:relSizeAnchor xmlns:cdr="http://schemas.openxmlformats.org/drawingml/2006/chartDrawing">
    <cdr:from>
      <cdr:x>0.18905</cdr:x>
      <cdr:y>0.64291</cdr:y>
    </cdr:from>
    <cdr:to>
      <cdr:x>0.69007</cdr:x>
      <cdr:y>0.7533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985" y="1200258"/>
          <a:ext cx="956679" cy="20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1" dirty="0" smtClean="0"/>
            <a:t>Analytical</a:t>
          </a:r>
          <a:endParaRPr lang="en-US" sz="9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0.39373</cdr:x>
      <cdr:y>0.06424</cdr:y>
    </cdr:from>
    <cdr:to>
      <cdr:x>0.95636</cdr:x>
      <cdr:y>0.82584</cdr:y>
    </cdr:to>
    <cdr:grpSp>
      <cdr:nvGrpSpPr>
        <cdr:cNvPr id="2" name="Group 1"/>
        <cdr:cNvGrpSpPr/>
      </cdr:nvGrpSpPr>
      <cdr:grpSpPr>
        <a:xfrm xmlns:a="http://schemas.openxmlformats.org/drawingml/2006/main">
          <a:off x="848809" y="100248"/>
          <a:ext cx="1212925" cy="1188491"/>
          <a:chOff x="2918188" y="5016264"/>
          <a:chExt cx="1481357" cy="1088225"/>
        </a:xfrm>
      </cdr:grpSpPr>
      <cdr:sp macro="" textlink="">
        <cdr:nvSpPr>
          <cdr:cNvPr id="3" name="TextBox 157"/>
          <cdr:cNvSpPr txBox="1"/>
        </cdr:nvSpPr>
        <cdr:spPr>
          <a:xfrm xmlns:a="http://schemas.openxmlformats.org/drawingml/2006/main">
            <a:off x="2918188" y="5016264"/>
            <a:ext cx="946186" cy="253916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050" b="1" dirty="0"/>
              <a:t>Rigid</a:t>
            </a:r>
          </a:p>
        </cdr:txBody>
      </cdr:sp>
      <cdr:sp macro="" textlink="">
        <cdr:nvSpPr>
          <cdr:cNvPr id="4" name="TextBox 158"/>
          <cdr:cNvSpPr txBox="1"/>
        </cdr:nvSpPr>
        <cdr:spPr>
          <a:xfrm xmlns:a="http://schemas.openxmlformats.org/drawingml/2006/main">
            <a:off x="3453359" y="5850573"/>
            <a:ext cx="946186" cy="253916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050" b="1" dirty="0"/>
              <a:t>Flexible</a:t>
            </a: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5ACB2-992C-471A-AF4B-FA5EB420C596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E7329-0CE3-4092-B85E-D592FD2A6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Predictive Multiscale Model for Simulating Platelets Activation in Shear Flows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0DACC-9A82-4986-91A6-D12E90EE871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E9D2D-7225-46F2-BF5D-9960C7159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08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Figure: </a:t>
                </a:r>
                <a:r>
                  <a:rPr lang="en-US" dirty="0"/>
                  <a:t>Numerical experiments for testing the biophysical properties of the CGMD platelet model. Here (</a:t>
                </a:r>
                <a:r>
                  <a:rPr lang="en-US" i="1" dirty="0"/>
                  <a:t>a</a:t>
                </a:r>
                <a:r>
                  <a:rPr lang="en-US" dirty="0"/>
                  <a:t>) and (</a:t>
                </a:r>
                <a:r>
                  <a:rPr lang="en-US" i="1" dirty="0"/>
                  <a:t>b</a:t>
                </a:r>
                <a:r>
                  <a:rPr lang="en-US" dirty="0"/>
                  <a:t>) are the Green Kubo autocorrelation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and radial distribution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/>
                  <a:t> for cytoplasm. (</a:t>
                </a:r>
                <a:r>
                  <a:rPr lang="en-US" i="1" dirty="0"/>
                  <a:t>c</a:t>
                </a:r>
                <a:r>
                  <a:rPr lang="en-US" dirty="0"/>
                  <a:t>) shows the membrane stretching experiment and results. (</a:t>
                </a:r>
                <a:r>
                  <a:rPr lang="en-US" i="1" dirty="0"/>
                  <a:t>d</a:t>
                </a:r>
                <a:r>
                  <a:rPr lang="en-US" dirty="0"/>
                  <a:t>) shows the relationship between the membrane force constant (dyne/cm) and the Young’s module (µN/m). (</a:t>
                </a:r>
                <a:r>
                  <a:rPr lang="en-US" i="1" dirty="0"/>
                  <a:t>e</a:t>
                </a:r>
                <a:r>
                  <a:rPr lang="en-US" dirty="0"/>
                  <a:t>) shows the platelet deformation results under the axial stretching forces. Last, (</a:t>
                </a:r>
                <a:r>
                  <a:rPr lang="en-US" i="1" dirty="0"/>
                  <a:t>f</a:t>
                </a:r>
                <a:r>
                  <a:rPr lang="en-US" dirty="0"/>
                  <a:t>) illustrates the schematic for the actin filament stretching experiment.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Figure: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Numerical experiments for testing the biophysical properties of the CGMD platelet model. Here (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and (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are the Green Kubo autocorrelation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𝐶_𝛼𝛽 (𝑡)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radial distribution function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𝑔(𝑟)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 cytoplasm. (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shows the membrane stretching experiment and results. (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shows the relationship between the membrane force constant (dyne/cm) and the Young’s module (µN/m). (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shows the platelet deformation results under the axial stretching forces. Last, (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illustrates the schematic for the actin filament stretching experiment.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540-7E50-4049-AC20-4BF08D2D61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3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7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2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89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8954-D7DF-4070-B09E-426876B36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2"/>
            <a:ext cx="3962400" cy="365125"/>
          </a:xfrm>
        </p:spPr>
        <p:txBody>
          <a:bodyPr/>
          <a:lstStyle>
            <a:lvl1pPr>
              <a:defRPr sz="825"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920240" cy="914400"/>
          </a:xfrm>
          <a:prstGeom prst="rect">
            <a:avLst/>
          </a:prstGeom>
        </p:spPr>
      </p:pic>
      <p:pic>
        <p:nvPicPr>
          <p:cNvPr id="1026" name="Picture 2" descr="Platelet Activatio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152399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800600"/>
            <a:ext cx="1578864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25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1"/>
            <a:ext cx="1752600" cy="25391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21909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1"/>
            <a:ext cx="1752600" cy="25391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Platelet Model</a:t>
            </a:r>
          </a:p>
        </p:txBody>
      </p:sp>
    </p:spTree>
    <p:extLst>
      <p:ext uri="{BB962C8B-B14F-4D97-AF65-F5344CB8AC3E}">
        <p14:creationId xmlns:p14="http://schemas.microsoft.com/office/powerpoint/2010/main" val="186829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1"/>
            <a:ext cx="3581400" cy="25391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Mesoscale Hemodynamics</a:t>
            </a:r>
          </a:p>
        </p:txBody>
      </p:sp>
    </p:spTree>
    <p:extLst>
      <p:ext uri="{BB962C8B-B14F-4D97-AF65-F5344CB8AC3E}">
        <p14:creationId xmlns:p14="http://schemas.microsoft.com/office/powerpoint/2010/main" val="863782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1"/>
            <a:ext cx="3581400" cy="25391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Nanoscale Hemodynamics</a:t>
            </a:r>
          </a:p>
        </p:txBody>
      </p:sp>
    </p:spTree>
    <p:extLst>
      <p:ext uri="{BB962C8B-B14F-4D97-AF65-F5344CB8AC3E}">
        <p14:creationId xmlns:p14="http://schemas.microsoft.com/office/powerpoint/2010/main" val="4081367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1"/>
            <a:ext cx="3581400" cy="25391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Laboratory Experiments</a:t>
            </a:r>
          </a:p>
        </p:txBody>
      </p:sp>
    </p:spTree>
    <p:extLst>
      <p:ext uri="{BB962C8B-B14F-4D97-AF65-F5344CB8AC3E}">
        <p14:creationId xmlns:p14="http://schemas.microsoft.com/office/powerpoint/2010/main" val="2800298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49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BA4A-B5BA-49FD-8470-01C3D4E57C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99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8B5F-332E-4DBE-8E7A-BFE4F2F25C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56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D8713-C1D4-44C9-969C-E5AC1312C0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8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55B6-218C-4996-B969-1977FE2A36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24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0805-26FF-463B-999C-992FDC5F60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82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05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18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CC20-3383-4E95-9E1C-1406BA847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1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E132-02F0-4E21-B7FF-7362785B00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40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641E-3AF7-4E81-82E1-C81E094DC0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93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8208-E549-4939-9E5D-DB22CDD433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48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8954-D7DF-4070-B09E-426876B36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2"/>
            <a:ext cx="3962400" cy="365125"/>
          </a:xfrm>
        </p:spPr>
        <p:txBody>
          <a:bodyPr/>
          <a:lstStyle>
            <a:lvl1pPr>
              <a:defRPr sz="825"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920240" cy="914400"/>
          </a:xfrm>
          <a:prstGeom prst="rect">
            <a:avLst/>
          </a:prstGeom>
        </p:spPr>
      </p:pic>
      <p:pic>
        <p:nvPicPr>
          <p:cNvPr id="1026" name="Picture 2" descr="Platelet Activatio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152399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800600"/>
            <a:ext cx="1578864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0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58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1"/>
            <a:ext cx="1752600" cy="25391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176503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1"/>
            <a:ext cx="1752600" cy="25391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Platelet Model</a:t>
            </a:r>
          </a:p>
        </p:txBody>
      </p:sp>
    </p:spTree>
    <p:extLst>
      <p:ext uri="{BB962C8B-B14F-4D97-AF65-F5344CB8AC3E}">
        <p14:creationId xmlns:p14="http://schemas.microsoft.com/office/powerpoint/2010/main" val="151342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1"/>
            <a:ext cx="3581400" cy="25391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Mesoscale Hemodynamics</a:t>
            </a:r>
          </a:p>
        </p:txBody>
      </p:sp>
    </p:spTree>
    <p:extLst>
      <p:ext uri="{BB962C8B-B14F-4D97-AF65-F5344CB8AC3E}">
        <p14:creationId xmlns:p14="http://schemas.microsoft.com/office/powerpoint/2010/main" val="3235773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1"/>
            <a:ext cx="3581400" cy="25391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Nanoscale Hemodynamics</a:t>
            </a:r>
          </a:p>
        </p:txBody>
      </p:sp>
    </p:spTree>
    <p:extLst>
      <p:ext uri="{BB962C8B-B14F-4D97-AF65-F5344CB8AC3E}">
        <p14:creationId xmlns:p14="http://schemas.microsoft.com/office/powerpoint/2010/main" val="3903382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1"/>
            <a:ext cx="3581400" cy="25391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Laboratory Experiments</a:t>
            </a:r>
          </a:p>
        </p:txBody>
      </p:sp>
    </p:spTree>
    <p:extLst>
      <p:ext uri="{BB962C8B-B14F-4D97-AF65-F5344CB8AC3E}">
        <p14:creationId xmlns:p14="http://schemas.microsoft.com/office/powerpoint/2010/main" val="627403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BA21-9597-4188-9024-7F6626EB0F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64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BA4A-B5BA-49FD-8470-01C3D4E57C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72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8B5F-332E-4DBE-8E7A-BFE4F2F25C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37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D8713-C1D4-44C9-969C-E5AC1312C0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48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55B6-218C-4996-B969-1977FE2A36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7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01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0805-26FF-463B-999C-992FDC5F60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82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7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0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CC20-3383-4E95-9E1C-1406BA847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91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E132-02F0-4E21-B7FF-7362785B00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46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641E-3AF7-4E81-82E1-C81E094DC0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20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8208-E549-4939-9E5D-DB22CDD433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293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5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164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4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8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421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93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92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89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04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85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69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8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4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6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0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7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01E25-4EC7-44A5-8991-6B2DCE364A0D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A8F47-3C11-4132-888F-FD1D1B2D9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3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5240" y="6324600"/>
            <a:ext cx="9144000" cy="5486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7940" y="0"/>
            <a:ext cx="9144000" cy="914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533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2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AE20-4961-4B20-BE49-6B45E3564E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2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A Predictive Multiscale Model for Simulating Platelets Activation in Shear Flows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/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92024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rrowheads="1"/>
          </p:cNvPicPr>
          <p:nvPr userDrawn="1"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9"/>
          <a:stretch/>
        </p:blipFill>
        <p:spPr bwMode="auto">
          <a:xfrm>
            <a:off x="7239000" y="3048"/>
            <a:ext cx="192024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58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/>
  <p:txStyles>
    <p:titleStyle>
      <a:lvl1pPr algn="ctr" defTabSz="6858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5240" y="6324600"/>
            <a:ext cx="9144000" cy="5486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7940" y="0"/>
            <a:ext cx="9144000" cy="914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533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2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AE20-4961-4B20-BE49-6B45E3564E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2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Multiscale Simulation of Shear-Induced Platelet Activation: Correlating Numerical with Experimental Results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/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92024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rrowheads="1"/>
          </p:cNvPicPr>
          <p:nvPr userDrawn="1"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9"/>
          <a:stretch/>
        </p:blipFill>
        <p:spPr bwMode="auto">
          <a:xfrm>
            <a:off x="7239000" y="3048"/>
            <a:ext cx="192024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69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hdr="0"/>
  <p:txStyles>
    <p:titleStyle>
      <a:lvl1pPr algn="ctr" defTabSz="6858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5B445-0903-454F-B2E0-34533283CC07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07D2D-1835-4D52-977F-29F3B3AA3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0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oleObject" Target="../embeddings/oleObject1.bin"/><Relationship Id="rId3" Type="http://schemas.openxmlformats.org/officeDocument/2006/relationships/video" Target="../media/media3.mp4"/><Relationship Id="rId21" Type="http://schemas.openxmlformats.org/officeDocument/2006/relationships/image" Target="../media/image57.emf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17" Type="http://schemas.openxmlformats.org/officeDocument/2006/relationships/image" Target="../media/image67.png"/><Relationship Id="rId25" Type="http://schemas.openxmlformats.org/officeDocument/2006/relationships/image" Target="../media/image70.png"/><Relationship Id="rId2" Type="http://schemas.microsoft.com/office/2007/relationships/media" Target="../media/media3.mp4"/><Relationship Id="rId16" Type="http://schemas.openxmlformats.org/officeDocument/2006/relationships/image" Target="../media/image66.png"/><Relationship Id="rId20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2.jpg"/><Relationship Id="rId24" Type="http://schemas.openxmlformats.org/officeDocument/2006/relationships/image" Target="../media/image69.png"/><Relationship Id="rId5" Type="http://schemas.openxmlformats.org/officeDocument/2006/relationships/video" Target="../media/media4.mp4"/><Relationship Id="rId15" Type="http://schemas.openxmlformats.org/officeDocument/2006/relationships/image" Target="../media/image65.png"/><Relationship Id="rId23" Type="http://schemas.openxmlformats.org/officeDocument/2006/relationships/image" Target="../media/image68.jpeg"/><Relationship Id="rId10" Type="http://schemas.openxmlformats.org/officeDocument/2006/relationships/image" Target="../media/image61.tiff"/><Relationship Id="rId19" Type="http://schemas.openxmlformats.org/officeDocument/2006/relationships/image" Target="../media/image56.emf"/><Relationship Id="rId4" Type="http://schemas.microsoft.com/office/2007/relationships/media" Target="../media/media4.mp4"/><Relationship Id="rId9" Type="http://schemas.openxmlformats.org/officeDocument/2006/relationships/image" Target="../media/image60.png"/><Relationship Id="rId14" Type="http://schemas.microsoft.com/office/2007/relationships/hdphoto" Target="../media/hdphoto13.wdp"/><Relationship Id="rId22" Type="http://schemas.openxmlformats.org/officeDocument/2006/relationships/hyperlink" Target="http://www.google.com/url?sa=i&amp;rct=j&amp;q=&amp;esrc=s&amp;frm=1&amp;source=images&amp;cd=&amp;cad=rja&amp;docid=49PLzVAw832KUM&amp;tbnid=7B6RrhqC2Em-eM:&amp;ved=0CAUQjRw&amp;url=http://www.webigi.co.uk/database-design.asp&amp;ei=SxqIUYWSLufC0QGK4IGoBw&amp;bvm=bv.45960087,d.dmQ&amp;psig=AFQjCNGQxl3oO-xBLGr51TMzRjIxk24m4Q&amp;ust=136796047793898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7" Type="http://schemas.openxmlformats.org/officeDocument/2006/relationships/image" Target="../media/image70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14.wdp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12.tif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chart" Target="../charts/chart1.xml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TIF"/><Relationship Id="rId11" Type="http://schemas.openxmlformats.org/officeDocument/2006/relationships/image" Target="../media/image35.png"/><Relationship Id="rId5" Type="http://schemas.openxmlformats.org/officeDocument/2006/relationships/image" Target="../media/image29.TIF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24" Type="http://schemas.openxmlformats.org/officeDocument/2006/relationships/image" Target="../media/image47.png"/><Relationship Id="rId5" Type="http://schemas.openxmlformats.org/officeDocument/2006/relationships/image" Target="../media/image160.png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microsoft.com/office/2007/relationships/hdphoto" Target="../media/hdphoto8.wdp"/><Relationship Id="rId4" Type="http://schemas.openxmlformats.org/officeDocument/2006/relationships/image" Target="../media/image37.tif"/><Relationship Id="rId9" Type="http://schemas.microsoft.com/office/2007/relationships/hdphoto" Target="../media/hdphoto3.wdp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microsoft.com/office/2007/relationships/hdphoto" Target="../media/hdphoto12.wdp"/><Relationship Id="rId30" Type="http://schemas.openxmlformats.org/officeDocument/2006/relationships/image" Target="../media/image4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chart" Target="../charts/chart3.xml"/><Relationship Id="rId4" Type="http://schemas.openxmlformats.org/officeDocument/2006/relationships/image" Target="../media/image450.png"/><Relationship Id="rId9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01" y="1537496"/>
            <a:ext cx="8750808" cy="184308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6C247A"/>
                </a:solidFill>
                <a:cs typeface="Arial" pitchFamily="34" charset="0"/>
              </a:rPr>
              <a:t>Multiscale Modeling of Blood Flow and Platelet Mediated Thrombosis: </a:t>
            </a:r>
            <a:br>
              <a:rPr lang="en-US" sz="3600" b="1" dirty="0">
                <a:solidFill>
                  <a:srgbClr val="6C247A"/>
                </a:solidFill>
                <a:cs typeface="Arial" pitchFamily="34" charset="0"/>
              </a:rPr>
            </a:br>
            <a:r>
              <a:rPr lang="en-US" sz="3200" b="1" dirty="0">
                <a:solidFill>
                  <a:srgbClr val="0070C0"/>
                </a:solidFill>
                <a:cs typeface="Arial" pitchFamily="34" charset="0"/>
              </a:rPr>
              <a:t>Model Credibility Plan</a:t>
            </a:r>
            <a:r>
              <a:rPr lang="en-US" sz="3600" b="1" dirty="0">
                <a:solidFill>
                  <a:srgbClr val="0070C0"/>
                </a:solidFill>
                <a:cs typeface="Arial" pitchFamily="34" charset="0"/>
              </a:rPr>
              <a:t/>
            </a:r>
            <a:br>
              <a:rPr lang="en-US" sz="3600" b="1" dirty="0">
                <a:solidFill>
                  <a:srgbClr val="0070C0"/>
                </a:solidFill>
                <a:cs typeface="Arial" pitchFamily="34" charset="0"/>
              </a:rPr>
            </a:br>
            <a:r>
              <a:rPr lang="en-US" b="1" dirty="0" smtClean="0">
                <a:solidFill>
                  <a:srgbClr val="002060"/>
                </a:solidFill>
                <a:cs typeface="Arial" pitchFamily="34" charset="0"/>
              </a:rPr>
              <a:t>Start </a:t>
            </a:r>
            <a:r>
              <a:rPr lang="en-US" b="1" dirty="0">
                <a:solidFill>
                  <a:srgbClr val="002060"/>
                </a:solidFill>
                <a:cs typeface="Arial" pitchFamily="34" charset="0"/>
              </a:rPr>
              <a:t>Date: May 1, 2016</a:t>
            </a:r>
            <a:r>
              <a:rPr lang="en-US" sz="3600" b="1" dirty="0">
                <a:solidFill>
                  <a:srgbClr val="0070C0"/>
                </a:solidFill>
                <a:cs typeface="Arial" pitchFamily="34" charset="0"/>
              </a:rPr>
              <a:t/>
            </a:r>
            <a:br>
              <a:rPr lang="en-US" sz="3600" b="1" dirty="0">
                <a:solidFill>
                  <a:srgbClr val="0070C0"/>
                </a:solidFill>
                <a:cs typeface="Arial" pitchFamily="34" charset="0"/>
              </a:rPr>
            </a:br>
            <a:endParaRPr lang="en-US" sz="36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453611"/>
            <a:ext cx="7934324" cy="1657350"/>
          </a:xfrm>
        </p:spPr>
        <p:txBody>
          <a:bodyPr>
            <a:noAutofit/>
          </a:bodyPr>
          <a:lstStyle/>
          <a:p>
            <a:pPr lvl="0"/>
            <a:r>
              <a:rPr lang="en-US" sz="1800" b="1" u="sng" dirty="0">
                <a:solidFill>
                  <a:prstClr val="black"/>
                </a:solidFill>
                <a:latin typeface="Arial Black" panose="020B0A04020102020204" pitchFamily="34" charset="0"/>
              </a:rPr>
              <a:t>Danny Bluestein</a:t>
            </a:r>
            <a:r>
              <a:rPr lang="en-US" sz="1800" b="1" baseline="30000" dirty="0">
                <a:solidFill>
                  <a:prstClr val="black"/>
                </a:solidFill>
                <a:latin typeface="Arial Black" panose="020B0A04020102020204" pitchFamily="34" charset="0"/>
              </a:rPr>
              <a:t>1</a:t>
            </a:r>
            <a:endParaRPr lang="en-US" sz="18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Peng Zhang</a:t>
            </a:r>
            <a:r>
              <a:rPr lang="en-US" sz="1600" b="1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Jawaad</a:t>
            </a:r>
            <a:r>
              <a:rPr lang="en-US" sz="1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Sheriff</a:t>
            </a:r>
            <a:r>
              <a:rPr lang="en-US" sz="1600" b="1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n-US" sz="1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Prachi</a:t>
            </a:r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Gupta</a:t>
            </a:r>
            <a:r>
              <a:rPr lang="en-US" sz="1600" b="1" baseline="30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2, </a:t>
            </a:r>
            <a:r>
              <a:rPr lang="en-US" sz="1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Chao </a:t>
            </a:r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Gao</a:t>
            </a:r>
            <a:r>
              <a:rPr lang="en-US" sz="1600" b="1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, Na Zhang</a:t>
            </a:r>
            <a:r>
              <a:rPr lang="en-US" sz="1600" b="1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, </a:t>
            </a:r>
            <a:b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Marvin </a:t>
            </a:r>
            <a:r>
              <a:rPr lang="en-US" sz="1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Slepian</a:t>
            </a:r>
            <a:r>
              <a:rPr lang="en-US" sz="1600" b="1" baseline="30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3,1</a:t>
            </a:r>
            <a:r>
              <a:rPr lang="en-US" sz="1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Yuefan</a:t>
            </a:r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Deng</a:t>
            </a:r>
            <a:r>
              <a:rPr lang="en-US" sz="1600" b="1" baseline="30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n-US" sz="1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endParaRPr lang="en-US" sz="105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r>
              <a:rPr lang="en-US" sz="900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1 </a:t>
            </a:r>
            <a:r>
              <a:rPr lang="en-US" sz="900" dirty="0">
                <a:solidFill>
                  <a:schemeClr val="tx1"/>
                </a:solidFill>
                <a:latin typeface="Arial Black" panose="020B0A04020102020204" pitchFamily="34" charset="0"/>
              </a:rPr>
              <a:t>Biomedical Engineering Department, Stony Brook University, NY</a:t>
            </a:r>
          </a:p>
          <a:p>
            <a:r>
              <a:rPr lang="en-US" sz="900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 2 </a:t>
            </a:r>
            <a:r>
              <a:rPr lang="en-US" sz="900" dirty="0">
                <a:solidFill>
                  <a:schemeClr val="tx1"/>
                </a:solidFill>
                <a:latin typeface="Arial Black" panose="020B0A04020102020204" pitchFamily="34" charset="0"/>
              </a:rPr>
              <a:t>Applied Mathematics Department, Stony Brook University, NY</a:t>
            </a:r>
          </a:p>
          <a:p>
            <a:r>
              <a:rPr lang="en-US" sz="900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3 </a:t>
            </a:r>
            <a:r>
              <a:rPr lang="en-US" sz="900" dirty="0">
                <a:solidFill>
                  <a:schemeClr val="tx1"/>
                </a:solidFill>
                <a:latin typeface="Arial Black" panose="020B0A04020102020204" pitchFamily="34" charset="0"/>
              </a:rPr>
              <a:t>Departments of Medicine and BioMedical Engineering, University of Arizona, AZ</a:t>
            </a:r>
          </a:p>
          <a:p>
            <a:endParaRPr lang="en-US" sz="1350" dirty="0">
              <a:latin typeface="Arial Black" panose="020B0A04020102020204" pitchFamily="34" charset="0"/>
            </a:endParaRPr>
          </a:p>
          <a:p>
            <a:endParaRPr lang="en-US" sz="105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701" y="6501623"/>
            <a:ext cx="947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1400" b="1" dirty="0" smtClean="0">
                <a:solidFill>
                  <a:srgbClr val="002060"/>
                </a:solidFill>
                <a:latin typeface="Calibri"/>
              </a:rPr>
              <a:t>IMAG 10th Anniversary Multiscale  Modeling (MSM) Consortium meeting 2017 		NIH,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Bethesda,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48" y="5302252"/>
            <a:ext cx="979551" cy="9761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81850" y="4657725"/>
            <a:ext cx="1837182" cy="1495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059" y="5404177"/>
            <a:ext cx="915498" cy="910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99" y="5405437"/>
            <a:ext cx="3608839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948" y="68530"/>
            <a:ext cx="3977639" cy="525624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latin typeface="+mn-lt"/>
              </a:rPr>
              <a:t>Platelet </a:t>
            </a:r>
            <a:r>
              <a:rPr lang="en-US" sz="3000" b="1" dirty="0">
                <a:solidFill>
                  <a:srgbClr val="C00000"/>
                </a:solidFill>
                <a:latin typeface="+mn-lt"/>
              </a:rPr>
              <a:t>Shape Change</a:t>
            </a:r>
          </a:p>
        </p:txBody>
      </p:sp>
      <p:pic>
        <p:nvPicPr>
          <p:cNvPr id="200" name="platelet_activation.traj1.no_axi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1612" r="17243"/>
          <a:stretch/>
        </p:blipFill>
        <p:spPr>
          <a:xfrm>
            <a:off x="4972279" y="780537"/>
            <a:ext cx="1885084" cy="1906505"/>
          </a:xfrm>
          <a:prstGeom prst="rect">
            <a:avLst/>
          </a:prstGeom>
        </p:spPr>
      </p:pic>
      <p:pic>
        <p:nvPicPr>
          <p:cNvPr id="226" name="platelet_activation.traj2.no_axis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8">
            <a:lum bright="20000" contrast="20000"/>
          </a:blip>
          <a:srcRect l="6143" r="15678"/>
          <a:stretch/>
        </p:blipFill>
        <p:spPr>
          <a:xfrm>
            <a:off x="6794794" y="780966"/>
            <a:ext cx="2072909" cy="1907854"/>
          </a:xfrm>
          <a:prstGeom prst="rect">
            <a:avLst/>
          </a:prstGeom>
        </p:spPr>
      </p:pic>
      <p:sp>
        <p:nvSpPr>
          <p:cNvPr id="228" name="TextBox 227"/>
          <p:cNvSpPr txBox="1"/>
          <p:nvPr/>
        </p:nvSpPr>
        <p:spPr>
          <a:xfrm>
            <a:off x="4752437" y="2652272"/>
            <a:ext cx="4278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Platelet Activating: Filopodial Initiation, Elongation and Stabilization</a:t>
            </a:r>
          </a:p>
        </p:txBody>
      </p:sp>
      <p:sp>
        <p:nvSpPr>
          <p:cNvPr id="240" name="Rectangle 239"/>
          <p:cNvSpPr/>
          <p:nvPr/>
        </p:nvSpPr>
        <p:spPr>
          <a:xfrm>
            <a:off x="5347599" y="483753"/>
            <a:ext cx="2673111" cy="3183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/>
              <a:t>Simulation </a:t>
            </a:r>
            <a:r>
              <a:rPr lang="en-US" sz="1500" b="1" dirty="0" smtClean="0"/>
              <a:t>of </a:t>
            </a:r>
            <a:r>
              <a:rPr lang="en-US" sz="1500" b="1" dirty="0"/>
              <a:t>Platelet Activation</a:t>
            </a:r>
          </a:p>
        </p:txBody>
      </p:sp>
      <p:pic>
        <p:nvPicPr>
          <p:cNvPr id="241" name="Picture 2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4" t="18382" r="32097" b="25135"/>
          <a:stretch/>
        </p:blipFill>
        <p:spPr>
          <a:xfrm>
            <a:off x="4853129" y="2932362"/>
            <a:ext cx="1799140" cy="1477803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9"/>
          <a:stretch/>
        </p:blipFill>
        <p:spPr>
          <a:xfrm>
            <a:off x="4868919" y="4410164"/>
            <a:ext cx="1774786" cy="1218377"/>
          </a:xfrm>
          <a:prstGeom prst="rect">
            <a:avLst/>
          </a:prstGeom>
        </p:spPr>
      </p:pic>
      <p:sp>
        <p:nvSpPr>
          <p:cNvPr id="243" name="TextBox 242"/>
          <p:cNvSpPr txBox="1"/>
          <p:nvPr/>
        </p:nvSpPr>
        <p:spPr>
          <a:xfrm>
            <a:off x="4922010" y="4655155"/>
            <a:ext cx="1658109" cy="329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>
                <a:solidFill>
                  <a:srgbClr val="FFFF00"/>
                </a:solidFill>
              </a:rPr>
              <a:t>Scanning Electron Microscope Image for Flow-induced Activated Platelet</a:t>
            </a:r>
          </a:p>
        </p:txBody>
      </p:sp>
      <p:cxnSp>
        <p:nvCxnSpPr>
          <p:cNvPr id="244" name="Straight Arrow Connector 243"/>
          <p:cNvCxnSpPr>
            <a:cxnSpLocks/>
            <a:stCxn id="249" idx="1"/>
          </p:cNvCxnSpPr>
          <p:nvPr/>
        </p:nvCxnSpPr>
        <p:spPr>
          <a:xfrm flipH="1">
            <a:off x="5850406" y="5034790"/>
            <a:ext cx="257042" cy="138131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stealth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cxnSpLocks/>
            <a:stCxn id="249" idx="1"/>
          </p:cNvCxnSpPr>
          <p:nvPr/>
        </p:nvCxnSpPr>
        <p:spPr>
          <a:xfrm flipH="1">
            <a:off x="5993732" y="5034790"/>
            <a:ext cx="113716" cy="167961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stealth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246" name="Group 245"/>
          <p:cNvGrpSpPr>
            <a:grpSpLocks noChangeAspect="1"/>
          </p:cNvGrpSpPr>
          <p:nvPr/>
        </p:nvGrpSpPr>
        <p:grpSpPr>
          <a:xfrm>
            <a:off x="6651881" y="2912934"/>
            <a:ext cx="2359182" cy="3418341"/>
            <a:chOff x="3383173" y="3591417"/>
            <a:chExt cx="3545384" cy="5047187"/>
          </a:xfrm>
        </p:grpSpPr>
        <p:sp>
          <p:nvSpPr>
            <p:cNvPr id="254" name="Rectangle 253"/>
            <p:cNvSpPr>
              <a:spLocks noChangeAspect="1"/>
            </p:cNvSpPr>
            <p:nvPr/>
          </p:nvSpPr>
          <p:spPr>
            <a:xfrm>
              <a:off x="3408117" y="3591417"/>
              <a:ext cx="3520440" cy="339307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408116" y="6996706"/>
              <a:ext cx="3520440" cy="1449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56" name="Picture 25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251" y="7074145"/>
              <a:ext cx="1851660" cy="13040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pic>
          <p:nvPicPr>
            <p:cNvPr id="257" name="Picture 25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52"/>
            <a:stretch/>
          </p:blipFill>
          <p:spPr>
            <a:xfrm>
              <a:off x="5371446" y="7074145"/>
              <a:ext cx="1495872" cy="13030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pic>
          <p:nvPicPr>
            <p:cNvPr id="258" name="Picture 25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6" t="17013" r="47183" b="7057"/>
            <a:stretch/>
          </p:blipFill>
          <p:spPr>
            <a:xfrm>
              <a:off x="3501251" y="5367347"/>
              <a:ext cx="1851660" cy="15575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pic>
          <p:nvPicPr>
            <p:cNvPr id="259" name="Picture 25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95" t="19720" r="14104" b="14803"/>
            <a:stretch/>
          </p:blipFill>
          <p:spPr>
            <a:xfrm>
              <a:off x="5372274" y="5364803"/>
              <a:ext cx="1495044" cy="155393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grpSp>
          <p:nvGrpSpPr>
            <p:cNvPr id="260" name="Group 259"/>
            <p:cNvGrpSpPr/>
            <p:nvPr/>
          </p:nvGrpSpPr>
          <p:grpSpPr>
            <a:xfrm>
              <a:off x="3501251" y="3675287"/>
              <a:ext cx="3366068" cy="2209957"/>
              <a:chOff x="3438563" y="348783"/>
              <a:chExt cx="4488090" cy="2946607"/>
            </a:xfrm>
            <a:solidFill>
              <a:schemeClr val="accent4">
                <a:lumMod val="20000"/>
                <a:lumOff val="80000"/>
              </a:schemeClr>
            </a:solidFill>
          </p:grpSpPr>
          <p:pic>
            <p:nvPicPr>
              <p:cNvPr id="282" name="Picture 28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6" t="10551" r="14104" b="9270"/>
              <a:stretch/>
            </p:blipFill>
            <p:spPr>
              <a:xfrm>
                <a:off x="3438563" y="348783"/>
                <a:ext cx="4488090" cy="2264034"/>
              </a:xfrm>
              <a:prstGeom prst="rect">
                <a:avLst/>
              </a:prstGeom>
              <a:grpFill/>
            </p:spPr>
          </p:pic>
          <p:sp>
            <p:nvSpPr>
              <p:cNvPr id="283" name="TextBox 282"/>
              <p:cNvSpPr txBox="1"/>
              <p:nvPr/>
            </p:nvSpPr>
            <p:spPr>
              <a:xfrm>
                <a:off x="7175223" y="2579056"/>
                <a:ext cx="634985" cy="716334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2060"/>
                    </a:solidFill>
                  </a:rPr>
                  <a:t>A</a:t>
                </a:r>
              </a:p>
            </p:txBody>
          </p:sp>
        </p:grpSp>
        <p:cxnSp>
          <p:nvCxnSpPr>
            <p:cNvPr id="261" name="Straight Arrow Connector 260"/>
            <p:cNvCxnSpPr/>
            <p:nvPr/>
          </p:nvCxnSpPr>
          <p:spPr>
            <a:xfrm flipH="1">
              <a:off x="4199211" y="4932258"/>
              <a:ext cx="1" cy="60182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TextBox 261"/>
            <p:cNvSpPr txBox="1"/>
            <p:nvPr/>
          </p:nvSpPr>
          <p:spPr>
            <a:xfrm>
              <a:off x="3383173" y="6497667"/>
              <a:ext cx="1041587" cy="517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Microtubule Coil</a:t>
              </a: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6089468" y="5953224"/>
              <a:ext cx="801019" cy="309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Filopod</a:t>
              </a:r>
              <a:endParaRPr lang="en-US" sz="52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3421084" y="5255584"/>
              <a:ext cx="814629" cy="418149"/>
              <a:chOff x="992067" y="2807167"/>
              <a:chExt cx="814629" cy="418149"/>
            </a:xfrm>
          </p:grpSpPr>
          <p:sp>
            <p:nvSpPr>
              <p:cNvPr id="280" name="TextBox 279"/>
              <p:cNvSpPr txBox="1"/>
              <p:nvPr/>
            </p:nvSpPr>
            <p:spPr>
              <a:xfrm>
                <a:off x="992067" y="2807167"/>
                <a:ext cx="814629" cy="32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5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Filopod</a:t>
                </a:r>
              </a:p>
            </p:txBody>
          </p:sp>
          <p:cxnSp>
            <p:nvCxnSpPr>
              <p:cNvPr id="281" name="Straight Arrow Connector 280"/>
              <p:cNvCxnSpPr>
                <a:cxnSpLocks/>
                <a:stCxn id="280" idx="2"/>
              </p:cNvCxnSpPr>
              <p:nvPr/>
            </p:nvCxnSpPr>
            <p:spPr>
              <a:xfrm>
                <a:off x="1399381" y="3134786"/>
                <a:ext cx="9124" cy="9053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65" name="Group 264"/>
            <p:cNvGrpSpPr/>
            <p:nvPr/>
          </p:nvGrpSpPr>
          <p:grpSpPr>
            <a:xfrm>
              <a:off x="4615778" y="6141778"/>
              <a:ext cx="781897" cy="718559"/>
              <a:chOff x="2186761" y="3693361"/>
              <a:chExt cx="781897" cy="718559"/>
            </a:xfrm>
          </p:grpSpPr>
          <p:sp>
            <p:nvSpPr>
              <p:cNvPr id="278" name="TextBox 277"/>
              <p:cNvSpPr txBox="1"/>
              <p:nvPr/>
            </p:nvSpPr>
            <p:spPr>
              <a:xfrm>
                <a:off x="2186761" y="3855031"/>
                <a:ext cx="781897" cy="556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5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Filopod</a:t>
                </a:r>
              </a:p>
            </p:txBody>
          </p:sp>
          <p:cxnSp>
            <p:nvCxnSpPr>
              <p:cNvPr id="279" name="Straight Arrow Connector 278"/>
              <p:cNvCxnSpPr>
                <a:cxnSpLocks/>
                <a:stCxn id="278" idx="0"/>
              </p:cNvCxnSpPr>
              <p:nvPr/>
            </p:nvCxnSpPr>
            <p:spPr>
              <a:xfrm flipV="1">
                <a:off x="2577710" y="3693361"/>
                <a:ext cx="89291" cy="16167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66" name="Group 265"/>
            <p:cNvGrpSpPr/>
            <p:nvPr/>
          </p:nvGrpSpPr>
          <p:grpSpPr>
            <a:xfrm>
              <a:off x="4427090" y="6645138"/>
              <a:ext cx="985270" cy="556890"/>
              <a:chOff x="1998073" y="4196721"/>
              <a:chExt cx="985270" cy="556890"/>
            </a:xfrm>
          </p:grpSpPr>
          <p:sp>
            <p:nvSpPr>
              <p:cNvPr id="276" name="TextBox 275"/>
              <p:cNvSpPr txBox="1"/>
              <p:nvPr/>
            </p:nvSpPr>
            <p:spPr>
              <a:xfrm>
                <a:off x="2186757" y="4196721"/>
                <a:ext cx="796586" cy="55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Filopod</a:t>
                </a:r>
              </a:p>
            </p:txBody>
          </p:sp>
          <p:cxnSp>
            <p:nvCxnSpPr>
              <p:cNvPr id="277" name="Straight Arrow Connector 276"/>
              <p:cNvCxnSpPr>
                <a:cxnSpLocks/>
                <a:stCxn id="276" idx="1"/>
              </p:cNvCxnSpPr>
              <p:nvPr/>
            </p:nvCxnSpPr>
            <p:spPr>
              <a:xfrm flipH="1" flipV="1">
                <a:off x="1998073" y="4314742"/>
                <a:ext cx="188684" cy="160425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67" name="TextBox 266"/>
            <p:cNvSpPr txBox="1"/>
            <p:nvPr/>
          </p:nvSpPr>
          <p:spPr>
            <a:xfrm>
              <a:off x="6398175" y="7077094"/>
              <a:ext cx="381809" cy="4368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smtClean="0"/>
                <a:t> B</a:t>
              </a:r>
              <a:endParaRPr lang="en-US" b="1" dirty="0"/>
            </a:p>
          </p:txBody>
        </p:sp>
        <p:grpSp>
          <p:nvGrpSpPr>
            <p:cNvPr id="268" name="Group 267"/>
            <p:cNvGrpSpPr/>
            <p:nvPr/>
          </p:nvGrpSpPr>
          <p:grpSpPr>
            <a:xfrm>
              <a:off x="3550177" y="7401423"/>
              <a:ext cx="749896" cy="745706"/>
              <a:chOff x="1121160" y="2573191"/>
              <a:chExt cx="749896" cy="745706"/>
            </a:xfrm>
          </p:grpSpPr>
          <p:sp>
            <p:nvSpPr>
              <p:cNvPr id="274" name="TextBox 273"/>
              <p:cNvSpPr txBox="1"/>
              <p:nvPr/>
            </p:nvSpPr>
            <p:spPr>
              <a:xfrm>
                <a:off x="1121160" y="2801785"/>
                <a:ext cx="749896" cy="517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Filopod</a:t>
                </a:r>
              </a:p>
            </p:txBody>
          </p:sp>
          <p:cxnSp>
            <p:nvCxnSpPr>
              <p:cNvPr id="275" name="Straight Arrow Connector 274"/>
              <p:cNvCxnSpPr>
                <a:cxnSpLocks/>
                <a:stCxn id="274" idx="0"/>
              </p:cNvCxnSpPr>
              <p:nvPr/>
            </p:nvCxnSpPr>
            <p:spPr>
              <a:xfrm flipH="1" flipV="1">
                <a:off x="1295406" y="2573191"/>
                <a:ext cx="200702" cy="228594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69" name="Group 268"/>
            <p:cNvGrpSpPr/>
            <p:nvPr/>
          </p:nvGrpSpPr>
          <p:grpSpPr>
            <a:xfrm>
              <a:off x="5505993" y="3915543"/>
              <a:ext cx="1217645" cy="1919454"/>
              <a:chOff x="3076976" y="1467125"/>
              <a:chExt cx="1217645" cy="1919454"/>
            </a:xfrm>
          </p:grpSpPr>
          <p:sp>
            <p:nvSpPr>
              <p:cNvPr id="272" name="Rectangle 271"/>
              <p:cNvSpPr/>
              <p:nvPr/>
            </p:nvSpPr>
            <p:spPr>
              <a:xfrm>
                <a:off x="3076976" y="1467125"/>
                <a:ext cx="1217645" cy="131762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73" name="Straight Arrow Connector 272"/>
              <p:cNvCxnSpPr>
                <a:stCxn id="272" idx="2"/>
              </p:cNvCxnSpPr>
              <p:nvPr/>
            </p:nvCxnSpPr>
            <p:spPr>
              <a:xfrm flipH="1">
                <a:off x="3685798" y="2784754"/>
                <a:ext cx="1" cy="60182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0" name="TextBox 269"/>
            <p:cNvSpPr txBox="1"/>
            <p:nvPr/>
          </p:nvSpPr>
          <p:spPr>
            <a:xfrm>
              <a:off x="3810144" y="8081714"/>
              <a:ext cx="1525030" cy="55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Microtubule Coil</a:t>
              </a: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5629415" y="8130942"/>
              <a:ext cx="810019" cy="338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Filopod</a:t>
              </a:r>
              <a:endParaRPr lang="en-US" sz="52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7" name="Straight Arrow Connector 246"/>
          <p:cNvCxnSpPr>
            <a:cxnSpLocks/>
          </p:cNvCxnSpPr>
          <p:nvPr/>
        </p:nvCxnSpPr>
        <p:spPr>
          <a:xfrm flipH="1" flipV="1">
            <a:off x="5884416" y="3473588"/>
            <a:ext cx="279997" cy="698140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stealth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>
            <a:cxnSpLocks/>
          </p:cNvCxnSpPr>
          <p:nvPr/>
        </p:nvCxnSpPr>
        <p:spPr>
          <a:xfrm flipH="1" flipV="1">
            <a:off x="5748369" y="4107955"/>
            <a:ext cx="416044" cy="63770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stealth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9" name="TextBox 248"/>
          <p:cNvSpPr txBox="1"/>
          <p:nvPr/>
        </p:nvSpPr>
        <p:spPr>
          <a:xfrm>
            <a:off x="6107448" y="4929578"/>
            <a:ext cx="536256" cy="21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>
                <a:solidFill>
                  <a:srgbClr val="FFFF00"/>
                </a:solidFill>
              </a:rPr>
              <a:t>Filopods</a:t>
            </a:r>
          </a:p>
        </p:txBody>
      </p:sp>
      <p:sp>
        <p:nvSpPr>
          <p:cNvPr id="250" name="TextBox 249"/>
          <p:cNvSpPr txBox="1"/>
          <p:nvPr/>
        </p:nvSpPr>
        <p:spPr>
          <a:xfrm>
            <a:off x="6068624" y="4114976"/>
            <a:ext cx="584440" cy="21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>
                <a:solidFill>
                  <a:srgbClr val="FFFF00"/>
                </a:solidFill>
              </a:rPr>
              <a:t>Filopods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4841802" y="3055895"/>
            <a:ext cx="1818219" cy="2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rgbClr val="FFFF00"/>
                </a:solidFill>
              </a:rPr>
              <a:t>Activated Platelet with 2 Filopods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4949219" y="5715978"/>
            <a:ext cx="1678547" cy="379597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4572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sz="1400" dirty="0">
                <a:solidFill>
                  <a:srgbClr val="002060"/>
                </a:solidFill>
              </a:rPr>
              <a:t>: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activated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platelet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4931978" y="6200126"/>
            <a:ext cx="403833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b="1" dirty="0" smtClean="0"/>
              <a:t>B</a:t>
            </a:r>
            <a:r>
              <a:rPr lang="en-US" sz="1200" b="1" dirty="0" smtClean="0"/>
              <a:t>: </a:t>
            </a:r>
            <a:r>
              <a:rPr lang="en-US" sz="1400" b="1" dirty="0" smtClean="0"/>
              <a:t>SEM of </a:t>
            </a:r>
            <a:r>
              <a:rPr lang="en-US" sz="1400" b="1" dirty="0"/>
              <a:t>cytoskeleton reorganization </a:t>
            </a:r>
            <a:r>
              <a:rPr lang="en-US" sz="1400" b="1" dirty="0" smtClean="0"/>
              <a:t>in </a:t>
            </a:r>
            <a:r>
              <a:rPr lang="en-US" sz="1400" b="1" dirty="0"/>
              <a:t>activated </a:t>
            </a:r>
            <a:r>
              <a:rPr lang="en-US" sz="1400" b="1" dirty="0" smtClean="0"/>
              <a:t>platelet microtubule </a:t>
            </a:r>
            <a:r>
              <a:rPr lang="en-US" sz="1400" b="1" dirty="0"/>
              <a:t>coil </a:t>
            </a:r>
            <a:r>
              <a:rPr lang="en-US" sz="1400" b="1" dirty="0" smtClean="0"/>
              <a:t>and </a:t>
            </a:r>
            <a:r>
              <a:rPr lang="en-US" sz="1400" b="1" dirty="0" err="1"/>
              <a:t>filopod</a:t>
            </a:r>
            <a:r>
              <a:rPr lang="en-US" sz="1000" dirty="0"/>
              <a:t> (</a:t>
            </a:r>
            <a:r>
              <a:rPr lang="en-US" sz="1000" dirty="0" err="1" smtClean="0"/>
              <a:t>Hartwig’s</a:t>
            </a:r>
            <a:r>
              <a:rPr lang="en-US" sz="1000" dirty="0" smtClean="0"/>
              <a:t> book and Sorrentino et al)</a:t>
            </a:r>
            <a:endParaRPr lang="en-US" sz="1000" dirty="0"/>
          </a:p>
        </p:txBody>
      </p:sp>
      <p:grpSp>
        <p:nvGrpSpPr>
          <p:cNvPr id="5" name="Group 4"/>
          <p:cNvGrpSpPr/>
          <p:nvPr/>
        </p:nvGrpSpPr>
        <p:grpSpPr>
          <a:xfrm>
            <a:off x="-59267" y="478123"/>
            <a:ext cx="4734326" cy="6253296"/>
            <a:chOff x="-59267" y="478123"/>
            <a:chExt cx="4734326" cy="6253296"/>
          </a:xfrm>
        </p:grpSpPr>
        <p:grpSp>
          <p:nvGrpSpPr>
            <p:cNvPr id="6" name="Group 5"/>
            <p:cNvGrpSpPr/>
            <p:nvPr/>
          </p:nvGrpSpPr>
          <p:grpSpPr>
            <a:xfrm>
              <a:off x="-59267" y="478123"/>
              <a:ext cx="4734326" cy="6253296"/>
              <a:chOff x="4228375" y="334816"/>
              <a:chExt cx="4953695" cy="6469361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007716" y="334816"/>
                <a:ext cx="3445684" cy="573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/>
                  <a:t>Experimental </a:t>
                </a:r>
                <a:r>
                  <a:rPr lang="en-US" sz="1500" b="1" dirty="0" smtClean="0"/>
                  <a:t>Validation – platelet activation database</a:t>
                </a:r>
                <a:endParaRPr lang="en-US" sz="1500" b="1" dirty="0"/>
              </a:p>
            </p:txBody>
          </p:sp>
          <p:pic>
            <p:nvPicPr>
              <p:cNvPr id="38" name="Picture 22" descr="mortiser and motor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53" t="1297" r="37727"/>
              <a:stretch>
                <a:fillRect/>
              </a:stretch>
            </p:blipFill>
            <p:spPr bwMode="auto">
              <a:xfrm>
                <a:off x="4814582" y="1166281"/>
                <a:ext cx="1824005" cy="2089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39" name="Object 2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1552889"/>
                  </p:ext>
                </p:extLst>
              </p:nvPr>
            </p:nvGraphicFramePr>
            <p:xfrm>
              <a:off x="5757989" y="946739"/>
              <a:ext cx="200025" cy="347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51" name="Visio" r:id="rId18" imgW="964984" imgH="1146606" progId="">
                      <p:embed/>
                    </p:oleObj>
                  </mc:Choice>
                  <mc:Fallback>
                    <p:oleObj name="Visio" r:id="rId18" imgW="964984" imgH="1146606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57989" y="946739"/>
                            <a:ext cx="200025" cy="3476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699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" name="Text Box 24"/>
              <p:cNvSpPr txBox="1">
                <a:spLocks noChangeArrowheads="1"/>
              </p:cNvSpPr>
              <p:nvPr/>
            </p:nvSpPr>
            <p:spPr bwMode="auto">
              <a:xfrm>
                <a:off x="5350795" y="910307"/>
                <a:ext cx="538401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 dirty="0">
                    <a:solidFill>
                      <a:srgbClr val="FE1010"/>
                    </a:solidFill>
                    <a:sym typeface="Symbol" pitchFamily="18" charset="2"/>
                  </a:rPr>
                  <a:t></a:t>
                </a:r>
                <a:r>
                  <a:rPr lang="en-US" sz="1400" dirty="0">
                    <a:solidFill>
                      <a:srgbClr val="FE1010"/>
                    </a:solidFill>
                    <a:sym typeface="Symbol" pitchFamily="18" charset="2"/>
                  </a:rPr>
                  <a:t>(t)</a:t>
                </a:r>
                <a:r>
                  <a:rPr lang="en-US" sz="1400" dirty="0">
                    <a:sym typeface="Symbol" pitchFamily="18" charset="2"/>
                  </a:rPr>
                  <a:t> 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268287" y="1257550"/>
                <a:ext cx="1203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2060"/>
                    </a:solidFill>
                  </a:rPr>
                  <a:t>Hemodynamic Shearing Device (HSD)</a:t>
                </a:r>
              </a:p>
            </p:txBody>
          </p:sp>
          <p:sp>
            <p:nvSpPr>
              <p:cNvPr id="104" name="Down Arrow 103"/>
              <p:cNvSpPr/>
              <p:nvPr/>
            </p:nvSpPr>
            <p:spPr>
              <a:xfrm rot="16200000">
                <a:off x="6471627" y="2115666"/>
                <a:ext cx="222792" cy="437226"/>
              </a:xfrm>
              <a:prstGeom prst="downArrow">
                <a:avLst/>
              </a:prstGeom>
              <a:solidFill>
                <a:srgbClr val="FFFF00">
                  <a:alpha val="51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Down Arrow 104"/>
              <p:cNvSpPr/>
              <p:nvPr/>
            </p:nvSpPr>
            <p:spPr>
              <a:xfrm rot="14833730" flipH="1">
                <a:off x="5075991" y="2235835"/>
                <a:ext cx="183549" cy="971486"/>
              </a:xfrm>
              <a:prstGeom prst="downArrow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228375" y="2989170"/>
                <a:ext cx="1136355" cy="4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50" b="1" dirty="0"/>
                  <a:t>Gel-Filtered Platelets (20,000/µl in Platelet Buffer)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394972" y="962851"/>
                <a:ext cx="27870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2060"/>
                    </a:solidFill>
                  </a:rPr>
                  <a:t>Scanning Electron Microscopy (SEM)</a:t>
                </a:r>
              </a:p>
            </p:txBody>
          </p:sp>
          <p:sp>
            <p:nvSpPr>
              <p:cNvPr id="108" name="Down Arrow 399"/>
              <p:cNvSpPr/>
              <p:nvPr/>
            </p:nvSpPr>
            <p:spPr>
              <a:xfrm>
                <a:off x="7359594" y="4310200"/>
                <a:ext cx="294308" cy="334790"/>
              </a:xfrm>
              <a:prstGeom prst="downArrow">
                <a:avLst/>
              </a:prstGeom>
              <a:solidFill>
                <a:srgbClr val="FFFF00">
                  <a:alpha val="51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6638587" y="4084276"/>
                <a:ext cx="239689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2060"/>
                    </a:solidFill>
                  </a:rPr>
                  <a:t>Image Processing in NIH ImageJ</a:t>
                </a:r>
              </a:p>
            </p:txBody>
          </p:sp>
          <p:graphicFrame>
            <p:nvGraphicFramePr>
              <p:cNvPr id="127" name="Object 12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2557190"/>
                  </p:ext>
                </p:extLst>
              </p:nvPr>
            </p:nvGraphicFramePr>
            <p:xfrm>
              <a:off x="4722919" y="3413657"/>
              <a:ext cx="1767929" cy="11289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52" name="Presentation" r:id="rId20" imgW="3194184" imgH="2395571" progId="PowerPoint.Show.8">
                      <p:embed/>
                    </p:oleObj>
                  </mc:Choice>
                  <mc:Fallback>
                    <p:oleObj name="Presentation" r:id="rId20" imgW="3194184" imgH="2395571" progId="PowerPoint.Show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2406" r="-2003" b="401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22919" y="3413657"/>
                            <a:ext cx="1767929" cy="112897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8" name="TextBox 127"/>
              <p:cNvSpPr txBox="1"/>
              <p:nvPr/>
            </p:nvSpPr>
            <p:spPr>
              <a:xfrm>
                <a:off x="4474601" y="4497139"/>
                <a:ext cx="229307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002060"/>
                    </a:solidFill>
                  </a:rPr>
                  <a:t>Platelet Activation State (PAS) Assay</a:t>
                </a: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4728913" y="4731433"/>
                <a:ext cx="4271064" cy="18174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6997078" y="5086274"/>
                <a:ext cx="2068502" cy="1200869"/>
                <a:chOff x="2626038" y="3152412"/>
                <a:chExt cx="4130417" cy="1736635"/>
              </a:xfrm>
            </p:grpSpPr>
            <p:sp>
              <p:nvSpPr>
                <p:cNvPr id="131" name="TextBox 130"/>
                <p:cNvSpPr txBox="1"/>
                <p:nvPr/>
              </p:nvSpPr>
              <p:spPr>
                <a:xfrm>
                  <a:off x="2917661" y="4186964"/>
                  <a:ext cx="1656059" cy="4005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rgbClr val="FFFF00"/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002060"/>
                      </a:solidFill>
                    </a:rPr>
                    <a:t>Database</a:t>
                  </a:r>
                </a:p>
              </p:txBody>
            </p:sp>
            <p:pic>
              <p:nvPicPr>
                <p:cNvPr id="132" name="Picture 2" descr="https://encrypted-tbn1.gstatic.com/images?q=tbn:ANd9GcQYLNn3QhafvhGlSFGx1oM6WkjkQy7ZrR_ptHvZ-UULhU9snlAz">
                  <a:hlinkClick r:id="rId22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4783038" y="3919904"/>
                  <a:ext cx="1382532" cy="969143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</p:pic>
            <p:grpSp>
              <p:nvGrpSpPr>
                <p:cNvPr id="133" name="Group 141"/>
                <p:cNvGrpSpPr>
                  <a:grpSpLocks/>
                </p:cNvGrpSpPr>
                <p:nvPr/>
              </p:nvGrpSpPr>
              <p:grpSpPr bwMode="auto">
                <a:xfrm>
                  <a:off x="2626038" y="3244842"/>
                  <a:ext cx="1892595" cy="1071048"/>
                  <a:chOff x="457200" y="3275736"/>
                  <a:chExt cx="1797403" cy="767024"/>
                </a:xfrm>
              </p:grpSpPr>
              <p:cxnSp>
                <p:nvCxnSpPr>
                  <p:cNvPr id="136" name="Straight Connector 135"/>
                  <p:cNvCxnSpPr/>
                  <p:nvPr/>
                </p:nvCxnSpPr>
                <p:spPr>
                  <a:xfrm flipH="1">
                    <a:off x="457200" y="3734340"/>
                    <a:ext cx="914065" cy="303056"/>
                  </a:xfrm>
                  <a:prstGeom prst="line">
                    <a:avLst/>
                  </a:prstGeom>
                  <a:ln w="3175"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1371265" y="3734340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/>
                  <p:cNvCxnSpPr/>
                  <p:nvPr/>
                </p:nvCxnSpPr>
                <p:spPr>
                  <a:xfrm>
                    <a:off x="1371265" y="3275736"/>
                    <a:ext cx="0" cy="458604"/>
                  </a:xfrm>
                  <a:prstGeom prst="line">
                    <a:avLst/>
                  </a:prstGeom>
                  <a:ln w="3175"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39" name="Picture 3"/>
                  <p:cNvPicPr preferRelativeResize="0">
                    <a:picLocks noChangeArrowheads="1"/>
                  </p:cNvPicPr>
                  <p:nvPr/>
                </p:nvPicPr>
                <p:blipFill rotWithShape="1">
                  <a:blip r:embed="rId24" cstate="print">
                    <a:extLst/>
                  </a:blip>
                  <a:srcRect l="19497" t="2957" r="22316" b="5913"/>
                  <a:stretch/>
                </p:blipFill>
                <p:spPr bwMode="auto">
                  <a:xfrm>
                    <a:off x="890016" y="3345064"/>
                    <a:ext cx="1115568" cy="566928"/>
                  </a:xfrm>
                  <a:prstGeom prst="round2DiagRect">
                    <a:avLst>
                      <a:gd name="adj1" fmla="val 45586"/>
                      <a:gd name="adj2" fmla="val 50000"/>
                    </a:avLst>
                  </a:prstGeom>
                  <a:noFill/>
                  <a:ln>
                    <a:solidFill>
                      <a:schemeClr val="accent1"/>
                    </a:solidFill>
                  </a:ln>
                  <a:extLst/>
                </p:spPr>
              </p:pic>
              <p:cxnSp>
                <p:nvCxnSpPr>
                  <p:cNvPr id="140" name="Straight Connector 139"/>
                  <p:cNvCxnSpPr/>
                  <p:nvPr/>
                </p:nvCxnSpPr>
                <p:spPr>
                  <a:xfrm flipH="1">
                    <a:off x="457200" y="3509061"/>
                    <a:ext cx="914065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 flipH="1">
                    <a:off x="464882" y="3616337"/>
                    <a:ext cx="914063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>
                    <a:off x="457200" y="3581473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>
                    <a:off x="2246923" y="3275736"/>
                    <a:ext cx="0" cy="458604"/>
                  </a:xfrm>
                  <a:prstGeom prst="line">
                    <a:avLst/>
                  </a:prstGeom>
                  <a:ln w="3175"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 flipH="1">
                    <a:off x="459761" y="3383012"/>
                    <a:ext cx="914063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 flipH="1">
                    <a:off x="1332858" y="3734340"/>
                    <a:ext cx="914065" cy="303056"/>
                  </a:xfrm>
                  <a:prstGeom prst="line">
                    <a:avLst/>
                  </a:prstGeom>
                  <a:ln w="3175"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 flipH="1">
                    <a:off x="457200" y="3275736"/>
                    <a:ext cx="914065" cy="305737"/>
                  </a:xfrm>
                  <a:prstGeom prst="line">
                    <a:avLst/>
                  </a:prstGeom>
                  <a:ln w="3175"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>
                    <a:off x="1371265" y="3275736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/>
                  <p:cNvCxnSpPr/>
                  <p:nvPr/>
                </p:nvCxnSpPr>
                <p:spPr>
                  <a:xfrm>
                    <a:off x="1340540" y="3581473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>
                    <a:off x="1901267" y="3391057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>
                    <a:off x="1791171" y="3428604"/>
                    <a:ext cx="0" cy="45860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/>
                  <p:cNvCxnSpPr/>
                  <p:nvPr/>
                </p:nvCxnSpPr>
                <p:spPr>
                  <a:xfrm>
                    <a:off x="1675952" y="3463469"/>
                    <a:ext cx="0" cy="458604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>
                    <a:off x="1555614" y="3506380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>
                    <a:off x="1448077" y="3535880"/>
                    <a:ext cx="0" cy="45860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/>
                  <p:cNvCxnSpPr/>
                  <p:nvPr/>
                </p:nvCxnSpPr>
                <p:spPr>
                  <a:xfrm>
                    <a:off x="572419" y="3543926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/>
                  <p:cNvCxnSpPr/>
                  <p:nvPr/>
                </p:nvCxnSpPr>
                <p:spPr>
                  <a:xfrm>
                    <a:off x="677395" y="3506380"/>
                    <a:ext cx="878219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795173" y="3463469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>
                  <a:xfrm>
                    <a:off x="915513" y="3428604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/>
                  <p:cNvCxnSpPr/>
                  <p:nvPr/>
                </p:nvCxnSpPr>
                <p:spPr>
                  <a:xfrm>
                    <a:off x="1033292" y="3388376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/>
                  <p:cNvCxnSpPr/>
                  <p:nvPr/>
                </p:nvCxnSpPr>
                <p:spPr>
                  <a:xfrm>
                    <a:off x="1145949" y="3353510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/>
                  <p:nvPr/>
                </p:nvCxnSpPr>
                <p:spPr>
                  <a:xfrm>
                    <a:off x="787493" y="3586837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/>
                  <p:nvPr/>
                </p:nvCxnSpPr>
                <p:spPr>
                  <a:xfrm>
                    <a:off x="677395" y="3586837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/>
                  <p:nvPr/>
                </p:nvCxnSpPr>
                <p:spPr>
                  <a:xfrm>
                    <a:off x="562177" y="3581473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/>
                  <p:cNvCxnSpPr/>
                  <p:nvPr/>
                </p:nvCxnSpPr>
                <p:spPr>
                  <a:xfrm flipH="1">
                    <a:off x="1117784" y="3275736"/>
                    <a:ext cx="914065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/>
                  <p:cNvCxnSpPr/>
                  <p:nvPr/>
                </p:nvCxnSpPr>
                <p:spPr>
                  <a:xfrm flipH="1">
                    <a:off x="1220200" y="3281100"/>
                    <a:ext cx="914065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/>
                  <p:cNvCxnSpPr/>
                  <p:nvPr/>
                </p:nvCxnSpPr>
                <p:spPr>
                  <a:xfrm>
                    <a:off x="1233003" y="3581473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/>
                  <p:cNvCxnSpPr/>
                  <p:nvPr/>
                </p:nvCxnSpPr>
                <p:spPr>
                  <a:xfrm>
                    <a:off x="1115224" y="3586837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/>
                  <p:cNvCxnSpPr/>
                  <p:nvPr/>
                </p:nvCxnSpPr>
                <p:spPr>
                  <a:xfrm>
                    <a:off x="1005126" y="3581473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/>
                  <p:cNvCxnSpPr/>
                  <p:nvPr/>
                </p:nvCxnSpPr>
                <p:spPr>
                  <a:xfrm>
                    <a:off x="895030" y="3581473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/>
                  <p:cNvCxnSpPr/>
                  <p:nvPr/>
                </p:nvCxnSpPr>
                <p:spPr>
                  <a:xfrm>
                    <a:off x="2021607" y="3356193"/>
                    <a:ext cx="0" cy="458604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>
                    <a:off x="2134265" y="3315964"/>
                    <a:ext cx="0" cy="455923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/>
                  <p:cNvCxnSpPr/>
                  <p:nvPr/>
                </p:nvCxnSpPr>
                <p:spPr>
                  <a:xfrm>
                    <a:off x="1256046" y="3315964"/>
                    <a:ext cx="878219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>
                    <a:off x="457200" y="3589518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/>
                  <p:cNvCxnSpPr/>
                  <p:nvPr/>
                </p:nvCxnSpPr>
                <p:spPr>
                  <a:xfrm>
                    <a:off x="457200" y="3694113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/>
                  <p:cNvCxnSpPr/>
                  <p:nvPr/>
                </p:nvCxnSpPr>
                <p:spPr>
                  <a:xfrm>
                    <a:off x="459761" y="3814797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>
                    <a:off x="464882" y="3924756"/>
                    <a:ext cx="875658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 flipH="1">
                    <a:off x="790052" y="3275736"/>
                    <a:ext cx="914065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/>
                  <p:cNvCxnSpPr/>
                  <p:nvPr/>
                </p:nvCxnSpPr>
                <p:spPr>
                  <a:xfrm flipH="1">
                    <a:off x="994885" y="3275736"/>
                    <a:ext cx="914065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 flipH="1">
                    <a:off x="884788" y="3275736"/>
                    <a:ext cx="914063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 flipH="1">
                    <a:off x="687636" y="3275736"/>
                    <a:ext cx="914065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 flipH="1">
                    <a:off x="574979" y="3275736"/>
                    <a:ext cx="914065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 flipH="1">
                    <a:off x="1332858" y="3275736"/>
                    <a:ext cx="914065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flipH="1">
                    <a:off x="1340540" y="3509061"/>
                    <a:ext cx="914063" cy="305737"/>
                  </a:xfrm>
                  <a:prstGeom prst="line">
                    <a:avLst/>
                  </a:prstGeom>
                  <a:ln w="3175" cmpd="sng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1340540" y="3619019"/>
                    <a:ext cx="914063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H="1">
                    <a:off x="1340540" y="3383012"/>
                    <a:ext cx="914063" cy="305737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alpha val="25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4" name="Left-Right Arrow 206"/>
                <p:cNvSpPr/>
                <p:nvPr/>
              </p:nvSpPr>
              <p:spPr bwMode="auto">
                <a:xfrm rot="1050813">
                  <a:off x="4215602" y="3810109"/>
                  <a:ext cx="1280784" cy="320495"/>
                </a:xfrm>
                <a:prstGeom prst="leftRightArrow">
                  <a:avLst/>
                </a:prstGeom>
                <a:solidFill>
                  <a:srgbClr val="00B050"/>
                </a:solidFill>
                <a:ln w="127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100" b="1">
                    <a:latin typeface="Helvetica" charset="0"/>
                  </a:endParaRPr>
                </a:p>
              </p:txBody>
            </p:sp>
            <p:sp>
              <p:nvSpPr>
                <p:cNvPr id="135" name="TextBox 134"/>
                <p:cNvSpPr txBox="1"/>
                <p:nvPr/>
              </p:nvSpPr>
              <p:spPr>
                <a:xfrm>
                  <a:off x="4914706" y="3152412"/>
                  <a:ext cx="1841749" cy="8011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050" b="1" dirty="0">
                      <a:solidFill>
                        <a:srgbClr val="002060"/>
                      </a:solidFill>
                    </a:rPr>
                    <a:t>CGMD Platelet Model</a:t>
                  </a:r>
                </a:p>
              </p:txBody>
            </p:sp>
          </p:grpSp>
          <p:sp>
            <p:nvSpPr>
              <p:cNvPr id="185" name="Left Brace 184"/>
              <p:cNvSpPr/>
              <p:nvPr/>
            </p:nvSpPr>
            <p:spPr bwMode="auto">
              <a:xfrm flipH="1">
                <a:off x="6874798" y="4857013"/>
                <a:ext cx="108430" cy="1528141"/>
              </a:xfrm>
              <a:prstGeom prst="leftBrac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100" b="1" dirty="0">
                  <a:solidFill>
                    <a:schemeClr val="accent6">
                      <a:lumMod val="50000"/>
                    </a:schemeClr>
                  </a:solidFill>
                  <a:latin typeface="Helvetica" charset="0"/>
                </a:endParaRPr>
              </a:p>
            </p:txBody>
          </p:sp>
          <p:sp>
            <p:nvSpPr>
              <p:cNvPr id="186" name="Rounded Rectangle 90"/>
              <p:cNvSpPr/>
              <p:nvPr/>
            </p:nvSpPr>
            <p:spPr>
              <a:xfrm>
                <a:off x="7099892" y="4818978"/>
                <a:ext cx="1877455" cy="1548057"/>
              </a:xfrm>
              <a:prstGeom prst="roundRect">
                <a:avLst/>
              </a:prstGeom>
              <a:solidFill>
                <a:srgbClr val="FFC000">
                  <a:alpha val="0"/>
                </a:srgbClr>
              </a:solidFill>
              <a:ln w="41275">
                <a:solidFill>
                  <a:srgbClr val="FFC000"/>
                </a:solidFill>
              </a:ln>
              <a:effectLst>
                <a:glow rad="38100">
                  <a:srgbClr val="FFFF99"/>
                </a:glow>
                <a:outerShdw blurRad="50800" dist="50800" dir="5400000" algn="ctr" rotWithShape="0">
                  <a:srgbClr val="FFC000"/>
                </a:outerShdw>
                <a:softEdge rad="177800"/>
              </a:effectLst>
              <a:scene3d>
                <a:camera prst="orthographicFront">
                  <a:rot lat="0" lon="1200001" rev="0"/>
                </a:camera>
                <a:lightRig rig="morning" dir="t">
                  <a:rot lat="0" lon="0" rev="5400000"/>
                </a:lightRig>
              </a:scene3d>
              <a:sp3d contourW="6350" prstMaterial="matte">
                <a:bevelT w="0" h="0" prst="coolSlant"/>
                <a:bevelB w="0" h="0"/>
                <a:extrusionClr>
                  <a:schemeClr val="accent2">
                    <a:lumMod val="20000"/>
                    <a:lumOff val="80000"/>
                  </a:schemeClr>
                </a:extrusionClr>
                <a:contourClr>
                  <a:srgbClr val="FF00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4698888" y="6609252"/>
                <a:ext cx="4482075" cy="1949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50"/>
                  </a:lnSpc>
                </a:pPr>
                <a:r>
                  <a:rPr lang="en-US" sz="1400" b="1" dirty="0">
                    <a:solidFill>
                      <a:srgbClr val="002060"/>
                    </a:solidFill>
                  </a:rPr>
                  <a:t>Database of Geometric Measures of Activated Platelets</a:t>
                </a: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4797553" y="4827714"/>
                <a:ext cx="2034538" cy="1644040"/>
              </a:xfrm>
              <a:prstGeom prst="rect">
                <a:avLst/>
              </a:prstGeom>
              <a:ln w="34925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numCol="2" rtlCol="0">
                <a:spAutoFit/>
              </a:bodyPr>
              <a:lstStyle/>
              <a:p>
                <a:pPr marL="94653" indent="-94653">
                  <a:lnSpc>
                    <a:spcPts val="1100"/>
                  </a:lnSpc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200" dirty="0">
                    <a:solidFill>
                      <a:prstClr val="black"/>
                    </a:solidFill>
                  </a:rPr>
                  <a:t>Shear Stress </a:t>
                </a:r>
              </a:p>
              <a:p>
                <a:pPr marL="94653" indent="-94653">
                  <a:lnSpc>
                    <a:spcPts val="1100"/>
                  </a:lnSpc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200" dirty="0">
                    <a:solidFill>
                      <a:prstClr val="black"/>
                    </a:solidFill>
                  </a:rPr>
                  <a:t>Exposure Time</a:t>
                </a:r>
              </a:p>
              <a:p>
                <a:pPr marL="94653" indent="-94653">
                  <a:lnSpc>
                    <a:spcPts val="1100"/>
                  </a:lnSpc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200" dirty="0">
                    <a:solidFill>
                      <a:prstClr val="black"/>
                    </a:solidFill>
                  </a:rPr>
                  <a:t>Image ID</a:t>
                </a:r>
              </a:p>
              <a:p>
                <a:pPr marL="94653" indent="-94653">
                  <a:lnSpc>
                    <a:spcPts val="1100"/>
                  </a:lnSpc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200" dirty="0" err="1">
                    <a:solidFill>
                      <a:prstClr val="black"/>
                    </a:solidFill>
                  </a:rPr>
                  <a:t>Filopod</a:t>
                </a:r>
                <a:r>
                  <a:rPr lang="en-US" sz="1200" dirty="0">
                    <a:solidFill>
                      <a:prstClr val="black"/>
                    </a:solidFill>
                  </a:rPr>
                  <a:t> Location</a:t>
                </a:r>
              </a:p>
              <a:p>
                <a:pPr marL="94653" indent="-94653">
                  <a:lnSpc>
                    <a:spcPts val="1100"/>
                  </a:lnSpc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200" dirty="0">
                    <a:solidFill>
                      <a:prstClr val="black"/>
                    </a:solidFill>
                  </a:rPr>
                  <a:t>Circularity</a:t>
                </a:r>
              </a:p>
              <a:p>
                <a:pPr marL="94653" indent="-94653">
                  <a:lnSpc>
                    <a:spcPts val="1100"/>
                  </a:lnSpc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200" dirty="0">
                    <a:solidFill>
                      <a:prstClr val="black"/>
                    </a:solidFill>
                  </a:rPr>
                  <a:t>Major and Minor Axis</a:t>
                </a:r>
              </a:p>
              <a:p>
                <a:pPr marL="94653" indent="-94653">
                  <a:lnSpc>
                    <a:spcPts val="1100"/>
                  </a:lnSpc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200" dirty="0">
                    <a:solidFill>
                      <a:prstClr val="black"/>
                    </a:solidFill>
                  </a:rPr>
                  <a:t>Number of Filopods</a:t>
                </a:r>
              </a:p>
              <a:p>
                <a:pPr marL="94653" indent="-94653">
                  <a:lnSpc>
                    <a:spcPts val="1100"/>
                  </a:lnSpc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200" dirty="0">
                    <a:solidFill>
                      <a:prstClr val="black"/>
                    </a:solidFill>
                  </a:rPr>
                  <a:t>Filopod ID</a:t>
                </a:r>
              </a:p>
              <a:p>
                <a:pPr marL="94653" indent="-94653">
                  <a:lnSpc>
                    <a:spcPts val="1100"/>
                  </a:lnSpc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200" dirty="0">
                    <a:solidFill>
                      <a:prstClr val="black"/>
                    </a:solidFill>
                  </a:rPr>
                  <a:t>Filopod Length</a:t>
                </a:r>
              </a:p>
              <a:p>
                <a:pPr marL="94653" indent="-94653">
                  <a:lnSpc>
                    <a:spcPts val="1100"/>
                  </a:lnSpc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200" dirty="0" err="1">
                    <a:solidFill>
                      <a:prstClr val="black"/>
                    </a:solidFill>
                  </a:rPr>
                  <a:t>Filopod</a:t>
                </a:r>
                <a:r>
                  <a:rPr lang="en-US" sz="1200" dirty="0">
                    <a:solidFill>
                      <a:prstClr val="black"/>
                    </a:solidFill>
                  </a:rPr>
                  <a:t> Thickness</a:t>
                </a:r>
              </a:p>
              <a:p>
                <a:pPr marL="94653" indent="-94653">
                  <a:buFont typeface="Arial" pitchFamily="34" charset="0"/>
                  <a:buChar char="•"/>
                  <a:tabLst>
                    <a:tab pos="66078" algn="l"/>
                  </a:tabLst>
                </a:pPr>
                <a:r>
                  <a:rPr lang="en-US" sz="1100" dirty="0">
                    <a:solidFill>
                      <a:prstClr val="black"/>
                    </a:solidFill>
                  </a:rPr>
                  <a:t>PAS</a:t>
                </a:r>
              </a:p>
            </p:txBody>
          </p:sp>
          <p:sp>
            <p:nvSpPr>
              <p:cNvPr id="109" name="Down Arrow 400"/>
              <p:cNvSpPr/>
              <p:nvPr/>
            </p:nvSpPr>
            <p:spPr>
              <a:xfrm rot="1892957">
                <a:off x="5845530" y="3002931"/>
                <a:ext cx="238718" cy="418066"/>
              </a:xfrm>
              <a:prstGeom prst="downArrow">
                <a:avLst/>
              </a:prstGeom>
              <a:solidFill>
                <a:srgbClr val="FFFF00">
                  <a:alpha val="51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67430" y="1227218"/>
                <a:ext cx="2410084" cy="2841741"/>
              </a:xfrm>
              <a:prstGeom prst="rect">
                <a:avLst/>
              </a:prstGeom>
            </p:spPr>
          </p:pic>
        </p:grpSp>
        <p:grpSp>
          <p:nvGrpSpPr>
            <p:cNvPr id="191" name="Group 78"/>
            <p:cNvGrpSpPr>
              <a:grpSpLocks noChangeAspect="1"/>
            </p:cNvGrpSpPr>
            <p:nvPr/>
          </p:nvGrpSpPr>
          <p:grpSpPr bwMode="auto">
            <a:xfrm flipH="1">
              <a:off x="212059" y="2745035"/>
              <a:ext cx="94081" cy="342886"/>
              <a:chOff x="4176" y="1728"/>
              <a:chExt cx="192" cy="1200"/>
            </a:xfrm>
          </p:grpSpPr>
          <p:sp>
            <p:nvSpPr>
              <p:cNvPr id="192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4176" y="1728"/>
                <a:ext cx="192" cy="9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93" name="AutoShape 80"/>
              <p:cNvSpPr>
                <a:spLocks noChangeAspect="1" noChangeArrowheads="1"/>
              </p:cNvSpPr>
              <p:nvPr/>
            </p:nvSpPr>
            <p:spPr bwMode="auto">
              <a:xfrm>
                <a:off x="4176" y="2688"/>
                <a:ext cx="192" cy="24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94" name="Group 81"/>
              <p:cNvGrpSpPr>
                <a:grpSpLocks noChangeAspect="1"/>
              </p:cNvGrpSpPr>
              <p:nvPr/>
            </p:nvGrpSpPr>
            <p:grpSpPr bwMode="auto">
              <a:xfrm>
                <a:off x="4224" y="1776"/>
                <a:ext cx="96" cy="912"/>
                <a:chOff x="4224" y="1776"/>
                <a:chExt cx="96" cy="912"/>
              </a:xfrm>
            </p:grpSpPr>
            <p:sp>
              <p:nvSpPr>
                <p:cNvPr id="196" name="Line 82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177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97" name="Line 83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1824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98" name="Line 8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224" y="187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99" name="Line 85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1920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1" name="Line 86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196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2" name="Line 87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3" name="Line 8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224" y="206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4" name="Line 89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112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5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16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6" name="Line 91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2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7" name="Line 9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224" y="225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8" name="Line 93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304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9" name="Line 94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35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0" name="Line 95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400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1" name="Line 9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224" y="244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2" name="Line 97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3" name="Line 98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54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4" name="Line 99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592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5" name="Line 10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224" y="264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6" name="Line 101"/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68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</p:grpSp>
      <p:sp>
        <p:nvSpPr>
          <p:cNvPr id="7" name="TextBox 6"/>
          <p:cNvSpPr txBox="1"/>
          <p:nvPr/>
        </p:nvSpPr>
        <p:spPr>
          <a:xfrm>
            <a:off x="5377718" y="767053"/>
            <a:ext cx="1221360" cy="287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US" sz="1200" dirty="0" err="1" smtClean="0">
                <a:solidFill>
                  <a:srgbClr val="FFFF00"/>
                </a:solidFill>
              </a:rPr>
              <a:t>Filipodia</a:t>
            </a:r>
            <a:r>
              <a:rPr lang="en-US" sz="1200" dirty="0" smtClean="0">
                <a:solidFill>
                  <a:srgbClr val="FFFF00"/>
                </a:solidFill>
              </a:rPr>
              <a:t> formation- external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6798415" y="775408"/>
            <a:ext cx="2072219" cy="287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200" dirty="0" smtClean="0">
                <a:solidFill>
                  <a:srgbClr val="FFFF00"/>
                </a:solidFill>
              </a:rPr>
              <a:t>Internal- microtubule reorganization, filopodia growth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4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87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74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55" y="1361487"/>
            <a:ext cx="4816257" cy="2085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319" y="340445"/>
            <a:ext cx="7788841" cy="55804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Platelet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Aggregation/Adhesion Under Flow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82" y="1921158"/>
            <a:ext cx="1909581" cy="1836454"/>
          </a:xfrm>
        </p:spPr>
      </p:pic>
      <p:pic>
        <p:nvPicPr>
          <p:cNvPr id="4" name="Content Placeholder 1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30" y="3371230"/>
            <a:ext cx="4534929" cy="1200770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6788594" y="2306265"/>
            <a:ext cx="96587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Arial Narrow" panose="020B0606020202030204" pitchFamily="34" charset="0"/>
              </a:rPr>
              <a:t>coated with collagen/</a:t>
            </a:r>
            <a:r>
              <a:rPr lang="en-US" sz="105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vWF</a:t>
            </a:r>
            <a:endParaRPr lang="en-US" sz="105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7" name="Down Arrow 116"/>
          <p:cNvSpPr/>
          <p:nvPr/>
        </p:nvSpPr>
        <p:spPr>
          <a:xfrm>
            <a:off x="6977151" y="2744729"/>
            <a:ext cx="289088" cy="532849"/>
          </a:xfrm>
          <a:prstGeom prst="downArrow">
            <a:avLst/>
          </a:prstGeom>
          <a:solidFill>
            <a:srgbClr val="FFFF00">
              <a:alpha val="5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18" name="TextBox 117"/>
          <p:cNvSpPr txBox="1"/>
          <p:nvPr/>
        </p:nvSpPr>
        <p:spPr>
          <a:xfrm>
            <a:off x="5150936" y="4617978"/>
            <a:ext cx="28884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2060"/>
                </a:solidFill>
              </a:rPr>
              <a:t>Measurements in NIH Image J</a:t>
            </a:r>
            <a:endParaRPr lang="en-US" sz="1350" baseline="30000" dirty="0">
              <a:solidFill>
                <a:srgbClr val="00206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053527" y="4849639"/>
            <a:ext cx="356888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5" indent="-128585">
              <a:buFont typeface="Arial" panose="020B0604020202020204" pitchFamily="34" charset="0"/>
              <a:buChar char="•"/>
            </a:pPr>
            <a:r>
              <a:rPr lang="en-US" sz="1350" dirty="0"/>
              <a:t>Aggregate bond length</a:t>
            </a: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en-US" sz="1350" dirty="0"/>
              <a:t>Aggregate bond time</a:t>
            </a: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en-US" sz="1350" dirty="0"/>
              <a:t>Flow rate/shear stress</a:t>
            </a:r>
          </a:p>
          <a:p>
            <a:endParaRPr lang="en-US" sz="1350" baseline="30000" dirty="0"/>
          </a:p>
        </p:txBody>
      </p:sp>
      <p:sp>
        <p:nvSpPr>
          <p:cNvPr id="120" name="Rectangle 119"/>
          <p:cNvSpPr/>
          <p:nvPr/>
        </p:nvSpPr>
        <p:spPr>
          <a:xfrm>
            <a:off x="5931063" y="1012564"/>
            <a:ext cx="2092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/>
              <a:t>Experimental Validation</a:t>
            </a:r>
          </a:p>
        </p:txBody>
      </p:sp>
      <p:pic>
        <p:nvPicPr>
          <p:cNvPr id="230" name="Picture 2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75" y="1905952"/>
            <a:ext cx="1914655" cy="1851660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314326" y="1425330"/>
            <a:ext cx="4358843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1" dirty="0"/>
              <a:t>Platelets Aggregation: Correlating with  in vitro results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 flipV="1">
            <a:off x="2990306" y="2985909"/>
            <a:ext cx="134652" cy="330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13372" y="3261511"/>
            <a:ext cx="767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3419" y="3795365"/>
            <a:ext cx="4380654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5" indent="-128585">
              <a:buFont typeface="Arial" panose="020B0604020202020204" pitchFamily="34" charset="0"/>
              <a:buChar char="•"/>
            </a:pPr>
            <a:r>
              <a:rPr lang="en-US" sz="1200" dirty="0"/>
              <a:t>Platelet Aggregation: We use a membrane particle to model one α</a:t>
            </a:r>
            <a:r>
              <a:rPr lang="en-US" sz="1200" dirty="0" err="1"/>
              <a:t>IIb</a:t>
            </a:r>
            <a:r>
              <a:rPr lang="en-US" sz="1200" dirty="0"/>
              <a:t>β3 receptor in activated state, where two particles represent the two heads of the receptor.</a:t>
            </a:r>
          </a:p>
          <a:p>
            <a:r>
              <a:rPr lang="en-US" sz="1350" dirty="0">
                <a:solidFill>
                  <a:srgbClr val="002060"/>
                </a:solidFill>
              </a:rPr>
              <a:t>Measurements in Simulations</a:t>
            </a: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en-US" sz="1200" dirty="0"/>
              <a:t>Contact time, area, and the integral of contact time-area.</a:t>
            </a:r>
          </a:p>
          <a:p>
            <a:pPr marL="128585" indent="-128585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2493" y="4791368"/>
                <a:ext cx="4092473" cy="455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>
                          <a:latin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sz="105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p>
                                      </m:sSubSup>
                                    </m:e>
                                  </m:d>
                                </m:sup>
                              </m:s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p>
                                <m:sSup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en-US" sz="105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p>
                                      </m:sSubSup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93" y="4791368"/>
                <a:ext cx="4092473" cy="4554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/>
          <p:cNvSpPr/>
          <p:nvPr/>
        </p:nvSpPr>
        <p:spPr>
          <a:xfrm rot="16200000">
            <a:off x="1819791" y="4417913"/>
            <a:ext cx="79924" cy="1691397"/>
          </a:xfrm>
          <a:prstGeom prst="leftBrace">
            <a:avLst>
              <a:gd name="adj1" fmla="val 179433"/>
              <a:gd name="adj2" fmla="val 49332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3" name="Left Brace 232"/>
          <p:cNvSpPr/>
          <p:nvPr/>
        </p:nvSpPr>
        <p:spPr>
          <a:xfrm rot="16200000">
            <a:off x="3342355" y="4784647"/>
            <a:ext cx="92559" cy="945296"/>
          </a:xfrm>
          <a:prstGeom prst="leftBrace">
            <a:avLst>
              <a:gd name="adj1" fmla="val 212001"/>
              <a:gd name="adj2" fmla="val 50000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1541230" y="5315731"/>
            <a:ext cx="6370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Collison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3068836" y="5315731"/>
            <a:ext cx="6370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Adhesive</a:t>
            </a:r>
          </a:p>
        </p:txBody>
      </p:sp>
    </p:spTree>
    <p:extLst>
      <p:ext uri="{BB962C8B-B14F-4D97-AF65-F5344CB8AC3E}">
        <p14:creationId xmlns:p14="http://schemas.microsoft.com/office/powerpoint/2010/main" val="32099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580" y="606348"/>
            <a:ext cx="8498540" cy="681774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Lack of techniques to observe </a:t>
            </a:r>
            <a:r>
              <a:rPr lang="en-US" sz="8000" dirty="0" smtClean="0"/>
              <a:t>platelet deformation, activation, aggregation, adhesion </a:t>
            </a:r>
            <a:r>
              <a:rPr lang="en-US" sz="8000" dirty="0"/>
              <a:t>under flow </a:t>
            </a:r>
            <a:r>
              <a:rPr lang="en-US" sz="8000" dirty="0" smtClean="0"/>
              <a:t>conditions</a:t>
            </a:r>
          </a:p>
          <a:p>
            <a:pPr>
              <a:lnSpc>
                <a:spcPct val="60000"/>
              </a:lnSpc>
            </a:pPr>
            <a:r>
              <a:rPr lang="en-US" sz="8000" dirty="0" smtClean="0"/>
              <a:t>Large number of model parameters in the simulations</a:t>
            </a:r>
          </a:p>
          <a:p>
            <a:r>
              <a:rPr lang="en-US" sz="8000" dirty="0" smtClean="0"/>
              <a:t>Adapting discrete particle methods (DPD, MD) to describe continuum multiscale phenomena</a:t>
            </a:r>
            <a:endParaRPr lang="en-US" sz="8000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19144" y="60065"/>
            <a:ext cx="5346434" cy="558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Challenges and Opportunities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80" y="1958137"/>
            <a:ext cx="8299801" cy="47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2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5" y="806367"/>
            <a:ext cx="8402638" cy="4384198"/>
          </a:xfrm>
        </p:spPr>
        <p:txBody>
          <a:bodyPr>
            <a:normAutofit/>
          </a:bodyPr>
          <a:lstStyle/>
          <a:p>
            <a:pPr>
              <a:lnSpc>
                <a:spcPts val="22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200" dirty="0"/>
              <a:t>Utilizes in-house equipment (HSD, DIC microscopy, and microchannel setup) to validate</a:t>
            </a:r>
          </a:p>
          <a:p>
            <a:pPr lvl="1">
              <a:lnSpc>
                <a:spcPts val="16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i="1" dirty="0"/>
              <a:t>shear-mediated platelet shape change, kinematics, and</a:t>
            </a:r>
          </a:p>
          <a:p>
            <a:pPr lvl="1">
              <a:lnSpc>
                <a:spcPts val="16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i="1" dirty="0"/>
              <a:t>aggregation/adhesion simulations due to lack of published data</a:t>
            </a:r>
          </a:p>
          <a:p>
            <a:pPr>
              <a:lnSpc>
                <a:spcPts val="16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200" dirty="0"/>
              <a:t>Identifying and quantifying the dominant sources of </a:t>
            </a:r>
            <a:r>
              <a:rPr lang="en-US" sz="2200" dirty="0" smtClean="0"/>
              <a:t>uncertainties:</a:t>
            </a:r>
            <a:endParaRPr lang="en-US" sz="2200" dirty="0"/>
          </a:p>
          <a:p>
            <a:pPr lvl="1">
              <a:lnSpc>
                <a:spcPts val="16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i="1" dirty="0"/>
              <a:t>reductionist model assumptions in expressing the true physiology;</a:t>
            </a:r>
          </a:p>
          <a:p>
            <a:pPr lvl="1">
              <a:lnSpc>
                <a:spcPts val="19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i="1" dirty="0"/>
              <a:t>computing uncertainties due to mathematical function truncations and runoff resulting from finite data representations; and</a:t>
            </a:r>
          </a:p>
          <a:p>
            <a:pPr lvl="1">
              <a:lnSpc>
                <a:spcPts val="16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i="1" dirty="0"/>
              <a:t>input parameter uncertainties due to limitations of experimental apparatus.</a:t>
            </a:r>
          </a:p>
          <a:p>
            <a:pPr>
              <a:lnSpc>
                <a:spcPts val="16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200" dirty="0"/>
              <a:t>Minimizing the global uncertainties by</a:t>
            </a:r>
          </a:p>
          <a:p>
            <a:pPr lvl="1">
              <a:lnSpc>
                <a:spcPts val="16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i="1" dirty="0"/>
              <a:t>ensuing the accuracy for local scales and the associated model parameters;</a:t>
            </a:r>
          </a:p>
          <a:p>
            <a:pPr lvl="1">
              <a:lnSpc>
                <a:spcPts val="16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i="1" dirty="0"/>
              <a:t>smoothening the interface between scales; </a:t>
            </a:r>
          </a:p>
          <a:p>
            <a:pPr lvl="1">
              <a:lnSpc>
                <a:spcPts val="19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i="1" dirty="0"/>
              <a:t>stress testing to reduce global uncertainties by adjusting algorithmic and model parameters in broad ranges; and</a:t>
            </a:r>
          </a:p>
          <a:p>
            <a:pPr lvl="1">
              <a:lnSpc>
                <a:spcPts val="16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i="1" dirty="0"/>
              <a:t>collaborating with 3rd party IMAG scientists </a:t>
            </a:r>
            <a:r>
              <a:rPr lang="en-US" sz="1800" i="1" dirty="0" smtClean="0"/>
              <a:t>for </a:t>
            </a:r>
            <a:r>
              <a:rPr lang="en-US" sz="1800" i="1" dirty="0"/>
              <a:t>independent verification.</a:t>
            </a:r>
            <a:endParaRPr lang="en-US" sz="1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85962" y="230394"/>
            <a:ext cx="6431162" cy="558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Uniqueness of Model Credibility Plan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6583" y="4877727"/>
            <a:ext cx="7886700" cy="75968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Third-Party Evaluation Requirements (Year 3)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02657" y="5584553"/>
            <a:ext cx="7308948" cy="888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1800" dirty="0" smtClean="0"/>
              <a:t>Knowledge of LAMMPS molecular dynamics software</a:t>
            </a:r>
          </a:p>
          <a:p>
            <a:pPr>
              <a:lnSpc>
                <a:spcPct val="50000"/>
              </a:lnSpc>
            </a:pPr>
            <a:r>
              <a:rPr lang="en-US" sz="1800" dirty="0" smtClean="0"/>
              <a:t>Familiar with both MD and DPD theory</a:t>
            </a:r>
          </a:p>
          <a:p>
            <a:pPr>
              <a:lnSpc>
                <a:spcPct val="50000"/>
              </a:lnSpc>
            </a:pPr>
            <a:r>
              <a:rPr lang="en-US" sz="1800" dirty="0" smtClean="0"/>
              <a:t>Familiar with basics of platelet activation, aggregation, and adhesion</a:t>
            </a:r>
          </a:p>
          <a:p>
            <a:pPr>
              <a:lnSpc>
                <a:spcPct val="50000"/>
              </a:lnSpc>
            </a:pPr>
            <a:r>
              <a:rPr lang="en-US" sz="1800" dirty="0" smtClean="0"/>
              <a:t>HPC resources for large multiscale simulations</a:t>
            </a:r>
          </a:p>
        </p:txBody>
      </p:sp>
    </p:spTree>
    <p:extLst>
      <p:ext uri="{BB962C8B-B14F-4D97-AF65-F5344CB8AC3E}">
        <p14:creationId xmlns:p14="http://schemas.microsoft.com/office/powerpoint/2010/main" val="27940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024" y="-330821"/>
            <a:ext cx="817469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Overview of Platelet Multiscale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12" y="5435424"/>
            <a:ext cx="9144000" cy="1340003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2000" b="1" dirty="0" smtClean="0"/>
              <a:t> Simulation Methods Employed</a:t>
            </a:r>
            <a:endParaRPr lang="en-US" sz="2000" b="1" dirty="0"/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2000" dirty="0"/>
              <a:t>Dissipative Particle Dynamics (</a:t>
            </a:r>
            <a:r>
              <a:rPr lang="en-US" sz="2000" b="1" dirty="0"/>
              <a:t>DPD</a:t>
            </a:r>
            <a:r>
              <a:rPr lang="en-US" sz="2000" dirty="0" smtClean="0"/>
              <a:t>): </a:t>
            </a:r>
            <a:r>
              <a:rPr lang="en-US" sz="2000" i="1" dirty="0" smtClean="0"/>
              <a:t>Flows </a:t>
            </a:r>
            <a:r>
              <a:rPr lang="en-US" sz="2000" i="1" dirty="0"/>
              <a:t>and Blood Vessels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2000" dirty="0"/>
              <a:t>Coarse Grained Molecular Dynamics (</a:t>
            </a:r>
            <a:r>
              <a:rPr lang="en-US" sz="2000" b="1" dirty="0" smtClean="0"/>
              <a:t>CGMD</a:t>
            </a:r>
            <a:r>
              <a:rPr lang="en-US" sz="2000" dirty="0" smtClean="0"/>
              <a:t>): </a:t>
            </a:r>
            <a:r>
              <a:rPr lang="en-US" sz="2000" i="1" dirty="0" smtClean="0"/>
              <a:t>Bilayer </a:t>
            </a:r>
            <a:r>
              <a:rPr lang="en-US" sz="2000" i="1" dirty="0"/>
              <a:t>Viscoelastic Membrane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2000" dirty="0"/>
              <a:t>Morse </a:t>
            </a:r>
            <a:r>
              <a:rPr lang="en-US" sz="2000" dirty="0" smtClean="0"/>
              <a:t>Potential: </a:t>
            </a:r>
            <a:r>
              <a:rPr lang="en-US" sz="2000" i="1" dirty="0" smtClean="0"/>
              <a:t>Viscous </a:t>
            </a:r>
            <a:r>
              <a:rPr lang="en-US" sz="2000" i="1" dirty="0"/>
              <a:t>Cytoplasm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2000" dirty="0"/>
              <a:t>Molecular Dynamics (</a:t>
            </a:r>
            <a:r>
              <a:rPr lang="en-US" sz="2000" b="1" dirty="0"/>
              <a:t>MD</a:t>
            </a:r>
            <a:r>
              <a:rPr lang="en-US" sz="2000" dirty="0" smtClean="0"/>
              <a:t>): </a:t>
            </a:r>
            <a:r>
              <a:rPr lang="en-US" sz="2000" i="1" dirty="0" smtClean="0"/>
              <a:t>Cytoskeleton </a:t>
            </a:r>
            <a:r>
              <a:rPr lang="en-US" sz="2000" i="1" dirty="0"/>
              <a:t>(filopods and microtubule coil)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2024" y="927581"/>
            <a:ext cx="7979240" cy="4340972"/>
            <a:chOff x="2128745" y="1920686"/>
            <a:chExt cx="6930273" cy="4592669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0" y="1920686"/>
              <a:ext cx="6773018" cy="4592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8745" y="3967768"/>
              <a:ext cx="828675" cy="8027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12374" y="514465"/>
            <a:ext cx="9006907" cy="413116"/>
            <a:chOff x="502024" y="631010"/>
            <a:chExt cx="9006907" cy="413116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502024" y="631010"/>
              <a:ext cx="9006907" cy="4131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smtClean="0"/>
                <a:t>Covered Spatiotemporal Scales:</a:t>
              </a:r>
              <a:r>
                <a:rPr lang="en-US" sz="2000" dirty="0" smtClean="0"/>
                <a:t>   Spatial  </a:t>
              </a:r>
              <a:r>
                <a:rPr lang="en-US" sz="2000" i="1" dirty="0" smtClean="0"/>
                <a:t>nm </a:t>
              </a:r>
              <a:r>
                <a:rPr lang="en-US" sz="2000" dirty="0" smtClean="0"/>
                <a:t>         </a:t>
              </a:r>
              <a:r>
                <a:rPr lang="en-US" sz="2000" i="1" dirty="0" smtClean="0"/>
                <a:t>mm   </a:t>
              </a:r>
              <a:r>
                <a:rPr lang="en-US" sz="2000" dirty="0" smtClean="0"/>
                <a:t>Temporal    </a:t>
              </a:r>
              <a:r>
                <a:rPr lang="en-US" sz="2000" i="1" dirty="0" smtClean="0"/>
                <a:t>ps</a:t>
              </a:r>
              <a:r>
                <a:rPr lang="en-US" sz="2000" dirty="0" smtClean="0"/>
                <a:t>          </a:t>
              </a:r>
              <a:r>
                <a:rPr lang="en-US" sz="2000" i="1" dirty="0" smtClean="0"/>
                <a:t>ms</a:t>
              </a:r>
              <a:endParaRPr lang="en-US" sz="2000" i="1" dirty="0"/>
            </a:p>
          </p:txBody>
        </p:sp>
        <p:sp>
          <p:nvSpPr>
            <p:cNvPr id="10" name="Arrow: Right 6"/>
            <p:cNvSpPr/>
            <p:nvPr/>
          </p:nvSpPr>
          <p:spPr>
            <a:xfrm>
              <a:off x="5284875" y="738837"/>
              <a:ext cx="427017" cy="138418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" name="Arrow: Right 6"/>
            <p:cNvSpPr/>
            <p:nvPr/>
          </p:nvSpPr>
          <p:spPr>
            <a:xfrm>
              <a:off x="7883347" y="738837"/>
              <a:ext cx="409006" cy="138418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203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676" y="256615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Model Utility and Audience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28" y="1163014"/>
            <a:ext cx="8901953" cy="39771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Utility:</a:t>
            </a:r>
            <a:r>
              <a:rPr lang="en-US" sz="2400" dirty="0"/>
              <a:t> Integrated dissipative particle dynamics (DPD) and coarse-grained molecular dynamics (CGMD) approach </a:t>
            </a:r>
            <a:r>
              <a:rPr lang="en-US" sz="2400" dirty="0" smtClean="0"/>
              <a:t>- bridging the gap </a:t>
            </a:r>
            <a:r>
              <a:rPr lang="en-US" sz="2400" dirty="0"/>
              <a:t>between macroscopic transport </a:t>
            </a:r>
            <a:r>
              <a:rPr lang="en-US" sz="2400" dirty="0" smtClean="0"/>
              <a:t>scales and </a:t>
            </a:r>
            <a:r>
              <a:rPr lang="en-US" sz="2400" dirty="0"/>
              <a:t>ensuing molecular events involved in platelet activation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Model predicts changes in platelet </a:t>
            </a:r>
            <a:r>
              <a:rPr lang="en-US" sz="2200" dirty="0" smtClean="0"/>
              <a:t>morphology upon shear mediated platelet activation, </a:t>
            </a:r>
            <a:r>
              <a:rPr lang="en-US" sz="2200" dirty="0"/>
              <a:t>biomechanical transduction, interaction with clotting factors, aggregation with other platelets, and adhesion to blood vessel and device </a:t>
            </a:r>
            <a:r>
              <a:rPr lang="en-US" sz="2200" dirty="0" smtClean="0"/>
              <a:t>surface</a:t>
            </a:r>
            <a:endParaRPr lang="en-US" sz="2200"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Audience:</a:t>
            </a:r>
            <a:r>
              <a:rPr lang="en-US" sz="2400" dirty="0"/>
              <a:t> The model can be used </a:t>
            </a:r>
            <a:r>
              <a:rPr lang="en-US" sz="2400" dirty="0" smtClean="0"/>
              <a:t>by:</a:t>
            </a:r>
            <a:endParaRPr lang="en-US" sz="24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Clinicians and scientists to predict </a:t>
            </a:r>
            <a:r>
              <a:rPr lang="en-US" sz="2200" dirty="0" smtClean="0"/>
              <a:t>initiation of </a:t>
            </a:r>
            <a:r>
              <a:rPr lang="en-US" sz="2200" dirty="0"/>
              <a:t>arterial thrombosis under circulation conditions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/>
              <a:t>Developing new approaches for targeting mechanotransduction pathways for developing pharmacological </a:t>
            </a:r>
            <a:r>
              <a:rPr lang="en-US" sz="2200" dirty="0"/>
              <a:t>management of thrombosis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Cardiovascular device </a:t>
            </a:r>
            <a:r>
              <a:rPr lang="en-US" sz="2200" dirty="0" smtClean="0"/>
              <a:t>engineers - </a:t>
            </a:r>
            <a:r>
              <a:rPr lang="en-US" sz="2200" dirty="0"/>
              <a:t>next generation of devices with </a:t>
            </a:r>
            <a:r>
              <a:rPr lang="en-US" sz="2000" dirty="0" smtClean="0"/>
              <a:t>better</a:t>
            </a:r>
            <a:r>
              <a:rPr lang="en-US" sz="2200" dirty="0" smtClean="0"/>
              <a:t> thromboresistance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6005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14114"/>
            <a:ext cx="8713694" cy="140988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Model Credibility </a:t>
            </a:r>
            <a:r>
              <a:rPr lang="en-US" sz="4000" b="1" dirty="0" smtClean="0">
                <a:solidFill>
                  <a:srgbClr val="C00000"/>
                </a:solidFill>
              </a:rPr>
              <a:t>Plan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298" y="1261924"/>
            <a:ext cx="7886700" cy="34929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Validation of </a:t>
            </a:r>
            <a:r>
              <a:rPr lang="en-US" sz="2400" b="1" dirty="0" smtClean="0">
                <a:solidFill>
                  <a:srgbClr val="0070C0"/>
                </a:solidFill>
              </a:rPr>
              <a:t>model </a:t>
            </a:r>
            <a:r>
              <a:rPr lang="en-US" sz="2400" b="1" dirty="0">
                <a:solidFill>
                  <a:srgbClr val="0070C0"/>
                </a:solidFill>
              </a:rPr>
              <a:t>parameters</a:t>
            </a:r>
          </a:p>
          <a:p>
            <a:pPr lvl="1"/>
            <a:r>
              <a:rPr lang="en-US" dirty="0"/>
              <a:t>Geometrical, rheological, and material properties using in vitro experiments and literature</a:t>
            </a:r>
          </a:p>
          <a:p>
            <a:pPr lvl="1"/>
            <a:r>
              <a:rPr lang="en-US" dirty="0"/>
              <a:t>Shear-mediated </a:t>
            </a:r>
            <a:r>
              <a:rPr lang="en-US" dirty="0" smtClean="0"/>
              <a:t>platelet shape </a:t>
            </a:r>
            <a:r>
              <a:rPr lang="en-US" dirty="0"/>
              <a:t>change using Hemodynamic Shearing Device (HSD) and scanning electron microscopy</a:t>
            </a:r>
          </a:p>
          <a:p>
            <a:pPr lvl="1"/>
            <a:r>
              <a:rPr lang="en-US" dirty="0"/>
              <a:t>Flow-mediated platelet flipping, aggregation, and adhesion in </a:t>
            </a:r>
            <a:r>
              <a:rPr lang="en-US" dirty="0" err="1"/>
              <a:t>microchannels</a:t>
            </a:r>
            <a:r>
              <a:rPr lang="en-US" dirty="0"/>
              <a:t> with </a:t>
            </a:r>
            <a:r>
              <a:rPr lang="en-US" dirty="0" err="1"/>
              <a:t>videomicroscopy</a:t>
            </a:r>
            <a:endParaRPr lang="en-US" dirty="0"/>
          </a:p>
          <a:p>
            <a:pPr lvl="1"/>
            <a:r>
              <a:rPr lang="en-US" dirty="0" smtClean="0"/>
              <a:t>Antiplatelet agents-induced </a:t>
            </a:r>
            <a:r>
              <a:rPr lang="en-US" dirty="0"/>
              <a:t>membrane fluidity with </a:t>
            </a:r>
            <a:r>
              <a:rPr lang="en-US" dirty="0" err="1"/>
              <a:t>dielectrophoresis</a:t>
            </a:r>
            <a:r>
              <a:rPr lang="en-US" dirty="0"/>
              <a:t> (DEP)</a:t>
            </a:r>
          </a:p>
          <a:p>
            <a:r>
              <a:rPr lang="en-US" sz="2400" dirty="0" smtClean="0"/>
              <a:t>Uncertainty </a:t>
            </a:r>
            <a:r>
              <a:rPr lang="en-US" sz="2400" dirty="0"/>
              <a:t>quantification (UQ) and parameter sensitivity </a:t>
            </a:r>
            <a:r>
              <a:rPr lang="en-US" sz="2400" dirty="0" smtClean="0"/>
              <a:t>analysis</a:t>
            </a:r>
            <a:endParaRPr lang="en-US" sz="2400" dirty="0"/>
          </a:p>
          <a:p>
            <a:r>
              <a:rPr lang="en-US" sz="2400" dirty="0"/>
              <a:t>Independent Third Party Evaluation (3</a:t>
            </a:r>
            <a:r>
              <a:rPr lang="en-US" sz="2400" baseline="30000" dirty="0"/>
              <a:t>rd</a:t>
            </a:r>
            <a:r>
              <a:rPr lang="en-US" sz="2400" dirty="0"/>
              <a:t> year </a:t>
            </a:r>
            <a:r>
              <a:rPr lang="en-US" sz="2400" dirty="0" smtClean="0"/>
              <a:t>onward)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14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7" y="-97643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Timeline and Milestones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1177" y="627588"/>
            <a:ext cx="7886700" cy="406991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572463"/>
              </p:ext>
            </p:extLst>
          </p:nvPr>
        </p:nvGraphicFramePr>
        <p:xfrm>
          <a:off x="376519" y="4787155"/>
          <a:ext cx="8076016" cy="197223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350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5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9137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400" spc="-35" dirty="0">
                          <a:effectLst/>
                        </a:rPr>
                        <a:t>         Project Milestones</a:t>
                      </a:r>
                      <a:endParaRPr lang="en-US" sz="14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400" spc="-35" dirty="0">
                          <a:effectLst/>
                        </a:rPr>
                        <a:t>   Months</a:t>
                      </a:r>
                      <a:endParaRPr lang="en-US" sz="14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663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100" spc="-35" dirty="0">
                          <a:effectLst/>
                        </a:rPr>
                        <a:t>  SA1 Top model of DPD of blood flow interfaced to shape change of CGMD platelet model, extending DPD flow range and scales </a:t>
                      </a:r>
                      <a:endParaRPr lang="en-US" sz="1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200" spc="-35">
                          <a:effectLst/>
                        </a:rPr>
                        <a:t>0-36</a:t>
                      </a:r>
                      <a:endParaRPr lang="en-US" sz="12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663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100" spc="-35" dirty="0">
                          <a:effectLst/>
                        </a:rPr>
                        <a:t>  SA2  Bottom fine-grained Model of platelets including subcellular components, mechanotransduction =&gt; shape change</a:t>
                      </a:r>
                      <a:endParaRPr lang="en-US" sz="1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200" spc="-35">
                          <a:effectLst/>
                        </a:rPr>
                        <a:t>0-30</a:t>
                      </a:r>
                      <a:endParaRPr lang="en-US" sz="12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3663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100" spc="-35" dirty="0">
                          <a:effectLst/>
                        </a:rPr>
                        <a:t>  SA3  Modeling platelet mediated thrombosis, including membrane receptors, wall interactions, pharmacologic effects</a:t>
                      </a:r>
                      <a:endParaRPr lang="en-US" sz="1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200" spc="-35">
                          <a:effectLst/>
                        </a:rPr>
                        <a:t>6-54</a:t>
                      </a:r>
                      <a:endParaRPr lang="en-US" sz="12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844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100" spc="-35" dirty="0">
                          <a:effectLst/>
                        </a:rPr>
                        <a:t>  SA4  Experimental validation: platelet shape change database, platelet kinematics, adhesion dynamics,  pharmacologic effects</a:t>
                      </a:r>
                      <a:endParaRPr lang="en-US" sz="1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200" spc="-35">
                          <a:effectLst/>
                        </a:rPr>
                        <a:t>0-54</a:t>
                      </a:r>
                      <a:endParaRPr lang="en-US" sz="12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3663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100" spc="-35" dirty="0">
                          <a:effectLst/>
                        </a:rPr>
                        <a:t>  SA5  Developing tools for optimizing multiscale computational efficiency in HPC, error and sensitivity analysis, shared codes and tools</a:t>
                      </a:r>
                      <a:endParaRPr lang="en-US" sz="1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7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tabLst>
                          <a:tab pos="-914400" algn="l"/>
                          <a:tab pos="-457200" algn="l"/>
                          <a:tab pos="0" algn="l"/>
                          <a:tab pos="205740" algn="l"/>
                          <a:tab pos="2286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601200" algn="l"/>
                          <a:tab pos="10058400" algn="l"/>
                          <a:tab pos="10515600" algn="l"/>
                          <a:tab pos="10972800" algn="l"/>
                          <a:tab pos="11430000" algn="l"/>
                          <a:tab pos="11887200" algn="l"/>
                        </a:tabLst>
                      </a:pPr>
                      <a:r>
                        <a:rPr lang="en-US" sz="1200" spc="-35" dirty="0">
                          <a:effectLst/>
                        </a:rPr>
                        <a:t>6-60</a:t>
                      </a:r>
                      <a:endParaRPr lang="en-US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4" marR="3334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8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865" y="597606"/>
            <a:ext cx="7863365" cy="79517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Platelet Model: Geometry</a:t>
            </a:r>
            <a:r>
              <a:rPr lang="en-US" sz="2400" b="1" dirty="0">
                <a:solidFill>
                  <a:srgbClr val="C00000"/>
                </a:solidFill>
              </a:rPr>
              <a:t>, Material Properties, and Rheology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959" y="4086672"/>
            <a:ext cx="328747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Experimental </a:t>
            </a:r>
            <a:r>
              <a:rPr lang="en-US" b="1" dirty="0" smtClean="0"/>
              <a:t>Parameters</a:t>
            </a:r>
            <a:endParaRPr lang="en-US" b="1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400" dirty="0"/>
              <a:t>Quiescent platelet geometrical measurements: scanning electron microscope (SEM) images and literature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400" dirty="0"/>
              <a:t>Membrane stiffness = (2.9 ± 1.4) x 10</a:t>
            </a:r>
            <a:r>
              <a:rPr lang="en-US" sz="1400" baseline="30000" dirty="0"/>
              <a:t>-2</a:t>
            </a:r>
            <a:r>
              <a:rPr lang="en-US" sz="1400" dirty="0"/>
              <a:t> dyne/cm: micropipette aspiration experiments (</a:t>
            </a:r>
            <a:r>
              <a:rPr lang="en-US" sz="1400" dirty="0" err="1"/>
              <a:t>Haga</a:t>
            </a:r>
            <a:r>
              <a:rPr lang="en-US" sz="1400" dirty="0"/>
              <a:t>, 1988)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400" dirty="0"/>
              <a:t>Plasma viscosity = 1.1~</a:t>
            </a:r>
            <a:r>
              <a:rPr lang="en-US" sz="1400" dirty="0">
                <a:cs typeface="Arial" panose="020B0604020202020204" pitchFamily="34" charset="0"/>
              </a:rPr>
              <a:t>1.3 </a:t>
            </a:r>
            <a:r>
              <a:rPr lang="en-US" sz="1400" dirty="0" err="1">
                <a:cs typeface="Arial" panose="020B0604020202020204" pitchFamily="34" charset="0"/>
              </a:rPr>
              <a:t>mPa</a:t>
            </a:r>
            <a:r>
              <a:rPr lang="en-US" sz="1400" dirty="0" err="1">
                <a:cs typeface="Calibri" panose="020F0502020204030204" pitchFamily="34" charset="0"/>
              </a:rPr>
              <a:t>∙s</a:t>
            </a:r>
            <a:r>
              <a:rPr lang="en-US" sz="1400" dirty="0">
                <a:cs typeface="Calibri" panose="020F0502020204030204" pitchFamily="34" charset="0"/>
              </a:rPr>
              <a:t> (</a:t>
            </a:r>
            <a:r>
              <a:rPr lang="en-US" sz="1400" dirty="0" err="1">
                <a:cs typeface="Calibri" panose="020F0502020204030204" pitchFamily="34" charset="0"/>
              </a:rPr>
              <a:t>Kesmarky</a:t>
            </a:r>
            <a:r>
              <a:rPr lang="en-US" sz="1400" dirty="0">
                <a:cs typeface="Calibri" panose="020F0502020204030204" pitchFamily="34" charset="0"/>
              </a:rPr>
              <a:t>, 2008)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400" dirty="0">
                <a:cs typeface="Calibri" panose="020F0502020204030204" pitchFamily="34" charset="0"/>
              </a:rPr>
              <a:t>Cytoplasm viscosity = 4.1</a:t>
            </a:r>
            <a:r>
              <a:rPr lang="en-US" sz="1400" dirty="0"/>
              <a:t>~23.9 </a:t>
            </a:r>
            <a:r>
              <a:rPr lang="en-US" sz="1400" dirty="0" err="1">
                <a:cs typeface="Arial" panose="020B0604020202020204" pitchFamily="34" charset="0"/>
              </a:rPr>
              <a:t>mPa</a:t>
            </a:r>
            <a:r>
              <a:rPr lang="en-US" sz="1400" dirty="0" err="1">
                <a:cs typeface="Calibri" panose="020F0502020204030204" pitchFamily="34" charset="0"/>
              </a:rPr>
              <a:t>∙s</a:t>
            </a:r>
            <a:r>
              <a:rPr lang="en-US" sz="1400" dirty="0">
                <a:cs typeface="Calibri" panose="020F0502020204030204" pitchFamily="34" charset="0"/>
              </a:rPr>
              <a:t>  (</a:t>
            </a:r>
            <a:r>
              <a:rPr lang="en-US" sz="1400" dirty="0" err="1">
                <a:cs typeface="Calibri" panose="020F0502020204030204" pitchFamily="34" charset="0"/>
              </a:rPr>
              <a:t>Luby</a:t>
            </a:r>
            <a:r>
              <a:rPr lang="en-US" sz="1400" dirty="0">
                <a:cs typeface="Calibri" panose="020F0502020204030204" pitchFamily="34" charset="0"/>
              </a:rPr>
              <a:t>-Phelps, 2000)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620" y="1559973"/>
            <a:ext cx="1883535" cy="2115355"/>
            <a:chOff x="4159876" y="1326524"/>
            <a:chExt cx="2511380" cy="28204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1" t="41408" r="40704" b="17465"/>
            <a:stretch/>
          </p:blipFill>
          <p:spPr>
            <a:xfrm>
              <a:off x="4159876" y="1326524"/>
              <a:ext cx="2511380" cy="282047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16" t="90141" r="70470" b="2347"/>
            <a:stretch/>
          </p:blipFill>
          <p:spPr>
            <a:xfrm>
              <a:off x="4172755" y="3618963"/>
              <a:ext cx="824248" cy="51515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694" y="1487315"/>
            <a:ext cx="2255534" cy="139048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10907" y="2922240"/>
            <a:ext cx="3079571" cy="1242770"/>
            <a:chOff x="356816" y="406972"/>
            <a:chExt cx="3325575" cy="117675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0" t="9437" r="4952" b="11054"/>
            <a:stretch/>
          </p:blipFill>
          <p:spPr bwMode="auto">
            <a:xfrm>
              <a:off x="380010" y="406972"/>
              <a:ext cx="2455918" cy="677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>
              <a:off x="356816" y="1190304"/>
              <a:ext cx="245591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/>
            </p:cNvCxnSpPr>
            <p:nvPr/>
          </p:nvCxnSpPr>
          <p:spPr>
            <a:xfrm flipV="1">
              <a:off x="3017319" y="423285"/>
              <a:ext cx="0" cy="67742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959630" y="623500"/>
                  <a:ext cx="722761" cy="369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5"/>
                      </a:solidFill>
                    </a:rPr>
                    <a:t>1 </a:t>
                  </a:r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chemeClr val="accent5"/>
                          </a:solidFill>
                          <a:latin typeface="Cambria Math"/>
                        </a:rPr>
                        <m:t>𝜇</m:t>
                      </m:r>
                      <m:r>
                        <a:rPr lang="en-US" sz="1200" i="1">
                          <a:solidFill>
                            <a:schemeClr val="accent5"/>
                          </a:solidFill>
                          <a:latin typeface="Cambria Math"/>
                        </a:rPr>
                        <m:t>𝑚</m:t>
                      </m:r>
                    </m:oMath>
                  </a14:m>
                  <a:endParaRPr lang="en-US" sz="12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9630" y="623500"/>
                  <a:ext cx="722761" cy="369331"/>
                </a:xfrm>
                <a:prstGeom prst="rect">
                  <a:avLst/>
                </a:prstGeom>
                <a:blipFill>
                  <a:blip r:embed="rId5"/>
                  <a:stretch>
                    <a:fillRect l="-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379369" y="1214396"/>
                  <a:ext cx="457200" cy="369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schemeClr val="accent5"/>
                            </a:solidFill>
                            <a:latin typeface="Cambria Math"/>
                          </a:rPr>
                          <m:t>4 </m:t>
                        </m:r>
                        <m:r>
                          <a:rPr lang="en-US" sz="1200" i="1">
                            <a:solidFill>
                              <a:schemeClr val="accent5"/>
                            </a:solidFill>
                            <a:latin typeface="Cambria Math"/>
                          </a:rPr>
                          <m:t>𝜇</m:t>
                        </m:r>
                        <m:r>
                          <a:rPr lang="en-US" sz="1200" i="1">
                            <a:solidFill>
                              <a:schemeClr val="accent5"/>
                            </a:solidFill>
                            <a:latin typeface="Cambria Math"/>
                          </a:rPr>
                          <m:t>𝑚</m:t>
                        </m:r>
                      </m:oMath>
                    </m:oMathPara>
                  </a14:m>
                  <a:endParaRPr lang="en-US" sz="12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369" y="1214396"/>
                  <a:ext cx="457200" cy="369331"/>
                </a:xfrm>
                <a:prstGeom prst="rect">
                  <a:avLst/>
                </a:prstGeom>
                <a:blipFill>
                  <a:blip r:embed="rId6"/>
                  <a:stretch>
                    <a:fillRect r="-25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55" y="3684290"/>
            <a:ext cx="1161143" cy="133138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740290" y="3409601"/>
            <a:ext cx="977515" cy="1347857"/>
            <a:chOff x="3524587" y="951238"/>
            <a:chExt cx="1197890" cy="177522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587" y="1354866"/>
              <a:ext cx="1196215" cy="1371600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>
            <a:xfrm flipH="1">
              <a:off x="3854132" y="2005435"/>
              <a:ext cx="485670" cy="1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3806402" y="1278666"/>
              <a:ext cx="831386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3637024" y="951238"/>
              <a:ext cx="169378" cy="1100314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4553099" y="1092752"/>
              <a:ext cx="169378" cy="1100314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921085" y="5132358"/>
            <a:ext cx="5222915" cy="1695041"/>
            <a:chOff x="-70428" y="4534418"/>
            <a:chExt cx="6963886" cy="226005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680" y="4537049"/>
              <a:ext cx="1188720" cy="64647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14" y="4534421"/>
              <a:ext cx="1188720" cy="64647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922" y="4534420"/>
              <a:ext cx="1188720" cy="64647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672" y="4534418"/>
              <a:ext cx="1188720" cy="64647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738" y="4534418"/>
              <a:ext cx="1188720" cy="6464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680" y="5221628"/>
              <a:ext cx="1188720" cy="121937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14" y="5221628"/>
              <a:ext cx="1188720" cy="121937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922" y="5221628"/>
              <a:ext cx="1188720" cy="121937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830" y="5221628"/>
              <a:ext cx="1188720" cy="121937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738" y="5221628"/>
              <a:ext cx="1188720" cy="1219370"/>
            </a:xfrm>
            <a:prstGeom prst="rect">
              <a:avLst/>
            </a:prstGeom>
          </p:spPr>
        </p:pic>
        <p:cxnSp>
          <p:nvCxnSpPr>
            <p:cNvPr id="39" name="Straight Arrow Connector 38"/>
            <p:cNvCxnSpPr>
              <a:cxnSpLocks/>
            </p:cNvCxnSpPr>
            <p:nvPr/>
          </p:nvCxnSpPr>
          <p:spPr>
            <a:xfrm flipV="1">
              <a:off x="851680" y="6500251"/>
              <a:ext cx="6041778" cy="6221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27436" y="6507215"/>
              <a:ext cx="4952253" cy="28725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US" sz="1400" i="1" dirty="0"/>
                <a:t>Increase </a:t>
              </a:r>
              <a:r>
                <a:rPr lang="en-US" sz="1400" i="1" dirty="0" smtClean="0"/>
                <a:t>in the </a:t>
              </a:r>
              <a:r>
                <a:rPr lang="en-US" sz="1400" i="1" dirty="0"/>
                <a:t>pulling forces of the micropipette </a:t>
              </a:r>
              <a:r>
                <a:rPr lang="en-US" sz="900" i="1" dirty="0"/>
                <a:t>…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70428" y="5679791"/>
              <a:ext cx="962033" cy="1846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>
              <a:defPPr>
                <a:defRPr lang="en-US"/>
              </a:defPPr>
              <a:lvl1pPr>
                <a:defRPr sz="1200" i="1"/>
              </a:lvl1pPr>
            </a:lstStyle>
            <a:p>
              <a:r>
                <a:rPr lang="en-US" sz="900" dirty="0"/>
                <a:t>Cross section: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0664" y="4765325"/>
              <a:ext cx="762000" cy="1846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>
              <a:defPPr>
                <a:defRPr lang="en-US"/>
              </a:defPPr>
              <a:lvl1pPr>
                <a:defRPr sz="1200" i="1"/>
              </a:lvl1pPr>
            </a:lstStyle>
            <a:p>
              <a:r>
                <a:rPr lang="en-US" sz="900" dirty="0"/>
                <a:t>Enlarged: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275070" y="1422871"/>
            <a:ext cx="440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Cambria Math" pitchFamily="18" charset="0"/>
              </a:rPr>
              <a:t>Micropipette Aspiration </a:t>
            </a:r>
            <a:r>
              <a:rPr lang="en-US" sz="1400" b="1" dirty="0" smtClean="0">
                <a:latin typeface="Arial" panose="020B0604020202020204" pitchFamily="34" charset="0"/>
                <a:ea typeface="Cambria Math" pitchFamily="18" charset="0"/>
              </a:rPr>
              <a:t>Simulation:</a:t>
            </a:r>
            <a:endParaRPr lang="en-US" sz="1400" b="1" dirty="0">
              <a:latin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24638" y="4627394"/>
            <a:ext cx="1580743" cy="41549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r>
              <a:rPr lang="en-US" sz="900" dirty="0"/>
              <a:t>Inner pipette radius:  0.18 µm</a:t>
            </a:r>
          </a:p>
          <a:p>
            <a:r>
              <a:rPr lang="en-US" sz="900" dirty="0"/>
              <a:t>Outer pipette radius: 0.32 µm</a:t>
            </a:r>
          </a:p>
          <a:p>
            <a:r>
              <a:rPr lang="en-US" sz="900" dirty="0"/>
              <a:t>Length of pipette:      3.77 µm</a:t>
            </a:r>
          </a:p>
        </p:txBody>
      </p:sp>
      <p:sp>
        <p:nvSpPr>
          <p:cNvPr id="52" name="Arrow: Right 51"/>
          <p:cNvSpPr/>
          <p:nvPr/>
        </p:nvSpPr>
        <p:spPr>
          <a:xfrm>
            <a:off x="7146233" y="4106997"/>
            <a:ext cx="467467" cy="260921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aphicFrame>
        <p:nvGraphicFramePr>
          <p:cNvPr id="54" name="Chart 53"/>
          <p:cNvGraphicFramePr/>
          <p:nvPr>
            <p:extLst>
              <p:ext uri="{D42A27DB-BD31-4B8C-83A1-F6EECF244321}">
                <p14:modId xmlns:p14="http://schemas.microsoft.com/office/powerpoint/2010/main" val="98252718"/>
              </p:ext>
            </p:extLst>
          </p:nvPr>
        </p:nvGraphicFramePr>
        <p:xfrm>
          <a:off x="5727797" y="1745809"/>
          <a:ext cx="2446581" cy="1607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020432" y="3353953"/>
            <a:ext cx="1841003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r>
              <a:rPr lang="en-US" b="1" dirty="0"/>
              <a:t>External pulling force </a:t>
            </a:r>
            <a:r>
              <a:rPr lang="en-US" dirty="0"/>
              <a:t>(</a:t>
            </a:r>
            <a:r>
              <a:rPr lang="en-US" dirty="0" err="1"/>
              <a:t>pN</a:t>
            </a:r>
            <a:r>
              <a:rPr lang="en-US" dirty="0"/>
              <a:t>)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95092" y="2271225"/>
            <a:ext cx="1580743" cy="32316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en-US" b="1" dirty="0"/>
              <a:t>Shear elastic modulus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/>
              <a:t> (dyne/cm)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5932" y="6100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Year 1 Progress</a:t>
            </a: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403"/>
            <a:ext cx="4083627" cy="5774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4161" y="2714499"/>
            <a:ext cx="3317055" cy="1391137"/>
            <a:chOff x="2452723" y="4052735"/>
            <a:chExt cx="2587095" cy="75464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723" y="4052735"/>
              <a:ext cx="2560320" cy="62141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2686236" y="4675882"/>
              <a:ext cx="2353582" cy="13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Platelet membrane stretching simulation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861180" y="2425204"/>
            <a:ext cx="27872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filament stretching experiment.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4" y="589767"/>
            <a:ext cx="2601961" cy="1203036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>
          <a:xfrm>
            <a:off x="1194955" y="1338197"/>
            <a:ext cx="415636" cy="574976"/>
          </a:xfrm>
          <a:prstGeom prst="straightConnector1">
            <a:avLst/>
          </a:prstGeom>
          <a:ln w="1270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6" name="Title 1"/>
          <p:cNvSpPr txBox="1">
            <a:spLocks/>
          </p:cNvSpPr>
          <p:nvPr/>
        </p:nvSpPr>
        <p:spPr>
          <a:xfrm>
            <a:off x="861180" y="90875"/>
            <a:ext cx="8490666" cy="4889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Silico to in Vitro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V&amp;V (validation and verification)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153986" y="5435922"/>
            <a:ext cx="194285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Membrane stretching: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= (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± 0.6)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×10</a:t>
            </a:r>
            <a:r>
              <a:rPr kumimoji="0" lang="pl-PL" sz="1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dyn/cm</a:t>
            </a:r>
            <a:r>
              <a:rPr kumimoji="0" lang="pl-PL" sz="1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(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Haga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± 0.6) ×10</a:t>
            </a:r>
            <a:r>
              <a:rPr kumimoji="0" lang="pl-PL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dyn/cm</a:t>
            </a:r>
            <a:r>
              <a:rPr kumimoji="0" lang="pl-PL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408" y="4246788"/>
            <a:ext cx="2819578" cy="24389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09766" y="692600"/>
            <a:ext cx="3148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Dielectophoresis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(DEP) - Mediated Electrodeformation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34" name="view1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795" t="13455" r="12553" b="17748"/>
          <a:stretch/>
        </p:blipFill>
        <p:spPr>
          <a:xfrm>
            <a:off x="4195228" y="1427416"/>
            <a:ext cx="3088438" cy="2135217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sp>
        <p:nvSpPr>
          <p:cNvPr id="36" name="Rectangle 35"/>
          <p:cNvSpPr/>
          <p:nvPr/>
        </p:nvSpPr>
        <p:spPr>
          <a:xfrm>
            <a:off x="4820827" y="1277375"/>
            <a:ext cx="428633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350" dirty="0">
                <a:solidFill>
                  <a:srgbClr val="FFFF00"/>
                </a:solidFill>
                <a:latin typeface="Arial"/>
                <a:cs typeface="Arial"/>
              </a:rPr>
              <a:t>No physical contact with platelets, minimal activation</a:t>
            </a:r>
            <a:endParaRPr lang="en-US" sz="1350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9190" y="3623101"/>
            <a:ext cx="2289822" cy="217203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7204101" y="3010280"/>
            <a:ext cx="1982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00" b="1" dirty="0" smtClean="0">
                <a:solidFill>
                  <a:srgbClr val="FFFF00"/>
                </a:solidFill>
              </a:rPr>
              <a:t>Voltage </a:t>
            </a:r>
            <a:r>
              <a:rPr lang="en-US" sz="1000" b="1" dirty="0">
                <a:solidFill>
                  <a:srgbClr val="FFFF00"/>
                </a:solidFill>
              </a:rPr>
              <a:t>Dependent Platelet Deformation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5278" y="1792803"/>
            <a:ext cx="1122934" cy="120611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87274" y="5795134"/>
            <a:ext cx="2392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1200" b="1" dirty="0">
                <a:solidFill>
                  <a:srgbClr val="FFFF00"/>
                </a:solidFill>
              </a:rPr>
              <a:t>Young </a:t>
            </a:r>
            <a:r>
              <a:rPr lang="en-US" sz="1200" b="1" dirty="0" smtClean="0">
                <a:solidFill>
                  <a:srgbClr val="FFFF00"/>
                </a:solidFill>
              </a:rPr>
              <a:t>modulus E:</a:t>
            </a:r>
            <a:endParaRPr lang="en-US" sz="1200" b="1" dirty="0">
              <a:solidFill>
                <a:srgbClr val="FFFF00"/>
              </a:solidFill>
            </a:endParaRPr>
          </a:p>
          <a:p>
            <a:pPr defTabSz="342900"/>
            <a:r>
              <a:rPr lang="en-US" sz="1200" b="1" dirty="0">
                <a:solidFill>
                  <a:srgbClr val="FFFF00"/>
                </a:solidFill>
              </a:rPr>
              <a:t>(whole platelet- including MT, cytoskeleton, cytoplasm, </a:t>
            </a:r>
            <a:r>
              <a:rPr lang="en-US" sz="1200" b="1" dirty="0" err="1">
                <a:solidFill>
                  <a:srgbClr val="FFFF00"/>
                </a:solidFill>
              </a:rPr>
              <a:t>etc</a:t>
            </a:r>
            <a:r>
              <a:rPr lang="en-US" sz="1200" b="1" dirty="0">
                <a:solidFill>
                  <a:srgbClr val="FFFF00"/>
                </a:solidFill>
              </a:rPr>
              <a:t>)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7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375"/>
                    </a14:imgEffect>
                    <a14:imgEffect>
                      <a14:saturation sat="23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164" y="331705"/>
            <a:ext cx="3387592" cy="244766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12491" y="5925662"/>
            <a:ext cx="2156838" cy="503505"/>
            <a:chOff x="19817" y="6168882"/>
            <a:chExt cx="2875784" cy="671340"/>
          </a:xfrm>
        </p:grpSpPr>
        <p:grpSp>
          <p:nvGrpSpPr>
            <p:cNvPr id="26" name="Group 25"/>
            <p:cNvGrpSpPr/>
            <p:nvPr/>
          </p:nvGrpSpPr>
          <p:grpSpPr>
            <a:xfrm>
              <a:off x="80079" y="6393776"/>
              <a:ext cx="2815522" cy="446446"/>
              <a:chOff x="6024092" y="69338"/>
              <a:chExt cx="3117568" cy="691716"/>
            </a:xfrm>
          </p:grpSpPr>
          <p:pic>
            <p:nvPicPr>
              <p:cNvPr id="28" name="Picture 27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3501" y="460946"/>
                <a:ext cx="2743200" cy="18288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759882" y="69338"/>
                <a:ext cx="381778" cy="691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 Math" pitchFamily="18" charset="0"/>
                    <a:ea typeface="Cambria Math" pitchFamily="18" charset="0"/>
                    <a:cs typeface="+mn-cs"/>
                  </a:rPr>
                  <a:t>70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024092" y="69338"/>
                <a:ext cx="456025" cy="441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 Math" pitchFamily="18" charset="0"/>
                    <a:ea typeface="Cambria Math" pitchFamily="18" charset="0"/>
                    <a:cs typeface="+mn-cs"/>
                  </a:rPr>
                  <a:t>40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880264" y="69338"/>
                <a:ext cx="456025" cy="441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 Math" pitchFamily="18" charset="0"/>
                    <a:ea typeface="Cambria Math" pitchFamily="18" charset="0"/>
                    <a:cs typeface="+mn-cs"/>
                  </a:rPr>
                  <a:t>60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924267" y="69338"/>
                <a:ext cx="456025" cy="441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 Math" pitchFamily="18" charset="0"/>
                    <a:ea typeface="Cambria Math" pitchFamily="18" charset="0"/>
                    <a:cs typeface="+mn-cs"/>
                  </a:rPr>
                  <a:t>50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9817" y="6168882"/>
                  <a:ext cx="2547003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 Math" pitchFamily="18" charset="0"/>
                      <a:ea typeface="Cambria Math" pitchFamily="18" charset="0"/>
                      <a:cs typeface="+mn-cs"/>
                    </a:rPr>
                    <a:t>Color Map for Stresses (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82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 pitchFamily="18" charset="0"/>
                          <a:cs typeface="+mn-cs"/>
                        </a:rPr>
                        <m:t>dyne</m:t>
                      </m:r>
                      <m:r>
                        <a:rPr kumimoji="0" lang="en-US" sz="82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 pitchFamily="18" charset="0"/>
                          <a:cs typeface="+mn-cs"/>
                        </a:rPr>
                        <m:t>∙</m:t>
                      </m:r>
                      <m:r>
                        <m:rPr>
                          <m:sty m:val="p"/>
                        </m:rPr>
                        <a:rPr kumimoji="0" lang="en-US" sz="82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 pitchFamily="18" charset="0"/>
                          <a:cs typeface="+mn-cs"/>
                        </a:rPr>
                        <m:t>c</m:t>
                      </m:r>
                      <m:sSup>
                        <m:sSupPr>
                          <m:ctrlPr>
                            <a:rPr kumimoji="0" lang="en-US" sz="825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825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itchFamily="18" charset="0"/>
                              <a:cs typeface="+mn-cs"/>
                            </a:rPr>
                            <m:t>m</m:t>
                          </m:r>
                        </m:e>
                        <m:sup>
                          <m:r>
                            <a:rPr kumimoji="0" lang="en-US" sz="825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itchFamily="18" charset="0"/>
                              <a:cs typeface="+mn-cs"/>
                            </a:rPr>
                            <m:t>−2</m:t>
                          </m:r>
                        </m:sup>
                      </m:sSup>
                    </m:oMath>
                  </a14:m>
                  <a:r>
                    <a:rPr kumimoji="0" lang="en-US" sz="8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 Math" pitchFamily="18" charset="0"/>
                      <a:ea typeface="Cambria Math" pitchFamily="18" charset="0"/>
                      <a:cs typeface="+mn-cs"/>
                    </a:rPr>
                    <a:t>):</a:t>
                  </a: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7" y="6168882"/>
                  <a:ext cx="2547002" cy="2616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326" b="-1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 58"/>
          <p:cNvGrpSpPr/>
          <p:nvPr/>
        </p:nvGrpSpPr>
        <p:grpSpPr>
          <a:xfrm>
            <a:off x="2284923" y="1415699"/>
            <a:ext cx="6859077" cy="4912460"/>
            <a:chOff x="3046564" y="79876"/>
            <a:chExt cx="9145436" cy="65499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409" y="4435407"/>
              <a:ext cx="3657600" cy="19392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779" y="2395699"/>
              <a:ext cx="2753818" cy="12626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1831" y="3510742"/>
              <a:ext cx="2753818" cy="126263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740" y="2713346"/>
              <a:ext cx="2753818" cy="126263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908" y="2879424"/>
              <a:ext cx="2753818" cy="126263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070" y="3041119"/>
              <a:ext cx="2753818" cy="126263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9" r="20226" b="10400"/>
            <a:stretch/>
          </p:blipFill>
          <p:spPr>
            <a:xfrm>
              <a:off x="5797783" y="750609"/>
              <a:ext cx="1673679" cy="131346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6" r="16164"/>
            <a:stretch/>
          </p:blipFill>
          <p:spPr>
            <a:xfrm>
              <a:off x="3176399" y="2126890"/>
              <a:ext cx="1893335" cy="146592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3" t="12833" r="14553"/>
            <a:stretch/>
          </p:blipFill>
          <p:spPr>
            <a:xfrm>
              <a:off x="7845377" y="424483"/>
              <a:ext cx="4022452" cy="255559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9" t="40738" r="19288" b="39925"/>
            <a:stretch/>
          </p:blipFill>
          <p:spPr>
            <a:xfrm>
              <a:off x="10248138" y="3112104"/>
              <a:ext cx="1943862" cy="708662"/>
            </a:xfrm>
            <a:prstGeom prst="rect">
              <a:avLst/>
            </a:prstGeom>
          </p:spPr>
        </p:pic>
        <p:sp>
          <p:nvSpPr>
            <p:cNvPr id="21" name="Arc 20"/>
            <p:cNvSpPr/>
            <p:nvPr/>
          </p:nvSpPr>
          <p:spPr>
            <a:xfrm>
              <a:off x="11220069" y="1648515"/>
              <a:ext cx="740316" cy="1976367"/>
            </a:xfrm>
            <a:prstGeom prst="arc">
              <a:avLst>
                <a:gd name="adj1" fmla="val 15976943"/>
                <a:gd name="adj2" fmla="val 4701653"/>
              </a:avLst>
            </a:prstGeom>
            <a:ln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9" t="42928" r="53304" b="30465"/>
            <a:stretch/>
          </p:blipFill>
          <p:spPr>
            <a:xfrm>
              <a:off x="8848031" y="2845673"/>
              <a:ext cx="1845297" cy="975093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8518303" y="2030049"/>
              <a:ext cx="807908" cy="144726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528676" y="79876"/>
              <a:ext cx="3198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 Math" pitchFamily="18" charset="0"/>
                  <a:ea typeface="Cambria Math" pitchFamily="18" charset="0"/>
                  <a:cs typeface="+mn-cs"/>
                </a:rPr>
                <a:t>Dynamic Stress Distribution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 Math" pitchFamily="18" charset="0"/>
                  <a:ea typeface="Cambria Math" pitchFamily="18" charset="0"/>
                  <a:cs typeface="+mn-cs"/>
                </a:rPr>
                <a:t>on Actin Filaments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21147" y="1719883"/>
              <a:ext cx="2019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 Math" pitchFamily="18" charset="0"/>
                  <a:ea typeface="Cambria Math" pitchFamily="18" charset="0"/>
                  <a:cs typeface="+mn-cs"/>
                </a:rPr>
                <a:t>Dynamic Stress Distribution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 Math" pitchFamily="18" charset="0"/>
                  <a:ea typeface="Cambria Math" pitchFamily="18" charset="0"/>
                  <a:cs typeface="+mn-cs"/>
                </a:rPr>
                <a:t> on the Membrane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22263" y="424483"/>
              <a:ext cx="22132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 Math" pitchFamily="18" charset="0"/>
                  <a:ea typeface="Cambria Math" pitchFamily="18" charset="0"/>
                  <a:cs typeface="+mn-cs"/>
                </a:rPr>
                <a:t>Dynamic Stress Distribution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 Math" pitchFamily="18" charset="0"/>
                  <a:ea typeface="Cambria Math" pitchFamily="18" charset="0"/>
                  <a:cs typeface="+mn-cs"/>
                </a:rPr>
                <a:t> on the Cytoplasm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7310866" y="295319"/>
              <a:ext cx="1792796" cy="691139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752966" y="1648514"/>
              <a:ext cx="1075775" cy="649788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572910" y="3416890"/>
              <a:ext cx="284040" cy="175921"/>
            </a:xfrm>
            <a:prstGeom prst="straightConnector1">
              <a:avLst/>
            </a:prstGeom>
            <a:ln w="6350">
              <a:solidFill>
                <a:srgbClr val="FFFF00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512862" y="2030048"/>
              <a:ext cx="57014" cy="595114"/>
            </a:xfrm>
            <a:prstGeom prst="straightConnector1">
              <a:avLst/>
            </a:prstGeom>
            <a:ln w="6350">
              <a:solidFill>
                <a:srgbClr val="FFFF00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98"/>
            <p:cNvCxnSpPr/>
            <p:nvPr/>
          </p:nvCxnSpPr>
          <p:spPr>
            <a:xfrm>
              <a:off x="4581979" y="3416890"/>
              <a:ext cx="114300" cy="1274793"/>
            </a:xfrm>
            <a:prstGeom prst="straightConnector1">
              <a:avLst/>
            </a:prstGeom>
            <a:ln w="6350">
              <a:solidFill>
                <a:srgbClr val="FFFF00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046564" y="4044638"/>
              <a:ext cx="1661744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 Math" pitchFamily="18" charset="0"/>
                  <a:ea typeface="Cambria Math" pitchFamily="18" charset="0"/>
                  <a:cs typeface="+mn-cs"/>
                </a:rPr>
                <a:t>Stress Distributions on Membrane and  Actin Filaments (Below)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9582787">
              <a:off x="5804216" y="3997650"/>
              <a:ext cx="2908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 Math" pitchFamily="18" charset="0"/>
                  <a:ea typeface="Cambria Math" pitchFamily="18" charset="0"/>
                  <a:cs typeface="+mn-cs"/>
                </a:rPr>
                <a:t>Stress Distributions on Membrane and  Cytoplasm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5349498" y="2046796"/>
              <a:ext cx="691817" cy="863147"/>
              <a:chOff x="2517933" y="2578467"/>
              <a:chExt cx="691817" cy="863147"/>
            </a:xfrm>
          </p:grpSpPr>
          <p:pic>
            <p:nvPicPr>
              <p:cNvPr id="48" name="Picture 4"/>
              <p:cNvPicPr>
                <a:picLocks noChangeAspect="1" noChangeArrowheads="1"/>
              </p:cNvPicPr>
              <p:nvPr/>
            </p:nvPicPr>
            <p:blipFill>
              <a:blip r:embed="rId2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9424" y="2742017"/>
                <a:ext cx="457200" cy="552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2944611" y="2578467"/>
                <a:ext cx="265139" cy="28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 Math" pitchFamily="18" charset="0"/>
                    <a:ea typeface="Cambria Math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567229" y="2638151"/>
                <a:ext cx="265139" cy="28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 Math" pitchFamily="18" charset="0"/>
                    <a:ea typeface="Cambria Math" pitchFamily="18" charset="0"/>
                    <a:cs typeface="+mn-cs"/>
                  </a:rPr>
                  <a:t>y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517933" y="3156834"/>
                <a:ext cx="265139" cy="28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 Math" pitchFamily="18" charset="0"/>
                    <a:ea typeface="Cambria Math" pitchFamily="18" charset="0"/>
                    <a:cs typeface="+mn-cs"/>
                  </a:rPr>
                  <a:t>z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574381" y="3940020"/>
              <a:ext cx="3444568" cy="268980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-44933" y="3515261"/>
            <a:ext cx="23298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Mechanotransduction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of Flow Stresses &lt;=&gt; Platelets Activation</a:t>
            </a:r>
          </a:p>
          <a:p>
            <a:pPr marL="2143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Stresses transduced through membrane to actin filaments</a:t>
            </a:r>
          </a:p>
          <a:p>
            <a:pPr marL="2143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Formation of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filopodia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response to stress accumulation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098851" y="3170598"/>
                <a:ext cx="20149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AF299316-6ADE-4589-8810-0FE7B60F24CA}" type="mathplaceholder"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a:t>Type equation here.</a:t>
                      </a:fl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851" y="3170598"/>
                <a:ext cx="2014974" cy="276999"/>
              </a:xfrm>
              <a:prstGeom prst="rect">
                <a:avLst/>
              </a:prstGeom>
              <a:blipFill>
                <a:blip r:embed="rId30"/>
                <a:stretch>
                  <a:fillRect l="-3323" r="-2719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485692" y="1587603"/>
            <a:ext cx="1276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τ= 45 dyne×cm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75384" y="684318"/>
            <a:ext cx="488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DPD and CGMD formulation, a hybrid DPD-CGMD force field interfacing the surface membrane and the flow</a:t>
            </a:r>
          </a:p>
        </p:txBody>
      </p:sp>
    </p:spTree>
    <p:extLst>
      <p:ext uri="{BB962C8B-B14F-4D97-AF65-F5344CB8AC3E}">
        <p14:creationId xmlns:p14="http://schemas.microsoft.com/office/powerpoint/2010/main" val="354728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824" y="-127860"/>
            <a:ext cx="5933562" cy="91778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Platelet </a:t>
            </a:r>
            <a:r>
              <a:rPr lang="en-US" sz="3200" b="1" dirty="0">
                <a:solidFill>
                  <a:srgbClr val="C00000"/>
                </a:solidFill>
              </a:rPr>
              <a:t>Kinematics under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83106" y="6102702"/>
                <a:ext cx="4764105" cy="59290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200" b="1" dirty="0"/>
                  <a:t>Optimizing flow parameters through custom-made PDMS microchannels (height: 50-100 </a:t>
                </a:r>
                <a:r>
                  <a:rPr lang="el-GR" sz="1200" b="1" dirty="0"/>
                  <a:t>μ</a:t>
                </a:r>
                <a:r>
                  <a:rPr lang="en-US" sz="1200" b="1" dirty="0"/>
                  <a:t>m, wall shear stresses: 20 dyne/cm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200" b="1" dirty="0"/>
                  <a:t>Numerical simulation results compared with Jeffery’s orbit,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</m:acc>
                    <m:d>
                      <m:dPr>
                        <m:ctrlPr>
                          <a:rPr lang="en-US" sz="12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1" i="1" dirty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1200" b="1" dirty="0"/>
                  <a:t> </a:t>
                </a:r>
                <a:r>
                  <a:rPr lang="en-US" sz="1050" dirty="0"/>
                  <a:t>	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05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83106" y="6102702"/>
                <a:ext cx="4764105" cy="592900"/>
              </a:xfrm>
              <a:blipFill>
                <a:blip r:embed="rId4"/>
                <a:stretch>
                  <a:fillRect b="-18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368798" y="999468"/>
            <a:ext cx="4820022" cy="2061002"/>
            <a:chOff x="1233802" y="1294686"/>
            <a:chExt cx="5786779" cy="231222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70019" y="1304027"/>
              <a:ext cx="1540887" cy="2095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Group 5"/>
            <p:cNvGrpSpPr/>
            <p:nvPr/>
          </p:nvGrpSpPr>
          <p:grpSpPr>
            <a:xfrm>
              <a:off x="1233802" y="1294686"/>
              <a:ext cx="5786779" cy="2312223"/>
              <a:chOff x="1233802" y="1294686"/>
              <a:chExt cx="5786779" cy="2312223"/>
            </a:xfrm>
          </p:grpSpPr>
          <p:pic>
            <p:nvPicPr>
              <p:cNvPr id="7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41235" y="2312987"/>
                <a:ext cx="592137" cy="49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1233802" y="1294686"/>
                <a:ext cx="5786779" cy="2312223"/>
                <a:chOff x="1233802" y="1294686"/>
                <a:chExt cx="5786779" cy="2312223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1524000" y="1905000"/>
                  <a:ext cx="3369880" cy="990600"/>
                  <a:chOff x="1524000" y="1905000"/>
                  <a:chExt cx="3369880" cy="990600"/>
                </a:xfrm>
              </p:grpSpPr>
              <p:sp>
                <p:nvSpPr>
                  <p:cNvPr id="90" name="Rectangle 89"/>
                  <p:cNvSpPr/>
                  <p:nvPr/>
                </p:nvSpPr>
                <p:spPr>
                  <a:xfrm>
                    <a:off x="1524000" y="2209800"/>
                    <a:ext cx="1981200" cy="6858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1676400" y="2286000"/>
                    <a:ext cx="609600" cy="2667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2514600" y="2552700"/>
                    <a:ext cx="76200" cy="1143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2667000" y="2552700"/>
                    <a:ext cx="76200" cy="1143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2819400" y="2552700"/>
                    <a:ext cx="76200" cy="1143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2971800" y="2552700"/>
                    <a:ext cx="76200" cy="1143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1524000" y="1905000"/>
                    <a:ext cx="152400" cy="304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2590800" y="1905000"/>
                    <a:ext cx="76200" cy="304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2667000" y="1905000"/>
                    <a:ext cx="76200" cy="30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2743200" y="2011681"/>
                    <a:ext cx="22860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00" name="Rectangle 99"/>
                  <p:cNvSpPr/>
                  <p:nvPr/>
                </p:nvSpPr>
                <p:spPr>
                  <a:xfrm>
                    <a:off x="2971800" y="1905000"/>
                    <a:ext cx="45719" cy="30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3017519" y="1981200"/>
                    <a:ext cx="716281" cy="1219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3429000" y="1905000"/>
                    <a:ext cx="76200" cy="304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cxnSp>
                <p:nvCxnSpPr>
                  <p:cNvPr id="103" name="Straight Connector 102"/>
                  <p:cNvCxnSpPr/>
                  <p:nvPr/>
                </p:nvCxnSpPr>
                <p:spPr>
                  <a:xfrm flipV="1">
                    <a:off x="3733800" y="2042159"/>
                    <a:ext cx="76200" cy="6096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3733800" y="1981200"/>
                    <a:ext cx="76200" cy="5334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>
                    <a:off x="3740464" y="2007870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>
                    <a:off x="3657600" y="2007870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3581400" y="2007870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3352800" y="2007870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3276600" y="2007870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3200400" y="2007870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>
                    <a:off x="3124200" y="2007870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4188619" y="2172185"/>
                    <a:ext cx="705261" cy="18288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3553350" y="1905000"/>
                  <a:ext cx="228600" cy="0"/>
                </a:xfrm>
                <a:prstGeom prst="straightConnector1">
                  <a:avLst/>
                </a:prstGeom>
                <a:ln w="25400">
                  <a:solidFill>
                    <a:schemeClr val="accent2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21"/>
                <p:cNvSpPr txBox="1"/>
                <p:nvPr/>
              </p:nvSpPr>
              <p:spPr>
                <a:xfrm>
                  <a:off x="2355641" y="1511850"/>
                  <a:ext cx="151514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750" b="1" dirty="0"/>
                    <a:t>Gel-Filtered </a:t>
                  </a:r>
                </a:p>
                <a:p>
                  <a:pPr algn="ctr"/>
                  <a:r>
                    <a:rPr lang="en-US" sz="750" b="1" dirty="0"/>
                    <a:t>Platelets</a:t>
                  </a:r>
                </a:p>
              </p:txBody>
            </p:sp>
            <p:sp>
              <p:nvSpPr>
                <p:cNvPr id="12" name="TextBox 123"/>
                <p:cNvSpPr txBox="1"/>
                <p:nvPr/>
              </p:nvSpPr>
              <p:spPr>
                <a:xfrm>
                  <a:off x="1233802" y="2895600"/>
                  <a:ext cx="25146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750" b="1" dirty="0"/>
                    <a:t>Syringe Pump</a:t>
                  </a:r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3810000" y="1957382"/>
                  <a:ext cx="182880" cy="164785"/>
                  <a:chOff x="3810000" y="1957382"/>
                  <a:chExt cx="182880" cy="164785"/>
                </a:xfrm>
              </p:grpSpPr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3810000" y="2051958"/>
                    <a:ext cx="18288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3810000" y="2027457"/>
                    <a:ext cx="18288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6" name="Group 85"/>
                  <p:cNvGrpSpPr/>
                  <p:nvPr/>
                </p:nvGrpSpPr>
                <p:grpSpPr>
                  <a:xfrm>
                    <a:off x="3879057" y="1957382"/>
                    <a:ext cx="45719" cy="164785"/>
                    <a:chOff x="3879057" y="1957382"/>
                    <a:chExt cx="45719" cy="164785"/>
                  </a:xfrm>
                </p:grpSpPr>
                <p:sp>
                  <p:nvSpPr>
                    <p:cNvPr id="87" name="Flowchart: Punched Tape 86"/>
                    <p:cNvSpPr/>
                    <p:nvPr/>
                  </p:nvSpPr>
                  <p:spPr>
                    <a:xfrm rot="16200000">
                      <a:off x="3854196" y="2025110"/>
                      <a:ext cx="91440" cy="27432"/>
                    </a:xfrm>
                    <a:prstGeom prst="flowChartPunchedTap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3879057" y="1957382"/>
                      <a:ext cx="45719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89" name="Rectangle 88"/>
                    <p:cNvSpPr/>
                    <p:nvPr/>
                  </p:nvSpPr>
                  <p:spPr>
                    <a:xfrm>
                      <a:off x="3879057" y="2076448"/>
                      <a:ext cx="45719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3969551" y="2014534"/>
                  <a:ext cx="91440" cy="118407"/>
                  <a:chOff x="3969551" y="2014534"/>
                  <a:chExt cx="91440" cy="118407"/>
                </a:xfrm>
              </p:grpSpPr>
              <p:sp>
                <p:nvSpPr>
                  <p:cNvPr id="80" name="Rectangle 79"/>
                  <p:cNvSpPr/>
                  <p:nvPr/>
                </p:nvSpPr>
                <p:spPr>
                  <a:xfrm>
                    <a:off x="3969551" y="2014534"/>
                    <a:ext cx="9144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 rot="5400000">
                    <a:off x="3977064" y="2078077"/>
                    <a:ext cx="73152" cy="3657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2" name="Oval 81"/>
                  <p:cNvSpPr/>
                  <p:nvPr/>
                </p:nvSpPr>
                <p:spPr>
                  <a:xfrm>
                    <a:off x="3995758" y="2019296"/>
                    <a:ext cx="36576" cy="3657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 rot="8100000">
                    <a:off x="4034286" y="2042968"/>
                    <a:ext cx="18288" cy="54864"/>
                  </a:xfrm>
                  <a:prstGeom prst="rect">
                    <a:avLst/>
                  </a:prstGeom>
                  <a:solidFill>
                    <a:schemeClr val="accent2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5" name="Straight Connector 14"/>
                <p:cNvCxnSpPr/>
                <p:nvPr/>
              </p:nvCxnSpPr>
              <p:spPr>
                <a:xfrm rot="5400000">
                  <a:off x="3978366" y="2180528"/>
                  <a:ext cx="9144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rot="5400000">
                  <a:off x="3959014" y="2178112"/>
                  <a:ext cx="9144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" name="Group 16"/>
                <p:cNvGrpSpPr/>
                <p:nvPr/>
              </p:nvGrpSpPr>
              <p:grpSpPr>
                <a:xfrm>
                  <a:off x="3921035" y="2217057"/>
                  <a:ext cx="182880" cy="529095"/>
                  <a:chOff x="3921035" y="2217057"/>
                  <a:chExt cx="182880" cy="529095"/>
                </a:xfrm>
              </p:grpSpPr>
              <p:sp>
                <p:nvSpPr>
                  <p:cNvPr id="69" name="Rectangle 68"/>
                  <p:cNvSpPr/>
                  <p:nvPr/>
                </p:nvSpPr>
                <p:spPr>
                  <a:xfrm rot="5400000">
                    <a:off x="3832857" y="2408283"/>
                    <a:ext cx="365760" cy="1219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cxnSp>
                <p:nvCxnSpPr>
                  <p:cNvPr id="70" name="Straight Connector 69"/>
                  <p:cNvCxnSpPr/>
                  <p:nvPr/>
                </p:nvCxnSpPr>
                <p:spPr>
                  <a:xfrm rot="480000" flipV="1">
                    <a:off x="3959981" y="2217057"/>
                    <a:ext cx="45720" cy="7315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rot="900000">
                    <a:off x="4013260" y="2226733"/>
                    <a:ext cx="76200" cy="5334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rot="5400000">
                    <a:off x="4016042" y="2319442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rot="5400000">
                    <a:off x="4016042" y="2389596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 rot="5400000">
                    <a:off x="4016042" y="2454909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 rot="5400000">
                    <a:off x="4016042" y="2525063"/>
                    <a:ext cx="0" cy="6857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Rectangle 75"/>
                  <p:cNvSpPr/>
                  <p:nvPr/>
                </p:nvSpPr>
                <p:spPr>
                  <a:xfrm rot="5400000">
                    <a:off x="3924300" y="2631560"/>
                    <a:ext cx="18288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 rot="5400000">
                    <a:off x="3994187" y="2546802"/>
                    <a:ext cx="36576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3944256" y="2709576"/>
                    <a:ext cx="137160" cy="365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3959981" y="2519438"/>
                    <a:ext cx="109728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4065272" y="1955001"/>
                  <a:ext cx="182880" cy="164785"/>
                  <a:chOff x="4065272" y="1955001"/>
                  <a:chExt cx="182880" cy="164785"/>
                </a:xfrm>
              </p:grpSpPr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4065272" y="2049577"/>
                    <a:ext cx="18288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4065272" y="2025076"/>
                    <a:ext cx="18288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4134329" y="1955001"/>
                    <a:ext cx="45719" cy="164785"/>
                    <a:chOff x="3879057" y="1957382"/>
                    <a:chExt cx="45719" cy="164785"/>
                  </a:xfrm>
                </p:grpSpPr>
                <p:sp>
                  <p:nvSpPr>
                    <p:cNvPr id="66" name="Flowchart: Punched Tape 65"/>
                    <p:cNvSpPr/>
                    <p:nvPr/>
                  </p:nvSpPr>
                  <p:spPr>
                    <a:xfrm rot="16200000">
                      <a:off x="3854196" y="2025110"/>
                      <a:ext cx="91440" cy="27432"/>
                    </a:xfrm>
                    <a:prstGeom prst="flowChartPunchedTap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67" name="Rectangle 66"/>
                    <p:cNvSpPr/>
                    <p:nvPr/>
                  </p:nvSpPr>
                  <p:spPr>
                    <a:xfrm>
                      <a:off x="3879057" y="1957382"/>
                      <a:ext cx="45719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68" name="Rectangle 67"/>
                    <p:cNvSpPr/>
                    <p:nvPr/>
                  </p:nvSpPr>
                  <p:spPr>
                    <a:xfrm>
                      <a:off x="3879057" y="2076448"/>
                      <a:ext cx="45719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4834375" y="1955009"/>
                  <a:ext cx="182880" cy="164785"/>
                  <a:chOff x="4834375" y="1955009"/>
                  <a:chExt cx="182880" cy="164785"/>
                </a:xfrm>
              </p:grpSpPr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4834375" y="2049585"/>
                    <a:ext cx="18288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4834375" y="2025084"/>
                    <a:ext cx="18288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903432" y="1955009"/>
                    <a:ext cx="45719" cy="164785"/>
                    <a:chOff x="3879057" y="1957382"/>
                    <a:chExt cx="45719" cy="164785"/>
                  </a:xfrm>
                </p:grpSpPr>
                <p:sp>
                  <p:nvSpPr>
                    <p:cNvPr id="60" name="Flowchart: Punched Tape 59"/>
                    <p:cNvSpPr/>
                    <p:nvPr/>
                  </p:nvSpPr>
                  <p:spPr>
                    <a:xfrm rot="16200000">
                      <a:off x="3854196" y="2025110"/>
                      <a:ext cx="91440" cy="27432"/>
                    </a:xfrm>
                    <a:prstGeom prst="flowChartPunchedTap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61" name="Rectangle 60"/>
                    <p:cNvSpPr/>
                    <p:nvPr/>
                  </p:nvSpPr>
                  <p:spPr>
                    <a:xfrm>
                      <a:off x="3879057" y="1957382"/>
                      <a:ext cx="45719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62" name="Rectangle 61"/>
                    <p:cNvSpPr/>
                    <p:nvPr/>
                  </p:nvSpPr>
                  <p:spPr>
                    <a:xfrm>
                      <a:off x="3879057" y="2076448"/>
                      <a:ext cx="45719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</p:grpSp>
            </p:grpSp>
            <p:sp>
              <p:nvSpPr>
                <p:cNvPr id="20" name="Rectangle 19"/>
                <p:cNvSpPr/>
                <p:nvPr/>
              </p:nvSpPr>
              <p:spPr>
                <a:xfrm>
                  <a:off x="4250533" y="2009772"/>
                  <a:ext cx="54864" cy="54864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781536" y="2009788"/>
                  <a:ext cx="54864" cy="54864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762551" y="2095520"/>
                  <a:ext cx="91440" cy="762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23" name="Rounded Rectangle 22"/>
                <p:cNvSpPr/>
                <p:nvPr/>
              </p:nvSpPr>
              <p:spPr>
                <a:xfrm>
                  <a:off x="4257676" y="2066932"/>
                  <a:ext cx="36576" cy="109728"/>
                </a:xfrm>
                <a:prstGeom prst="round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4229191" y="2095504"/>
                  <a:ext cx="91440" cy="762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4788655" y="2064567"/>
                  <a:ext cx="36576" cy="109728"/>
                </a:xfrm>
                <a:prstGeom prst="round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262190" y="2288381"/>
                  <a:ext cx="557784" cy="36576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4262190" y="2177111"/>
                  <a:ext cx="27432" cy="146304"/>
                </a:xfrm>
                <a:prstGeom prst="round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>
                  <a:off x="4792845" y="2176830"/>
                  <a:ext cx="27432" cy="146304"/>
                </a:xfrm>
                <a:prstGeom prst="round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grpSp>
              <p:nvGrpSpPr>
                <p:cNvPr id="29" name="Group 28"/>
                <p:cNvGrpSpPr/>
                <p:nvPr/>
              </p:nvGrpSpPr>
              <p:grpSpPr>
                <a:xfrm>
                  <a:off x="4792341" y="2293135"/>
                  <a:ext cx="1124" cy="25447"/>
                  <a:chOff x="4792341" y="2293135"/>
                  <a:chExt cx="1124" cy="25447"/>
                </a:xfrm>
              </p:grpSpPr>
              <p:cxnSp>
                <p:nvCxnSpPr>
                  <p:cNvPr id="55" name="Straight Connector 54"/>
                  <p:cNvCxnSpPr/>
                  <p:nvPr/>
                </p:nvCxnSpPr>
                <p:spPr>
                  <a:xfrm>
                    <a:off x="4792341" y="2293135"/>
                    <a:ext cx="0" cy="1828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4793465" y="2300294"/>
                    <a:ext cx="0" cy="1828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4287513" y="2293887"/>
                  <a:ext cx="1124" cy="25447"/>
                  <a:chOff x="4287513" y="2293887"/>
                  <a:chExt cx="1124" cy="25447"/>
                </a:xfrm>
              </p:grpSpPr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4287513" y="2293887"/>
                    <a:ext cx="0" cy="1828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4288637" y="2301046"/>
                    <a:ext cx="0" cy="1828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4977291" y="1489794"/>
                  <a:ext cx="182880" cy="524138"/>
                  <a:chOff x="4977291" y="1489794"/>
                  <a:chExt cx="182880" cy="524138"/>
                </a:xfrm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 rot="16200000">
                    <a:off x="5006157" y="1965796"/>
                    <a:ext cx="91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rot="16200000">
                    <a:off x="5025509" y="1968212"/>
                    <a:ext cx="91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4" name="Group 43"/>
                  <p:cNvGrpSpPr/>
                  <p:nvPr/>
                </p:nvGrpSpPr>
                <p:grpSpPr>
                  <a:xfrm rot="10800000">
                    <a:off x="4977291" y="1489794"/>
                    <a:ext cx="182880" cy="439473"/>
                    <a:chOff x="3921035" y="2217057"/>
                    <a:chExt cx="182880" cy="439473"/>
                  </a:xfrm>
                </p:grpSpPr>
                <p:sp>
                  <p:nvSpPr>
                    <p:cNvPr id="45" name="Rectangle 44"/>
                    <p:cNvSpPr/>
                    <p:nvPr/>
                  </p:nvSpPr>
                  <p:spPr>
                    <a:xfrm rot="5400000">
                      <a:off x="3832857" y="2408283"/>
                      <a:ext cx="365760" cy="1219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  <p:cxnSp>
                  <p:nvCxnSpPr>
                    <p:cNvPr id="46" name="Straight Connector 45"/>
                    <p:cNvCxnSpPr/>
                    <p:nvPr/>
                  </p:nvCxnSpPr>
                  <p:spPr>
                    <a:xfrm rot="480000" flipV="1">
                      <a:off x="3959981" y="2217057"/>
                      <a:ext cx="45720" cy="7315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 rot="900000">
                      <a:off x="4013260" y="2226733"/>
                      <a:ext cx="76200" cy="5334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/>
                    <p:cNvCxnSpPr/>
                    <p:nvPr/>
                  </p:nvCxnSpPr>
                  <p:spPr>
                    <a:xfrm rot="5400000">
                      <a:off x="4016042" y="2319442"/>
                      <a:ext cx="0" cy="685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 rot="5400000">
                      <a:off x="4013661" y="2389596"/>
                      <a:ext cx="0" cy="685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 rot="5400000">
                      <a:off x="4016042" y="2454909"/>
                      <a:ext cx="0" cy="685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/>
                    <p:cNvCxnSpPr/>
                    <p:nvPr/>
                  </p:nvCxnSpPr>
                  <p:spPr>
                    <a:xfrm rot="5400000">
                      <a:off x="4016042" y="2525063"/>
                      <a:ext cx="0" cy="685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2" name="Rectangle 51"/>
                    <p:cNvSpPr/>
                    <p:nvPr/>
                  </p:nvSpPr>
                  <p:spPr>
                    <a:xfrm rot="5400000">
                      <a:off x="3994187" y="2546802"/>
                      <a:ext cx="36576" cy="182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5019700" y="1995518"/>
                  <a:ext cx="64758" cy="64751"/>
                  <a:chOff x="5019700" y="1995518"/>
                  <a:chExt cx="64758" cy="64751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5019700" y="2014550"/>
                    <a:ext cx="64008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 rot="5400000">
                    <a:off x="5029594" y="2004662"/>
                    <a:ext cx="64008" cy="4572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cxnSp>
                <p:nvCxnSpPr>
                  <p:cNvPr id="40" name="Straight Connector 39"/>
                  <p:cNvCxnSpPr/>
                  <p:nvPr/>
                </p:nvCxnSpPr>
                <p:spPr>
                  <a:xfrm flipV="1">
                    <a:off x="5038724" y="2019304"/>
                    <a:ext cx="0" cy="27432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 flipV="1">
                    <a:off x="5038740" y="2027587"/>
                    <a:ext cx="0" cy="27432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TextBox 290"/>
                <p:cNvSpPr txBox="1"/>
                <p:nvPr/>
              </p:nvSpPr>
              <p:spPr>
                <a:xfrm>
                  <a:off x="3558195" y="2743200"/>
                  <a:ext cx="9144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750" b="1" dirty="0"/>
                    <a:t>Platelet</a:t>
                  </a:r>
                </a:p>
                <a:p>
                  <a:pPr algn="ctr"/>
                  <a:r>
                    <a:rPr lang="en-US" sz="750" b="1" dirty="0"/>
                    <a:t>Buffer</a:t>
                  </a:r>
                </a:p>
              </p:txBody>
            </p:sp>
            <p:sp>
              <p:nvSpPr>
                <p:cNvPr id="34" name="TextBox 291"/>
                <p:cNvSpPr txBox="1"/>
                <p:nvPr/>
              </p:nvSpPr>
              <p:spPr>
                <a:xfrm>
                  <a:off x="4531578" y="1294686"/>
                  <a:ext cx="115475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750" b="1" dirty="0"/>
                    <a:t>Reservoir</a:t>
                  </a:r>
                </a:p>
              </p:txBody>
            </p:sp>
            <p:sp>
              <p:nvSpPr>
                <p:cNvPr id="35" name="TextBox 292"/>
                <p:cNvSpPr txBox="1"/>
                <p:nvPr/>
              </p:nvSpPr>
              <p:spPr>
                <a:xfrm>
                  <a:off x="3858148" y="1606585"/>
                  <a:ext cx="1091002" cy="310763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900" b="1" dirty="0" err="1"/>
                    <a:t>Ibidi</a:t>
                  </a:r>
                  <a:r>
                    <a:rPr lang="en-US" sz="900" b="1" dirty="0"/>
                    <a:t>/PDMS Microchannel</a:t>
                  </a:r>
                </a:p>
              </p:txBody>
            </p:sp>
            <p:sp>
              <p:nvSpPr>
                <p:cNvPr id="36" name="Down Arrow 35"/>
                <p:cNvSpPr/>
                <p:nvPr/>
              </p:nvSpPr>
              <p:spPr>
                <a:xfrm rot="16200000">
                  <a:off x="5216974" y="1978454"/>
                  <a:ext cx="180861" cy="572840"/>
                </a:xfrm>
                <a:prstGeom prst="downArrow">
                  <a:avLst/>
                </a:prstGeom>
                <a:solidFill>
                  <a:srgbClr val="FFFF00">
                    <a:alpha val="51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37" name="TextBox 299"/>
                <p:cNvSpPr txBox="1"/>
                <p:nvPr/>
              </p:nvSpPr>
              <p:spPr>
                <a:xfrm>
                  <a:off x="4850717" y="3192558"/>
                  <a:ext cx="2169864" cy="414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900" b="1" dirty="0"/>
                    <a:t>Nikon DIC Microscope with</a:t>
                  </a:r>
                </a:p>
                <a:p>
                  <a:pPr algn="ctr"/>
                  <a:r>
                    <a:rPr lang="en-US" sz="900" b="1" dirty="0" err="1"/>
                    <a:t>sCMOS</a:t>
                  </a:r>
                  <a:r>
                    <a:rPr lang="en-US" sz="900" b="1" dirty="0"/>
                    <a:t> Camera (~ 420 fps)</a:t>
                  </a:r>
                </a:p>
              </p:txBody>
            </p:sp>
          </p:grpSp>
        </p:grpSp>
      </p:grpSp>
      <p:sp>
        <p:nvSpPr>
          <p:cNvPr id="120" name="TextBox 119"/>
          <p:cNvSpPr txBox="1"/>
          <p:nvPr/>
        </p:nvSpPr>
        <p:spPr>
          <a:xfrm>
            <a:off x="4650766" y="2792162"/>
            <a:ext cx="2316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Video Capture in NIS Elements</a:t>
            </a:r>
            <a:endParaRPr lang="en-US" sz="1200" b="1" baseline="30000" dirty="0">
              <a:solidFill>
                <a:srgbClr val="002060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805220" y="5412581"/>
            <a:ext cx="2316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2060"/>
                </a:solidFill>
              </a:rPr>
              <a:t>Tracking in MATLAB</a:t>
            </a:r>
            <a:endParaRPr lang="en-US" sz="1350" baseline="30000" dirty="0">
              <a:solidFill>
                <a:srgbClr val="002060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001028" y="5650599"/>
            <a:ext cx="1967457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5" indent="-128585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Flow rate and shear stress</a:t>
            </a:r>
          </a:p>
          <a:p>
            <a:pPr marL="128585" indent="-128585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Imaging plane location</a:t>
            </a:r>
          </a:p>
          <a:p>
            <a:pPr marL="128585" indent="-128585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Rotational rate/frequency</a:t>
            </a:r>
          </a:p>
          <a:p>
            <a:endParaRPr lang="en-US" sz="1350" baseline="30000" dirty="0"/>
          </a:p>
        </p:txBody>
      </p:sp>
      <p:pic>
        <p:nvPicPr>
          <p:cNvPr id="142" name="Picture 14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22" y="3241390"/>
            <a:ext cx="3679596" cy="222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Rectangle 142"/>
          <p:cNvSpPr/>
          <p:nvPr/>
        </p:nvSpPr>
        <p:spPr>
          <a:xfrm>
            <a:off x="5677657" y="543034"/>
            <a:ext cx="27344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Experimental Validation</a:t>
            </a:r>
          </a:p>
        </p:txBody>
      </p:sp>
      <p:sp>
        <p:nvSpPr>
          <p:cNvPr id="144" name="Down Arrow 143"/>
          <p:cNvSpPr/>
          <p:nvPr/>
        </p:nvSpPr>
        <p:spPr>
          <a:xfrm rot="4422231">
            <a:off x="7321256" y="2089395"/>
            <a:ext cx="174504" cy="1232378"/>
          </a:xfrm>
          <a:prstGeom prst="downArrow">
            <a:avLst>
              <a:gd name="adj1" fmla="val 50000"/>
              <a:gd name="adj2" fmla="val 45129"/>
            </a:avLst>
          </a:prstGeom>
          <a:solidFill>
            <a:srgbClr val="FFFF00">
              <a:alpha val="5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5" name="Example_platelet_flipping_mj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0070" y="3147599"/>
            <a:ext cx="2973149" cy="2973149"/>
          </a:xfrm>
          <a:prstGeom prst="rect">
            <a:avLst/>
          </a:prstGeom>
        </p:spPr>
      </p:pic>
      <p:sp>
        <p:nvSpPr>
          <p:cNvPr id="146" name="TextBox 145"/>
          <p:cNvSpPr txBox="1"/>
          <p:nvPr/>
        </p:nvSpPr>
        <p:spPr>
          <a:xfrm>
            <a:off x="2540659" y="5538310"/>
            <a:ext cx="25710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t</a:t>
            </a:r>
            <a:r>
              <a:rPr lang="en-US" sz="1100" baseline="-25000" dirty="0" err="1">
                <a:solidFill>
                  <a:srgbClr val="002060"/>
                </a:solidFill>
              </a:rPr>
              <a:t>w</a:t>
            </a:r>
            <a:r>
              <a:rPr lang="en-US" sz="1100" dirty="0">
                <a:solidFill>
                  <a:srgbClr val="002060"/>
                </a:solidFill>
              </a:rPr>
              <a:t> = 5 dyne/cm</a:t>
            </a:r>
            <a:r>
              <a:rPr lang="en-US" sz="1100" baseline="30000" dirty="0">
                <a:solidFill>
                  <a:srgbClr val="002060"/>
                </a:solidFill>
              </a:rPr>
              <a:t>2</a:t>
            </a:r>
          </a:p>
          <a:p>
            <a:r>
              <a:rPr lang="en-US" sz="1100" dirty="0">
                <a:solidFill>
                  <a:srgbClr val="002060"/>
                </a:solidFill>
              </a:rPr>
              <a:t>Frame Rate: 420 fps</a:t>
            </a:r>
            <a:endParaRPr lang="en-US" sz="1100" baseline="30000" dirty="0">
              <a:solidFill>
                <a:srgbClr val="002060"/>
              </a:solidFill>
            </a:endParaRPr>
          </a:p>
          <a:p>
            <a:r>
              <a:rPr lang="en-US" sz="1100" dirty="0">
                <a:solidFill>
                  <a:srgbClr val="002060"/>
                </a:solidFill>
              </a:rPr>
              <a:t>Duration: 5 s</a:t>
            </a:r>
          </a:p>
        </p:txBody>
      </p:sp>
      <p:sp>
        <p:nvSpPr>
          <p:cNvPr id="134" name="Content Placeholder 2"/>
          <p:cNvSpPr txBox="1">
            <a:spLocks/>
          </p:cNvSpPr>
          <p:nvPr/>
        </p:nvSpPr>
        <p:spPr>
          <a:xfrm>
            <a:off x="226873" y="549714"/>
            <a:ext cx="6910341" cy="2667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Simulation Results</a:t>
            </a:r>
          </a:p>
          <a:p>
            <a:r>
              <a:rPr lang="en-US" sz="1400" b="1" dirty="0"/>
              <a:t>Stress mapped on the platelet membrane</a:t>
            </a:r>
            <a:r>
              <a:rPr lang="en-US" sz="1400" dirty="0"/>
              <a:t> </a:t>
            </a:r>
            <a:r>
              <a:rPr lang="en-US" sz="1500" dirty="0"/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 </a:t>
            </a:r>
          </a:p>
        </p:txBody>
      </p:sp>
      <p:graphicFrame>
        <p:nvGraphicFramePr>
          <p:cNvPr id="154" name="Chart 153"/>
          <p:cNvGraphicFramePr/>
          <p:nvPr>
            <p:extLst>
              <p:ext uri="{D42A27DB-BD31-4B8C-83A1-F6EECF244321}">
                <p14:modId xmlns:p14="http://schemas.microsoft.com/office/powerpoint/2010/main" val="1069735165"/>
              </p:ext>
            </p:extLst>
          </p:nvPr>
        </p:nvGraphicFramePr>
        <p:xfrm>
          <a:off x="152440" y="3064720"/>
          <a:ext cx="1909462" cy="186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55" name="TextBox 1"/>
          <p:cNvSpPr txBox="1"/>
          <p:nvPr/>
        </p:nvSpPr>
        <p:spPr>
          <a:xfrm>
            <a:off x="1296594" y="3679941"/>
            <a:ext cx="558621" cy="2306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Model</a:t>
            </a:r>
            <a:endParaRPr lang="en-US" sz="900" b="1" dirty="0">
              <a:solidFill>
                <a:srgbClr val="FF0000"/>
              </a:solidFill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18250" y="5054168"/>
            <a:ext cx="2267750" cy="1721726"/>
            <a:chOff x="1836680" y="3887924"/>
            <a:chExt cx="2689285" cy="2089608"/>
          </a:xfrm>
        </p:grpSpPr>
        <p:graphicFrame>
          <p:nvGraphicFramePr>
            <p:cNvPr id="156" name="Chart 155"/>
            <p:cNvGraphicFramePr/>
            <p:nvPr>
              <p:extLst>
                <p:ext uri="{D42A27DB-BD31-4B8C-83A1-F6EECF244321}">
                  <p14:modId xmlns:p14="http://schemas.microsoft.com/office/powerpoint/2010/main" val="1509032405"/>
                </p:ext>
              </p:extLst>
            </p:nvPr>
          </p:nvGraphicFramePr>
          <p:xfrm>
            <a:off x="1969423" y="3887924"/>
            <a:ext cx="2556542" cy="18939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115" name="TextBox 114"/>
            <p:cNvSpPr txBox="1"/>
            <p:nvPr/>
          </p:nvSpPr>
          <p:spPr>
            <a:xfrm>
              <a:off x="2853434" y="5723616"/>
              <a:ext cx="9984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Time (</a:t>
              </a:r>
              <a:r>
                <a:rPr lang="el-GR" sz="1050" b="1" dirty="0"/>
                <a:t>μ</a:t>
              </a:r>
              <a:r>
                <a:rPr lang="en-US" sz="1050" b="1" dirty="0"/>
                <a:t>s)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 rot="16200000">
              <a:off x="1145630" y="4672845"/>
              <a:ext cx="1856583" cy="474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kern="800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Shear Stress Accumulation (SA)</a:t>
              </a:r>
              <a:endParaRPr lang="en-US" sz="1000" b="1" dirty="0"/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 flipV="1">
              <a:off x="4189638" y="4179360"/>
              <a:ext cx="0" cy="7299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796514" y="4391210"/>
              <a:ext cx="463697" cy="443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2.6 x</a:t>
              </a:r>
              <a:endParaRPr lang="en-US" sz="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9" name="Picture 1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8898" y="1222473"/>
            <a:ext cx="4784860" cy="1897639"/>
          </a:xfrm>
          <a:prstGeom prst="rect">
            <a:avLst/>
          </a:prstGeom>
        </p:spPr>
      </p:pic>
      <p:sp>
        <p:nvSpPr>
          <p:cNvPr id="137" name="Down Arrow 136"/>
          <p:cNvSpPr/>
          <p:nvPr/>
        </p:nvSpPr>
        <p:spPr>
          <a:xfrm rot="16200000">
            <a:off x="5131654" y="4138270"/>
            <a:ext cx="246904" cy="653504"/>
          </a:xfrm>
          <a:prstGeom prst="downArrow">
            <a:avLst/>
          </a:prstGeom>
          <a:solidFill>
            <a:srgbClr val="FFFF00">
              <a:alpha val="5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5399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958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  <p:bldLst>
      <p:bldP spid="144" grpId="0" animBg="1"/>
      <p:bldP spid="1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23269</TotalTime>
  <Words>1299</Words>
  <Application>Microsoft Office PowerPoint</Application>
  <PresentationFormat>On-screen Show (4:3)</PresentationFormat>
  <Paragraphs>219</Paragraphs>
  <Slides>13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SimSun</vt:lpstr>
      <vt:lpstr>Arial</vt:lpstr>
      <vt:lpstr>Arial Black</vt:lpstr>
      <vt:lpstr>Arial Narrow</vt:lpstr>
      <vt:lpstr>Calibri</vt:lpstr>
      <vt:lpstr>Calibri Light</vt:lpstr>
      <vt:lpstr>Cambria</vt:lpstr>
      <vt:lpstr>Cambria Math</vt:lpstr>
      <vt:lpstr>Helvetica</vt:lpstr>
      <vt:lpstr>Symbol</vt:lpstr>
      <vt:lpstr>Times</vt:lpstr>
      <vt:lpstr>Times New Roman</vt:lpstr>
      <vt:lpstr>Wingdings</vt:lpstr>
      <vt:lpstr>Office Theme</vt:lpstr>
      <vt:lpstr>3_Office Theme</vt:lpstr>
      <vt:lpstr>2_Office Theme</vt:lpstr>
      <vt:lpstr>1_Office Theme</vt:lpstr>
      <vt:lpstr>Visio</vt:lpstr>
      <vt:lpstr>Presentation</vt:lpstr>
      <vt:lpstr>Multiscale Modeling of Blood Flow and Platelet Mediated Thrombosis:  Model Credibility Plan Start Date: May 1, 2016 </vt:lpstr>
      <vt:lpstr>Overview of Platelet Multiscale Model</vt:lpstr>
      <vt:lpstr>Model Utility and Audience</vt:lpstr>
      <vt:lpstr>Model Credibility Plan</vt:lpstr>
      <vt:lpstr>Timeline and Milestones</vt:lpstr>
      <vt:lpstr>Platelet Model: Geometry, Material Properties, and Rheology</vt:lpstr>
      <vt:lpstr>PowerPoint Presentation</vt:lpstr>
      <vt:lpstr>PowerPoint Presentation</vt:lpstr>
      <vt:lpstr>Platelet Kinematics under Flow</vt:lpstr>
      <vt:lpstr>Platelet Shape Change</vt:lpstr>
      <vt:lpstr>Platelet Aggregation/Adhesion Under Flow</vt:lpstr>
      <vt:lpstr>PowerPoint Presentation</vt:lpstr>
      <vt:lpstr>Third-Party Evaluation Requirements (Year 3)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Credibility</dc:title>
  <dc:subject>Multiscale</dc:subject>
  <dc:creator>Jawaad;Peng Zhang</dc:creator>
  <cp:lastModifiedBy>Danny Bluestein</cp:lastModifiedBy>
  <cp:revision>185</cp:revision>
  <dcterms:created xsi:type="dcterms:W3CDTF">2017-02-15T21:08:23Z</dcterms:created>
  <dcterms:modified xsi:type="dcterms:W3CDTF">2017-03-15T16:41:17Z</dcterms:modified>
</cp:coreProperties>
</file>