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sldIdLst>
    <p:sldId id="256" r:id="rId2"/>
    <p:sldId id="313" r:id="rId3"/>
    <p:sldId id="307" r:id="rId4"/>
    <p:sldId id="310" r:id="rId5"/>
    <p:sldId id="309" r:id="rId6"/>
    <p:sldId id="308" r:id="rId7"/>
    <p:sldId id="319" r:id="rId8"/>
    <p:sldId id="274" r:id="rId9"/>
    <p:sldId id="320" r:id="rId10"/>
    <p:sldId id="288" r:id="rId11"/>
    <p:sldId id="289" r:id="rId12"/>
    <p:sldId id="299" r:id="rId13"/>
    <p:sldId id="324" r:id="rId14"/>
    <p:sldId id="325" r:id="rId15"/>
    <p:sldId id="290" r:id="rId16"/>
    <p:sldId id="291" r:id="rId17"/>
    <p:sldId id="321" r:id="rId18"/>
    <p:sldId id="327" r:id="rId19"/>
    <p:sldId id="259" r:id="rId20"/>
    <p:sldId id="297" r:id="rId21"/>
    <p:sldId id="326" r:id="rId22"/>
    <p:sldId id="295" r:id="rId23"/>
    <p:sldId id="322" r:id="rId24"/>
    <p:sldId id="300" r:id="rId25"/>
    <p:sldId id="301" r:id="rId26"/>
    <p:sldId id="302" r:id="rId27"/>
    <p:sldId id="303" r:id="rId28"/>
    <p:sldId id="305" r:id="rId29"/>
    <p:sldId id="323" r:id="rId30"/>
    <p:sldId id="304" r:id="rId31"/>
    <p:sldId id="306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8B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2" autoAdjust="0"/>
  </p:normalViewPr>
  <p:slideViewPr>
    <p:cSldViewPr snapToGrid="0" snapToObjects="1">
      <p:cViewPr varScale="1">
        <p:scale>
          <a:sx n="50" d="100"/>
          <a:sy n="50" d="100"/>
        </p:scale>
        <p:origin x="21" y="10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3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8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1DEABC-D766-4322-8E78-B830FAE35C72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4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2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29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675729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40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A8E1CE-37F8-4102-8DF9-852A0A51F293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4" y="5951814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228007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8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8" y="514197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1663BA-01FC-4367-B6F3-ABB2645D55F1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5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5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4" y="59972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2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8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299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AD5615-7F4F-4584-84D5-CC95918C321F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5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0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4" y="687478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4" y="5951814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8" y="5956140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3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678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73" y="1375063"/>
            <a:ext cx="7989752" cy="1504844"/>
          </a:xfrm>
        </p:spPr>
        <p:txBody>
          <a:bodyPr>
            <a:normAutofit/>
          </a:bodyPr>
          <a:lstStyle/>
          <a:p>
            <a:r>
              <a:rPr lang="en-US" sz="4000" dirty="0"/>
              <a:t>Nested </a:t>
            </a:r>
            <a:r>
              <a:rPr lang="en-US" sz="4000" dirty="0" smtClean="0"/>
              <a:t>Boxes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3191640"/>
            <a:ext cx="7989752" cy="1799465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Causal-Mechanical Explanation in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Multi-Scale Modeling of Disease Occurrence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Olaf </a:t>
            </a:r>
            <a:r>
              <a:rPr lang="en-US" dirty="0" err="1" smtClean="0">
                <a:solidFill>
                  <a:schemeClr val="bg1"/>
                </a:solidFill>
              </a:rPr>
              <a:t>Dammann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395" y="5302834"/>
            <a:ext cx="4705769" cy="953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53" y="1449862"/>
            <a:ext cx="1956182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410-B3CE-480E-AEC0-CECA545C3D5C}" type="slidenum">
              <a:rPr lang="en-US" altLang="en-US"/>
              <a:pPr/>
              <a:t>10</a:t>
            </a:fld>
            <a:r>
              <a:rPr lang="en-US" altLang="en-US" dirty="0"/>
              <a:t> / 52</a:t>
            </a:r>
          </a:p>
          <a:p>
            <a:endParaRPr lang="en-US" altLang="en-US" dirty="0"/>
          </a:p>
        </p:txBody>
      </p:sp>
      <p:pic>
        <p:nvPicPr>
          <p:cNvPr id="29756" name="Picture 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1131" y="2088324"/>
            <a:ext cx="1639509" cy="2317422"/>
          </a:xfrm>
          <a:noFill/>
          <a:ln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87452" y="6230938"/>
            <a:ext cx="64817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000" dirty="0">
                <a:solidFill>
                  <a:srgbClr val="FF0000"/>
                </a:solidFill>
              </a:rPr>
              <a:t>Pediatr Res 1997;42:1-8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2045605"/>
            <a:ext cx="5787736" cy="38525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en-US" sz="2600" dirty="0"/>
              <a:t>Maternal Intrauterine Infection, Cytokines, and Brain Damage in the Preterm Newborn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93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9410-B3CE-480E-AEC0-CECA545C3D5C}" type="slidenum">
              <a:rPr lang="en-US" altLang="en-US"/>
              <a:pPr/>
              <a:t>11</a:t>
            </a:fld>
            <a:r>
              <a:rPr lang="en-US" altLang="en-US" dirty="0"/>
              <a:t> / 52</a:t>
            </a:r>
          </a:p>
          <a:p>
            <a:endParaRPr lang="en-US" altLang="en-US" dirty="0"/>
          </a:p>
        </p:txBody>
      </p:sp>
      <p:pic>
        <p:nvPicPr>
          <p:cNvPr id="29756" name="Picture 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1131" y="2088324"/>
            <a:ext cx="1639509" cy="2317422"/>
          </a:xfrm>
          <a:noFill/>
          <a:ln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87452" y="6230938"/>
            <a:ext cx="64817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000" dirty="0">
                <a:solidFill>
                  <a:srgbClr val="FF0000"/>
                </a:solidFill>
              </a:rPr>
              <a:t>Pediatr Res 1997;42:1-8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en-US" sz="4000" dirty="0" smtClean="0"/>
              <a:t>Risk Factor Epidemiology</a:t>
            </a:r>
            <a:endParaRPr lang="en-US" sz="4000" dirty="0"/>
          </a:p>
        </p:txBody>
      </p:sp>
      <p:pic>
        <p:nvPicPr>
          <p:cNvPr id="9" name="Picture 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989" y="2393755"/>
            <a:ext cx="6477928" cy="336281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869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MSM in </a:t>
            </a:r>
            <a:r>
              <a:rPr lang="en-US" sz="4000" dirty="0" err="1"/>
              <a:t>Neuropediatrics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1657" y="1924053"/>
            <a:ext cx="8234363" cy="1827213"/>
            <a:chOff x="431655" y="2256560"/>
            <a:chExt cx="8234363" cy="18272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655" y="2256560"/>
              <a:ext cx="8234363" cy="12544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655" y="3511042"/>
              <a:ext cx="4746958" cy="57273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731334" y="6391029"/>
            <a:ext cx="3635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Neuropediatrics</a:t>
            </a:r>
            <a:r>
              <a:rPr lang="en-US" sz="2000" dirty="0">
                <a:solidFill>
                  <a:srgbClr val="FF0000"/>
                </a:solidFill>
              </a:rPr>
              <a:t> 2011;42:90-96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6" y="3925130"/>
            <a:ext cx="2342718" cy="246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184" y="2961141"/>
            <a:ext cx="4312227" cy="35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5" y="22230"/>
            <a:ext cx="8722220" cy="6544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0516" y="6468656"/>
            <a:ext cx="7348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Online Journal of Public Health Informatics. 2014;6(3).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4938" y="406179"/>
            <a:ext cx="2699039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SYSTEMS</a:t>
            </a:r>
          </a:p>
          <a:p>
            <a:r>
              <a:rPr lang="en-US" sz="2800" dirty="0">
                <a:solidFill>
                  <a:schemeClr val="bg1"/>
                </a:solidFill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41189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of The Health Sciences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9" y="2669438"/>
            <a:ext cx="5039591" cy="1953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421" y="5377366"/>
            <a:ext cx="4275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Philosophy of Science 2015;82:509-19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2" y="2129107"/>
            <a:ext cx="2785197" cy="4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18611" y="5217275"/>
            <a:ext cx="2639291" cy="679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1193" y="3044538"/>
            <a:ext cx="7845834" cy="1101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Explaining Illness Occurrence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195" y="3221181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Risk Factor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2819" y="3221181"/>
            <a:ext cx="228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Illness</a:t>
            </a: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3625730" y="3605901"/>
            <a:ext cx="2297088" cy="1"/>
          </a:xfrm>
          <a:prstGeom prst="straightConnector1">
            <a:avLst/>
          </a:prstGeom>
          <a:ln w="508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281" y="5127217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Cause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2819" y="5127217"/>
            <a:ext cx="228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Effect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36816" y="5527079"/>
            <a:ext cx="229708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8151" y="2443688"/>
            <a:ext cx="201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we see: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5732" y="4755610"/>
            <a:ext cx="214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we think:</a:t>
            </a:r>
          </a:p>
        </p:txBody>
      </p:sp>
    </p:spTree>
    <p:extLst>
      <p:ext uri="{BB962C8B-B14F-4D97-AF65-F5344CB8AC3E}">
        <p14:creationId xmlns:p14="http://schemas.microsoft.com/office/powerpoint/2010/main" val="3512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“Black </a:t>
            </a:r>
            <a:r>
              <a:rPr lang="en-US" sz="4000"/>
              <a:t>Box </a:t>
            </a:r>
            <a:r>
              <a:rPr lang="en-US" sz="4000" smtClean="0"/>
              <a:t>Epidemiology”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8067" y="352727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Exposure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9691" y="3527273"/>
            <a:ext cx="2421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Outcome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49083" y="3943165"/>
            <a:ext cx="229708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48365" y="3174232"/>
            <a:ext cx="174567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urlz MT" panose="04040404050702020202" pitchFamily="8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870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69051"/>
            <a:ext cx="7989752" cy="4470267"/>
          </a:xfrm>
        </p:spPr>
        <p:txBody>
          <a:bodyPr>
            <a:noAutofit/>
          </a:bodyPr>
          <a:lstStyle/>
          <a:p>
            <a:r>
              <a:rPr lang="en-US" sz="3600" dirty="0"/>
              <a:t>Prelude: MSM &amp; Systems Medicine</a:t>
            </a:r>
          </a:p>
          <a:p>
            <a:r>
              <a:rPr lang="en-US" sz="3600" dirty="0"/>
              <a:t>The Big Question</a:t>
            </a:r>
          </a:p>
          <a:p>
            <a:r>
              <a:rPr lang="en-US" sz="3600" dirty="0"/>
              <a:t>My </a:t>
            </a:r>
            <a:r>
              <a:rPr lang="en-US" sz="3600" dirty="0" smtClean="0"/>
              <a:t>perspective</a:t>
            </a:r>
            <a:r>
              <a:rPr lang="en-US" sz="3600" dirty="0"/>
              <a:t>(s)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Interlude: Causation and Mechanisms</a:t>
            </a:r>
          </a:p>
          <a:p>
            <a:r>
              <a:rPr lang="en-US" sz="3600" dirty="0"/>
              <a:t>Proposal: Nested Black Boxes</a:t>
            </a:r>
          </a:p>
          <a:p>
            <a:r>
              <a:rPr lang="en-US" sz="3600" dirty="0"/>
              <a:t>Postlude: </a:t>
            </a:r>
            <a:r>
              <a:rPr lang="en-US" sz="3600" dirty="0" smtClean="0"/>
              <a:t>No causes in, no causes out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79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 and Mechanisms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69" y="2524795"/>
            <a:ext cx="2429935" cy="3441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8" y="2203063"/>
            <a:ext cx="2239665" cy="3360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36" y="2980268"/>
            <a:ext cx="2442634" cy="35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66" y="2061529"/>
            <a:ext cx="4964874" cy="4134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1393" y="6420939"/>
            <a:ext cx="634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Perspectives in Biology and Medicine 2017; 60 (2): 151–65.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0744" y="687478"/>
            <a:ext cx="7613002" cy="10833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Etiological Stance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77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69051"/>
            <a:ext cx="7989752" cy="44702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Prelude: MSM &amp; Systems Medicine</a:t>
            </a:r>
          </a:p>
          <a:p>
            <a:r>
              <a:rPr lang="en-US" sz="3600" dirty="0"/>
              <a:t>The Big Question</a:t>
            </a:r>
          </a:p>
          <a:p>
            <a:r>
              <a:rPr lang="en-US" sz="3600" dirty="0"/>
              <a:t>My </a:t>
            </a:r>
            <a:r>
              <a:rPr lang="en-US" sz="3600" dirty="0" smtClean="0"/>
              <a:t>perspective(s)</a:t>
            </a:r>
            <a:endParaRPr lang="en-US" sz="3600" dirty="0"/>
          </a:p>
          <a:p>
            <a:r>
              <a:rPr lang="en-US" sz="3600" dirty="0"/>
              <a:t>Interlude: Causation and Mechanisms</a:t>
            </a:r>
          </a:p>
          <a:p>
            <a:r>
              <a:rPr lang="en-US" sz="3600" dirty="0"/>
              <a:t>Proposal: Nested </a:t>
            </a:r>
            <a:r>
              <a:rPr lang="en-US" sz="3600" dirty="0" smtClean="0"/>
              <a:t>Boxes</a:t>
            </a:r>
            <a:endParaRPr lang="en-US" sz="3600" dirty="0"/>
          </a:p>
          <a:p>
            <a:r>
              <a:rPr lang="en-US" sz="3600" dirty="0"/>
              <a:t>Postlude: </a:t>
            </a:r>
            <a:r>
              <a:rPr lang="en-US" sz="3600" dirty="0" smtClean="0"/>
              <a:t>No causes in, no causes out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78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Causation and Mechanisms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8329" y="2317867"/>
            <a:ext cx="1496291" cy="70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70881" y="2374092"/>
            <a:ext cx="1475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RWT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87452" y="6230938"/>
            <a:ext cx="64817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000" dirty="0">
                <a:solidFill>
                  <a:srgbClr val="FF0000"/>
                </a:solidFill>
              </a:rPr>
              <a:t>Stud Hist Phil Biol Biomed Sci 2015;54:1-9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2498452"/>
            <a:ext cx="8323118" cy="28248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57242" y="687478"/>
            <a:ext cx="822302" cy="761497"/>
            <a:chOff x="4823524" y="2774372"/>
            <a:chExt cx="1475509" cy="1371600"/>
          </a:xfrm>
        </p:grpSpPr>
        <p:sp>
          <p:nvSpPr>
            <p:cNvPr id="11" name="Oval 10"/>
            <p:cNvSpPr/>
            <p:nvPr/>
          </p:nvSpPr>
          <p:spPr>
            <a:xfrm>
              <a:off x="4862945" y="2774372"/>
              <a:ext cx="1371600" cy="1371600"/>
            </a:xfrm>
            <a:prstGeom prst="ellipse">
              <a:avLst/>
            </a:prstGeom>
            <a:solidFill>
              <a:srgbClr val="A8B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3524" y="3221274"/>
              <a:ext cx="1475509" cy="7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RWT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Evidence Generation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3" y="2114549"/>
            <a:ext cx="8558654" cy="4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473" y="218212"/>
            <a:ext cx="8582891" cy="195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390" y="322123"/>
            <a:ext cx="3658298" cy="182879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400" dirty="0"/>
              <a:t>Causal-Mechanical</a:t>
            </a:r>
            <a:br>
              <a:rPr lang="en-US" sz="4400" dirty="0"/>
            </a:br>
            <a:r>
              <a:rPr lang="en-US" sz="4400" dirty="0"/>
              <a:t>Explanation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5" y="133403"/>
            <a:ext cx="4164810" cy="5780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588" y="5914105"/>
            <a:ext cx="468836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dirty="0">
                <a:solidFill>
                  <a:srgbClr val="FF0000"/>
                </a:solidFill>
              </a:rPr>
              <a:t>Stud Hist Phil Biol Biomed Sci 2015;54:1-9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en-US" dirty="0">
                <a:solidFill>
                  <a:srgbClr val="0000CC"/>
                </a:solidFill>
              </a:rPr>
              <a:t>Rao et al., Cell 2014;157:1279-91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90069" y="2566815"/>
            <a:ext cx="3044537" cy="3739707"/>
            <a:chOff x="800987" y="1879328"/>
            <a:chExt cx="3044537" cy="3739707"/>
          </a:xfrm>
        </p:grpSpPr>
        <p:sp>
          <p:nvSpPr>
            <p:cNvPr id="9" name="TextBox 8"/>
            <p:cNvSpPr txBox="1"/>
            <p:nvPr/>
          </p:nvSpPr>
          <p:spPr>
            <a:xfrm>
              <a:off x="800987" y="1879328"/>
              <a:ext cx="304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Exposure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5337" y="4972704"/>
              <a:ext cx="2015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Outcome</a:t>
              </a:r>
            </a:p>
          </p:txBody>
        </p:sp>
        <p:cxnSp>
          <p:nvCxnSpPr>
            <p:cNvPr id="11" name="Straight Arrow Connector 10"/>
            <p:cNvCxnSpPr>
              <a:stCxn id="9" idx="2"/>
              <a:endCxn id="10" idx="0"/>
            </p:cNvCxnSpPr>
            <p:nvPr/>
          </p:nvCxnSpPr>
          <p:spPr>
            <a:xfrm>
              <a:off x="2323256" y="2525659"/>
              <a:ext cx="0" cy="244704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11425" y="3332497"/>
              <a:ext cx="2248745" cy="10156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urlz MT" panose="04040404050702020202" pitchFamily="82" charset="0"/>
                </a:rPr>
                <a:t>M</a:t>
              </a:r>
            </a:p>
          </p:txBody>
        </p:sp>
      </p:grpSp>
      <p:sp>
        <p:nvSpPr>
          <p:cNvPr id="16" name="Left Brace 15"/>
          <p:cNvSpPr/>
          <p:nvPr/>
        </p:nvSpPr>
        <p:spPr>
          <a:xfrm flipH="1">
            <a:off x="4340153" y="207820"/>
            <a:ext cx="804239" cy="5798125"/>
          </a:xfrm>
          <a:prstGeom prst="leftBrace">
            <a:avLst>
              <a:gd name="adj1" fmla="val 74905"/>
              <a:gd name="adj2" fmla="val 50717"/>
            </a:avLst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69051"/>
            <a:ext cx="7989752" cy="4470267"/>
          </a:xfrm>
        </p:spPr>
        <p:txBody>
          <a:bodyPr>
            <a:noAutofit/>
          </a:bodyPr>
          <a:lstStyle/>
          <a:p>
            <a:r>
              <a:rPr lang="en-US" sz="3600" dirty="0"/>
              <a:t>Prelude: MSM &amp; Systems Medicine</a:t>
            </a:r>
          </a:p>
          <a:p>
            <a:r>
              <a:rPr lang="en-US" sz="3600" dirty="0"/>
              <a:t>The Big Question</a:t>
            </a:r>
          </a:p>
          <a:p>
            <a:r>
              <a:rPr lang="en-US" sz="3600" dirty="0"/>
              <a:t>My </a:t>
            </a:r>
            <a:r>
              <a:rPr lang="en-US" sz="3600" dirty="0" smtClean="0"/>
              <a:t>perspective</a:t>
            </a:r>
            <a:r>
              <a:rPr lang="en-US" sz="3600" dirty="0"/>
              <a:t>(s)</a:t>
            </a:r>
          </a:p>
          <a:p>
            <a:r>
              <a:rPr lang="en-US" sz="3600" dirty="0"/>
              <a:t>Interlude: Causation and Mechanisms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Proposal: Nested Black Boxes</a:t>
            </a:r>
          </a:p>
          <a:p>
            <a:r>
              <a:rPr lang="en-US" sz="3600" dirty="0"/>
              <a:t>Postlude: </a:t>
            </a:r>
            <a:r>
              <a:rPr lang="en-US" sz="3600" dirty="0" smtClean="0"/>
              <a:t>No causes in, no causes out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30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Nested </a:t>
            </a:r>
            <a:r>
              <a:rPr lang="en-US" sz="4000" dirty="0"/>
              <a:t>Black </a:t>
            </a:r>
            <a:r>
              <a:rPr lang="en-US" sz="4000" dirty="0" err="1"/>
              <a:t>BoxEs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Level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067" y="352727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Exposure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9691" y="3527273"/>
            <a:ext cx="2421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Outcome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49083" y="3943165"/>
            <a:ext cx="229708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9164" y="3241964"/>
            <a:ext cx="174567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urlz MT" panose="04040404050702020202" pitchFamily="82" charset="0"/>
              </a:rPr>
              <a:t>M</a:t>
            </a:r>
            <a:r>
              <a:rPr lang="en-US" sz="3600" dirty="0">
                <a:solidFill>
                  <a:schemeClr val="bg1"/>
                </a:solidFill>
                <a:latin typeface="Curlz MT" panose="04040404050702020202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00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>
            <a:stCxn id="12" idx="3"/>
            <a:endCxn id="7" idx="1"/>
          </p:cNvCxnSpPr>
          <p:nvPr/>
        </p:nvCxnSpPr>
        <p:spPr>
          <a:xfrm flipV="1">
            <a:off x="1526766" y="4369197"/>
            <a:ext cx="6075916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2" y="2327568"/>
            <a:ext cx="5081155" cy="4083627"/>
          </a:xfrm>
          <a:prstGeom prst="rect">
            <a:avLst/>
          </a:prstGeom>
          <a:solidFill>
            <a:srgbClr val="A8B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421" y="3707478"/>
            <a:ext cx="109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2684" y="3707477"/>
            <a:ext cx="109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471" y="3984475"/>
            <a:ext cx="686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3774" y="3984474"/>
            <a:ext cx="600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96493" y="4369196"/>
            <a:ext cx="3008165" cy="207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60421" y="3340681"/>
            <a:ext cx="2423161" cy="22658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99164" y="3688777"/>
            <a:ext cx="174567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urlz MT" panose="04040404050702020202" pitchFamily="82" charset="0"/>
              </a:rPr>
              <a:t>M</a:t>
            </a:r>
            <a:r>
              <a:rPr lang="en-US" sz="3600" dirty="0">
                <a:solidFill>
                  <a:schemeClr val="bg1"/>
                </a:solidFill>
                <a:latin typeface="Curlz MT" panose="04040404050702020202" pitchFamily="82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1590" y="2511112"/>
            <a:ext cx="79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urlz MT" panose="04040404050702020202" pitchFamily="82" charset="0"/>
              </a:rPr>
              <a:t>M1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1193" y="687478"/>
            <a:ext cx="7989752" cy="1083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Nested </a:t>
            </a:r>
            <a:r>
              <a:rPr lang="en-US" sz="4000" dirty="0"/>
              <a:t>Black </a:t>
            </a:r>
            <a:r>
              <a:rPr lang="en-US" sz="4000" dirty="0" err="1"/>
              <a:t>BoxEs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3745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>
            <a:stCxn id="12" idx="3"/>
            <a:endCxn id="7" idx="1"/>
          </p:cNvCxnSpPr>
          <p:nvPr/>
        </p:nvCxnSpPr>
        <p:spPr>
          <a:xfrm flipV="1">
            <a:off x="1526766" y="4369197"/>
            <a:ext cx="6075916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2" y="2327568"/>
            <a:ext cx="5081155" cy="4083627"/>
          </a:xfrm>
          <a:prstGeom prst="rect">
            <a:avLst/>
          </a:prstGeom>
          <a:solidFill>
            <a:srgbClr val="A8B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421" y="3707478"/>
            <a:ext cx="109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2684" y="3707477"/>
            <a:ext cx="109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471" y="3984475"/>
            <a:ext cx="686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3774" y="3984474"/>
            <a:ext cx="600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96493" y="4369196"/>
            <a:ext cx="3008165" cy="207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60421" y="3340681"/>
            <a:ext cx="2423161" cy="22658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03721" y="3354187"/>
            <a:ext cx="79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urlz MT" panose="04040404050702020202" pitchFamily="82" charset="0"/>
              </a:rPr>
              <a:t>M</a:t>
            </a:r>
            <a:r>
              <a:rPr lang="en-US" sz="2400" b="1" dirty="0">
                <a:latin typeface="Curlz MT" panose="04040404050702020202" pitchFamily="8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990" y="2663512"/>
            <a:ext cx="79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urlz MT" panose="04040404050702020202" pitchFamily="82" charset="0"/>
              </a:rPr>
              <a:t>M</a:t>
            </a:r>
            <a:r>
              <a:rPr lang="en-US" sz="2400" b="1" dirty="0">
                <a:latin typeface="Curlz MT" panose="04040404050702020202" pitchFamily="82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16430" y="4069689"/>
            <a:ext cx="68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5982" y="4075109"/>
            <a:ext cx="60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15062" y="4362076"/>
            <a:ext cx="1323688" cy="1116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33990" y="4033090"/>
            <a:ext cx="79490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urlz MT" panose="04040404050702020202" pitchFamily="82" charset="0"/>
              </a:rPr>
              <a:t>M</a:t>
            </a:r>
            <a:r>
              <a:rPr lang="en-US" sz="2400" b="1" dirty="0">
                <a:solidFill>
                  <a:schemeClr val="bg1"/>
                </a:solidFill>
                <a:latin typeface="Curlz MT" panose="04040404050702020202" pitchFamily="82" charset="0"/>
              </a:rPr>
              <a:t>3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1193" y="687478"/>
            <a:ext cx="7989752" cy="1083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Nested </a:t>
            </a:r>
            <a:r>
              <a:rPr lang="en-US" sz="4000" dirty="0"/>
              <a:t>Black </a:t>
            </a:r>
            <a:r>
              <a:rPr lang="en-US" sz="4000" dirty="0" err="1"/>
              <a:t>BoxEs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563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1193" y="687478"/>
            <a:ext cx="7989752" cy="1083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Nested </a:t>
            </a:r>
            <a:r>
              <a:rPr lang="en-US" sz="4000" dirty="0"/>
              <a:t>Black Boxes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2" y="2009722"/>
            <a:ext cx="2859093" cy="4320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2276474"/>
            <a:ext cx="51625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Simplicity</a:t>
            </a:r>
            <a:r>
              <a:rPr lang="en-US" sz="3200" dirty="0"/>
              <a:t>: Model </a:t>
            </a:r>
            <a:r>
              <a:rPr lang="en-US" sz="3200" dirty="0">
                <a:latin typeface="Curlz MT" panose="04040404050702020202" pitchFamily="82" charset="0"/>
              </a:rPr>
              <a:t>M</a:t>
            </a:r>
            <a:r>
              <a:rPr lang="en-US" sz="2000" dirty="0">
                <a:latin typeface="Curlz MT" panose="04040404050702020202" pitchFamily="82" charset="0"/>
              </a:rPr>
              <a:t>1</a:t>
            </a:r>
            <a:r>
              <a:rPr lang="en-US" sz="3200" dirty="0">
                <a:latin typeface="Curlz MT" panose="04040404050702020202" pitchFamily="82" charset="0"/>
              </a:rPr>
              <a:t> .. </a:t>
            </a:r>
            <a:r>
              <a:rPr lang="en-US" sz="3200" dirty="0" err="1">
                <a:latin typeface="Curlz MT" panose="04040404050702020202" pitchFamily="82" charset="0"/>
              </a:rPr>
              <a:t>M</a:t>
            </a:r>
            <a:r>
              <a:rPr lang="en-US" sz="2400" dirty="0" err="1">
                <a:latin typeface="Curlz MT" panose="04040404050702020202" pitchFamily="82" charset="0"/>
              </a:rPr>
              <a:t>n</a:t>
            </a:r>
            <a:r>
              <a:rPr lang="en-US" sz="3200" dirty="0">
                <a:latin typeface="Curlz MT" panose="04040404050702020202" pitchFamily="82" charset="0"/>
              </a:rPr>
              <a:t> </a:t>
            </a:r>
            <a:r>
              <a:rPr lang="en-US" sz="3200" dirty="0">
                <a:latin typeface="+mj-lt"/>
              </a:rPr>
              <a:t>using (logistic) regression, yielding odds ratios and confidence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Complexity:</a:t>
            </a:r>
            <a:r>
              <a:rPr lang="en-US" sz="3200" dirty="0">
                <a:latin typeface="+mj-lt"/>
              </a:rPr>
              <a:t> Mediation and Interaction </a:t>
            </a:r>
            <a:r>
              <a:rPr lang="en-US" sz="3200" dirty="0" smtClean="0">
                <a:latin typeface="+mj-lt"/>
              </a:rPr>
              <a:t>Analysis</a:t>
            </a:r>
            <a:endParaRPr lang="en-US" sz="3200" dirty="0">
              <a:latin typeface="+mj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8764" y="4943475"/>
            <a:ext cx="94297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0719" y="6136907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OUP, 2015</a:t>
            </a:r>
          </a:p>
        </p:txBody>
      </p:sp>
    </p:spTree>
    <p:extLst>
      <p:ext uri="{BB962C8B-B14F-4D97-AF65-F5344CB8AC3E}">
        <p14:creationId xmlns:p14="http://schemas.microsoft.com/office/powerpoint/2010/main" val="22266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1193" y="687478"/>
            <a:ext cx="7989752" cy="113561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Nested </a:t>
            </a:r>
            <a:r>
              <a:rPr lang="en-US" sz="4000" dirty="0"/>
              <a:t>Black Boxes</a:t>
            </a:r>
            <a:br>
              <a:rPr lang="en-US" sz="4000" dirty="0"/>
            </a:b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explanatory </a:t>
            </a:r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coherentism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&amp; ECHO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2105026"/>
            <a:ext cx="5377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background theory for the development of explanatory systems 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by </a:t>
            </a:r>
            <a:r>
              <a:rPr lang="en-US" sz="2600" dirty="0">
                <a:latin typeface="+mj-lt"/>
              </a:rPr>
              <a:t>integrating epidemiologic evidence with a diversity of other error-independent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computational </a:t>
            </a:r>
            <a:r>
              <a:rPr lang="en-US" sz="2600" dirty="0">
                <a:latin typeface="+mj-lt"/>
              </a:rPr>
              <a:t>formalization </a:t>
            </a:r>
            <a:r>
              <a:rPr lang="en-US" sz="2600" dirty="0" smtClean="0">
                <a:latin typeface="+mj-lt"/>
              </a:rPr>
              <a:t>in </a:t>
            </a:r>
            <a:r>
              <a:rPr lang="en-US" sz="2600" dirty="0">
                <a:latin typeface="+mj-lt"/>
              </a:rPr>
              <a:t>an explanatory </a:t>
            </a:r>
            <a:r>
              <a:rPr lang="en-US" sz="2600" dirty="0" err="1">
                <a:latin typeface="+mj-lt"/>
              </a:rPr>
              <a:t>coherentist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introduce </a:t>
            </a:r>
            <a:r>
              <a:rPr lang="en-US" sz="2600" dirty="0">
                <a:latin typeface="+mj-lt"/>
              </a:rPr>
              <a:t>Paul </a:t>
            </a:r>
            <a:r>
              <a:rPr lang="en-US" sz="2600" dirty="0" err="1">
                <a:latin typeface="+mj-lt"/>
              </a:rPr>
              <a:t>Thagard’s</a:t>
            </a:r>
            <a:r>
              <a:rPr lang="en-US" sz="2600" dirty="0">
                <a:latin typeface="+mj-lt"/>
              </a:rPr>
              <a:t> ECHO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92704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Am J </a:t>
            </a:r>
            <a:r>
              <a:rPr lang="en-US" sz="2000" dirty="0" err="1">
                <a:solidFill>
                  <a:srgbClr val="FF0000"/>
                </a:solidFill>
              </a:rPr>
              <a:t>Epidemiol</a:t>
            </a:r>
            <a:r>
              <a:rPr lang="en-US" sz="2000" dirty="0">
                <a:solidFill>
                  <a:srgbClr val="FF0000"/>
                </a:solidFill>
              </a:rPr>
              <a:t>, 2018:1-6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65" y="2105024"/>
            <a:ext cx="2638917" cy="347626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0800000">
            <a:off x="6816434" y="3526233"/>
            <a:ext cx="852055" cy="6338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69051"/>
            <a:ext cx="7989752" cy="4470267"/>
          </a:xfrm>
        </p:spPr>
        <p:txBody>
          <a:bodyPr>
            <a:noAutofit/>
          </a:bodyPr>
          <a:lstStyle/>
          <a:p>
            <a:r>
              <a:rPr lang="en-US" sz="3600" dirty="0"/>
              <a:t>Prelude: MSM &amp; Systems Medicine</a:t>
            </a:r>
          </a:p>
          <a:p>
            <a:r>
              <a:rPr lang="en-US" sz="3600" dirty="0"/>
              <a:t>The Big Question</a:t>
            </a:r>
          </a:p>
          <a:p>
            <a:r>
              <a:rPr lang="en-US" sz="3600" dirty="0"/>
              <a:t>My </a:t>
            </a:r>
            <a:r>
              <a:rPr lang="en-US" sz="3600" dirty="0" smtClean="0"/>
              <a:t>perspective</a:t>
            </a:r>
            <a:r>
              <a:rPr lang="en-US" sz="3600" dirty="0"/>
              <a:t>(s)</a:t>
            </a:r>
          </a:p>
          <a:p>
            <a:r>
              <a:rPr lang="en-US" sz="3600" dirty="0"/>
              <a:t>Interlude: Causation and Mechanisms</a:t>
            </a:r>
          </a:p>
          <a:p>
            <a:r>
              <a:rPr lang="en-US" sz="3600" dirty="0"/>
              <a:t>Proposal: Nested Black Boxes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Postlude: </a:t>
            </a:r>
            <a:r>
              <a:rPr lang="en-US" sz="3600" dirty="0" smtClean="0">
                <a:solidFill>
                  <a:srgbClr val="FF0000"/>
                </a:solidFill>
              </a:rPr>
              <a:t>No causes in, no causes out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67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Modeling (MSM)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4" y="1857375"/>
            <a:ext cx="7896225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786064"/>
            <a:ext cx="6591300" cy="1740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451" y="3254503"/>
            <a:ext cx="3553004" cy="317487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69828" y="5877757"/>
            <a:ext cx="36036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000" dirty="0">
                <a:solidFill>
                  <a:srgbClr val="FF0000"/>
                </a:solidFill>
              </a:rPr>
              <a:t>Brain Informatics 2017;4:219-30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880" y="792785"/>
            <a:ext cx="927370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“No causes in, no causes </a:t>
            </a:r>
            <a:r>
              <a:rPr lang="en-US" sz="3600" dirty="0" smtClean="0"/>
              <a:t>out”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680719" y="6136907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1989:13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966914"/>
            <a:ext cx="3048000" cy="47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469" y="2318438"/>
            <a:ext cx="4312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“You can indeed use statistics to extract causal information if only the input of causal information has been sufficient”</a:t>
            </a:r>
          </a:p>
        </p:txBody>
      </p:sp>
    </p:spTree>
    <p:extLst>
      <p:ext uri="{BB962C8B-B14F-4D97-AF65-F5344CB8AC3E}">
        <p14:creationId xmlns:p14="http://schemas.microsoft.com/office/powerpoint/2010/main" val="15780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0255"/>
            <a:ext cx="7989752" cy="4714875"/>
          </a:xfrm>
        </p:spPr>
        <p:txBody>
          <a:bodyPr>
            <a:noAutofit/>
          </a:bodyPr>
          <a:lstStyle/>
          <a:p>
            <a:r>
              <a:rPr lang="en-US" sz="2000" dirty="0" err="1"/>
              <a:t>Dammann</a:t>
            </a:r>
            <a:r>
              <a:rPr lang="en-US" sz="2000" dirty="0"/>
              <a:t> O, Follett P.  Toward multi-scale computational modeling in developmental disability research. </a:t>
            </a:r>
            <a:r>
              <a:rPr lang="en-US" sz="2000" dirty="0" err="1"/>
              <a:t>Neuropediatrics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2011</a:t>
            </a:r>
            <a:r>
              <a:rPr lang="en-US" sz="2000" dirty="0"/>
              <a:t>;42(3):90-6.</a:t>
            </a:r>
          </a:p>
          <a:p>
            <a:r>
              <a:rPr lang="en-US" sz="2000" dirty="0" err="1"/>
              <a:t>Dammann</a:t>
            </a:r>
            <a:r>
              <a:rPr lang="en-US" sz="2000" dirty="0"/>
              <a:t> O, Gray PH, </a:t>
            </a:r>
            <a:r>
              <a:rPr lang="en-US" sz="2000" dirty="0" err="1"/>
              <a:t>Gressens</a:t>
            </a:r>
            <a:r>
              <a:rPr lang="en-US" sz="2000" dirty="0"/>
              <a:t> P, </a:t>
            </a:r>
            <a:r>
              <a:rPr lang="en-US" sz="2000" dirty="0" err="1"/>
              <a:t>Wolkenhauer</a:t>
            </a:r>
            <a:r>
              <a:rPr lang="en-US" sz="2000" dirty="0"/>
              <a:t> O, Leviton A. Systems Epidemiology: What's in a Name? Online Journal of Public Health Informatics. </a:t>
            </a:r>
            <a:r>
              <a:rPr lang="en-US" sz="2000" dirty="0">
                <a:solidFill>
                  <a:srgbClr val="FF0000"/>
                </a:solidFill>
              </a:rPr>
              <a:t>2014</a:t>
            </a:r>
            <a:r>
              <a:rPr lang="en-US" sz="2000" dirty="0"/>
              <a:t>;6(3).</a:t>
            </a:r>
          </a:p>
          <a:p>
            <a:r>
              <a:rPr lang="en-US" sz="2000" dirty="0" err="1"/>
              <a:t>Dammann</a:t>
            </a:r>
            <a:r>
              <a:rPr lang="en-US" sz="2000" dirty="0"/>
              <a:t> O. The Etiological Stance: Explaining Illness Occurrence. </a:t>
            </a:r>
            <a:r>
              <a:rPr lang="en-US" sz="2000" dirty="0" err="1"/>
              <a:t>Perspect</a:t>
            </a:r>
            <a:r>
              <a:rPr lang="en-US" sz="2000" dirty="0"/>
              <a:t> </a:t>
            </a:r>
            <a:r>
              <a:rPr lang="en-US" sz="2000" dirty="0" err="1"/>
              <a:t>Biol</a:t>
            </a:r>
            <a:r>
              <a:rPr lang="en-US" sz="2000" dirty="0"/>
              <a:t> Med. </a:t>
            </a:r>
            <a:r>
              <a:rPr lang="en-US" sz="2000" dirty="0">
                <a:solidFill>
                  <a:srgbClr val="FF0000"/>
                </a:solidFill>
              </a:rPr>
              <a:t>2017</a:t>
            </a:r>
            <a:r>
              <a:rPr lang="en-US" sz="2000" dirty="0"/>
              <a:t>;60(2):151-65.</a:t>
            </a:r>
          </a:p>
          <a:p>
            <a:r>
              <a:rPr lang="en-US" sz="2000" dirty="0" err="1"/>
              <a:t>Dammann</a:t>
            </a:r>
            <a:r>
              <a:rPr lang="en-US" sz="2000" dirty="0"/>
              <a:t> O. Hill's Heuristics and Explanatory </a:t>
            </a:r>
            <a:r>
              <a:rPr lang="en-US" sz="2000" dirty="0" err="1"/>
              <a:t>Coherentism</a:t>
            </a:r>
            <a:r>
              <a:rPr lang="en-US" sz="2000" dirty="0"/>
              <a:t> in Epidemiology. Am J </a:t>
            </a:r>
            <a:r>
              <a:rPr lang="en-US" sz="2000" dirty="0" err="1"/>
              <a:t>Epidemiol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2018</a:t>
            </a:r>
            <a:r>
              <a:rPr lang="en-US" sz="2000" dirty="0"/>
              <a:t>;187(1):1-6.</a:t>
            </a:r>
          </a:p>
          <a:p>
            <a:r>
              <a:rPr lang="en-US" sz="2000" dirty="0" err="1"/>
              <a:t>Apweiler</a:t>
            </a:r>
            <a:r>
              <a:rPr lang="en-US" sz="2000" dirty="0"/>
              <a:t> R, </a:t>
            </a:r>
            <a:r>
              <a:rPr lang="en-US" sz="2000" dirty="0" err="1"/>
              <a:t>Beissbarth</a:t>
            </a:r>
            <a:r>
              <a:rPr lang="en-US" sz="2000" dirty="0"/>
              <a:t> T, Berthold MR, </a:t>
            </a:r>
            <a:r>
              <a:rPr lang="en-US" sz="2000" dirty="0" err="1"/>
              <a:t>Bluthgen</a:t>
            </a:r>
            <a:r>
              <a:rPr lang="en-US" sz="2000" dirty="0"/>
              <a:t> N, </a:t>
            </a:r>
            <a:r>
              <a:rPr lang="en-US" sz="2000" dirty="0" err="1"/>
              <a:t>Burmeister</a:t>
            </a:r>
            <a:r>
              <a:rPr lang="en-US" sz="2000" dirty="0"/>
              <a:t> Y, </a:t>
            </a:r>
            <a:r>
              <a:rPr lang="en-US" sz="2000" dirty="0" err="1"/>
              <a:t>Dammann</a:t>
            </a:r>
            <a:r>
              <a:rPr lang="en-US" sz="2000" dirty="0"/>
              <a:t> O, et al. Whither systems medicine? </a:t>
            </a:r>
            <a:r>
              <a:rPr lang="en-US" sz="2000" dirty="0" err="1"/>
              <a:t>Exp</a:t>
            </a:r>
            <a:r>
              <a:rPr lang="en-US" sz="2000" dirty="0"/>
              <a:t> </a:t>
            </a:r>
            <a:r>
              <a:rPr lang="en-US" sz="2000" dirty="0" err="1"/>
              <a:t>Mol</a:t>
            </a:r>
            <a:r>
              <a:rPr lang="en-US" sz="2000" dirty="0"/>
              <a:t> Med. </a:t>
            </a:r>
            <a:r>
              <a:rPr lang="en-US" sz="2000" dirty="0">
                <a:solidFill>
                  <a:srgbClr val="FF0000"/>
                </a:solidFill>
              </a:rPr>
              <a:t>2018</a:t>
            </a:r>
            <a:r>
              <a:rPr lang="en-US" sz="2000" dirty="0"/>
              <a:t>;50(3):e453.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472267"/>
            <a:ext cx="6350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Modeling (MSM)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5" y="2300787"/>
            <a:ext cx="8286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opening the </a:t>
            </a:r>
            <a:r>
              <a:rPr lang="en-US" sz="2800" b="1" dirty="0">
                <a:solidFill>
                  <a:srgbClr val="0000CC"/>
                </a:solidFill>
              </a:rPr>
              <a:t>‘‘black box’’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of disease by beginning to </a:t>
            </a:r>
            <a:r>
              <a:rPr lang="en-US" sz="2800" b="1" dirty="0">
                <a:solidFill>
                  <a:srgbClr val="FF0000"/>
                </a:solidFill>
              </a:rPr>
              <a:t>explain</a:t>
            </a:r>
            <a:r>
              <a:rPr lang="en-US" sz="2800" dirty="0"/>
              <a:t> the many differences seen in patients’ </a:t>
            </a:r>
            <a:r>
              <a:rPr lang="en-US" sz="2800" dirty="0" smtClean="0"/>
              <a:t>(disease or therapy)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Multiscale modeling is needed because inside the black box is a complex </a:t>
            </a:r>
            <a:r>
              <a:rPr lang="en-US" sz="2800" b="1" dirty="0">
                <a:solidFill>
                  <a:srgbClr val="0000CC"/>
                </a:solidFill>
              </a:rPr>
              <a:t>network of </a:t>
            </a:r>
            <a:r>
              <a:rPr lang="en-US" sz="2800" b="1" dirty="0" err="1">
                <a:solidFill>
                  <a:srgbClr val="0000CC"/>
                </a:solidFill>
              </a:rPr>
              <a:t>interscale</a:t>
            </a:r>
            <a:r>
              <a:rPr lang="en-US" sz="2800" b="1" dirty="0">
                <a:solidFill>
                  <a:srgbClr val="0000CC"/>
                </a:solidFill>
              </a:rPr>
              <a:t> causal interactions</a:t>
            </a:r>
            <a:r>
              <a:rPr lang="en-US" sz="2800" dirty="0"/>
              <a:t>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60428" y="6250124"/>
            <a:ext cx="36036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000" dirty="0">
                <a:solidFill>
                  <a:srgbClr val="FF0000"/>
                </a:solidFill>
              </a:rPr>
              <a:t>Brain Informatics 2017;4:219-30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80" y="792785"/>
            <a:ext cx="927370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Whither Systems Medicine?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68232"/>
            <a:ext cx="7989752" cy="43806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goal </a:t>
            </a:r>
            <a:r>
              <a:rPr lang="en-US" sz="2400" dirty="0"/>
              <a:t>of systems medicine is to </a:t>
            </a:r>
            <a:r>
              <a:rPr lang="en-US" sz="2400" dirty="0">
                <a:solidFill>
                  <a:srgbClr val="FF0000"/>
                </a:solidFill>
              </a:rPr>
              <a:t>explain</a:t>
            </a:r>
            <a:r>
              <a:rPr lang="en-US" sz="2400" dirty="0"/>
              <a:t> the emergence and progression of disease </a:t>
            </a:r>
            <a:r>
              <a:rPr lang="en-US" sz="2400" dirty="0">
                <a:solidFill>
                  <a:srgbClr val="0000CC"/>
                </a:solidFill>
              </a:rPr>
              <a:t>phenotypes</a:t>
            </a:r>
            <a:r>
              <a:rPr lang="en-US" sz="2400" dirty="0"/>
              <a:t> with the help of molecular, cellular, physiological and environmental data.</a:t>
            </a:r>
          </a:p>
          <a:p>
            <a:r>
              <a:rPr lang="en-US" sz="2400" dirty="0"/>
              <a:t>In ecology, physics, meteorology and engineering we already rely entirely on </a:t>
            </a:r>
            <a:r>
              <a:rPr lang="en-US" sz="2400" dirty="0">
                <a:solidFill>
                  <a:srgbClr val="0000CC"/>
                </a:solidFill>
              </a:rPr>
              <a:t>predictive models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0000CC"/>
                </a:solidFill>
              </a:rPr>
              <a:t>decision making </a:t>
            </a:r>
            <a:r>
              <a:rPr lang="en-US" sz="2400" dirty="0"/>
              <a:t>and understanding of underlying </a:t>
            </a:r>
            <a:r>
              <a:rPr lang="en-US" sz="2400" dirty="0">
                <a:solidFill>
                  <a:srgbClr val="0000CC"/>
                </a:solidFill>
              </a:rPr>
              <a:t>causal mechanisms</a:t>
            </a:r>
            <a:r>
              <a:rPr lang="en-US" sz="2400" dirty="0"/>
              <a:t>.</a:t>
            </a:r>
          </a:p>
          <a:p>
            <a:r>
              <a:rPr lang="en-US" sz="2400" dirty="0"/>
              <a:t>We must first make </a:t>
            </a:r>
            <a:r>
              <a:rPr lang="en-US" sz="2400" dirty="0">
                <a:solidFill>
                  <a:srgbClr val="0000CC"/>
                </a:solidFill>
              </a:rPr>
              <a:t>inferences across multiple levels </a:t>
            </a:r>
            <a:r>
              <a:rPr lang="en-US" sz="2400" dirty="0"/>
              <a:t>of structural and functional organization.</a:t>
            </a:r>
          </a:p>
          <a:p>
            <a:r>
              <a:rPr lang="en-US" sz="2400" dirty="0"/>
              <a:t>How this can be achieved in a </a:t>
            </a:r>
            <a:r>
              <a:rPr lang="en-US" sz="2400" dirty="0">
                <a:solidFill>
                  <a:srgbClr val="0000CC"/>
                </a:solidFill>
              </a:rPr>
              <a:t>rational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CC"/>
                </a:solidFill>
              </a:rPr>
              <a:t>practical way</a:t>
            </a:r>
            <a:r>
              <a:rPr lang="en-US" sz="2400" dirty="0"/>
              <a:t>, remains an open scientific challenge.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0516" y="6468656"/>
            <a:ext cx="7348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Exp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Mol</a:t>
            </a:r>
            <a:r>
              <a:rPr lang="en-US" sz="2000" dirty="0">
                <a:solidFill>
                  <a:srgbClr val="FF0000"/>
                </a:solidFill>
              </a:rPr>
              <a:t> Med. 2018;50(3):e453.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95" y="775221"/>
            <a:ext cx="1381742" cy="8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Whither Systems Medicine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75" y="1984663"/>
            <a:ext cx="7405991" cy="4585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0516" y="6468656"/>
            <a:ext cx="7348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Exp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Mol</a:t>
            </a:r>
            <a:r>
              <a:rPr lang="en-US" sz="2000" dirty="0">
                <a:solidFill>
                  <a:srgbClr val="FF0000"/>
                </a:solidFill>
              </a:rPr>
              <a:t> Med. 2018;50(3):e453.</a:t>
            </a:r>
          </a:p>
        </p:txBody>
      </p:sp>
      <p:sp>
        <p:nvSpPr>
          <p:cNvPr id="3" name="Oval 2"/>
          <p:cNvSpPr/>
          <p:nvPr/>
        </p:nvSpPr>
        <p:spPr>
          <a:xfrm>
            <a:off x="5076825" y="3724276"/>
            <a:ext cx="2990850" cy="1428751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95" y="775221"/>
            <a:ext cx="1381742" cy="8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69051"/>
            <a:ext cx="7989752" cy="4470267"/>
          </a:xfrm>
        </p:spPr>
        <p:txBody>
          <a:bodyPr>
            <a:noAutofit/>
          </a:bodyPr>
          <a:lstStyle/>
          <a:p>
            <a:r>
              <a:rPr lang="en-US" sz="3600" dirty="0"/>
              <a:t>Prelude: MSM &amp; Systems Medicine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Big Question</a:t>
            </a:r>
          </a:p>
          <a:p>
            <a:r>
              <a:rPr lang="en-US" sz="3600" dirty="0"/>
              <a:t>My </a:t>
            </a:r>
            <a:r>
              <a:rPr lang="en-US" sz="3600" dirty="0" smtClean="0"/>
              <a:t>perspective</a:t>
            </a:r>
            <a:r>
              <a:rPr lang="en-US" sz="3600" dirty="0"/>
              <a:t>(s)</a:t>
            </a:r>
          </a:p>
          <a:p>
            <a:r>
              <a:rPr lang="en-US" sz="3600" dirty="0"/>
              <a:t>Interlude: Causation and Mechanisms</a:t>
            </a:r>
          </a:p>
          <a:p>
            <a:r>
              <a:rPr lang="en-US" sz="3600" dirty="0"/>
              <a:t>Proposal: Nested </a:t>
            </a:r>
            <a:r>
              <a:rPr lang="en-US" sz="3600" dirty="0" smtClean="0"/>
              <a:t>Boxes</a:t>
            </a:r>
            <a:endParaRPr lang="en-US" sz="3600" dirty="0"/>
          </a:p>
          <a:p>
            <a:r>
              <a:rPr lang="en-US" sz="3600" dirty="0"/>
              <a:t>Postlude: </a:t>
            </a:r>
            <a:r>
              <a:rPr lang="en-US" sz="3600" dirty="0" smtClean="0"/>
              <a:t>No causes in, no causes out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25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10452"/>
          </a:xfrm>
        </p:spPr>
        <p:txBody>
          <a:bodyPr>
            <a:noAutofit/>
          </a:bodyPr>
          <a:lstStyle/>
          <a:p>
            <a:r>
              <a:rPr lang="en-US" sz="3200" dirty="0"/>
              <a:t>the overall goal is to go from understanding a biological system to predicting outcome</a:t>
            </a:r>
          </a:p>
          <a:p>
            <a:r>
              <a:rPr lang="en-US" sz="3200" b="1" dirty="0"/>
              <a:t>how to </a:t>
            </a:r>
            <a:r>
              <a:rPr lang="en-US" sz="3200" b="1" dirty="0">
                <a:solidFill>
                  <a:srgbClr val="0000CC"/>
                </a:solidFill>
              </a:rPr>
              <a:t>bridge</a:t>
            </a:r>
            <a:r>
              <a:rPr lang="en-US" sz="3200" b="1" dirty="0"/>
              <a:t> from mechanistic to causal to predictive models?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</a:rPr>
              <a:t>-- Grace Peng,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3900" y="687478"/>
            <a:ext cx="115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6661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69051"/>
            <a:ext cx="7989752" cy="4470267"/>
          </a:xfrm>
        </p:spPr>
        <p:txBody>
          <a:bodyPr>
            <a:noAutofit/>
          </a:bodyPr>
          <a:lstStyle/>
          <a:p>
            <a:r>
              <a:rPr lang="en-US" sz="3600" dirty="0"/>
              <a:t>Prelude: MSM &amp; Systems Medicine</a:t>
            </a:r>
          </a:p>
          <a:p>
            <a:r>
              <a:rPr lang="en-US" sz="3600" dirty="0"/>
              <a:t>The Big Question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My </a:t>
            </a:r>
            <a:r>
              <a:rPr lang="en-US" sz="3600" dirty="0" smtClean="0">
                <a:solidFill>
                  <a:srgbClr val="FF0000"/>
                </a:solidFill>
              </a:rPr>
              <a:t>perspective(s)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Interlude: Causation and Mechanisms</a:t>
            </a:r>
          </a:p>
          <a:p>
            <a:r>
              <a:rPr lang="en-US" sz="3600" dirty="0"/>
              <a:t>Proposal: Nested </a:t>
            </a:r>
            <a:r>
              <a:rPr lang="en-US" sz="3600" dirty="0" smtClean="0"/>
              <a:t>Boxes</a:t>
            </a:r>
            <a:endParaRPr lang="en-US" sz="3600" dirty="0"/>
          </a:p>
          <a:p>
            <a:r>
              <a:rPr lang="en-US" sz="3600" dirty="0"/>
              <a:t>Postlude: </a:t>
            </a:r>
            <a:r>
              <a:rPr lang="en-US" sz="3600" dirty="0" smtClean="0"/>
              <a:t>No causes in, no causes out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75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3613</TotalTime>
  <Words>789</Words>
  <Application>Microsoft Office PowerPoint</Application>
  <PresentationFormat>On-screen Show (4:3)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Curlz MT</vt:lpstr>
      <vt:lpstr>Gill Sans MT</vt:lpstr>
      <vt:lpstr>Wingdings 2</vt:lpstr>
      <vt:lpstr>Dividend</vt:lpstr>
      <vt:lpstr>Nested Boxes </vt:lpstr>
      <vt:lpstr>Agenda</vt:lpstr>
      <vt:lpstr>Multiscale Modeling (MSM)</vt:lpstr>
      <vt:lpstr>Multiscale Modeling (MSM)</vt:lpstr>
      <vt:lpstr>Whither Systems Medicine?</vt:lpstr>
      <vt:lpstr>Whither Systems Medicine?</vt:lpstr>
      <vt:lpstr>Agenda</vt:lpstr>
      <vt:lpstr>The Big Question</vt:lpstr>
      <vt:lpstr>Agenda</vt:lpstr>
      <vt:lpstr>Maternal Intrauterine Infection, Cytokines, and Brain Damage in the Preterm Newborn</vt:lpstr>
      <vt:lpstr>Risk Factor Epidemiology</vt:lpstr>
      <vt:lpstr>MSM in Neuropediatrics</vt:lpstr>
      <vt:lpstr>PowerPoint Presentation</vt:lpstr>
      <vt:lpstr>Philosophy of The Health Sciences</vt:lpstr>
      <vt:lpstr>Explaining Illness Occurrence</vt:lpstr>
      <vt:lpstr>“Black Box Epidemiology”</vt:lpstr>
      <vt:lpstr>Agenda</vt:lpstr>
      <vt:lpstr>Causation and Mechanisms</vt:lpstr>
      <vt:lpstr>The Etiological Stance</vt:lpstr>
      <vt:lpstr>Causation and Mechanisms</vt:lpstr>
      <vt:lpstr>Levels of Evidence Generation</vt:lpstr>
      <vt:lpstr>Causal-Mechanical Explanation</vt:lpstr>
      <vt:lpstr>Agenda</vt:lpstr>
      <vt:lpstr>Nested Black BoxEs Level 1</vt:lpstr>
      <vt:lpstr>Nested Black BoxEs Level 2</vt:lpstr>
      <vt:lpstr>Nested Black BoxEs Level 3</vt:lpstr>
      <vt:lpstr>Nested Black Boxes Analysis</vt:lpstr>
      <vt:lpstr>Nested Black Boxes explanatory coherentism &amp; ECHO</vt:lpstr>
      <vt:lpstr>Agenda</vt:lpstr>
      <vt:lpstr>“No causes in, no causes out”</vt:lpstr>
      <vt:lpstr>Key References</vt:lpstr>
      <vt:lpstr>Thank you Very much!</vt:lpstr>
    </vt:vector>
  </TitlesOfParts>
  <Company>TUSM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Causal-Mechanical Explanation in Multi-Scale Modelling of Disease Occurrence</dc:title>
  <dc:creator>Olaf Dammann</dc:creator>
  <cp:lastModifiedBy>Dammann, Olaf</cp:lastModifiedBy>
  <cp:revision>106</cp:revision>
  <dcterms:created xsi:type="dcterms:W3CDTF">2018-02-24T14:24:38Z</dcterms:created>
  <dcterms:modified xsi:type="dcterms:W3CDTF">2018-03-19T19:38:33Z</dcterms:modified>
</cp:coreProperties>
</file>