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88" r:id="rId2"/>
    <p:sldId id="256" r:id="rId3"/>
    <p:sldId id="273" r:id="rId4"/>
    <p:sldId id="307" r:id="rId5"/>
    <p:sldId id="296" r:id="rId6"/>
    <p:sldId id="299" r:id="rId7"/>
    <p:sldId id="300" r:id="rId8"/>
    <p:sldId id="301" r:id="rId9"/>
    <p:sldId id="308" r:id="rId10"/>
    <p:sldId id="309" r:id="rId11"/>
    <p:sldId id="304" r:id="rId12"/>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nger, Dinah (NIH/NCI) [E]" initials="SD(["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96" autoAdjust="0"/>
    <p:restoredTop sz="81206" autoAdjust="0"/>
  </p:normalViewPr>
  <p:slideViewPr>
    <p:cSldViewPr snapToGrid="0">
      <p:cViewPr varScale="1">
        <p:scale>
          <a:sx n="90" d="100"/>
          <a:sy n="90" d="100"/>
        </p:scale>
        <p:origin x="-2160" y="-114"/>
      </p:cViewPr>
      <p:guideLst>
        <p:guide orient="horz" pos="3696"/>
        <p:guide pos="2880"/>
      </p:guideLst>
    </p:cSldViewPr>
  </p:slideViewPr>
  <p:notesTextViewPr>
    <p:cViewPr>
      <p:scale>
        <a:sx n="1" d="1"/>
        <a:sy n="1" d="1"/>
      </p:scale>
      <p:origin x="0" y="0"/>
    </p:cViewPr>
  </p:notesTextViewPr>
  <p:sorterViewPr>
    <p:cViewPr>
      <p:scale>
        <a:sx n="110" d="100"/>
        <a:sy n="110" d="100"/>
      </p:scale>
      <p:origin x="0" y="0"/>
    </p:cViewPr>
  </p:sorterViewPr>
  <p:notesViewPr>
    <p:cSldViewPr snapToGrid="0" snapToObjects="1">
      <p:cViewPr varScale="1">
        <p:scale>
          <a:sx n="98" d="100"/>
          <a:sy n="98" d="100"/>
        </p:scale>
        <p:origin x="-3376" y="-11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2-26T17:13:59.729" idx="3">
    <p:pos x="7192" y="557"/>
    <p:text>this point - the interdisciplinary nature - can be made later. Here, it's a distraction.</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817E9F-B442-4851-B06E-DC44E5C45B0E}" type="doc">
      <dgm:prSet loTypeId="urn:microsoft.com/office/officeart/2005/8/layout/venn1" loCatId="relationship" qsTypeId="urn:microsoft.com/office/officeart/2005/8/quickstyle/simple1" qsCatId="simple" csTypeId="urn:microsoft.com/office/officeart/2005/8/colors/accent1_2" csCatId="accent1" phldr="1"/>
      <dgm:spPr/>
    </dgm:pt>
    <dgm:pt modelId="{612F8343-A314-4821-8797-18638F78DB6B}">
      <dgm:prSet phldrT="[Text]"/>
      <dgm:spPr/>
      <dgm:t>
        <a:bodyPr/>
        <a:lstStyle/>
        <a:p>
          <a:r>
            <a:rPr lang="en-US" dirty="0" smtClean="0"/>
            <a:t>U54</a:t>
          </a:r>
          <a:endParaRPr lang="en-US" dirty="0"/>
        </a:p>
      </dgm:t>
    </dgm:pt>
    <dgm:pt modelId="{BB6F26B9-E9AF-4545-9A11-A4F13F898637}" type="parTrans" cxnId="{09D09938-BFE5-4A9C-A38C-3CBE2E4C212A}">
      <dgm:prSet/>
      <dgm:spPr/>
      <dgm:t>
        <a:bodyPr/>
        <a:lstStyle/>
        <a:p>
          <a:endParaRPr lang="en-US"/>
        </a:p>
      </dgm:t>
    </dgm:pt>
    <dgm:pt modelId="{D1E0B718-BAE9-4C7B-B98D-939395BF13B6}" type="sibTrans" cxnId="{09D09938-BFE5-4A9C-A38C-3CBE2E4C212A}">
      <dgm:prSet/>
      <dgm:spPr/>
      <dgm:t>
        <a:bodyPr/>
        <a:lstStyle/>
        <a:p>
          <a:endParaRPr lang="en-US"/>
        </a:p>
      </dgm:t>
    </dgm:pt>
    <dgm:pt modelId="{86189E1C-1ACA-46F3-8A97-769F81F93CAD}">
      <dgm:prSet phldrT="[Text]"/>
      <dgm:spPr/>
      <dgm:t>
        <a:bodyPr/>
        <a:lstStyle/>
        <a:p>
          <a:r>
            <a:rPr lang="en-US" dirty="0" smtClean="0"/>
            <a:t>U24</a:t>
          </a:r>
          <a:endParaRPr lang="en-US" dirty="0"/>
        </a:p>
      </dgm:t>
    </dgm:pt>
    <dgm:pt modelId="{315142BF-D74E-4BD1-AF41-497B27F910FD}" type="parTrans" cxnId="{67BA8108-2429-4280-85FF-5F1B2CAB0EE8}">
      <dgm:prSet/>
      <dgm:spPr/>
      <dgm:t>
        <a:bodyPr/>
        <a:lstStyle/>
        <a:p>
          <a:endParaRPr lang="en-US"/>
        </a:p>
      </dgm:t>
    </dgm:pt>
    <dgm:pt modelId="{A1E72270-DC34-448B-8228-11599F7D40F5}" type="sibTrans" cxnId="{67BA8108-2429-4280-85FF-5F1B2CAB0EE8}">
      <dgm:prSet/>
      <dgm:spPr/>
      <dgm:t>
        <a:bodyPr/>
        <a:lstStyle/>
        <a:p>
          <a:endParaRPr lang="en-US"/>
        </a:p>
      </dgm:t>
    </dgm:pt>
    <dgm:pt modelId="{F2BB03FA-B937-4E5D-8952-EB4224397597}">
      <dgm:prSet phldrT="[Text]"/>
      <dgm:spPr/>
      <dgm:t>
        <a:bodyPr/>
        <a:lstStyle/>
        <a:p>
          <a:r>
            <a:rPr lang="en-US" dirty="0" smtClean="0"/>
            <a:t>U01</a:t>
          </a:r>
          <a:endParaRPr lang="en-US" dirty="0"/>
        </a:p>
      </dgm:t>
    </dgm:pt>
    <dgm:pt modelId="{78A75BF3-0D66-4655-B7FE-EBD1786488FE}" type="parTrans" cxnId="{D385A4C1-3A4A-4A7B-BBE7-9182E3B67290}">
      <dgm:prSet/>
      <dgm:spPr/>
      <dgm:t>
        <a:bodyPr/>
        <a:lstStyle/>
        <a:p>
          <a:endParaRPr lang="en-US"/>
        </a:p>
      </dgm:t>
    </dgm:pt>
    <dgm:pt modelId="{A49D9474-0452-4CAD-A80B-A60A0C2A90A7}" type="sibTrans" cxnId="{D385A4C1-3A4A-4A7B-BBE7-9182E3B67290}">
      <dgm:prSet/>
      <dgm:spPr/>
      <dgm:t>
        <a:bodyPr/>
        <a:lstStyle/>
        <a:p>
          <a:endParaRPr lang="en-US"/>
        </a:p>
      </dgm:t>
    </dgm:pt>
    <dgm:pt modelId="{7C682417-08EE-4661-8BA8-661364EC6D4A}" type="pres">
      <dgm:prSet presAssocID="{E1817E9F-B442-4851-B06E-DC44E5C45B0E}" presName="compositeShape" presStyleCnt="0">
        <dgm:presLayoutVars>
          <dgm:chMax val="7"/>
          <dgm:dir/>
          <dgm:resizeHandles val="exact"/>
        </dgm:presLayoutVars>
      </dgm:prSet>
      <dgm:spPr/>
    </dgm:pt>
    <dgm:pt modelId="{B7CD00CB-BC0A-43E9-A7DD-E12CCBBE050D}" type="pres">
      <dgm:prSet presAssocID="{612F8343-A314-4821-8797-18638F78DB6B}" presName="circ1" presStyleLbl="vennNode1" presStyleIdx="0" presStyleCnt="3" custScaleX="120968" custScaleY="104166"/>
      <dgm:spPr/>
      <dgm:t>
        <a:bodyPr/>
        <a:lstStyle/>
        <a:p>
          <a:endParaRPr lang="en-US"/>
        </a:p>
      </dgm:t>
    </dgm:pt>
    <dgm:pt modelId="{BAA8E7CF-A237-4C04-8FAB-D03A54A6F7ED}" type="pres">
      <dgm:prSet presAssocID="{612F8343-A314-4821-8797-18638F78DB6B}" presName="circ1Tx" presStyleLbl="revTx" presStyleIdx="0" presStyleCnt="0">
        <dgm:presLayoutVars>
          <dgm:chMax val="0"/>
          <dgm:chPref val="0"/>
          <dgm:bulletEnabled val="1"/>
        </dgm:presLayoutVars>
      </dgm:prSet>
      <dgm:spPr/>
      <dgm:t>
        <a:bodyPr/>
        <a:lstStyle/>
        <a:p>
          <a:endParaRPr lang="en-US"/>
        </a:p>
      </dgm:t>
    </dgm:pt>
    <dgm:pt modelId="{B5CA2E61-C339-4BE5-835C-6EFB50BC14C8}" type="pres">
      <dgm:prSet presAssocID="{86189E1C-1ACA-46F3-8A97-769F81F93CAD}" presName="circ2" presStyleLbl="vennNode1" presStyleIdx="1" presStyleCnt="3" custScaleX="66336" custScaleY="75202" custLinFactNeighborX="-6420" custLinFactNeighborY="-5821"/>
      <dgm:spPr/>
      <dgm:t>
        <a:bodyPr/>
        <a:lstStyle/>
        <a:p>
          <a:endParaRPr lang="en-US"/>
        </a:p>
      </dgm:t>
    </dgm:pt>
    <dgm:pt modelId="{B3DCCA57-BFF3-4928-9197-E2AC1FBCA365}" type="pres">
      <dgm:prSet presAssocID="{86189E1C-1ACA-46F3-8A97-769F81F93CAD}" presName="circ2Tx" presStyleLbl="revTx" presStyleIdx="0" presStyleCnt="0">
        <dgm:presLayoutVars>
          <dgm:chMax val="0"/>
          <dgm:chPref val="0"/>
          <dgm:bulletEnabled val="1"/>
        </dgm:presLayoutVars>
      </dgm:prSet>
      <dgm:spPr/>
      <dgm:t>
        <a:bodyPr/>
        <a:lstStyle/>
        <a:p>
          <a:endParaRPr lang="en-US"/>
        </a:p>
      </dgm:t>
    </dgm:pt>
    <dgm:pt modelId="{41691688-3F0C-4D49-AD49-A92BD85CA0C7}" type="pres">
      <dgm:prSet presAssocID="{F2BB03FA-B937-4E5D-8952-EB4224397597}" presName="circ3" presStyleLbl="vennNode1" presStyleIdx="2" presStyleCnt="3" custScaleX="96485" custScaleY="98487"/>
      <dgm:spPr/>
      <dgm:t>
        <a:bodyPr/>
        <a:lstStyle/>
        <a:p>
          <a:endParaRPr lang="en-US"/>
        </a:p>
      </dgm:t>
    </dgm:pt>
    <dgm:pt modelId="{D1C63BAB-EDC3-4408-8404-B38D3BE18EAD}" type="pres">
      <dgm:prSet presAssocID="{F2BB03FA-B937-4E5D-8952-EB4224397597}" presName="circ3Tx" presStyleLbl="revTx" presStyleIdx="0" presStyleCnt="0">
        <dgm:presLayoutVars>
          <dgm:chMax val="0"/>
          <dgm:chPref val="0"/>
          <dgm:bulletEnabled val="1"/>
        </dgm:presLayoutVars>
      </dgm:prSet>
      <dgm:spPr/>
      <dgm:t>
        <a:bodyPr/>
        <a:lstStyle/>
        <a:p>
          <a:endParaRPr lang="en-US"/>
        </a:p>
      </dgm:t>
    </dgm:pt>
  </dgm:ptLst>
  <dgm:cxnLst>
    <dgm:cxn modelId="{0CF67B37-AAC0-4DA0-82B3-23C7AD611DAF}" type="presOf" srcId="{86189E1C-1ACA-46F3-8A97-769F81F93CAD}" destId="{B5CA2E61-C339-4BE5-835C-6EFB50BC14C8}" srcOrd="0" destOrd="0" presId="urn:microsoft.com/office/officeart/2005/8/layout/venn1"/>
    <dgm:cxn modelId="{09D09938-BFE5-4A9C-A38C-3CBE2E4C212A}" srcId="{E1817E9F-B442-4851-B06E-DC44E5C45B0E}" destId="{612F8343-A314-4821-8797-18638F78DB6B}" srcOrd="0" destOrd="0" parTransId="{BB6F26B9-E9AF-4545-9A11-A4F13F898637}" sibTransId="{D1E0B718-BAE9-4C7B-B98D-939395BF13B6}"/>
    <dgm:cxn modelId="{E6AD0AF1-6EA4-4DCC-B7CE-9C655736BCAF}" type="presOf" srcId="{E1817E9F-B442-4851-B06E-DC44E5C45B0E}" destId="{7C682417-08EE-4661-8BA8-661364EC6D4A}" srcOrd="0" destOrd="0" presId="urn:microsoft.com/office/officeart/2005/8/layout/venn1"/>
    <dgm:cxn modelId="{67BA8108-2429-4280-85FF-5F1B2CAB0EE8}" srcId="{E1817E9F-B442-4851-B06E-DC44E5C45B0E}" destId="{86189E1C-1ACA-46F3-8A97-769F81F93CAD}" srcOrd="1" destOrd="0" parTransId="{315142BF-D74E-4BD1-AF41-497B27F910FD}" sibTransId="{A1E72270-DC34-448B-8228-11599F7D40F5}"/>
    <dgm:cxn modelId="{D012CEEA-9E82-4DF8-A04E-F6337FE04284}" type="presOf" srcId="{612F8343-A314-4821-8797-18638F78DB6B}" destId="{B7CD00CB-BC0A-43E9-A7DD-E12CCBBE050D}" srcOrd="0" destOrd="0" presId="urn:microsoft.com/office/officeart/2005/8/layout/venn1"/>
    <dgm:cxn modelId="{18F7A304-5BA8-4E45-B0F2-36B87C6911A3}" type="presOf" srcId="{F2BB03FA-B937-4E5D-8952-EB4224397597}" destId="{D1C63BAB-EDC3-4408-8404-B38D3BE18EAD}" srcOrd="1" destOrd="0" presId="urn:microsoft.com/office/officeart/2005/8/layout/venn1"/>
    <dgm:cxn modelId="{D385A4C1-3A4A-4A7B-BBE7-9182E3B67290}" srcId="{E1817E9F-B442-4851-B06E-DC44E5C45B0E}" destId="{F2BB03FA-B937-4E5D-8952-EB4224397597}" srcOrd="2" destOrd="0" parTransId="{78A75BF3-0D66-4655-B7FE-EBD1786488FE}" sibTransId="{A49D9474-0452-4CAD-A80B-A60A0C2A90A7}"/>
    <dgm:cxn modelId="{808446C0-61AE-4056-8D63-6C141469B6AC}" type="presOf" srcId="{612F8343-A314-4821-8797-18638F78DB6B}" destId="{BAA8E7CF-A237-4C04-8FAB-D03A54A6F7ED}" srcOrd="1" destOrd="0" presId="urn:microsoft.com/office/officeart/2005/8/layout/venn1"/>
    <dgm:cxn modelId="{F900480C-FDFF-43C1-877D-784C751EA6A3}" type="presOf" srcId="{F2BB03FA-B937-4E5D-8952-EB4224397597}" destId="{41691688-3F0C-4D49-AD49-A92BD85CA0C7}" srcOrd="0" destOrd="0" presId="urn:microsoft.com/office/officeart/2005/8/layout/venn1"/>
    <dgm:cxn modelId="{0F3A0DDF-F396-4D5C-9FB0-DDE17F8C99D7}" type="presOf" srcId="{86189E1C-1ACA-46F3-8A97-769F81F93CAD}" destId="{B3DCCA57-BFF3-4928-9197-E2AC1FBCA365}" srcOrd="1" destOrd="0" presId="urn:microsoft.com/office/officeart/2005/8/layout/venn1"/>
    <dgm:cxn modelId="{1DECAE02-51DE-44C2-893E-2F698E598626}" type="presParOf" srcId="{7C682417-08EE-4661-8BA8-661364EC6D4A}" destId="{B7CD00CB-BC0A-43E9-A7DD-E12CCBBE050D}" srcOrd="0" destOrd="0" presId="urn:microsoft.com/office/officeart/2005/8/layout/venn1"/>
    <dgm:cxn modelId="{BCB7F443-2E38-4DC5-B59D-02634B612364}" type="presParOf" srcId="{7C682417-08EE-4661-8BA8-661364EC6D4A}" destId="{BAA8E7CF-A237-4C04-8FAB-D03A54A6F7ED}" srcOrd="1" destOrd="0" presId="urn:microsoft.com/office/officeart/2005/8/layout/venn1"/>
    <dgm:cxn modelId="{6BD53495-F19C-449B-A7F4-5213E8E6E2B2}" type="presParOf" srcId="{7C682417-08EE-4661-8BA8-661364EC6D4A}" destId="{B5CA2E61-C339-4BE5-835C-6EFB50BC14C8}" srcOrd="2" destOrd="0" presId="urn:microsoft.com/office/officeart/2005/8/layout/venn1"/>
    <dgm:cxn modelId="{EFB10E64-E12E-4875-A198-12CB8E37D26F}" type="presParOf" srcId="{7C682417-08EE-4661-8BA8-661364EC6D4A}" destId="{B3DCCA57-BFF3-4928-9197-E2AC1FBCA365}" srcOrd="3" destOrd="0" presId="urn:microsoft.com/office/officeart/2005/8/layout/venn1"/>
    <dgm:cxn modelId="{FD802FEE-E379-46C0-B427-7E73912E8D62}" type="presParOf" srcId="{7C682417-08EE-4661-8BA8-661364EC6D4A}" destId="{41691688-3F0C-4D49-AD49-A92BD85CA0C7}" srcOrd="4" destOrd="0" presId="urn:microsoft.com/office/officeart/2005/8/layout/venn1"/>
    <dgm:cxn modelId="{32D17B1C-6B94-4998-BB5D-3DDCD5D78233}" type="presParOf" srcId="{7C682417-08EE-4661-8BA8-661364EC6D4A}" destId="{D1C63BAB-EDC3-4408-8404-B38D3BE18EA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D00CB-BC0A-43E9-A7DD-E12CCBBE050D}">
      <dsp:nvSpPr>
        <dsp:cNvPr id="0" name=""/>
        <dsp:cNvSpPr/>
      </dsp:nvSpPr>
      <dsp:spPr>
        <a:xfrm>
          <a:off x="528416" y="13418"/>
          <a:ext cx="1143002" cy="98424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U54</a:t>
          </a:r>
          <a:endParaRPr lang="en-US" sz="1700" kern="1200" dirty="0"/>
        </a:p>
      </dsp:txBody>
      <dsp:txXfrm>
        <a:off x="680817" y="185660"/>
        <a:ext cx="838201" cy="442909"/>
      </dsp:txXfrm>
    </dsp:sp>
    <dsp:sp modelId="{B5CA2E61-C339-4BE5-835C-6EFB50BC14C8}">
      <dsp:nvSpPr>
        <dsp:cNvPr id="0" name=""/>
        <dsp:cNvSpPr/>
      </dsp:nvSpPr>
      <dsp:spPr>
        <a:xfrm>
          <a:off x="1066803" y="685804"/>
          <a:ext cx="626795" cy="71056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U24</a:t>
          </a:r>
          <a:endParaRPr lang="en-US" sz="1700" kern="1200" dirty="0"/>
        </a:p>
      </dsp:txBody>
      <dsp:txXfrm>
        <a:off x="1258498" y="869367"/>
        <a:ext cx="376077" cy="390812"/>
      </dsp:txXfrm>
    </dsp:sp>
    <dsp:sp modelId="{41691688-3F0C-4D49-AD49-A92BD85CA0C7}">
      <dsp:nvSpPr>
        <dsp:cNvPr id="0" name=""/>
        <dsp:cNvSpPr/>
      </dsp:nvSpPr>
      <dsp:spPr>
        <a:xfrm>
          <a:off x="303140" y="630797"/>
          <a:ext cx="911667" cy="93058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U01</a:t>
          </a:r>
          <a:endParaRPr lang="en-US" sz="1700" kern="1200" dirty="0"/>
        </a:p>
      </dsp:txBody>
      <dsp:txXfrm>
        <a:off x="388988" y="871198"/>
        <a:ext cx="547000" cy="51182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948" cy="461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836" y="0"/>
            <a:ext cx="3037948" cy="461725"/>
          </a:xfrm>
          <a:prstGeom prst="rect">
            <a:avLst/>
          </a:prstGeom>
        </p:spPr>
        <p:txBody>
          <a:bodyPr vert="horz" lIns="91440" tIns="45720" rIns="91440" bIns="45720" rtlCol="0"/>
          <a:lstStyle>
            <a:lvl1pPr algn="r">
              <a:defRPr sz="1200"/>
            </a:lvl1pPr>
          </a:lstStyle>
          <a:p>
            <a:fld id="{D7A4431D-2694-4866-85C9-D05E7360B565}" type="datetimeFigureOut">
              <a:rPr lang="en-US" smtClean="0"/>
              <a:pPr/>
              <a:t>9/3/2015</a:t>
            </a:fld>
            <a:endParaRPr lang="en-US"/>
          </a:p>
        </p:txBody>
      </p:sp>
      <p:sp>
        <p:nvSpPr>
          <p:cNvPr id="4" name="Footer Placeholder 3"/>
          <p:cNvSpPr>
            <a:spLocks noGrp="1"/>
          </p:cNvSpPr>
          <p:nvPr>
            <p:ph type="ftr" sz="quarter" idx="2"/>
          </p:nvPr>
        </p:nvSpPr>
        <p:spPr>
          <a:xfrm>
            <a:off x="1" y="8772764"/>
            <a:ext cx="3037948" cy="46172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836" y="8772764"/>
            <a:ext cx="3037948" cy="461724"/>
          </a:xfrm>
          <a:prstGeom prst="rect">
            <a:avLst/>
          </a:prstGeom>
        </p:spPr>
        <p:txBody>
          <a:bodyPr vert="horz" lIns="91440" tIns="45720" rIns="91440" bIns="45720" rtlCol="0" anchor="b"/>
          <a:lstStyle>
            <a:lvl1pPr algn="r">
              <a:defRPr sz="1200"/>
            </a:lvl1pPr>
          </a:lstStyle>
          <a:p>
            <a:fld id="{F71A5799-A095-4557-9340-12EC64C41E73}" type="slidenum">
              <a:rPr lang="en-US" smtClean="0"/>
              <a:pPr/>
              <a:t>‹#›</a:t>
            </a:fld>
            <a:endParaRPr lang="en-US"/>
          </a:p>
        </p:txBody>
      </p:sp>
    </p:spTree>
    <p:extLst>
      <p:ext uri="{BB962C8B-B14F-4D97-AF65-F5344CB8AC3E}">
        <p14:creationId xmlns:p14="http://schemas.microsoft.com/office/powerpoint/2010/main" val="2871478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40" cy="461964"/>
          </a:xfrm>
          <a:prstGeom prst="rect">
            <a:avLst/>
          </a:prstGeom>
        </p:spPr>
        <p:txBody>
          <a:bodyPr vert="horz" lIns="92135" tIns="46067" rIns="92135" bIns="46067"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940" y="0"/>
            <a:ext cx="3037840" cy="461964"/>
          </a:xfrm>
          <a:prstGeom prst="rect">
            <a:avLst/>
          </a:prstGeom>
        </p:spPr>
        <p:txBody>
          <a:bodyPr vert="horz" lIns="92135" tIns="46067" rIns="92135" bIns="46067" rtlCol="0"/>
          <a:lstStyle>
            <a:lvl1pPr algn="r" fontAlgn="auto">
              <a:spcBef>
                <a:spcPts val="0"/>
              </a:spcBef>
              <a:spcAft>
                <a:spcPts val="0"/>
              </a:spcAft>
              <a:defRPr sz="1200">
                <a:latin typeface="+mn-lt"/>
                <a:cs typeface="+mn-cs"/>
              </a:defRPr>
            </a:lvl1pPr>
          </a:lstStyle>
          <a:p>
            <a:pPr>
              <a:defRPr/>
            </a:pPr>
            <a:fld id="{20292AD6-2A39-4F77-BFF3-DE54D3D64912}" type="datetimeFigureOut">
              <a:rPr lang="en-US"/>
              <a:pPr>
                <a:defRPr/>
              </a:pPr>
              <a:t>9/3/2015</a:t>
            </a:fld>
            <a:endParaRPr lang="en-US" dirty="0"/>
          </a:p>
        </p:txBody>
      </p:sp>
      <p:sp>
        <p:nvSpPr>
          <p:cNvPr id="4" name="Slide Image Placeholder 3"/>
          <p:cNvSpPr>
            <a:spLocks noGrp="1" noRot="1" noChangeAspect="1"/>
          </p:cNvSpPr>
          <p:nvPr>
            <p:ph type="sldImg" idx="2"/>
          </p:nvPr>
        </p:nvSpPr>
        <p:spPr>
          <a:xfrm>
            <a:off x="1198563" y="695325"/>
            <a:ext cx="4613275" cy="3460750"/>
          </a:xfrm>
          <a:prstGeom prst="rect">
            <a:avLst/>
          </a:prstGeom>
          <a:noFill/>
          <a:ln w="12700">
            <a:solidFill>
              <a:prstClr val="black"/>
            </a:solidFill>
          </a:ln>
        </p:spPr>
        <p:txBody>
          <a:bodyPr vert="horz" lIns="92135" tIns="46067" rIns="92135" bIns="46067" rtlCol="0" anchor="ctr"/>
          <a:lstStyle/>
          <a:p>
            <a:pPr lvl="0"/>
            <a:endParaRPr lang="en-US" noProof="0" dirty="0" smtClean="0"/>
          </a:p>
        </p:txBody>
      </p:sp>
      <p:sp>
        <p:nvSpPr>
          <p:cNvPr id="5" name="Notes Placeholder 4"/>
          <p:cNvSpPr>
            <a:spLocks noGrp="1"/>
          </p:cNvSpPr>
          <p:nvPr>
            <p:ph type="body" sz="quarter" idx="3"/>
          </p:nvPr>
        </p:nvSpPr>
        <p:spPr>
          <a:xfrm>
            <a:off x="701040" y="4387856"/>
            <a:ext cx="5608320" cy="4156074"/>
          </a:xfrm>
          <a:prstGeom prst="rect">
            <a:avLst/>
          </a:prstGeom>
        </p:spPr>
        <p:txBody>
          <a:bodyPr vert="horz" lIns="92135" tIns="46067" rIns="92135" bIns="4606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 y="8772526"/>
            <a:ext cx="3037840" cy="461964"/>
          </a:xfrm>
          <a:prstGeom prst="rect">
            <a:avLst/>
          </a:prstGeom>
        </p:spPr>
        <p:txBody>
          <a:bodyPr vert="horz" lIns="92135" tIns="46067" rIns="92135" bIns="46067"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40" y="8772526"/>
            <a:ext cx="3037840" cy="461964"/>
          </a:xfrm>
          <a:prstGeom prst="rect">
            <a:avLst/>
          </a:prstGeom>
        </p:spPr>
        <p:txBody>
          <a:bodyPr vert="horz" lIns="92135" tIns="46067" rIns="92135" bIns="46067" rtlCol="0" anchor="b"/>
          <a:lstStyle>
            <a:lvl1pPr algn="r" fontAlgn="auto">
              <a:spcBef>
                <a:spcPts val="0"/>
              </a:spcBef>
              <a:spcAft>
                <a:spcPts val="0"/>
              </a:spcAft>
              <a:defRPr sz="1200">
                <a:latin typeface="+mn-lt"/>
                <a:cs typeface="+mn-cs"/>
              </a:defRPr>
            </a:lvl1pPr>
          </a:lstStyle>
          <a:p>
            <a:pPr>
              <a:defRPr/>
            </a:pPr>
            <a:fld id="{25F60794-7657-4EF4-A238-327DB85C34B4}" type="slidenum">
              <a:rPr lang="en-US"/>
              <a:pPr>
                <a:defRPr/>
              </a:pPr>
              <a:t>‹#›</a:t>
            </a:fld>
            <a:endParaRPr lang="en-US" dirty="0"/>
          </a:p>
        </p:txBody>
      </p:sp>
    </p:spTree>
    <p:extLst>
      <p:ext uri="{BB962C8B-B14F-4D97-AF65-F5344CB8AC3E}">
        <p14:creationId xmlns:p14="http://schemas.microsoft.com/office/powerpoint/2010/main" val="5278868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F60794-7657-4EF4-A238-327DB85C34B4}" type="slidenum">
              <a:rPr lang="en-US" smtClean="0"/>
              <a:pPr>
                <a:defRPr/>
              </a:pPr>
              <a:t>1</a:t>
            </a:fld>
            <a:endParaRPr lang="en-US" dirty="0"/>
          </a:p>
        </p:txBody>
      </p:sp>
    </p:spTree>
    <p:extLst>
      <p:ext uri="{BB962C8B-B14F-4D97-AF65-F5344CB8AC3E}">
        <p14:creationId xmlns:p14="http://schemas.microsoft.com/office/powerpoint/2010/main" val="2702625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clear revelations over the past years is that cancer</a:t>
            </a:r>
            <a:r>
              <a:rPr lang="en-US" baseline="0" dirty="0" smtClean="0"/>
              <a:t> is a very complex disease both to understand and to subsequently treat.  While the identification of cancer genes and the tumor environment have been critical in our modern understanding it is clearly not just one  gene or one cell that manifests the disease.  This is really the definition of a “systems” disease that analyses multiple data sources across time and space, and employing computational models to make new insights and predictions .  That can then be tested and validated by rigors of experiment al biology.   And that is exactly what this initiative is about utilizing the biology coupled with modeling to generate new insights and testable hypothesis.  The major goals are ….</a:t>
            </a:r>
          </a:p>
          <a:p>
            <a:endParaRPr lang="en-US" baseline="0" dirty="0" smtClean="0"/>
          </a:p>
          <a:p>
            <a:r>
              <a:rPr lang="en-US" baseline="0" dirty="0" smtClean="0"/>
              <a:t>This systems approach has led to many exciting and important discoveries.  A few examples..</a:t>
            </a:r>
            <a:endParaRPr lang="en-US" dirty="0"/>
          </a:p>
        </p:txBody>
      </p:sp>
      <p:sp>
        <p:nvSpPr>
          <p:cNvPr id="4" name="Slide Number Placeholder 3"/>
          <p:cNvSpPr>
            <a:spLocks noGrp="1"/>
          </p:cNvSpPr>
          <p:nvPr>
            <p:ph type="sldNum" sz="quarter" idx="10"/>
          </p:nvPr>
        </p:nvSpPr>
        <p:spPr/>
        <p:txBody>
          <a:bodyPr/>
          <a:lstStyle/>
          <a:p>
            <a:pPr>
              <a:defRPr/>
            </a:pPr>
            <a:fld id="{25F60794-7657-4EF4-A238-327DB85C34B4}"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5F60794-7657-4EF4-A238-327DB85C34B4}"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The 3 components of the PAR that make up the CSBC would be….</a:t>
            </a:r>
          </a:p>
        </p:txBody>
      </p:sp>
      <p:sp>
        <p:nvSpPr>
          <p:cNvPr id="4" name="Slide Number Placeholder 3"/>
          <p:cNvSpPr>
            <a:spLocks noGrp="1"/>
          </p:cNvSpPr>
          <p:nvPr>
            <p:ph type="sldNum" sz="quarter" idx="5"/>
          </p:nvPr>
        </p:nvSpPr>
        <p:spPr/>
        <p:txBody>
          <a:bodyPr/>
          <a:lstStyle/>
          <a:p>
            <a:pPr>
              <a:defRPr/>
            </a:pPr>
            <a:fld id="{2C872423-B042-49AC-9848-7B459D83B188}"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defTabSz="909638"/>
            <a:endParaRPr lang="en-US">
              <a:solidFill>
                <a:srgbClr val="FF0000"/>
              </a:solidFill>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32C0F7EB-155F-7A4C-B0C8-FBA01CD057B6}" type="slidenum">
              <a:rPr lang="en-US">
                <a:solidFill>
                  <a:srgbClr val="000000"/>
                </a:solidFill>
              </a:rPr>
              <a:pPr eaLnBrk="1" hangingPunct="1"/>
              <a:t>7</a:t>
            </a:fld>
            <a:endParaRPr 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5F60794-7657-4EF4-A238-327DB85C34B4}" type="slidenum">
              <a:rPr lang="en-US" smtClean="0"/>
              <a:pPr>
                <a:defRPr/>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5F60794-7657-4EF4-A238-327DB85C34B4}"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523A349-AFA6-413D-AACD-123F40A94153}" type="datetimeFigureOut">
              <a:rPr lang="en-US"/>
              <a:pPr>
                <a:defRPr/>
              </a:pPr>
              <a:t>9/3/2015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CFB6B31-8E92-4F42-B67B-16909A69A0D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C8519A-37FE-45F4-A1D1-9C17569A6B9D}" type="datetimeFigureOut">
              <a:rPr lang="en-US"/>
              <a:pPr>
                <a:defRPr/>
              </a:pPr>
              <a:t>9/3/2015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FBDB2A0-8042-4229-873D-D714F9D35D8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EB1F77-259C-48EC-B4BD-9294CF3E6B10}" type="datetimeFigureOut">
              <a:rPr lang="en-US"/>
              <a:pPr>
                <a:defRPr/>
              </a:pPr>
              <a:t>9/3/2015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C03D789-81C3-4394-8F8E-BEC686E1BE1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0DF21B-1DDE-4032-AB5F-C0D0274F66D1}" type="datetimeFigureOut">
              <a:rPr lang="en-US"/>
              <a:pPr>
                <a:defRPr/>
              </a:pPr>
              <a:t>9/3/2015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645B9C2-4119-4E0E-A769-4DB1E42EEC8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1927DC7-271B-4E56-ADF6-1DE4AAFFE54C}" type="datetimeFigureOut">
              <a:rPr lang="en-US"/>
              <a:pPr>
                <a:defRPr/>
              </a:pPr>
              <a:t>9/3/2015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48F39B-2367-4453-B4C6-9A4E340A630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E3CDB31-8A0E-4C18-8CFD-C8574C50D8D0}" type="datetimeFigureOut">
              <a:rPr lang="en-US"/>
              <a:pPr>
                <a:defRPr/>
              </a:pPr>
              <a:t>9/3/2015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F96B8EF-C5AF-41B7-B6F8-50ECF4B9211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E4AB919-4ACB-4409-BD08-E20AEDCCF3DF}" type="datetimeFigureOut">
              <a:rPr lang="en-US"/>
              <a:pPr>
                <a:defRPr/>
              </a:pPr>
              <a:t>9/3/2015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4EC0907-4917-46A3-A17C-0C177872A7E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9C92896-ED6E-4EFA-98E6-4CA002145D00}" type="datetimeFigureOut">
              <a:rPr lang="en-US"/>
              <a:pPr>
                <a:defRPr/>
              </a:pPr>
              <a:t>9/3/2015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75F7229-1A2B-4A91-B508-B34B4FC86C5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9BD6D2-4AC7-417D-A7D9-668ED02F02BC}" type="datetimeFigureOut">
              <a:rPr lang="en-US"/>
              <a:pPr>
                <a:defRPr/>
              </a:pPr>
              <a:t>9/3/2015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1AD99B9-2468-455D-8F38-805E4D6C44C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3D66B1-B647-4492-9A36-8CE6D0430DED}" type="datetimeFigureOut">
              <a:rPr lang="en-US"/>
              <a:pPr>
                <a:defRPr/>
              </a:pPr>
              <a:t>9/3/2015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DA6AB75-5679-4863-94C7-D65A57B5915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9F68FA2-6B0E-4B81-A9BF-E5B32570F273}" type="datetimeFigureOut">
              <a:rPr lang="en-US"/>
              <a:pPr>
                <a:defRPr/>
              </a:pPr>
              <a:t>9/3/2015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7247D72-836D-4802-AAAF-91D24C2D490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FD8C188-50F8-4EBF-BBB3-C7AC53AB07D5}" type="datetimeFigureOut">
              <a:rPr lang="en-US"/>
              <a:pPr>
                <a:defRPr/>
              </a:pPr>
              <a:t>9/3/2015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EB529EF-1C28-47F8-A1F0-299B46304AD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hyperlink" Target="mailto:Shannon.Hughes@nih.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hyperlink" Target="twitter.com/cancersysbio"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t.co/ikCLGWKmGt" TargetMode="External"/><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295400"/>
            <a:ext cx="7772400" cy="1470025"/>
          </a:xfrm>
        </p:spPr>
        <p:txBody>
          <a:bodyPr/>
          <a:lstStyle/>
          <a:p>
            <a:r>
              <a:rPr lang="en-US" sz="4000" dirty="0" smtClean="0">
                <a:solidFill>
                  <a:schemeClr val="bg1"/>
                </a:solidFill>
              </a:rPr>
              <a:t>The Cancer Systems Biology Consortium (CSBC) </a:t>
            </a:r>
            <a:endParaRPr lang="en-US" sz="4000" dirty="0">
              <a:solidFill>
                <a:schemeClr val="bg1"/>
              </a:solidFill>
            </a:endParaRPr>
          </a:p>
        </p:txBody>
      </p:sp>
      <p:sp>
        <p:nvSpPr>
          <p:cNvPr id="3" name="Subtitle 2"/>
          <p:cNvSpPr>
            <a:spLocks noGrp="1"/>
          </p:cNvSpPr>
          <p:nvPr>
            <p:ph type="subTitle" idx="1"/>
          </p:nvPr>
        </p:nvSpPr>
        <p:spPr>
          <a:xfrm>
            <a:off x="1507958" y="3288631"/>
            <a:ext cx="6858000" cy="1572126"/>
          </a:xfrm>
        </p:spPr>
        <p:txBody>
          <a:bodyPr/>
          <a:lstStyle/>
          <a:p>
            <a:r>
              <a:rPr lang="en-US" sz="2400" dirty="0" smtClean="0">
                <a:solidFill>
                  <a:schemeClr val="bg1"/>
                </a:solidFill>
              </a:rPr>
              <a:t>2015 IMAG </a:t>
            </a:r>
            <a:r>
              <a:rPr lang="en-US" sz="2400" dirty="0" err="1" smtClean="0">
                <a:solidFill>
                  <a:schemeClr val="bg1"/>
                </a:solidFill>
              </a:rPr>
              <a:t>Multiscale</a:t>
            </a:r>
            <a:r>
              <a:rPr lang="en-US" sz="2400" dirty="0" smtClean="0">
                <a:solidFill>
                  <a:schemeClr val="bg1"/>
                </a:solidFill>
              </a:rPr>
              <a:t> Modeling Consortium Meeting</a:t>
            </a:r>
          </a:p>
          <a:p>
            <a:r>
              <a:rPr lang="en-US" sz="2400" dirty="0" smtClean="0">
                <a:solidFill>
                  <a:schemeClr val="bg1"/>
                </a:solidFill>
              </a:rPr>
              <a:t>September 9, 2015</a:t>
            </a:r>
            <a:endParaRPr lang="en-US" sz="2400" dirty="0">
              <a:solidFill>
                <a:schemeClr val="bg1"/>
              </a:solidFill>
            </a:endParaRPr>
          </a:p>
        </p:txBody>
      </p:sp>
      <p:sp>
        <p:nvSpPr>
          <p:cNvPr id="4" name="TextBox 3"/>
          <p:cNvSpPr txBox="1"/>
          <p:nvPr/>
        </p:nvSpPr>
        <p:spPr>
          <a:xfrm>
            <a:off x="1363580" y="5181599"/>
            <a:ext cx="7475620" cy="1200329"/>
          </a:xfrm>
          <a:prstGeom prst="rect">
            <a:avLst/>
          </a:prstGeom>
          <a:noFill/>
        </p:spPr>
        <p:txBody>
          <a:bodyPr wrap="square" rtlCol="0">
            <a:spAutoFit/>
          </a:bodyPr>
          <a:lstStyle/>
          <a:p>
            <a:r>
              <a:rPr lang="en-US" sz="2400" dirty="0" smtClean="0">
                <a:solidFill>
                  <a:schemeClr val="bg1">
                    <a:lumMod val="85000"/>
                  </a:schemeClr>
                </a:solidFill>
              </a:rPr>
              <a:t>Dan Gallahan, </a:t>
            </a:r>
            <a:r>
              <a:rPr lang="en-US" sz="2400" dirty="0" err="1" smtClean="0">
                <a:solidFill>
                  <a:schemeClr val="bg1">
                    <a:lumMod val="85000"/>
                  </a:schemeClr>
                </a:solidFill>
              </a:rPr>
              <a:t>Ph.D</a:t>
            </a:r>
            <a:r>
              <a:rPr lang="en-US" sz="2400" dirty="0" smtClean="0">
                <a:solidFill>
                  <a:schemeClr val="bg1">
                    <a:lumMod val="85000"/>
                  </a:schemeClr>
                </a:solidFill>
              </a:rPr>
              <a:t>		Shannon Hughes, </a:t>
            </a:r>
            <a:r>
              <a:rPr lang="en-US" sz="2400" dirty="0" err="1" smtClean="0">
                <a:solidFill>
                  <a:schemeClr val="bg1">
                    <a:lumMod val="85000"/>
                  </a:schemeClr>
                </a:solidFill>
              </a:rPr>
              <a:t>Ph.D</a:t>
            </a:r>
            <a:endParaRPr lang="en-US" sz="2400" dirty="0" smtClean="0">
              <a:solidFill>
                <a:schemeClr val="bg1">
                  <a:lumMod val="85000"/>
                </a:schemeClr>
              </a:solidFill>
            </a:endParaRPr>
          </a:p>
          <a:p>
            <a:r>
              <a:rPr lang="en-US" sz="2400" dirty="0" smtClean="0">
                <a:solidFill>
                  <a:schemeClr val="bg1">
                    <a:lumMod val="85000"/>
                  </a:schemeClr>
                </a:solidFill>
              </a:rPr>
              <a:t>Deputy Director		CSBC Program Director</a:t>
            </a:r>
          </a:p>
          <a:p>
            <a:r>
              <a:rPr lang="en-US" sz="2400" dirty="0" smtClean="0">
                <a:solidFill>
                  <a:schemeClr val="bg1">
                    <a:lumMod val="85000"/>
                  </a:schemeClr>
                </a:solidFill>
              </a:rPr>
              <a:t>DCB, NCI </a:t>
            </a:r>
            <a:endParaRPr lang="en-US" sz="2400" dirty="0">
              <a:solidFill>
                <a:schemeClr val="bg1">
                  <a:lumMod val="85000"/>
                </a:schemeClr>
              </a:solidFill>
            </a:endParaRPr>
          </a:p>
        </p:txBody>
      </p:sp>
    </p:spTree>
    <p:extLst>
      <p:ext uri="{BB962C8B-B14F-4D97-AF65-F5344CB8AC3E}">
        <p14:creationId xmlns:p14="http://schemas.microsoft.com/office/powerpoint/2010/main" val="3957122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bwMode="auto">
          <a:xfrm>
            <a:off x="422878" y="0"/>
            <a:ext cx="872112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smtClean="0"/>
              <a:t>2016 Systems Approaches to Cancer Biology</a:t>
            </a:r>
          </a:p>
          <a:p>
            <a:r>
              <a:rPr lang="en-US" sz="3100" dirty="0"/>
              <a:t>H</a:t>
            </a:r>
            <a:r>
              <a:rPr lang="en-US" sz="3100" dirty="0" smtClean="0"/>
              <a:t>osted by the ECCSB: April 3-6 2016</a:t>
            </a:r>
            <a:endParaRPr lang="en-US" sz="3100" dirty="0"/>
          </a:p>
        </p:txBody>
      </p:sp>
      <p:pic>
        <p:nvPicPr>
          <p:cNvPr id="20" name="Content Placeholder 3"/>
          <p:cNvPicPr>
            <a:picLocks noChangeAspect="1"/>
          </p:cNvPicPr>
          <p:nvPr/>
        </p:nvPicPr>
        <p:blipFill>
          <a:blip r:embed="rId3" cstate="print"/>
          <a:srcRect t="8790" b="8790"/>
          <a:stretch>
            <a:fillRect/>
          </a:stretch>
        </p:blipFill>
        <p:spPr bwMode="auto">
          <a:xfrm>
            <a:off x="515569" y="4945387"/>
            <a:ext cx="4083604" cy="1811166"/>
          </a:xfrm>
          <a:prstGeom prst="rect">
            <a:avLst/>
          </a:prstGeom>
          <a:noFill/>
          <a:ln w="9525">
            <a:noFill/>
            <a:miter lim="800000"/>
            <a:headEnd/>
            <a:tailEnd/>
          </a:ln>
        </p:spPr>
      </p:pic>
      <p:sp>
        <p:nvSpPr>
          <p:cNvPr id="28" name="TextBox 27"/>
          <p:cNvSpPr txBox="1"/>
          <p:nvPr/>
        </p:nvSpPr>
        <p:spPr>
          <a:xfrm>
            <a:off x="518216" y="4463032"/>
            <a:ext cx="2800767" cy="646331"/>
          </a:xfrm>
          <a:prstGeom prst="rect">
            <a:avLst/>
          </a:prstGeom>
          <a:noFill/>
        </p:spPr>
        <p:txBody>
          <a:bodyPr wrap="none" rtlCol="0">
            <a:spAutoFit/>
          </a:bodyPr>
          <a:lstStyle/>
          <a:p>
            <a:r>
              <a:rPr lang="en-US" dirty="0" smtClean="0"/>
              <a:t>In Cape Cod, Massachusetts</a:t>
            </a:r>
          </a:p>
          <a:p>
            <a:endParaRPr lang="en-US" dirty="0"/>
          </a:p>
        </p:txBody>
      </p:sp>
      <p:sp>
        <p:nvSpPr>
          <p:cNvPr id="29" name="TextBox 28"/>
          <p:cNvSpPr txBox="1"/>
          <p:nvPr/>
        </p:nvSpPr>
        <p:spPr>
          <a:xfrm>
            <a:off x="533400" y="1535682"/>
            <a:ext cx="3676787" cy="1323439"/>
          </a:xfrm>
          <a:prstGeom prst="rect">
            <a:avLst/>
          </a:prstGeom>
          <a:noFill/>
        </p:spPr>
        <p:txBody>
          <a:bodyPr wrap="square" rtlCol="0">
            <a:spAutoFit/>
          </a:bodyPr>
          <a:lstStyle/>
          <a:p>
            <a:r>
              <a:rPr lang="en-US" sz="2000" b="1" u="sng" dirty="0" smtClean="0"/>
              <a:t>Conference Chairs:</a:t>
            </a:r>
          </a:p>
          <a:p>
            <a:r>
              <a:rPr lang="en-US" sz="2000" dirty="0" smtClean="0"/>
              <a:t>Elaine </a:t>
            </a:r>
            <a:r>
              <a:rPr lang="en-US" sz="2000" dirty="0" err="1" smtClean="0"/>
              <a:t>Mardis</a:t>
            </a:r>
            <a:r>
              <a:rPr lang="en-US" sz="2000" dirty="0" smtClean="0"/>
              <a:t>, WUSTL</a:t>
            </a:r>
          </a:p>
          <a:p>
            <a:r>
              <a:rPr lang="en-US" sz="2000" dirty="0" smtClean="0"/>
              <a:t>Joe Gray, OHSU</a:t>
            </a:r>
          </a:p>
          <a:p>
            <a:r>
              <a:rPr lang="en-US" sz="2000" dirty="0" smtClean="0"/>
              <a:t>Doug </a:t>
            </a:r>
            <a:r>
              <a:rPr lang="en-US" sz="2000" dirty="0" err="1" smtClean="0"/>
              <a:t>Lauffenburger</a:t>
            </a:r>
            <a:r>
              <a:rPr lang="en-US" sz="2000" dirty="0" smtClean="0"/>
              <a:t>, MIT</a:t>
            </a:r>
          </a:p>
        </p:txBody>
      </p:sp>
      <p:sp>
        <p:nvSpPr>
          <p:cNvPr id="30" name="TextBox 29"/>
          <p:cNvSpPr txBox="1"/>
          <p:nvPr/>
        </p:nvSpPr>
        <p:spPr>
          <a:xfrm>
            <a:off x="4037764" y="1527895"/>
            <a:ext cx="5320747" cy="3724097"/>
          </a:xfrm>
          <a:prstGeom prst="rect">
            <a:avLst/>
          </a:prstGeom>
          <a:noFill/>
        </p:spPr>
        <p:txBody>
          <a:bodyPr wrap="square" rtlCol="0">
            <a:spAutoFit/>
          </a:bodyPr>
          <a:lstStyle/>
          <a:p>
            <a:r>
              <a:rPr lang="en-US" sz="2000" b="1" u="sng" dirty="0" smtClean="0"/>
              <a:t>Scientific Tracks (Posters &amp; Talks):</a:t>
            </a:r>
          </a:p>
          <a:p>
            <a:pPr marL="342900" indent="-342900">
              <a:buFont typeface="Arial"/>
              <a:buChar char="•"/>
            </a:pPr>
            <a:r>
              <a:rPr lang="en-US" sz="2000" dirty="0" smtClean="0"/>
              <a:t>Migration </a:t>
            </a:r>
            <a:r>
              <a:rPr lang="en-US" sz="2000" dirty="0"/>
              <a:t>&amp; metastasis</a:t>
            </a:r>
          </a:p>
          <a:p>
            <a:pPr marL="342900" indent="-342900">
              <a:buFont typeface="Arial"/>
              <a:buChar char="•"/>
            </a:pPr>
            <a:r>
              <a:rPr lang="en-US" sz="2000" dirty="0" smtClean="0"/>
              <a:t>Tumor </a:t>
            </a:r>
            <a:r>
              <a:rPr lang="en-US" sz="2000" dirty="0"/>
              <a:t>heterogeneity </a:t>
            </a:r>
          </a:p>
          <a:p>
            <a:pPr marL="342900" indent="-342900">
              <a:buFont typeface="Arial"/>
              <a:buChar char="•"/>
            </a:pPr>
            <a:r>
              <a:rPr lang="en-US" sz="2000" dirty="0" smtClean="0"/>
              <a:t>Tumor</a:t>
            </a:r>
            <a:r>
              <a:rPr lang="en-US" sz="2000" dirty="0"/>
              <a:t>-host interaction</a:t>
            </a:r>
          </a:p>
          <a:p>
            <a:pPr marL="342900" indent="-342900">
              <a:buFont typeface="Arial"/>
              <a:buChar char="•"/>
            </a:pPr>
            <a:r>
              <a:rPr lang="en-US" sz="2000" dirty="0" smtClean="0"/>
              <a:t>Signaling </a:t>
            </a:r>
            <a:r>
              <a:rPr lang="en-US" sz="2000" dirty="0"/>
              <a:t>networks in cancer</a:t>
            </a:r>
          </a:p>
          <a:p>
            <a:pPr marL="342900" indent="-342900">
              <a:buFont typeface="Arial"/>
              <a:buChar char="•"/>
            </a:pPr>
            <a:r>
              <a:rPr lang="en-US" sz="2000" dirty="0" smtClean="0"/>
              <a:t>Systems pharmacology</a:t>
            </a:r>
            <a:endParaRPr lang="en-US" sz="2000" dirty="0"/>
          </a:p>
          <a:p>
            <a:pPr marL="342900" indent="-342900">
              <a:buFont typeface="Arial"/>
              <a:buChar char="•"/>
            </a:pPr>
            <a:r>
              <a:rPr lang="en-US" sz="2000" dirty="0" smtClean="0"/>
              <a:t>Translational </a:t>
            </a:r>
            <a:r>
              <a:rPr lang="en-US" sz="2000" dirty="0"/>
              <a:t>applications of systems biology</a:t>
            </a:r>
          </a:p>
          <a:p>
            <a:pPr marL="342900" indent="-342900">
              <a:buFont typeface="Arial"/>
              <a:buChar char="•"/>
            </a:pPr>
            <a:r>
              <a:rPr lang="en-US" sz="2000" dirty="0" smtClean="0"/>
              <a:t>Cancer </a:t>
            </a:r>
            <a:r>
              <a:rPr lang="en-US" sz="2000" dirty="0"/>
              <a:t>genomics and gene regulation</a:t>
            </a:r>
            <a:endParaRPr lang="en-US" sz="2000" dirty="0" smtClean="0"/>
          </a:p>
          <a:p>
            <a:endParaRPr lang="en-US" sz="2000" dirty="0" smtClean="0"/>
          </a:p>
          <a:p>
            <a:endParaRPr lang="en-US" sz="2000"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p:sp>
        <p:nvSpPr>
          <p:cNvPr id="3" name="TextBox 2"/>
          <p:cNvSpPr txBox="1"/>
          <p:nvPr/>
        </p:nvSpPr>
        <p:spPr>
          <a:xfrm>
            <a:off x="5080002" y="4656545"/>
            <a:ext cx="3586296" cy="707886"/>
          </a:xfrm>
          <a:prstGeom prst="rect">
            <a:avLst/>
          </a:prstGeom>
          <a:noFill/>
        </p:spPr>
        <p:txBody>
          <a:bodyPr wrap="square" rtlCol="0">
            <a:spAutoFit/>
          </a:bodyPr>
          <a:lstStyle/>
          <a:p>
            <a:pPr algn="ctr"/>
            <a:r>
              <a:rPr lang="en-US" sz="2000" dirty="0" smtClean="0"/>
              <a:t>Look for a conference announcement early Fall 2015</a:t>
            </a:r>
          </a:p>
        </p:txBody>
      </p:sp>
      <p:sp>
        <p:nvSpPr>
          <p:cNvPr id="31" name="Rectangle 30"/>
          <p:cNvSpPr/>
          <p:nvPr/>
        </p:nvSpPr>
        <p:spPr>
          <a:xfrm>
            <a:off x="5754685" y="6247288"/>
            <a:ext cx="3146200" cy="4119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4" cstate="print"/>
          <a:stretch>
            <a:fillRect/>
          </a:stretch>
        </p:blipFill>
        <p:spPr>
          <a:xfrm>
            <a:off x="4658425" y="6190078"/>
            <a:ext cx="1954434" cy="544036"/>
          </a:xfrm>
          <a:prstGeom prst="rect">
            <a:avLst/>
          </a:prstGeom>
          <a:solidFill>
            <a:srgbClr val="FFFFFF"/>
          </a:solidFill>
        </p:spPr>
      </p:pic>
    </p:spTree>
    <p:extLst>
      <p:ext uri="{BB962C8B-B14F-4D97-AF65-F5344CB8AC3E}">
        <p14:creationId xmlns:p14="http://schemas.microsoft.com/office/powerpoint/2010/main" val="4120516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7438" y="2597864"/>
            <a:ext cx="8229600" cy="1143000"/>
          </a:xfrm>
        </p:spPr>
        <p:txBody>
          <a:bodyPr/>
          <a:lstStyle/>
          <a:p>
            <a:r>
              <a:rPr lang="en-US" dirty="0" smtClean="0"/>
              <a:t>For questions or further information about funding opportunities contact:</a:t>
            </a:r>
            <a:br>
              <a:rPr lang="en-US" dirty="0" smtClean="0"/>
            </a:br>
            <a:r>
              <a:rPr lang="en-US" dirty="0" smtClean="0"/>
              <a:t>Shannon Hughes</a:t>
            </a:r>
            <a:br>
              <a:rPr lang="en-US" dirty="0" smtClean="0"/>
            </a:br>
            <a:r>
              <a:rPr lang="en-US" dirty="0" smtClean="0">
                <a:hlinkClick r:id="rId2"/>
              </a:rPr>
              <a:t>Shannon.Hughes@nih.gov</a:t>
            </a:r>
            <a:r>
              <a:rPr lang="en-US" dirty="0" smtClean="0"/>
              <a:t/>
            </a:r>
            <a:br>
              <a:rPr lang="en-US" dirty="0" smtClean="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457200" y="0"/>
            <a:ext cx="8686800" cy="1470025"/>
          </a:xfrm>
        </p:spPr>
        <p:txBody>
          <a:bodyPr/>
          <a:lstStyle/>
          <a:p>
            <a:pPr eaLnBrk="1" hangingPunct="1"/>
            <a:r>
              <a:rPr lang="en-US" altLang="en-US" sz="3200" b="1" dirty="0" smtClean="0"/>
              <a:t>The Cancer Systems Biology</a:t>
            </a:r>
            <a:r>
              <a:rPr lang="en-US" altLang="en-US" sz="3200" b="1" dirty="0"/>
              <a:t> </a:t>
            </a:r>
            <a:r>
              <a:rPr lang="en-US" altLang="en-US" sz="3200" b="1" dirty="0" smtClean="0"/>
              <a:t>Consortium (CSBC)  </a:t>
            </a:r>
          </a:p>
        </p:txBody>
      </p:sp>
      <p:sp>
        <p:nvSpPr>
          <p:cNvPr id="4" name="TextBox 3"/>
          <p:cNvSpPr txBox="1"/>
          <p:nvPr/>
        </p:nvSpPr>
        <p:spPr>
          <a:xfrm>
            <a:off x="533400" y="1295400"/>
            <a:ext cx="7956218" cy="2554545"/>
          </a:xfrm>
          <a:prstGeom prst="rect">
            <a:avLst/>
          </a:prstGeom>
          <a:noFill/>
        </p:spPr>
        <p:txBody>
          <a:bodyPr wrap="square" rtlCol="0">
            <a:spAutoFit/>
          </a:bodyPr>
          <a:lstStyle/>
          <a:p>
            <a:r>
              <a:rPr lang="en-US" sz="2000" dirty="0" smtClean="0"/>
              <a:t>Purpose:</a:t>
            </a:r>
            <a:br>
              <a:rPr lang="en-US" sz="2000" dirty="0" smtClean="0"/>
            </a:br>
            <a:endParaRPr lang="en-US" sz="1200" dirty="0" smtClean="0"/>
          </a:p>
          <a:p>
            <a:pPr marL="285750" indent="-285750">
              <a:buFont typeface="Arial" panose="020B0604020202020204" pitchFamily="34" charset="0"/>
              <a:buChar char="•"/>
            </a:pPr>
            <a:r>
              <a:rPr lang="en-US" sz="2000" dirty="0" smtClean="0"/>
              <a:t>Development of predictive computational models that integrate across multiple molecular, cellular, organ and temporal scales</a:t>
            </a:r>
            <a:br>
              <a:rPr lang="en-US" sz="2000" dirty="0" smtClean="0"/>
            </a:br>
            <a:endParaRPr lang="en-US" sz="1200" dirty="0" smtClean="0"/>
          </a:p>
          <a:p>
            <a:pPr marL="285750" indent="-285750">
              <a:buFont typeface="Arial" panose="020B0604020202020204" pitchFamily="34" charset="0"/>
              <a:buChar char="•"/>
            </a:pPr>
            <a:r>
              <a:rPr lang="en-US" sz="2000" dirty="0" smtClean="0"/>
              <a:t>Building a community of researchers focused on applying systems approaches to problems in cancer biology</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p:grpSp>
        <p:nvGrpSpPr>
          <p:cNvPr id="5" name="Group 4"/>
          <p:cNvGrpSpPr/>
          <p:nvPr/>
        </p:nvGrpSpPr>
        <p:grpSpPr>
          <a:xfrm>
            <a:off x="1438275" y="3465332"/>
            <a:ext cx="6781800" cy="2183671"/>
            <a:chOff x="-123604" y="1580783"/>
            <a:chExt cx="7229316" cy="4056430"/>
          </a:xfrm>
        </p:grpSpPr>
        <p:pic>
          <p:nvPicPr>
            <p:cNvPr id="6" name="Picture 2"/>
            <p:cNvPicPr>
              <a:picLocks noChangeAspect="1" noChangeArrowheads="1"/>
            </p:cNvPicPr>
            <p:nvPr/>
          </p:nvPicPr>
          <p:blipFill>
            <a:blip r:embed="rId3" cstate="print"/>
            <a:srcRect/>
            <a:stretch>
              <a:fillRect/>
            </a:stretch>
          </p:blipFill>
          <p:spPr bwMode="auto">
            <a:xfrm>
              <a:off x="113" y="4113214"/>
              <a:ext cx="1893888" cy="1523999"/>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1294392" y="3239190"/>
              <a:ext cx="1628775" cy="1838325"/>
            </a:xfrm>
            <a:prstGeom prst="rect">
              <a:avLst/>
            </a:prstGeom>
            <a:noFill/>
            <a:ln w="9525">
              <a:noFill/>
              <a:miter lim="800000"/>
              <a:headEnd/>
              <a:tailEnd/>
            </a:ln>
          </p:spPr>
        </p:pic>
        <p:pic>
          <p:nvPicPr>
            <p:cNvPr id="8" name="Picture 4"/>
            <p:cNvPicPr>
              <a:picLocks noChangeAspect="1" noChangeArrowheads="1"/>
            </p:cNvPicPr>
            <p:nvPr/>
          </p:nvPicPr>
          <p:blipFill>
            <a:blip r:embed="rId5" cstate="print"/>
            <a:srcRect/>
            <a:stretch>
              <a:fillRect/>
            </a:stretch>
          </p:blipFill>
          <p:spPr bwMode="auto">
            <a:xfrm>
              <a:off x="2588671" y="2697788"/>
              <a:ext cx="1905000" cy="1817688"/>
            </a:xfrm>
            <a:prstGeom prst="rect">
              <a:avLst/>
            </a:prstGeom>
            <a:noFill/>
            <a:ln w="9525">
              <a:noFill/>
              <a:miter lim="800000"/>
              <a:headEnd/>
              <a:tailEnd/>
            </a:ln>
          </p:spPr>
        </p:pic>
        <p:pic>
          <p:nvPicPr>
            <p:cNvPr id="9" name="Picture 5"/>
            <p:cNvPicPr>
              <a:picLocks noChangeAspect="1" noChangeArrowheads="1"/>
            </p:cNvPicPr>
            <p:nvPr/>
          </p:nvPicPr>
          <p:blipFill>
            <a:blip r:embed="rId6" cstate="print"/>
            <a:srcRect/>
            <a:stretch>
              <a:fillRect/>
            </a:stretch>
          </p:blipFill>
          <p:spPr bwMode="auto">
            <a:xfrm>
              <a:off x="4035218" y="2604062"/>
              <a:ext cx="1806575" cy="1349375"/>
            </a:xfrm>
            <a:prstGeom prst="rect">
              <a:avLst/>
            </a:prstGeom>
            <a:noFill/>
            <a:ln w="9525">
              <a:noFill/>
              <a:miter lim="800000"/>
              <a:headEnd/>
              <a:tailEnd/>
            </a:ln>
          </p:spPr>
        </p:pic>
        <p:pic>
          <p:nvPicPr>
            <p:cNvPr id="10" name="Picture 6"/>
            <p:cNvPicPr>
              <a:picLocks noChangeAspect="1" noChangeArrowheads="1"/>
            </p:cNvPicPr>
            <p:nvPr/>
          </p:nvPicPr>
          <p:blipFill>
            <a:blip r:embed="rId7" cstate="print"/>
            <a:srcRect/>
            <a:stretch>
              <a:fillRect/>
            </a:stretch>
          </p:blipFill>
          <p:spPr bwMode="auto">
            <a:xfrm>
              <a:off x="5557899" y="2233612"/>
              <a:ext cx="1547813" cy="1981828"/>
            </a:xfrm>
            <a:prstGeom prst="rect">
              <a:avLst/>
            </a:prstGeom>
            <a:noFill/>
            <a:ln w="9525">
              <a:noFill/>
              <a:miter lim="800000"/>
              <a:headEnd/>
              <a:tailEnd/>
            </a:ln>
          </p:spPr>
        </p:pic>
        <p:sp>
          <p:nvSpPr>
            <p:cNvPr id="11" name="TextBox 4"/>
            <p:cNvSpPr txBox="1">
              <a:spLocks noChangeArrowheads="1"/>
            </p:cNvSpPr>
            <p:nvPr/>
          </p:nvSpPr>
          <p:spPr bwMode="auto">
            <a:xfrm>
              <a:off x="-123604" y="3110157"/>
              <a:ext cx="1447800" cy="1148176"/>
            </a:xfrm>
            <a:prstGeom prst="rect">
              <a:avLst/>
            </a:prstGeom>
            <a:noFill/>
            <a:ln w="9525">
              <a:noFill/>
              <a:miter lim="800000"/>
              <a:headEnd/>
              <a:tailEnd/>
            </a:ln>
          </p:spPr>
          <p:txBody>
            <a:bodyPr>
              <a:spAutoFit/>
            </a:bodyPr>
            <a:lstStyle/>
            <a:p>
              <a:pPr algn="ctr"/>
              <a:r>
                <a:rPr lang="en-US" altLang="en-US" sz="1600" b="1" dirty="0"/>
                <a:t>Genomic Alterations</a:t>
              </a:r>
            </a:p>
          </p:txBody>
        </p:sp>
        <p:sp>
          <p:nvSpPr>
            <p:cNvPr id="12" name="TextBox 10"/>
            <p:cNvSpPr txBox="1">
              <a:spLocks noChangeArrowheads="1"/>
            </p:cNvSpPr>
            <p:nvPr/>
          </p:nvSpPr>
          <p:spPr bwMode="auto">
            <a:xfrm>
              <a:off x="2667000" y="1809600"/>
              <a:ext cx="1447800" cy="1262994"/>
            </a:xfrm>
            <a:prstGeom prst="rect">
              <a:avLst/>
            </a:prstGeom>
            <a:noFill/>
            <a:ln w="9525">
              <a:noFill/>
              <a:miter lim="800000"/>
              <a:headEnd/>
              <a:tailEnd/>
            </a:ln>
          </p:spPr>
          <p:txBody>
            <a:bodyPr>
              <a:spAutoFit/>
            </a:bodyPr>
            <a:lstStyle/>
            <a:p>
              <a:pPr algn="ctr"/>
              <a:r>
                <a:rPr lang="en-US" altLang="en-US" sz="1600" b="1" dirty="0"/>
                <a:t>Cellular Interactions</a:t>
              </a:r>
            </a:p>
          </p:txBody>
        </p:sp>
        <p:sp>
          <p:nvSpPr>
            <p:cNvPr id="13" name="TextBox 11"/>
            <p:cNvSpPr txBox="1">
              <a:spLocks noChangeArrowheads="1"/>
            </p:cNvSpPr>
            <p:nvPr/>
          </p:nvSpPr>
          <p:spPr bwMode="auto">
            <a:xfrm>
              <a:off x="1142124" y="2384256"/>
              <a:ext cx="1447800" cy="862642"/>
            </a:xfrm>
            <a:prstGeom prst="rect">
              <a:avLst/>
            </a:prstGeom>
            <a:noFill/>
            <a:ln w="9525">
              <a:noFill/>
              <a:miter lim="800000"/>
              <a:headEnd/>
              <a:tailEnd/>
            </a:ln>
          </p:spPr>
          <p:txBody>
            <a:bodyPr>
              <a:spAutoFit/>
            </a:bodyPr>
            <a:lstStyle/>
            <a:p>
              <a:pPr algn="ctr"/>
              <a:r>
                <a:rPr lang="en-US" altLang="en-US" sz="1600" b="1" dirty="0" smtClean="0"/>
                <a:t>Signaling Networks</a:t>
              </a:r>
              <a:endParaRPr lang="en-US" altLang="en-US" sz="1600" b="1" dirty="0"/>
            </a:p>
          </p:txBody>
        </p:sp>
        <p:sp>
          <p:nvSpPr>
            <p:cNvPr id="14" name="TextBox 12"/>
            <p:cNvSpPr txBox="1">
              <a:spLocks noChangeArrowheads="1"/>
            </p:cNvSpPr>
            <p:nvPr/>
          </p:nvSpPr>
          <p:spPr bwMode="auto">
            <a:xfrm>
              <a:off x="4114800" y="1654134"/>
              <a:ext cx="1447800" cy="1262994"/>
            </a:xfrm>
            <a:prstGeom prst="rect">
              <a:avLst/>
            </a:prstGeom>
            <a:noFill/>
            <a:ln w="9525">
              <a:noFill/>
              <a:miter lim="800000"/>
              <a:headEnd/>
              <a:tailEnd/>
            </a:ln>
          </p:spPr>
          <p:txBody>
            <a:bodyPr>
              <a:spAutoFit/>
            </a:bodyPr>
            <a:lstStyle/>
            <a:p>
              <a:pPr algn="ctr"/>
              <a:r>
                <a:rPr lang="en-US" altLang="en-US" sz="1600" b="1" dirty="0"/>
                <a:t>Physiological Systems</a:t>
              </a:r>
            </a:p>
          </p:txBody>
        </p:sp>
        <p:sp>
          <p:nvSpPr>
            <p:cNvPr id="15" name="TextBox 13"/>
            <p:cNvSpPr txBox="1">
              <a:spLocks noChangeArrowheads="1"/>
            </p:cNvSpPr>
            <p:nvPr/>
          </p:nvSpPr>
          <p:spPr bwMode="auto">
            <a:xfrm>
              <a:off x="5634033" y="1580783"/>
              <a:ext cx="1447800" cy="973239"/>
            </a:xfrm>
            <a:prstGeom prst="rect">
              <a:avLst/>
            </a:prstGeom>
            <a:noFill/>
            <a:ln w="9525">
              <a:noFill/>
              <a:miter lim="800000"/>
              <a:headEnd/>
              <a:tailEnd/>
            </a:ln>
          </p:spPr>
          <p:txBody>
            <a:bodyPr>
              <a:spAutoFit/>
            </a:bodyPr>
            <a:lstStyle/>
            <a:p>
              <a:pPr algn="ctr"/>
              <a:r>
                <a:rPr lang="en-US" altLang="en-US" sz="1600" b="1" dirty="0"/>
                <a:t>Environment</a:t>
              </a:r>
            </a:p>
          </p:txBody>
        </p:sp>
      </p:grpSp>
      <p:sp>
        <p:nvSpPr>
          <p:cNvPr id="2" name="Right Arrow 1"/>
          <p:cNvSpPr/>
          <p:nvPr/>
        </p:nvSpPr>
        <p:spPr>
          <a:xfrm>
            <a:off x="2045081" y="5922887"/>
            <a:ext cx="6333498" cy="260152"/>
          </a:xfrm>
          <a:prstGeom prst="rightArrow">
            <a:avLst>
              <a:gd name="adj1" fmla="val 50000"/>
              <a:gd name="adj2" fmla="val 5732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p:cNvSpPr txBox="1"/>
          <p:nvPr/>
        </p:nvSpPr>
        <p:spPr>
          <a:xfrm>
            <a:off x="3307760" y="5529377"/>
            <a:ext cx="4952061" cy="369332"/>
          </a:xfrm>
          <a:prstGeom prst="rect">
            <a:avLst/>
          </a:prstGeom>
          <a:noFill/>
          <a:ln>
            <a:noFill/>
          </a:ln>
        </p:spPr>
        <p:txBody>
          <a:bodyPr wrap="none" rtlCol="0">
            <a:spAutoFit/>
          </a:bodyPr>
          <a:lstStyle/>
          <a:p>
            <a:r>
              <a:rPr lang="en-US" b="1" dirty="0" smtClean="0">
                <a:effectLst>
                  <a:outerShdw blurRad="38100" dist="38100" dir="2700000" algn="tl">
                    <a:srgbClr val="000000">
                      <a:alpha val="43137"/>
                    </a:srgbClr>
                  </a:outerShdw>
                </a:effectLst>
              </a:rPr>
              <a:t>Disease development , progression and treatment</a:t>
            </a:r>
            <a:endParaRPr lang="en-US" b="1" dirty="0">
              <a:effectLst>
                <a:outerShdw blurRad="38100" dist="38100" dir="2700000" algn="tl">
                  <a:srgbClr val="000000">
                    <a:alpha val="43137"/>
                  </a:srgbClr>
                </a:outerShdw>
              </a:effectLst>
            </a:endParaRPr>
          </a:p>
        </p:txBody>
      </p:sp>
      <p:sp>
        <p:nvSpPr>
          <p:cNvPr id="18" name="TextBox 17"/>
          <p:cNvSpPr txBox="1"/>
          <p:nvPr/>
        </p:nvSpPr>
        <p:spPr>
          <a:xfrm>
            <a:off x="102967" y="778050"/>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Scientific Goals of CSBC</a:t>
            </a:r>
            <a:endParaRPr lang="en-US" sz="3200" dirty="0"/>
          </a:p>
        </p:txBody>
      </p:sp>
      <p:sp>
        <p:nvSpPr>
          <p:cNvPr id="3" name="Content Placeholder 2"/>
          <p:cNvSpPr>
            <a:spLocks noGrp="1"/>
          </p:cNvSpPr>
          <p:nvPr>
            <p:ph idx="1"/>
          </p:nvPr>
        </p:nvSpPr>
        <p:spPr>
          <a:xfrm>
            <a:off x="533400" y="1447800"/>
            <a:ext cx="8229600" cy="4953000"/>
          </a:xfrm>
        </p:spPr>
        <p:txBody>
          <a:bodyPr>
            <a:normAutofit lnSpcReduction="10000"/>
          </a:bodyPr>
          <a:lstStyle/>
          <a:p>
            <a:r>
              <a:rPr lang="en-US" sz="2400" dirty="0" smtClean="0"/>
              <a:t>Develop predictive </a:t>
            </a:r>
            <a:r>
              <a:rPr lang="en-US" sz="2400" dirty="0"/>
              <a:t>mathematical </a:t>
            </a:r>
            <a:r>
              <a:rPr lang="en-US" sz="2400" dirty="0" smtClean="0"/>
              <a:t>models </a:t>
            </a:r>
            <a:r>
              <a:rPr lang="en-US" sz="2400" dirty="0"/>
              <a:t>that generate or </a:t>
            </a:r>
            <a:r>
              <a:rPr lang="en-US" sz="2400" dirty="0" smtClean="0"/>
              <a:t>test new biological hypothesis in </a:t>
            </a:r>
            <a:r>
              <a:rPr lang="en-US" sz="2400" i="1" dirty="0" smtClean="0"/>
              <a:t>cancer biology</a:t>
            </a:r>
            <a:r>
              <a:rPr lang="en-US" sz="2400" dirty="0" smtClean="0"/>
              <a:t> (U54 &amp; U01)</a:t>
            </a:r>
            <a:endParaRPr lang="en-US" sz="2400" i="1" dirty="0" smtClean="0"/>
          </a:p>
          <a:p>
            <a:pPr lvl="1"/>
            <a:r>
              <a:rPr lang="en-US" sz="2000" dirty="0"/>
              <a:t>Emphasize the use of multi-dimensional information to address complex cancer biology questions</a:t>
            </a:r>
          </a:p>
          <a:p>
            <a:pPr lvl="1"/>
            <a:r>
              <a:rPr lang="en-US" sz="2000" dirty="0" smtClean="0"/>
              <a:t>Scope includes all cancer phenotypes and dynamics</a:t>
            </a:r>
          </a:p>
          <a:p>
            <a:pPr lvl="1"/>
            <a:r>
              <a:rPr lang="en-US" sz="2000" dirty="0" smtClean="0"/>
              <a:t>Validation of models through experimental biology</a:t>
            </a:r>
          </a:p>
          <a:p>
            <a:pPr marL="457200" lvl="1" indent="0">
              <a:buNone/>
            </a:pPr>
            <a:endParaRPr lang="en-US" sz="2000" dirty="0" smtClean="0"/>
          </a:p>
          <a:p>
            <a:r>
              <a:rPr lang="en-US" sz="2400" dirty="0" smtClean="0"/>
              <a:t>Develop a consortium of multi-disciplined investigators and shared data and modeling resources to promote collaborations across and outside of the CSBC (U24)</a:t>
            </a:r>
          </a:p>
          <a:p>
            <a:endParaRPr lang="en-US" sz="2400" dirty="0" smtClean="0"/>
          </a:p>
          <a:p>
            <a:r>
              <a:rPr lang="en-US" sz="2400" dirty="0" smtClean="0"/>
              <a:t>Support outreach programs for the dissemination of outcomes and to ensure the next generation of systems biologists</a:t>
            </a:r>
            <a:r>
              <a:rPr lang="en-US" sz="2400" dirty="0"/>
              <a:t> </a:t>
            </a:r>
            <a:r>
              <a:rPr lang="en-US" sz="2400" dirty="0" smtClean="0"/>
              <a:t>(U54 &amp; U24)</a:t>
            </a:r>
            <a:endParaRPr lang="en-US" sz="2400" dirty="0"/>
          </a:p>
        </p:txBody>
      </p:sp>
    </p:spTree>
    <p:extLst>
      <p:ext uri="{BB962C8B-B14F-4D97-AF65-F5344CB8AC3E}">
        <p14:creationId xmlns:p14="http://schemas.microsoft.com/office/powerpoint/2010/main" val="2093881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524000" y="152400"/>
            <a:ext cx="6172200" cy="1143000"/>
          </a:xfrm>
        </p:spPr>
        <p:txBody>
          <a:bodyPr/>
          <a:lstStyle/>
          <a:p>
            <a:pPr eaLnBrk="1" hangingPunct="1"/>
            <a:r>
              <a:rPr lang="en-US" altLang="en-US" sz="3200" dirty="0" smtClean="0"/>
              <a:t>Examples of Questions Addressable by CSBC Members:</a:t>
            </a:r>
          </a:p>
        </p:txBody>
      </p:sp>
      <p:sp>
        <p:nvSpPr>
          <p:cNvPr id="3" name="Content Placeholder 2"/>
          <p:cNvSpPr>
            <a:spLocks noGrp="1"/>
          </p:cNvSpPr>
          <p:nvPr>
            <p:ph idx="1"/>
          </p:nvPr>
        </p:nvSpPr>
        <p:spPr>
          <a:xfrm>
            <a:off x="533400" y="1332655"/>
            <a:ext cx="8229600" cy="4648200"/>
          </a:xfrm>
        </p:spPr>
        <p:txBody>
          <a:bodyPr rtlCol="0">
            <a:noAutofit/>
          </a:bodyPr>
          <a:lstStyle/>
          <a:p>
            <a:pPr eaLnBrk="1" fontAlgn="auto" hangingPunct="1">
              <a:spcAft>
                <a:spcPts val="0"/>
              </a:spcAft>
              <a:defRPr/>
            </a:pPr>
            <a:r>
              <a:rPr lang="en-US" sz="2400" dirty="0"/>
              <a:t>Can epigenetic interactions be identified and their </a:t>
            </a:r>
            <a:r>
              <a:rPr lang="en-US" sz="2400" dirty="0" smtClean="0"/>
              <a:t>disease phenotypes </a:t>
            </a:r>
            <a:r>
              <a:rPr lang="en-US" sz="2400" dirty="0"/>
              <a:t>predicted</a:t>
            </a:r>
            <a:r>
              <a:rPr lang="en-US" sz="2400" dirty="0" smtClean="0"/>
              <a:t>? </a:t>
            </a:r>
            <a:r>
              <a:rPr lang="en-US" sz="2400" i="1" dirty="0" smtClean="0"/>
              <a:t>Models across ‘the gap’</a:t>
            </a:r>
            <a:endParaRPr lang="en-US" sz="2400" i="1" dirty="0"/>
          </a:p>
          <a:p>
            <a:pPr eaLnBrk="1" fontAlgn="auto" hangingPunct="1">
              <a:spcAft>
                <a:spcPts val="0"/>
              </a:spcAft>
              <a:defRPr/>
            </a:pPr>
            <a:endParaRPr lang="en-US" sz="2400" dirty="0" smtClean="0"/>
          </a:p>
          <a:p>
            <a:pPr eaLnBrk="1" fontAlgn="auto" hangingPunct="1">
              <a:spcAft>
                <a:spcPts val="0"/>
              </a:spcAft>
              <a:defRPr/>
            </a:pPr>
            <a:r>
              <a:rPr lang="en-US" sz="2400" dirty="0" smtClean="0"/>
              <a:t>Can </a:t>
            </a:r>
            <a:r>
              <a:rPr lang="en-US" sz="2400" dirty="0"/>
              <a:t>inter-cellular </a:t>
            </a:r>
            <a:r>
              <a:rPr lang="en-US" sz="2400" dirty="0" smtClean="0"/>
              <a:t>and stromal interactions </a:t>
            </a:r>
            <a:r>
              <a:rPr lang="en-US" sz="2400" dirty="0"/>
              <a:t>and </a:t>
            </a:r>
            <a:r>
              <a:rPr lang="en-US" sz="2400" dirty="0" smtClean="0"/>
              <a:t>their functional </a:t>
            </a:r>
            <a:r>
              <a:rPr lang="en-US" sz="2400" dirty="0"/>
              <a:t>consequences in the tumor microenvironment be modeled and predicted</a:t>
            </a:r>
            <a:r>
              <a:rPr lang="en-US" sz="2400" dirty="0" smtClean="0"/>
              <a:t>? </a:t>
            </a:r>
            <a:r>
              <a:rPr lang="en-US" sz="2400" i="1" dirty="0" smtClean="0"/>
              <a:t>Models across spatial scales</a:t>
            </a:r>
          </a:p>
          <a:p>
            <a:pPr eaLnBrk="1" fontAlgn="auto" hangingPunct="1">
              <a:spcAft>
                <a:spcPts val="0"/>
              </a:spcAft>
              <a:buFont typeface="Arial" panose="020B0604020202020204" pitchFamily="34" charset="0"/>
              <a:buChar char="•"/>
              <a:defRPr/>
            </a:pPr>
            <a:endParaRPr lang="en-US" sz="2400" dirty="0" smtClean="0"/>
          </a:p>
          <a:p>
            <a:pPr eaLnBrk="1" fontAlgn="auto" hangingPunct="1">
              <a:spcAft>
                <a:spcPts val="0"/>
              </a:spcAft>
              <a:buFont typeface="Arial" panose="020B0604020202020204" pitchFamily="34" charset="0"/>
              <a:buChar char="•"/>
              <a:defRPr/>
            </a:pPr>
            <a:r>
              <a:rPr lang="en-US" sz="2400" dirty="0" smtClean="0"/>
              <a:t>Can metastasis, metastatic niches and dormancy be modeled and predicted? </a:t>
            </a:r>
            <a:r>
              <a:rPr lang="en-US" sz="2400" i="1" dirty="0" smtClean="0"/>
              <a:t>Models across time</a:t>
            </a:r>
          </a:p>
          <a:p>
            <a:pPr eaLnBrk="1" fontAlgn="auto" hangingPunct="1">
              <a:spcAft>
                <a:spcPts val="0"/>
              </a:spcAft>
              <a:buFont typeface="Arial" panose="020B0604020202020204" pitchFamily="34" charset="0"/>
              <a:buChar char="•"/>
              <a:defRPr/>
            </a:pPr>
            <a:endParaRPr lang="en-US" sz="2400" dirty="0"/>
          </a:p>
          <a:p>
            <a:pPr eaLnBrk="1" fontAlgn="auto" hangingPunct="1">
              <a:spcAft>
                <a:spcPts val="0"/>
              </a:spcAft>
              <a:buFont typeface="Arial" panose="020B0604020202020204" pitchFamily="34" charset="0"/>
              <a:buChar char="•"/>
              <a:defRPr/>
            </a:pPr>
            <a:r>
              <a:rPr lang="en-US" sz="2400" dirty="0" smtClean="0"/>
              <a:t>Can tumor behavior in endogenous settings be predicted and controlled by modeling multiple cell types and extracellular stimuli? </a:t>
            </a:r>
            <a:r>
              <a:rPr lang="en-US" sz="2400" i="1" dirty="0" smtClean="0"/>
              <a:t>Models within context</a:t>
            </a:r>
          </a:p>
          <a:p>
            <a:pPr eaLnBrk="1" fontAlgn="auto" hangingPunct="1">
              <a:spcAft>
                <a:spcPts val="0"/>
              </a:spcAft>
              <a:buFont typeface="Arial" panose="020B0604020202020204" pitchFamily="34" charset="0"/>
              <a:buChar char="•"/>
              <a:defRPr/>
            </a:pPr>
            <a:endParaRPr lang="en-US" sz="2400" dirty="0" smtClean="0"/>
          </a:p>
          <a:p>
            <a:pPr eaLnBrk="1" fontAlgn="auto" hangingPunct="1">
              <a:spcAft>
                <a:spcPts val="0"/>
              </a:spcAft>
              <a:buFont typeface="Arial" panose="020B0604020202020204" pitchFamily="34" charset="0"/>
              <a:buChar char="•"/>
              <a:defRPr/>
            </a:pPr>
            <a:endParaRPr lang="en-US" sz="2400" dirty="0"/>
          </a:p>
          <a:p>
            <a:pPr eaLnBrk="1" fontAlgn="auto" hangingPunct="1">
              <a:spcAft>
                <a:spcPts val="0"/>
              </a:spcAft>
              <a:buFont typeface="Arial" panose="020B0604020202020204" pitchFamily="34" charset="0"/>
              <a:buChar char="•"/>
              <a:defRPr/>
            </a:pPr>
            <a:r>
              <a:rPr lang="en-US" sz="2400" dirty="0" smtClean="0"/>
              <a:t>Can “–</a:t>
            </a:r>
            <a:r>
              <a:rPr lang="en-US" sz="2400" dirty="0" err="1" smtClean="0"/>
              <a:t>omic</a:t>
            </a:r>
            <a:r>
              <a:rPr lang="en-US" sz="2400" dirty="0" smtClean="0"/>
              <a:t>” features, regulatory networks and signaling networks of cancer cells be modeled to predict therapeutic response (or resistance)? Identify novel critical mutations?</a:t>
            </a:r>
          </a:p>
          <a:p>
            <a:pPr eaLnBrk="1" fontAlgn="auto" hangingPunct="1">
              <a:spcAft>
                <a:spcPts val="0"/>
              </a:spcAft>
              <a:buFont typeface="Arial" panose="020B0604020202020204" pitchFamily="34" charset="0"/>
              <a:buChar char="•"/>
              <a:defRPr/>
            </a:pPr>
            <a:endParaRPr lang="en-US" sz="2400" dirty="0" smtClean="0"/>
          </a:p>
          <a:p>
            <a:pPr marL="0" indent="0" eaLnBrk="1" fontAlgn="auto" hangingPunct="1">
              <a:spcAft>
                <a:spcPts val="0"/>
              </a:spcAft>
              <a:buNone/>
              <a:defRPr/>
            </a:pPr>
            <a:endParaRPr lang="en-US" sz="2400" dirty="0"/>
          </a:p>
          <a:p>
            <a:pPr marL="0" indent="0" eaLnBrk="1" fontAlgn="auto" hangingPunct="1">
              <a:spcAft>
                <a:spcPts val="0"/>
              </a:spcAft>
              <a:buNone/>
              <a:defRPr/>
            </a:pPr>
            <a:endParaRPr lang="en-US" sz="2400" dirty="0" smtClean="0"/>
          </a:p>
          <a:p>
            <a:pPr eaLnBrk="1" fontAlgn="auto" hangingPunct="1">
              <a:spcAft>
                <a:spcPts val="0"/>
              </a:spcAft>
              <a:buFont typeface="Arial" panose="020B0604020202020204" pitchFamily="34" charset="0"/>
              <a:buChar char="•"/>
              <a:defRPr/>
            </a:pPr>
            <a:endParaRPr lang="en-US" sz="2400" dirty="0" smtClean="0"/>
          </a:p>
        </p:txBody>
      </p:sp>
    </p:spTree>
    <p:extLst>
      <p:ext uri="{BB962C8B-B14F-4D97-AF65-F5344CB8AC3E}">
        <p14:creationId xmlns:p14="http://schemas.microsoft.com/office/powerpoint/2010/main" val="1676330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229600" cy="5562599"/>
          </a:xfrm>
        </p:spPr>
        <p:txBody>
          <a:bodyPr rtlCol="0">
            <a:normAutofit lnSpcReduction="10000"/>
          </a:bodyPr>
          <a:lstStyle/>
          <a:p>
            <a:pPr eaLnBrk="1" fontAlgn="auto" hangingPunct="1">
              <a:spcAft>
                <a:spcPts val="0"/>
              </a:spcAft>
              <a:buFont typeface="Arial" panose="020B0604020202020204" pitchFamily="34" charset="0"/>
              <a:buChar char="•"/>
              <a:defRPr/>
            </a:pPr>
            <a:r>
              <a:rPr lang="en-US" sz="2400" dirty="0" smtClean="0"/>
              <a:t>CSBC Research Centers (U54: RFA-CA-15-014) </a:t>
            </a:r>
            <a:endParaRPr lang="en-US" sz="2400" dirty="0"/>
          </a:p>
          <a:p>
            <a:pPr lvl="1" eaLnBrk="1" fontAlgn="auto" hangingPunct="1">
              <a:spcAft>
                <a:spcPts val="0"/>
              </a:spcAft>
              <a:buFont typeface="Arial" panose="020B0604020202020204" pitchFamily="34" charset="0"/>
              <a:buChar char="•"/>
              <a:defRPr/>
            </a:pPr>
            <a:r>
              <a:rPr lang="en-US" sz="2000" b="1" i="1" dirty="0" smtClean="0">
                <a:solidFill>
                  <a:srgbClr val="800000"/>
                </a:solidFill>
              </a:rPr>
              <a:t>First application date: November 20, 2015</a:t>
            </a:r>
            <a:endParaRPr lang="en-US" sz="2000" i="1" dirty="0" smtClean="0"/>
          </a:p>
          <a:p>
            <a:pPr lvl="1" eaLnBrk="1" fontAlgn="auto" hangingPunct="1">
              <a:spcAft>
                <a:spcPts val="0"/>
              </a:spcAft>
              <a:buFont typeface="Arial" panose="020B0604020202020204" pitchFamily="34" charset="0"/>
              <a:buChar char="–"/>
              <a:defRPr/>
            </a:pPr>
            <a:r>
              <a:rPr lang="en-US" sz="2000" dirty="0" smtClean="0"/>
              <a:t>A centers program supporting research and providing infrastructure in cancer systems biology including outreach activities and research resources for the community</a:t>
            </a:r>
          </a:p>
          <a:p>
            <a:pPr eaLnBrk="1" fontAlgn="auto" hangingPunct="1">
              <a:spcAft>
                <a:spcPts val="0"/>
              </a:spcAft>
              <a:buFont typeface="Arial" panose="020B0604020202020204" pitchFamily="34" charset="0"/>
              <a:buChar char="•"/>
              <a:defRPr/>
            </a:pPr>
            <a:r>
              <a:rPr lang="en-US" sz="2400" dirty="0" smtClean="0"/>
              <a:t>Specialized Research Grants (U01</a:t>
            </a:r>
            <a:r>
              <a:rPr lang="en-US" sz="2000" dirty="0" smtClean="0"/>
              <a:t>)</a:t>
            </a:r>
          </a:p>
          <a:p>
            <a:pPr lvl="1" eaLnBrk="1" fontAlgn="auto" hangingPunct="1">
              <a:spcAft>
                <a:spcPts val="0"/>
              </a:spcAft>
              <a:buFont typeface="Arial" panose="020B0604020202020204" pitchFamily="34" charset="0"/>
              <a:buChar char="•"/>
              <a:defRPr/>
            </a:pPr>
            <a:r>
              <a:rPr lang="en-US" sz="2000" b="1" i="1" dirty="0" smtClean="0">
                <a:solidFill>
                  <a:srgbClr val="800000"/>
                </a:solidFill>
              </a:rPr>
              <a:t>Currently Active: Collaborative Research in Integrative Cancer Biology (U01) PAR-13-184</a:t>
            </a:r>
            <a:r>
              <a:rPr lang="en-US" sz="2000" b="1" dirty="0" smtClean="0">
                <a:solidFill>
                  <a:srgbClr val="800000"/>
                </a:solidFill>
              </a:rPr>
              <a:t>, New announcement Spring 2016</a:t>
            </a:r>
            <a:endParaRPr lang="en-US" sz="2000" b="1" i="1" dirty="0" smtClean="0">
              <a:solidFill>
                <a:srgbClr val="800000"/>
              </a:solidFill>
            </a:endParaRPr>
          </a:p>
          <a:p>
            <a:pPr lvl="1" eaLnBrk="1" fontAlgn="auto" hangingPunct="1">
              <a:spcAft>
                <a:spcPts val="0"/>
              </a:spcAft>
              <a:buFont typeface="Arial" panose="020B0604020202020204" pitchFamily="34" charset="0"/>
              <a:buChar char="–"/>
              <a:defRPr/>
            </a:pPr>
            <a:r>
              <a:rPr lang="en-US" sz="2000" dirty="0" smtClean="0"/>
              <a:t>Focused on specific problems in basic and clinical cancer research without incorporating the entire infrastructure required of a full center</a:t>
            </a:r>
            <a:endParaRPr lang="en-US" sz="2400" dirty="0" smtClean="0"/>
          </a:p>
          <a:p>
            <a:pPr eaLnBrk="1" fontAlgn="auto" hangingPunct="1">
              <a:spcAft>
                <a:spcPts val="0"/>
              </a:spcAft>
              <a:buFont typeface="Arial" panose="020B0604020202020204" pitchFamily="34" charset="0"/>
              <a:buChar char="•"/>
              <a:defRPr/>
            </a:pPr>
            <a:r>
              <a:rPr lang="en-US" sz="2400" dirty="0" smtClean="0"/>
              <a:t>CSBC/PS-ON Coordinating Center (U24: RFA-CA-15-015)</a:t>
            </a:r>
          </a:p>
          <a:p>
            <a:pPr lvl="1" eaLnBrk="1" fontAlgn="auto" hangingPunct="1">
              <a:spcAft>
                <a:spcPts val="0"/>
              </a:spcAft>
              <a:buFont typeface="Arial" panose="020B0604020202020204" pitchFamily="34" charset="0"/>
              <a:buChar char="•"/>
              <a:defRPr/>
            </a:pPr>
            <a:r>
              <a:rPr lang="en-US" sz="2000" b="1" i="1" dirty="0">
                <a:solidFill>
                  <a:srgbClr val="800000"/>
                </a:solidFill>
              </a:rPr>
              <a:t>First application date: </a:t>
            </a:r>
            <a:r>
              <a:rPr lang="en-US" sz="2000" b="1" i="1" dirty="0" smtClean="0">
                <a:solidFill>
                  <a:srgbClr val="800000"/>
                </a:solidFill>
              </a:rPr>
              <a:t>November 20, 2015</a:t>
            </a:r>
            <a:endParaRPr lang="en-US" sz="2000" i="1" dirty="0" smtClean="0"/>
          </a:p>
          <a:p>
            <a:pPr lvl="1" eaLnBrk="1" fontAlgn="auto" hangingPunct="1">
              <a:spcAft>
                <a:spcPts val="0"/>
              </a:spcAft>
              <a:buFont typeface="Arial" panose="020B0604020202020204" pitchFamily="34" charset="0"/>
              <a:buChar char="–"/>
              <a:defRPr/>
            </a:pPr>
            <a:r>
              <a:rPr lang="en-US" sz="2000" dirty="0" smtClean="0"/>
              <a:t>Responsible for coordination of: Resource </a:t>
            </a:r>
            <a:r>
              <a:rPr lang="en-US" sz="2000" dirty="0" err="1" smtClean="0"/>
              <a:t>curation</a:t>
            </a:r>
            <a:r>
              <a:rPr lang="en-US" sz="2000" dirty="0" smtClean="0"/>
              <a:t> and availability; Trans-Consortium collaboration pilot project fund; Overall outreach efforts</a:t>
            </a:r>
          </a:p>
        </p:txBody>
      </p:sp>
      <p:grpSp>
        <p:nvGrpSpPr>
          <p:cNvPr id="8" name="Group 7"/>
          <p:cNvGrpSpPr/>
          <p:nvPr/>
        </p:nvGrpSpPr>
        <p:grpSpPr>
          <a:xfrm>
            <a:off x="7010400" y="76200"/>
            <a:ext cx="2286000" cy="1752600"/>
            <a:chOff x="7010400" y="76200"/>
            <a:chExt cx="2286000" cy="1752600"/>
          </a:xfrm>
        </p:grpSpPr>
        <p:graphicFrame>
          <p:nvGraphicFramePr>
            <p:cNvPr id="4" name="Diagram 3"/>
            <p:cNvGraphicFramePr/>
            <p:nvPr>
              <p:extLst>
                <p:ext uri="{D42A27DB-BD31-4B8C-83A1-F6EECF244321}">
                  <p14:modId xmlns:p14="http://schemas.microsoft.com/office/powerpoint/2010/main" val="2374308087"/>
                </p:ext>
              </p:extLst>
            </p:nvPr>
          </p:nvGraphicFramePr>
          <p:xfrm>
            <a:off x="7010400" y="76200"/>
            <a:ext cx="2057400"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8512629" y="1219200"/>
              <a:ext cx="609600" cy="609600"/>
            </a:xfrm>
            <a:prstGeom prst="ellipse">
              <a:avLst/>
            </a:prstGeom>
            <a:solidFill>
              <a:schemeClr val="bg2">
                <a:lumMod val="75000"/>
              </a:schemeClr>
            </a:solid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198" name="TextBox 6"/>
            <p:cNvSpPr txBox="1">
              <a:spLocks noChangeArrowheads="1"/>
            </p:cNvSpPr>
            <p:nvPr/>
          </p:nvSpPr>
          <p:spPr bwMode="auto">
            <a:xfrm>
              <a:off x="8534400" y="1371600"/>
              <a:ext cx="762000" cy="307975"/>
            </a:xfrm>
            <a:prstGeom prst="rect">
              <a:avLst/>
            </a:prstGeom>
            <a:noFill/>
            <a:ln w="9525">
              <a:noFill/>
              <a:miter lim="800000"/>
              <a:headEnd/>
              <a:tailEnd/>
            </a:ln>
          </p:spPr>
          <p:txBody>
            <a:bodyPr>
              <a:spAutoFit/>
            </a:bodyPr>
            <a:lstStyle/>
            <a:p>
              <a:r>
                <a:rPr lang="en-US" altLang="en-US" sz="1400" dirty="0"/>
                <a:t>PSON</a:t>
              </a:r>
            </a:p>
          </p:txBody>
        </p:sp>
      </p:grpSp>
      <p:sp>
        <p:nvSpPr>
          <p:cNvPr id="7" name="TextBox 6"/>
          <p:cNvSpPr txBox="1"/>
          <p:nvPr/>
        </p:nvSpPr>
        <p:spPr>
          <a:xfrm>
            <a:off x="609600" y="152400"/>
            <a:ext cx="3260428" cy="584776"/>
          </a:xfrm>
          <a:prstGeom prst="rect">
            <a:avLst/>
          </a:prstGeom>
          <a:noFill/>
        </p:spPr>
        <p:txBody>
          <a:bodyPr wrap="none" rtlCol="0">
            <a:spAutoFit/>
          </a:bodyPr>
          <a:lstStyle/>
          <a:p>
            <a:pPr algn="ctr"/>
            <a:r>
              <a:rPr lang="en-US" sz="3200" dirty="0" smtClean="0"/>
              <a:t>CSBC</a:t>
            </a:r>
            <a:r>
              <a:rPr lang="en-US" sz="3200" dirty="0"/>
              <a:t> </a:t>
            </a:r>
            <a:r>
              <a:rPr lang="en-US" sz="3200" dirty="0" smtClean="0"/>
              <a:t>Organization</a:t>
            </a:r>
            <a:endParaRPr lang="en-US" sz="3200" dirty="0"/>
          </a:p>
        </p:txBody>
      </p:sp>
    </p:spTree>
    <p:extLst>
      <p:ext uri="{BB962C8B-B14F-4D97-AF65-F5344CB8AC3E}">
        <p14:creationId xmlns:p14="http://schemas.microsoft.com/office/powerpoint/2010/main" val="2850784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96888" y="1447800"/>
            <a:ext cx="8647112" cy="4525963"/>
          </a:xfrm>
        </p:spPr>
        <p:txBody>
          <a:bodyPr/>
          <a:lstStyle/>
          <a:p>
            <a:pPr marL="0" lvl="1" indent="0">
              <a:spcAft>
                <a:spcPts val="1000"/>
              </a:spcAft>
              <a:buFont typeface="Arial" charset="0"/>
              <a:buNone/>
              <a:defRPr/>
            </a:pPr>
            <a:r>
              <a:rPr lang="en-US" altLang="en-US" sz="2400" b="1" dirty="0" smtClean="0">
                <a:solidFill>
                  <a:srgbClr val="000000"/>
                </a:solidFill>
                <a:ea typeface="+mn-ea"/>
                <a:cs typeface="Times New Roman" pitchFamily="18" charset="0"/>
              </a:rPr>
              <a:t>GOAL</a:t>
            </a:r>
            <a:r>
              <a:rPr lang="en-US" altLang="en-US" sz="2400" dirty="0" smtClean="0">
                <a:solidFill>
                  <a:srgbClr val="000000"/>
                </a:solidFill>
                <a:ea typeface="+mn-ea"/>
                <a:cs typeface="Times New Roman" pitchFamily="18" charset="0"/>
              </a:rPr>
              <a:t>: support and nurture transdisciplinary environments and research </a:t>
            </a:r>
            <a:r>
              <a:rPr lang="en-US" altLang="en-US" sz="2400" b="1" i="1" u="sng" dirty="0" smtClean="0">
                <a:solidFill>
                  <a:srgbClr val="376092"/>
                </a:solidFill>
                <a:ea typeface="+mn-ea"/>
                <a:cs typeface="Times New Roman" pitchFamily="18" charset="0"/>
              </a:rPr>
              <a:t>integrating</a:t>
            </a:r>
            <a:r>
              <a:rPr lang="en-US" altLang="en-US" sz="2400" b="1" i="1" dirty="0" smtClean="0">
                <a:solidFill>
                  <a:srgbClr val="376092"/>
                </a:solidFill>
                <a:ea typeface="+mn-ea"/>
                <a:cs typeface="Times New Roman" pitchFamily="18" charset="0"/>
              </a:rPr>
              <a:t> the </a:t>
            </a:r>
            <a:r>
              <a:rPr lang="en-US" altLang="en-US" sz="2400" b="1" i="1" u="sng" dirty="0" smtClean="0">
                <a:solidFill>
                  <a:srgbClr val="376092"/>
                </a:solidFill>
                <a:ea typeface="+mn-ea"/>
                <a:cs typeface="Times New Roman" pitchFamily="18" charset="0"/>
              </a:rPr>
              <a:t>perspectives</a:t>
            </a:r>
            <a:r>
              <a:rPr lang="en-US" altLang="en-US" sz="2400" dirty="0" smtClean="0">
                <a:solidFill>
                  <a:srgbClr val="000000"/>
                </a:solidFill>
                <a:ea typeface="+mn-ea"/>
                <a:cs typeface="Times New Roman" pitchFamily="18" charset="0"/>
              </a:rPr>
              <a:t> of </a:t>
            </a:r>
            <a:r>
              <a:rPr lang="en-US" altLang="en-US" sz="2400" b="1" i="1" dirty="0" smtClean="0">
                <a:solidFill>
                  <a:srgbClr val="376092"/>
                </a:solidFill>
                <a:ea typeface="+mn-ea"/>
                <a:cs typeface="Times New Roman" pitchFamily="18" charset="0"/>
              </a:rPr>
              <a:t>physical scientists</a:t>
            </a:r>
            <a:r>
              <a:rPr lang="en-US" altLang="en-US" sz="2400" dirty="0" smtClean="0">
                <a:solidFill>
                  <a:srgbClr val="000000"/>
                </a:solidFill>
                <a:ea typeface="+mn-ea"/>
                <a:cs typeface="Times New Roman" pitchFamily="18" charset="0"/>
              </a:rPr>
              <a:t> (e.g., engineers, chemists, computer scientists, mathematicians, physicists) and </a:t>
            </a:r>
            <a:r>
              <a:rPr lang="en-US" altLang="en-US" sz="2400" b="1" i="1" dirty="0" smtClean="0">
                <a:solidFill>
                  <a:srgbClr val="376092"/>
                </a:solidFill>
                <a:ea typeface="+mn-ea"/>
                <a:cs typeface="Times New Roman" pitchFamily="18" charset="0"/>
              </a:rPr>
              <a:t>cancer researchers</a:t>
            </a:r>
            <a:r>
              <a:rPr lang="en-US" altLang="en-US" sz="2400" dirty="0" smtClean="0">
                <a:solidFill>
                  <a:srgbClr val="000000"/>
                </a:solidFill>
                <a:ea typeface="+mn-ea"/>
                <a:cs typeface="Times New Roman" pitchFamily="18" charset="0"/>
              </a:rPr>
              <a:t> to address fundamental questions in cancer research using </a:t>
            </a:r>
            <a:r>
              <a:rPr lang="en-US" altLang="en-US" sz="2400" b="1" i="1" dirty="0" smtClean="0">
                <a:solidFill>
                  <a:srgbClr val="376092"/>
                </a:solidFill>
                <a:ea typeface="+mn-ea"/>
                <a:cs typeface="Times New Roman" pitchFamily="18" charset="0"/>
              </a:rPr>
              <a:t>approaches</a:t>
            </a:r>
            <a:r>
              <a:rPr lang="en-US" altLang="en-US" sz="2400" b="1" i="1" dirty="0" smtClean="0">
                <a:solidFill>
                  <a:srgbClr val="002060"/>
                </a:solidFill>
                <a:ea typeface="+mn-ea"/>
                <a:cs typeface="Times New Roman" pitchFamily="18" charset="0"/>
              </a:rPr>
              <a:t> </a:t>
            </a:r>
            <a:r>
              <a:rPr lang="en-US" altLang="en-US" sz="2400" b="1" i="1" dirty="0" smtClean="0">
                <a:solidFill>
                  <a:srgbClr val="376092"/>
                </a:solidFill>
                <a:ea typeface="+mn-ea"/>
                <a:cs typeface="Times New Roman" pitchFamily="18" charset="0"/>
              </a:rPr>
              <a:t>and theories from the physical sciences</a:t>
            </a:r>
            <a:r>
              <a:rPr lang="en-US" altLang="en-US" sz="2400" dirty="0" smtClean="0">
                <a:solidFill>
                  <a:srgbClr val="000000"/>
                </a:solidFill>
                <a:ea typeface="+mn-ea"/>
                <a:cs typeface="Times New Roman" pitchFamily="18" charset="0"/>
              </a:rPr>
              <a:t>. </a:t>
            </a:r>
          </a:p>
          <a:p>
            <a:pPr lvl="1">
              <a:spcAft>
                <a:spcPts val="1000"/>
              </a:spcAft>
              <a:defRPr/>
            </a:pPr>
            <a:r>
              <a:rPr lang="en-US" altLang="en-US" sz="2200" dirty="0" smtClean="0">
                <a:ea typeface="+mn-ea"/>
              </a:rPr>
              <a:t>Originate and test novel, non-traditional physical sciences-based approaches to understanding and controlling cancer</a:t>
            </a:r>
          </a:p>
          <a:p>
            <a:pPr lvl="1">
              <a:spcAft>
                <a:spcPts val="1000"/>
              </a:spcAft>
              <a:defRPr/>
            </a:pPr>
            <a:r>
              <a:rPr lang="en-US" altLang="en-US" sz="2200" dirty="0" smtClean="0">
                <a:ea typeface="+mn-ea"/>
              </a:rPr>
              <a:t>Generate orthogonal sets of physical measurements and integrate them with existing knowledge of cancer</a:t>
            </a:r>
          </a:p>
          <a:p>
            <a:pPr lvl="1">
              <a:defRPr/>
            </a:pPr>
            <a:r>
              <a:rPr lang="en-US" altLang="en-US" sz="2200" dirty="0" smtClean="0">
                <a:ea typeface="+mn-ea"/>
              </a:rPr>
              <a:t>Develop and evaluate theoretical physics approaches to provide a comprehensive, dynamic picture of cancer</a:t>
            </a:r>
          </a:p>
          <a:p>
            <a:pPr lvl="1">
              <a:defRPr/>
            </a:pPr>
            <a:endParaRPr lang="en-US" altLang="en-US" sz="2000" dirty="0" smtClean="0">
              <a:ea typeface="+mn-ea"/>
            </a:endParaRPr>
          </a:p>
        </p:txBody>
      </p:sp>
      <p:pic>
        <p:nvPicPr>
          <p:cNvPr id="1229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76200"/>
            <a:ext cx="8534400" cy="127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2" name="Title 1"/>
          <p:cNvSpPr>
            <a:spLocks noGrp="1"/>
          </p:cNvSpPr>
          <p:nvPr>
            <p:ph type="title"/>
          </p:nvPr>
        </p:nvSpPr>
        <p:spPr>
          <a:xfrm>
            <a:off x="381000" y="76200"/>
            <a:ext cx="8763000" cy="1143000"/>
          </a:xfrm>
        </p:spPr>
        <p:txBody>
          <a:bodyPr/>
          <a:lstStyle/>
          <a:p>
            <a:r>
              <a:rPr lang="en-US" sz="3600">
                <a:latin typeface="Calibri" charset="0"/>
              </a:rPr>
              <a:t>Physical Sciences-Oncology Initiative</a:t>
            </a:r>
          </a:p>
        </p:txBody>
      </p:sp>
    </p:spTree>
    <p:extLst>
      <p:ext uri="{BB962C8B-B14F-4D97-AF65-F5344CB8AC3E}">
        <p14:creationId xmlns:p14="http://schemas.microsoft.com/office/powerpoint/2010/main" val="2985065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76200"/>
            <a:ext cx="8534400" cy="127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5" name="Title 1"/>
          <p:cNvSpPr>
            <a:spLocks noGrp="1"/>
          </p:cNvSpPr>
          <p:nvPr>
            <p:ph type="title"/>
          </p:nvPr>
        </p:nvSpPr>
        <p:spPr>
          <a:xfrm>
            <a:off x="0" y="152400"/>
            <a:ext cx="9067800" cy="1066800"/>
          </a:xfrm>
        </p:spPr>
        <p:txBody>
          <a:bodyPr/>
          <a:lstStyle/>
          <a:p>
            <a:r>
              <a:rPr lang="en-US" sz="3600">
                <a:latin typeface="Calibri" charset="0"/>
              </a:rPr>
              <a:t>Physical Sciences-Oncology Initiative</a:t>
            </a:r>
            <a:br>
              <a:rPr lang="en-US" sz="3600">
                <a:latin typeface="Calibri" charset="0"/>
              </a:rPr>
            </a:br>
            <a:r>
              <a:rPr lang="en-US" sz="3600">
                <a:latin typeface="Calibri" charset="0"/>
              </a:rPr>
              <a:t> Research Areas</a:t>
            </a:r>
            <a:endParaRPr lang="en-US" sz="3600" i="1">
              <a:latin typeface="Calibri" charset="0"/>
            </a:endParaRPr>
          </a:p>
        </p:txBody>
      </p:sp>
      <p:sp>
        <p:nvSpPr>
          <p:cNvPr id="3" name="Content Placeholder 2"/>
          <p:cNvSpPr>
            <a:spLocks noGrp="1"/>
          </p:cNvSpPr>
          <p:nvPr>
            <p:ph sz="quarter" idx="1"/>
          </p:nvPr>
        </p:nvSpPr>
        <p:spPr>
          <a:xfrm>
            <a:off x="554038" y="1752600"/>
            <a:ext cx="8589962" cy="4330700"/>
          </a:xfrm>
        </p:spPr>
        <p:txBody>
          <a:bodyPr>
            <a:noAutofit/>
          </a:bodyPr>
          <a:lstStyle/>
          <a:p>
            <a:pPr>
              <a:spcBef>
                <a:spcPts val="1200"/>
              </a:spcBef>
              <a:buFont typeface="Arial" pitchFamily="34" charset="0"/>
              <a:buNone/>
              <a:defRPr/>
            </a:pPr>
            <a:r>
              <a:rPr lang="en-US" sz="1800" b="1" u="sng" dirty="0" smtClean="0">
                <a:ea typeface="+mn-ea"/>
                <a:cs typeface="Arial" pitchFamily="34" charset="0"/>
              </a:rPr>
              <a:t>The Physical Dynamics of Cancer</a:t>
            </a:r>
          </a:p>
          <a:p>
            <a:pPr>
              <a:spcBef>
                <a:spcPts val="600"/>
              </a:spcBef>
              <a:buFont typeface="Arial" pitchFamily="34" charset="0"/>
              <a:buBlip>
                <a:blip r:embed="rId4"/>
              </a:buBlip>
              <a:defRPr/>
            </a:pPr>
            <a:r>
              <a:rPr lang="en-US" sz="1800" b="1" i="1" dirty="0" smtClean="0">
                <a:ea typeface="+mn-ea"/>
                <a:cs typeface="Arial" pitchFamily="34" charset="0"/>
              </a:rPr>
              <a:t>Overview: </a:t>
            </a:r>
            <a:r>
              <a:rPr lang="en-US" sz="1800" b="1" i="1" dirty="0" smtClean="0">
                <a:solidFill>
                  <a:srgbClr val="0000FF"/>
                </a:solidFill>
                <a:ea typeface="+mn-ea"/>
                <a:cs typeface="Arial" pitchFamily="34" charset="0"/>
              </a:rPr>
              <a:t>Physical properties such as bioelectric signals, transport phenomena, mechanical cues, and thermal fluctuations</a:t>
            </a:r>
            <a:r>
              <a:rPr lang="en-US" sz="1800" dirty="0" smtClean="0">
                <a:ea typeface="+mn-ea"/>
                <a:cs typeface="Arial" pitchFamily="34" charset="0"/>
              </a:rPr>
              <a:t> may regulate initiation and progression.</a:t>
            </a:r>
          </a:p>
          <a:p>
            <a:pPr>
              <a:spcBef>
                <a:spcPts val="600"/>
              </a:spcBef>
              <a:buFont typeface="Arial" pitchFamily="34" charset="0"/>
              <a:buBlip>
                <a:blip r:embed="rId4"/>
              </a:buBlip>
              <a:defRPr/>
            </a:pPr>
            <a:r>
              <a:rPr lang="en-US" sz="1800" b="1" i="1" dirty="0" smtClean="0">
                <a:ea typeface="+mn-ea"/>
                <a:cs typeface="Arial" pitchFamily="34" charset="0"/>
              </a:rPr>
              <a:t>Relevant Physical Science Approaches: </a:t>
            </a:r>
            <a:r>
              <a:rPr lang="en-US" sz="1800" dirty="0" smtClean="0">
                <a:ea typeface="+mn-ea"/>
                <a:cs typeface="Arial" pitchFamily="34" charset="0"/>
              </a:rPr>
              <a:t>Precision measurements on single-cells and bulk samples, high-dimensional analysis, computational physics</a:t>
            </a:r>
          </a:p>
          <a:p>
            <a:pPr>
              <a:spcBef>
                <a:spcPts val="600"/>
              </a:spcBef>
              <a:buFont typeface="Arial" pitchFamily="34" charset="0"/>
              <a:buBlip>
                <a:blip r:embed="rId4"/>
              </a:buBlip>
              <a:defRPr/>
            </a:pPr>
            <a:endParaRPr lang="en-US" sz="800" dirty="0" smtClean="0">
              <a:ea typeface="+mn-ea"/>
              <a:cs typeface="Arial" pitchFamily="34" charset="0"/>
            </a:endParaRPr>
          </a:p>
          <a:p>
            <a:pPr marL="0" indent="0">
              <a:spcBef>
                <a:spcPts val="1200"/>
              </a:spcBef>
              <a:buFont typeface="Arial" pitchFamily="34" charset="0"/>
              <a:buNone/>
              <a:defRPr/>
            </a:pPr>
            <a:r>
              <a:rPr lang="en-US" sz="1800" b="1" u="sng" dirty="0" smtClean="0">
                <a:ea typeface="+mn-ea"/>
                <a:cs typeface="Arial" pitchFamily="34" charset="0"/>
              </a:rPr>
              <a:t>Spatio-Temporal Organization and Information Transfer in Cancer</a:t>
            </a:r>
          </a:p>
          <a:p>
            <a:pPr>
              <a:spcBef>
                <a:spcPts val="600"/>
              </a:spcBef>
              <a:buFont typeface="Arial" pitchFamily="34" charset="0"/>
              <a:buBlip>
                <a:blip r:embed="rId4"/>
              </a:buBlip>
              <a:defRPr/>
            </a:pPr>
            <a:r>
              <a:rPr lang="en-US" sz="1800" b="1" i="1" dirty="0" smtClean="0">
                <a:ea typeface="+mn-ea"/>
                <a:cs typeface="Arial" pitchFamily="34" charset="0"/>
              </a:rPr>
              <a:t>Overview: </a:t>
            </a:r>
            <a:r>
              <a:rPr lang="en-US" sz="1800" b="1" i="1" dirty="0" smtClean="0">
                <a:solidFill>
                  <a:srgbClr val="0000FF"/>
                </a:solidFill>
                <a:ea typeface="+mn-ea"/>
                <a:cs typeface="Arial" pitchFamily="34" charset="0"/>
              </a:rPr>
              <a:t>Organization of structures across all length scales (e.g., subcellular, cell, tissue, organ) and time scales</a:t>
            </a:r>
            <a:r>
              <a:rPr lang="en-US" sz="1800" dirty="0" smtClean="0">
                <a:solidFill>
                  <a:srgbClr val="0000FF"/>
                </a:solidFill>
                <a:ea typeface="+mn-ea"/>
                <a:cs typeface="Arial" pitchFamily="34" charset="0"/>
              </a:rPr>
              <a:t> </a:t>
            </a:r>
            <a:r>
              <a:rPr lang="en-US" sz="1800" dirty="0" smtClean="0">
                <a:ea typeface="+mn-ea"/>
                <a:cs typeface="Arial" pitchFamily="34" charset="0"/>
              </a:rPr>
              <a:t>is required for maintaining the transfer of information that is critical for controlled growth.</a:t>
            </a:r>
          </a:p>
          <a:p>
            <a:pPr>
              <a:spcBef>
                <a:spcPts val="600"/>
              </a:spcBef>
              <a:buFont typeface="Arial" pitchFamily="34" charset="0"/>
              <a:buBlip>
                <a:blip r:embed="rId4"/>
              </a:buBlip>
              <a:defRPr/>
            </a:pPr>
            <a:r>
              <a:rPr lang="en-US" sz="1800" b="1" i="1" dirty="0" smtClean="0">
                <a:ea typeface="+mn-ea"/>
                <a:cs typeface="Arial" pitchFamily="34" charset="0"/>
              </a:rPr>
              <a:t>Relevant Physical Science Approaches: </a:t>
            </a:r>
            <a:r>
              <a:rPr lang="en-US" sz="1800" dirty="0" smtClean="0">
                <a:ea typeface="+mn-ea"/>
                <a:cs typeface="Arial" pitchFamily="34" charset="0"/>
              </a:rPr>
              <a:t>Advanced imaging and measurements, tissue mimetic and engineering, computational physics</a:t>
            </a:r>
          </a:p>
          <a:p>
            <a:pPr marL="0" indent="0">
              <a:spcBef>
                <a:spcPts val="1200"/>
              </a:spcBef>
              <a:buFont typeface="Arial" pitchFamily="34" charset="0"/>
              <a:buNone/>
              <a:defRPr/>
            </a:pPr>
            <a:endParaRPr lang="en-US" sz="1600" dirty="0" smtClean="0">
              <a:ea typeface="+mn-ea"/>
              <a:cs typeface="Arial" pitchFamily="34" charset="0"/>
            </a:endParaRPr>
          </a:p>
        </p:txBody>
      </p:sp>
    </p:spTree>
    <p:extLst>
      <p:ext uri="{BB962C8B-B14F-4D97-AF65-F5344CB8AC3E}">
        <p14:creationId xmlns:p14="http://schemas.microsoft.com/office/powerpoint/2010/main" val="166711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76200"/>
            <a:ext cx="8534400" cy="127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9" name="Title 1"/>
          <p:cNvSpPr>
            <a:spLocks noGrp="1"/>
          </p:cNvSpPr>
          <p:nvPr>
            <p:ph type="title"/>
          </p:nvPr>
        </p:nvSpPr>
        <p:spPr>
          <a:xfrm>
            <a:off x="254000" y="25400"/>
            <a:ext cx="8948738" cy="1066800"/>
          </a:xfrm>
        </p:spPr>
        <p:txBody>
          <a:bodyPr/>
          <a:lstStyle/>
          <a:p>
            <a:r>
              <a:rPr lang="en-US" sz="3600">
                <a:latin typeface="Calibri" charset="0"/>
              </a:rPr>
              <a:t>Funding Opportunity Announcements for the</a:t>
            </a:r>
            <a:br>
              <a:rPr lang="en-US" sz="3600">
                <a:latin typeface="Calibri" charset="0"/>
              </a:rPr>
            </a:br>
            <a:r>
              <a:rPr lang="en-US" sz="3600">
                <a:latin typeface="Calibri" charset="0"/>
              </a:rPr>
              <a:t>Physical Sciences - Oncology Network </a:t>
            </a:r>
          </a:p>
        </p:txBody>
      </p:sp>
      <p:grpSp>
        <p:nvGrpSpPr>
          <p:cNvPr id="14340" name="Group 109"/>
          <p:cNvGrpSpPr>
            <a:grpSpLocks/>
          </p:cNvGrpSpPr>
          <p:nvPr/>
        </p:nvGrpSpPr>
        <p:grpSpPr bwMode="auto">
          <a:xfrm>
            <a:off x="6570663" y="2190750"/>
            <a:ext cx="2514600" cy="2514600"/>
            <a:chOff x="5154304" y="2667000"/>
            <a:chExt cx="3657600" cy="3657600"/>
          </a:xfrm>
        </p:grpSpPr>
        <p:sp>
          <p:nvSpPr>
            <p:cNvPr id="73" name="Oval 72"/>
            <p:cNvSpPr>
              <a:spLocks noChangeAspect="1"/>
            </p:cNvSpPr>
            <p:nvPr/>
          </p:nvSpPr>
          <p:spPr>
            <a:xfrm>
              <a:off x="5154304" y="2667000"/>
              <a:ext cx="3657600" cy="3657600"/>
            </a:xfrm>
            <a:prstGeom prst="ellipse">
              <a:avLst/>
            </a:prstGeom>
            <a:solidFill>
              <a:srgbClr val="0000FF"/>
            </a:solidFill>
            <a:ln w="12700" cap="flat" cmpd="sng" algn="ctr">
              <a:solidFill>
                <a:srgbClr val="D34817">
                  <a:shade val="50000"/>
                </a:srgbClr>
              </a:solidFill>
              <a:prstDash val="solid"/>
            </a:ln>
            <a:effectLst/>
          </p:spPr>
          <p:txBody>
            <a:bodyPr anchor="ctr"/>
            <a:lstStyle/>
            <a:p>
              <a:pPr algn="ctr">
                <a:defRPr/>
              </a:pPr>
              <a:endParaRPr lang="en-US" kern="0">
                <a:solidFill>
                  <a:sysClr val="window" lastClr="FFFFFF"/>
                </a:solidFill>
                <a:latin typeface="Calibri" pitchFamily="34" charset="0"/>
                <a:ea typeface="+mn-ea"/>
              </a:endParaRPr>
            </a:p>
          </p:txBody>
        </p:sp>
        <p:sp>
          <p:nvSpPr>
            <p:cNvPr id="107" name="Regular Pentagon 106"/>
            <p:cNvSpPr>
              <a:spLocks noChangeArrowheads="1"/>
            </p:cNvSpPr>
            <p:nvPr/>
          </p:nvSpPr>
          <p:spPr bwMode="auto">
            <a:xfrm>
              <a:off x="7899812" y="3521364"/>
              <a:ext cx="508000" cy="510310"/>
            </a:xfrm>
            <a:prstGeom prst="pentagon">
              <a:avLst/>
            </a:prstGeom>
            <a:solidFill>
              <a:srgbClr val="92D050"/>
            </a:solidFill>
            <a:ln w="25400">
              <a:solidFill>
                <a:srgbClr val="69240C"/>
              </a:solidFill>
              <a:miter lim="800000"/>
              <a:headEnd/>
              <a:tailEnd/>
            </a:ln>
            <a:effectLst>
              <a:outerShdw blurRad="38100" dist="26940" dir="5400000" algn="t" rotWithShape="0">
                <a:srgbClr val="000000">
                  <a:alpha val="50000"/>
                </a:srgbClr>
              </a:outerShdw>
            </a:effectLst>
          </p:spPr>
          <p:txBody>
            <a:bodyPr anchor="ctr"/>
            <a:lstStyle/>
            <a:p>
              <a:pPr algn="ctr">
                <a:defRPr/>
              </a:pPr>
              <a:endParaRPr lang="en-US" kern="0" dirty="0">
                <a:solidFill>
                  <a:sysClr val="window" lastClr="FFFFFF"/>
                </a:solidFill>
                <a:latin typeface="Calibri" pitchFamily="34" charset="0"/>
                <a:ea typeface="+mn-ea"/>
              </a:endParaRPr>
            </a:p>
          </p:txBody>
        </p:sp>
        <p:sp>
          <p:nvSpPr>
            <p:cNvPr id="108" name="TextBox 107"/>
            <p:cNvSpPr txBox="1"/>
            <p:nvPr/>
          </p:nvSpPr>
          <p:spPr>
            <a:xfrm>
              <a:off x="7728940" y="3636818"/>
              <a:ext cx="849745" cy="277091"/>
            </a:xfrm>
            <a:prstGeom prst="rect">
              <a:avLst/>
            </a:prstGeom>
            <a:noFill/>
          </p:spPr>
          <p:txBody>
            <a:bodyPr anchor="ctr">
              <a:spAutoFit/>
            </a:bodyPr>
            <a:lstStyle/>
            <a:p>
              <a:pPr algn="ctr">
                <a:defRPr/>
              </a:pPr>
              <a:r>
                <a:rPr lang="en-US" sz="1200" b="1" kern="0" dirty="0">
                  <a:solidFill>
                    <a:sysClr val="windowText" lastClr="000000"/>
                  </a:solidFill>
                  <a:latin typeface="Calibri" pitchFamily="34" charset="0"/>
                  <a:ea typeface="+mn-ea"/>
                </a:rPr>
                <a:t>U01</a:t>
              </a:r>
            </a:p>
          </p:txBody>
        </p:sp>
        <p:grpSp>
          <p:nvGrpSpPr>
            <p:cNvPr id="14345" name="Group 479"/>
            <p:cNvGrpSpPr>
              <a:grpSpLocks/>
            </p:cNvGrpSpPr>
            <p:nvPr/>
          </p:nvGrpSpPr>
          <p:grpSpPr bwMode="auto">
            <a:xfrm>
              <a:off x="7786136" y="4779155"/>
              <a:ext cx="849899" cy="509940"/>
              <a:chOff x="3435067" y="4908856"/>
              <a:chExt cx="1066799" cy="640080"/>
            </a:xfrm>
          </p:grpSpPr>
          <p:sp>
            <p:nvSpPr>
              <p:cNvPr id="105" name="Regular Pentagon 104"/>
              <p:cNvSpPr>
                <a:spLocks noChangeArrowheads="1"/>
              </p:cNvSpPr>
              <p:nvPr/>
            </p:nvSpPr>
            <p:spPr bwMode="auto">
              <a:xfrm>
                <a:off x="3650214" y="4909689"/>
                <a:ext cx="637645" cy="640542"/>
              </a:xfrm>
              <a:prstGeom prst="pentagon">
                <a:avLst/>
              </a:prstGeom>
              <a:solidFill>
                <a:srgbClr val="D34817"/>
              </a:solidFill>
              <a:ln w="25400">
                <a:solidFill>
                  <a:srgbClr val="69240C"/>
                </a:solidFill>
                <a:miter lim="800000"/>
                <a:headEnd/>
                <a:tailEnd/>
              </a:ln>
              <a:effectLst>
                <a:outerShdw blurRad="38100" dist="26940" dir="5400000" algn="t" rotWithShape="0">
                  <a:srgbClr val="000000">
                    <a:alpha val="50000"/>
                  </a:srgbClr>
                </a:outerShdw>
              </a:effectLst>
            </p:spPr>
            <p:txBody>
              <a:bodyPr anchor="ctr"/>
              <a:lstStyle/>
              <a:p>
                <a:pPr algn="ctr">
                  <a:defRPr/>
                </a:pPr>
                <a:endParaRPr lang="en-US" kern="0" dirty="0">
                  <a:solidFill>
                    <a:sysClr val="window" lastClr="FFFFFF"/>
                  </a:solidFill>
                  <a:latin typeface="Calibri" pitchFamily="34" charset="0"/>
                  <a:ea typeface="+mn-ea"/>
                </a:endParaRPr>
              </a:p>
            </p:txBody>
          </p:sp>
          <p:sp>
            <p:nvSpPr>
              <p:cNvPr id="106" name="TextBox 105"/>
              <p:cNvSpPr txBox="1"/>
              <p:nvPr/>
            </p:nvSpPr>
            <p:spPr>
              <a:xfrm>
                <a:off x="3435733" y="5054608"/>
                <a:ext cx="1066605" cy="347806"/>
              </a:xfrm>
              <a:prstGeom prst="rect">
                <a:avLst/>
              </a:prstGeom>
              <a:noFill/>
            </p:spPr>
            <p:txBody>
              <a:bodyPr anchor="ctr">
                <a:spAutoFit/>
              </a:bodyPr>
              <a:lstStyle/>
              <a:p>
                <a:pPr algn="ctr">
                  <a:defRPr/>
                </a:pPr>
                <a:r>
                  <a:rPr lang="en-US" sz="1200" b="1" kern="0" dirty="0">
                    <a:solidFill>
                      <a:sysClr val="windowText" lastClr="000000"/>
                    </a:solidFill>
                    <a:latin typeface="Calibri" pitchFamily="34" charset="0"/>
                    <a:ea typeface="+mn-ea"/>
                  </a:rPr>
                  <a:t>U54</a:t>
                </a:r>
              </a:p>
            </p:txBody>
          </p:sp>
        </p:grpSp>
        <p:cxnSp>
          <p:nvCxnSpPr>
            <p:cNvPr id="14346" name="Straight Connector 76"/>
            <p:cNvCxnSpPr>
              <a:cxnSpLocks noChangeShapeType="1"/>
              <a:stCxn id="103" idx="4"/>
              <a:endCxn id="99" idx="3"/>
            </p:cNvCxnSpPr>
            <p:nvPr/>
          </p:nvCxnSpPr>
          <p:spPr bwMode="auto">
            <a:xfrm flipV="1">
              <a:off x="5946630" y="3386100"/>
              <a:ext cx="1026633" cy="646201"/>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cxnSp>
        <p:cxnSp>
          <p:nvCxnSpPr>
            <p:cNvPr id="14347" name="Straight Connector 77"/>
            <p:cNvCxnSpPr>
              <a:cxnSpLocks noChangeShapeType="1"/>
              <a:stCxn id="107" idx="2"/>
              <a:endCxn id="99" idx="3"/>
            </p:cNvCxnSpPr>
            <p:nvPr/>
          </p:nvCxnSpPr>
          <p:spPr bwMode="auto">
            <a:xfrm flipH="1" flipV="1">
              <a:off x="6973263" y="3386100"/>
              <a:ext cx="1023092" cy="646201"/>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cxnSp>
        <p:cxnSp>
          <p:nvCxnSpPr>
            <p:cNvPr id="14348" name="Straight Connector 78"/>
            <p:cNvCxnSpPr>
              <a:cxnSpLocks noChangeShapeType="1"/>
              <a:stCxn id="103" idx="4"/>
              <a:endCxn id="101" idx="5"/>
            </p:cNvCxnSpPr>
            <p:nvPr/>
          </p:nvCxnSpPr>
          <p:spPr bwMode="auto">
            <a:xfrm>
              <a:off x="5946630" y="4032301"/>
              <a:ext cx="59390" cy="941633"/>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cxnSp>
        <p:cxnSp>
          <p:nvCxnSpPr>
            <p:cNvPr id="14349" name="Straight Connector 79"/>
            <p:cNvCxnSpPr>
              <a:cxnSpLocks noChangeShapeType="1"/>
              <a:stCxn id="103" idx="4"/>
              <a:endCxn id="105" idx="1"/>
            </p:cNvCxnSpPr>
            <p:nvPr/>
          </p:nvCxnSpPr>
          <p:spPr bwMode="auto">
            <a:xfrm>
              <a:off x="5946630" y="4032301"/>
              <a:ext cx="2009486" cy="941633"/>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cxnSp>
        <p:cxnSp>
          <p:nvCxnSpPr>
            <p:cNvPr id="14350" name="Straight Connector 80"/>
            <p:cNvCxnSpPr>
              <a:cxnSpLocks noChangeShapeType="1"/>
              <a:stCxn id="103" idx="4"/>
              <a:endCxn id="107" idx="2"/>
            </p:cNvCxnSpPr>
            <p:nvPr/>
          </p:nvCxnSpPr>
          <p:spPr bwMode="auto">
            <a:xfrm>
              <a:off x="5946630" y="4032301"/>
              <a:ext cx="2049725" cy="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cxnSp>
        <p:cxnSp>
          <p:nvCxnSpPr>
            <p:cNvPr id="14351" name="Straight Connector 81"/>
            <p:cNvCxnSpPr>
              <a:cxnSpLocks noChangeShapeType="1"/>
              <a:stCxn id="105" idx="1"/>
              <a:endCxn id="99" idx="3"/>
            </p:cNvCxnSpPr>
            <p:nvPr/>
          </p:nvCxnSpPr>
          <p:spPr bwMode="auto">
            <a:xfrm flipH="1" flipV="1">
              <a:off x="6973263" y="3386100"/>
              <a:ext cx="982853" cy="1587834"/>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cxnSp>
        <p:cxnSp>
          <p:nvCxnSpPr>
            <p:cNvPr id="14352" name="Straight Connector 82"/>
            <p:cNvCxnSpPr>
              <a:cxnSpLocks noChangeShapeType="1"/>
              <a:stCxn id="101" idx="5"/>
              <a:endCxn id="99" idx="3"/>
            </p:cNvCxnSpPr>
            <p:nvPr/>
          </p:nvCxnSpPr>
          <p:spPr bwMode="auto">
            <a:xfrm flipV="1">
              <a:off x="6006020" y="3386100"/>
              <a:ext cx="967243" cy="1587834"/>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cxnSp>
        <p:cxnSp>
          <p:nvCxnSpPr>
            <p:cNvPr id="14353" name="Straight Connector 83"/>
            <p:cNvCxnSpPr>
              <a:cxnSpLocks noChangeShapeType="1"/>
              <a:stCxn id="107" idx="2"/>
              <a:endCxn id="101" idx="5"/>
            </p:cNvCxnSpPr>
            <p:nvPr/>
          </p:nvCxnSpPr>
          <p:spPr bwMode="auto">
            <a:xfrm flipH="1">
              <a:off x="6006020" y="4032301"/>
              <a:ext cx="1990335" cy="941633"/>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cxnSp>
        <p:cxnSp>
          <p:nvCxnSpPr>
            <p:cNvPr id="14354" name="Straight Connector 84"/>
            <p:cNvCxnSpPr>
              <a:cxnSpLocks noChangeShapeType="1"/>
              <a:stCxn id="105" idx="1"/>
              <a:endCxn id="107" idx="2"/>
            </p:cNvCxnSpPr>
            <p:nvPr/>
          </p:nvCxnSpPr>
          <p:spPr bwMode="auto">
            <a:xfrm flipV="1">
              <a:off x="7956116" y="4032301"/>
              <a:ext cx="40239" cy="941633"/>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cxnSp>
        <p:cxnSp>
          <p:nvCxnSpPr>
            <p:cNvPr id="14355" name="Straight Connector 85"/>
            <p:cNvCxnSpPr>
              <a:cxnSpLocks noChangeShapeType="1"/>
              <a:stCxn id="105" idx="1"/>
              <a:endCxn id="101" idx="5"/>
            </p:cNvCxnSpPr>
            <p:nvPr/>
          </p:nvCxnSpPr>
          <p:spPr bwMode="auto">
            <a:xfrm flipH="1">
              <a:off x="6006020" y="4973934"/>
              <a:ext cx="1950096" cy="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cxnSp>
        <p:cxnSp>
          <p:nvCxnSpPr>
            <p:cNvPr id="14356" name="Straight Connector 86"/>
            <p:cNvCxnSpPr>
              <a:cxnSpLocks noChangeShapeType="1"/>
              <a:stCxn id="103" idx="4"/>
            </p:cNvCxnSpPr>
            <p:nvPr/>
          </p:nvCxnSpPr>
          <p:spPr bwMode="auto">
            <a:xfrm>
              <a:off x="5946630" y="4032301"/>
              <a:ext cx="1026633" cy="1583085"/>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cxnSp>
        <p:cxnSp>
          <p:nvCxnSpPr>
            <p:cNvPr id="14357" name="Straight Connector 87"/>
            <p:cNvCxnSpPr>
              <a:cxnSpLocks noChangeShapeType="1"/>
              <a:endCxn id="99" idx="3"/>
            </p:cNvCxnSpPr>
            <p:nvPr/>
          </p:nvCxnSpPr>
          <p:spPr bwMode="auto">
            <a:xfrm flipV="1">
              <a:off x="6973263" y="3386100"/>
              <a:ext cx="0" cy="2229286"/>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cxnSp>
        <p:cxnSp>
          <p:nvCxnSpPr>
            <p:cNvPr id="14358" name="Straight Connector 88"/>
            <p:cNvCxnSpPr>
              <a:cxnSpLocks noChangeShapeType="1"/>
              <a:endCxn id="107" idx="2"/>
            </p:cNvCxnSpPr>
            <p:nvPr/>
          </p:nvCxnSpPr>
          <p:spPr bwMode="auto">
            <a:xfrm flipV="1">
              <a:off x="6973263" y="4032301"/>
              <a:ext cx="1023092" cy="1583085"/>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cxnSp>
        <p:cxnSp>
          <p:nvCxnSpPr>
            <p:cNvPr id="14359" name="Straight Connector 89"/>
            <p:cNvCxnSpPr>
              <a:cxnSpLocks noChangeShapeType="1"/>
              <a:stCxn id="105" idx="1"/>
            </p:cNvCxnSpPr>
            <p:nvPr/>
          </p:nvCxnSpPr>
          <p:spPr bwMode="auto">
            <a:xfrm flipH="1">
              <a:off x="6973263" y="4973934"/>
              <a:ext cx="982853" cy="641452"/>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cxnSp>
        <p:cxnSp>
          <p:nvCxnSpPr>
            <p:cNvPr id="14360" name="Straight Connector 90"/>
            <p:cNvCxnSpPr>
              <a:cxnSpLocks noChangeShapeType="1"/>
              <a:endCxn id="101" idx="5"/>
            </p:cNvCxnSpPr>
            <p:nvPr/>
          </p:nvCxnSpPr>
          <p:spPr bwMode="auto">
            <a:xfrm flipH="1" flipV="1">
              <a:off x="6006020" y="4973934"/>
              <a:ext cx="967243" cy="641452"/>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cxnSp>
        <p:sp>
          <p:nvSpPr>
            <p:cNvPr id="103" name="Regular Pentagon 102"/>
            <p:cNvSpPr>
              <a:spLocks noChangeArrowheads="1"/>
            </p:cNvSpPr>
            <p:nvPr/>
          </p:nvSpPr>
          <p:spPr bwMode="auto">
            <a:xfrm>
              <a:off x="5532995" y="3521364"/>
              <a:ext cx="510308" cy="510310"/>
            </a:xfrm>
            <a:prstGeom prst="pentagon">
              <a:avLst/>
            </a:prstGeom>
            <a:solidFill>
              <a:srgbClr val="92D050"/>
            </a:solidFill>
            <a:ln w="25400">
              <a:solidFill>
                <a:srgbClr val="69240C"/>
              </a:solidFill>
              <a:miter lim="800000"/>
              <a:headEnd/>
              <a:tailEnd/>
            </a:ln>
            <a:effectLst>
              <a:outerShdw blurRad="38100" dist="26940" dir="5400000" algn="t" rotWithShape="0">
                <a:srgbClr val="000000">
                  <a:alpha val="50000"/>
                </a:srgbClr>
              </a:outerShdw>
            </a:effectLst>
          </p:spPr>
          <p:txBody>
            <a:bodyPr anchor="ctr"/>
            <a:lstStyle/>
            <a:p>
              <a:pPr algn="ctr">
                <a:defRPr/>
              </a:pPr>
              <a:endParaRPr lang="en-US" kern="0" dirty="0">
                <a:solidFill>
                  <a:sysClr val="window" lastClr="FFFFFF"/>
                </a:solidFill>
                <a:latin typeface="Calibri" pitchFamily="34" charset="0"/>
                <a:ea typeface="+mn-ea"/>
              </a:endParaRPr>
            </a:p>
          </p:txBody>
        </p:sp>
        <p:sp>
          <p:nvSpPr>
            <p:cNvPr id="104" name="TextBox 103"/>
            <p:cNvSpPr txBox="1"/>
            <p:nvPr/>
          </p:nvSpPr>
          <p:spPr>
            <a:xfrm>
              <a:off x="5364431" y="3636818"/>
              <a:ext cx="849745" cy="277091"/>
            </a:xfrm>
            <a:prstGeom prst="rect">
              <a:avLst/>
            </a:prstGeom>
            <a:noFill/>
          </p:spPr>
          <p:txBody>
            <a:bodyPr anchor="ctr">
              <a:spAutoFit/>
            </a:bodyPr>
            <a:lstStyle/>
            <a:p>
              <a:pPr algn="ctr">
                <a:defRPr/>
              </a:pPr>
              <a:r>
                <a:rPr lang="en-US" sz="1200" b="1" kern="0" dirty="0">
                  <a:solidFill>
                    <a:sysClr val="windowText" lastClr="000000"/>
                  </a:solidFill>
                  <a:latin typeface="Calibri" pitchFamily="34" charset="0"/>
                  <a:ea typeface="+mn-ea"/>
                </a:rPr>
                <a:t>U01</a:t>
              </a:r>
            </a:p>
          </p:txBody>
        </p:sp>
        <p:grpSp>
          <p:nvGrpSpPr>
            <p:cNvPr id="14363" name="Group 485"/>
            <p:cNvGrpSpPr>
              <a:grpSpLocks/>
            </p:cNvGrpSpPr>
            <p:nvPr/>
          </p:nvGrpSpPr>
          <p:grpSpPr bwMode="auto">
            <a:xfrm>
              <a:off x="5345051" y="4779155"/>
              <a:ext cx="849899" cy="509940"/>
              <a:chOff x="321205" y="4908856"/>
              <a:chExt cx="1066799" cy="640080"/>
            </a:xfrm>
          </p:grpSpPr>
          <p:sp>
            <p:nvSpPr>
              <p:cNvPr id="101" name="Regular Pentagon 100"/>
              <p:cNvSpPr>
                <a:spLocks noChangeArrowheads="1"/>
              </p:cNvSpPr>
              <p:nvPr/>
            </p:nvSpPr>
            <p:spPr bwMode="auto">
              <a:xfrm>
                <a:off x="510738" y="4909689"/>
                <a:ext cx="640542" cy="640542"/>
              </a:xfrm>
              <a:prstGeom prst="pentagon">
                <a:avLst/>
              </a:prstGeom>
              <a:solidFill>
                <a:srgbClr val="D34817"/>
              </a:solidFill>
              <a:ln w="25400">
                <a:solidFill>
                  <a:srgbClr val="69240C"/>
                </a:solidFill>
                <a:miter lim="800000"/>
                <a:headEnd/>
                <a:tailEnd/>
              </a:ln>
              <a:effectLst>
                <a:outerShdw blurRad="38100" dist="26940" dir="5400000" algn="t" rotWithShape="0">
                  <a:srgbClr val="000000">
                    <a:alpha val="50000"/>
                  </a:srgbClr>
                </a:outerShdw>
              </a:effectLst>
            </p:spPr>
            <p:txBody>
              <a:bodyPr anchor="ctr"/>
              <a:lstStyle/>
              <a:p>
                <a:pPr algn="ctr">
                  <a:defRPr/>
                </a:pPr>
                <a:endParaRPr lang="en-US" kern="0" dirty="0">
                  <a:solidFill>
                    <a:sysClr val="window" lastClr="FFFFFF"/>
                  </a:solidFill>
                  <a:latin typeface="Calibri" pitchFamily="34" charset="0"/>
                  <a:ea typeface="+mn-ea"/>
                </a:endParaRPr>
              </a:p>
            </p:txBody>
          </p:sp>
          <p:sp>
            <p:nvSpPr>
              <p:cNvPr id="102" name="TextBox 101"/>
              <p:cNvSpPr txBox="1"/>
              <p:nvPr/>
            </p:nvSpPr>
            <p:spPr>
              <a:xfrm>
                <a:off x="322342" y="5054608"/>
                <a:ext cx="1066605" cy="347806"/>
              </a:xfrm>
              <a:prstGeom prst="rect">
                <a:avLst/>
              </a:prstGeom>
              <a:noFill/>
            </p:spPr>
            <p:txBody>
              <a:bodyPr anchor="ctr">
                <a:spAutoFit/>
              </a:bodyPr>
              <a:lstStyle/>
              <a:p>
                <a:pPr algn="ctr">
                  <a:defRPr/>
                </a:pPr>
                <a:r>
                  <a:rPr lang="en-US" sz="1200" b="1" kern="0" dirty="0">
                    <a:solidFill>
                      <a:sysClr val="windowText" lastClr="000000"/>
                    </a:solidFill>
                    <a:latin typeface="Calibri" pitchFamily="34" charset="0"/>
                    <a:ea typeface="+mn-ea"/>
                  </a:rPr>
                  <a:t>U54</a:t>
                </a:r>
              </a:p>
            </p:txBody>
          </p:sp>
        </p:grpSp>
        <p:grpSp>
          <p:nvGrpSpPr>
            <p:cNvPr id="14364" name="Group 474"/>
            <p:cNvGrpSpPr>
              <a:grpSpLocks/>
            </p:cNvGrpSpPr>
            <p:nvPr/>
          </p:nvGrpSpPr>
          <p:grpSpPr bwMode="auto">
            <a:xfrm>
              <a:off x="6548314" y="2876160"/>
              <a:ext cx="849899" cy="509940"/>
              <a:chOff x="1822414" y="2484049"/>
              <a:chExt cx="1066799" cy="640080"/>
            </a:xfrm>
          </p:grpSpPr>
          <p:sp>
            <p:nvSpPr>
              <p:cNvPr id="99" name="Regular Pentagon 98"/>
              <p:cNvSpPr>
                <a:spLocks noChangeArrowheads="1"/>
              </p:cNvSpPr>
              <p:nvPr/>
            </p:nvSpPr>
            <p:spPr bwMode="auto">
              <a:xfrm>
                <a:off x="2037749" y="2485263"/>
                <a:ext cx="637645" cy="637644"/>
              </a:xfrm>
              <a:prstGeom prst="pentagon">
                <a:avLst/>
              </a:prstGeom>
              <a:solidFill>
                <a:srgbClr val="D34817"/>
              </a:solidFill>
              <a:ln w="25400">
                <a:solidFill>
                  <a:srgbClr val="69240C"/>
                </a:solidFill>
                <a:miter lim="800000"/>
                <a:headEnd/>
                <a:tailEnd/>
              </a:ln>
              <a:effectLst>
                <a:outerShdw blurRad="38100" dist="26940" dir="5400000" algn="t" rotWithShape="0">
                  <a:srgbClr val="000000">
                    <a:alpha val="50000"/>
                  </a:srgbClr>
                </a:outerShdw>
              </a:effectLst>
            </p:spPr>
            <p:txBody>
              <a:bodyPr anchor="ctr"/>
              <a:lstStyle/>
              <a:p>
                <a:pPr algn="ctr">
                  <a:defRPr/>
                </a:pPr>
                <a:endParaRPr lang="en-US" kern="0" dirty="0">
                  <a:solidFill>
                    <a:sysClr val="window" lastClr="FFFFFF"/>
                  </a:solidFill>
                  <a:latin typeface="Calibri" pitchFamily="34" charset="0"/>
                  <a:ea typeface="+mn-ea"/>
                </a:endParaRPr>
              </a:p>
            </p:txBody>
          </p:sp>
          <p:sp>
            <p:nvSpPr>
              <p:cNvPr id="100" name="TextBox 99"/>
              <p:cNvSpPr txBox="1"/>
              <p:nvPr/>
            </p:nvSpPr>
            <p:spPr>
              <a:xfrm>
                <a:off x="1823268" y="2630182"/>
                <a:ext cx="1066605" cy="344907"/>
              </a:xfrm>
              <a:prstGeom prst="rect">
                <a:avLst/>
              </a:prstGeom>
              <a:noFill/>
            </p:spPr>
            <p:txBody>
              <a:bodyPr anchor="ctr">
                <a:spAutoFit/>
              </a:bodyPr>
              <a:lstStyle/>
              <a:p>
                <a:pPr algn="ctr">
                  <a:defRPr/>
                </a:pPr>
                <a:r>
                  <a:rPr lang="en-US" sz="1200" b="1" kern="0" dirty="0">
                    <a:solidFill>
                      <a:sysClr val="windowText" lastClr="000000"/>
                    </a:solidFill>
                    <a:latin typeface="Calibri" pitchFamily="34" charset="0"/>
                    <a:ea typeface="+mn-ea"/>
                  </a:rPr>
                  <a:t>U54</a:t>
                </a:r>
              </a:p>
            </p:txBody>
          </p:sp>
        </p:grpSp>
        <p:sp>
          <p:nvSpPr>
            <p:cNvPr id="97" name="Regular Pentagon 36"/>
            <p:cNvSpPr>
              <a:spLocks noChangeArrowheads="1"/>
            </p:cNvSpPr>
            <p:nvPr/>
          </p:nvSpPr>
          <p:spPr bwMode="auto">
            <a:xfrm>
              <a:off x="6717558" y="5615710"/>
              <a:ext cx="510310" cy="510308"/>
            </a:xfrm>
            <a:prstGeom prst="pentagon">
              <a:avLst/>
            </a:prstGeom>
            <a:solidFill>
              <a:srgbClr val="92D050"/>
            </a:solidFill>
            <a:ln w="25400">
              <a:solidFill>
                <a:srgbClr val="69240C"/>
              </a:solidFill>
              <a:miter lim="800000"/>
              <a:headEnd/>
              <a:tailEnd/>
            </a:ln>
            <a:effectLst>
              <a:outerShdw blurRad="38100" dist="26940" dir="5400000" algn="t" rotWithShape="0">
                <a:srgbClr val="000000">
                  <a:alpha val="50000"/>
                </a:srgbClr>
              </a:outerShdw>
            </a:effectLst>
          </p:spPr>
          <p:txBody>
            <a:bodyPr anchor="ctr"/>
            <a:lstStyle/>
            <a:p>
              <a:pPr algn="ctr">
                <a:defRPr/>
              </a:pPr>
              <a:endParaRPr lang="en-US" kern="0" dirty="0">
                <a:solidFill>
                  <a:sysClr val="window" lastClr="FFFFFF"/>
                </a:solidFill>
                <a:latin typeface="Calibri" pitchFamily="34" charset="0"/>
                <a:ea typeface="+mn-ea"/>
              </a:endParaRPr>
            </a:p>
          </p:txBody>
        </p:sp>
        <p:sp>
          <p:nvSpPr>
            <p:cNvPr id="98" name="TextBox 97"/>
            <p:cNvSpPr txBox="1"/>
            <p:nvPr/>
          </p:nvSpPr>
          <p:spPr>
            <a:xfrm>
              <a:off x="6548995" y="5731164"/>
              <a:ext cx="849745" cy="277091"/>
            </a:xfrm>
            <a:prstGeom prst="rect">
              <a:avLst/>
            </a:prstGeom>
            <a:noFill/>
          </p:spPr>
          <p:txBody>
            <a:bodyPr anchor="ctr">
              <a:spAutoFit/>
            </a:bodyPr>
            <a:lstStyle/>
            <a:p>
              <a:pPr algn="ctr">
                <a:defRPr/>
              </a:pPr>
              <a:r>
                <a:rPr lang="en-US" sz="1200" b="1" kern="0" dirty="0">
                  <a:solidFill>
                    <a:sysClr val="windowText" lastClr="000000"/>
                  </a:solidFill>
                  <a:latin typeface="Calibri" pitchFamily="34" charset="0"/>
                  <a:ea typeface="+mn-ea"/>
                </a:rPr>
                <a:t>U01</a:t>
              </a:r>
            </a:p>
          </p:txBody>
        </p:sp>
        <p:sp>
          <p:nvSpPr>
            <p:cNvPr id="96" name="Oval 95"/>
            <p:cNvSpPr>
              <a:spLocks noChangeAspect="1"/>
            </p:cNvSpPr>
            <p:nvPr/>
          </p:nvSpPr>
          <p:spPr>
            <a:xfrm>
              <a:off x="5879359" y="3392055"/>
              <a:ext cx="2195945" cy="2193636"/>
            </a:xfrm>
            <a:prstGeom prst="ellipse">
              <a:avLst/>
            </a:prstGeom>
            <a:solidFill>
              <a:srgbClr val="FFFF00">
                <a:alpha val="75000"/>
              </a:srgbClr>
            </a:solidFill>
            <a:ln w="31750" cap="flat" cmpd="sng" algn="ctr">
              <a:solidFill>
                <a:srgbClr val="FFFF00"/>
              </a:solidFill>
              <a:prstDash val="solid"/>
            </a:ln>
            <a:effectLst/>
          </p:spPr>
          <p:txBody>
            <a:bodyPr anchor="ctr"/>
            <a:lstStyle/>
            <a:p>
              <a:pPr algn="ctr">
                <a:defRPr/>
              </a:pPr>
              <a:endParaRPr lang="en-US" kern="0" dirty="0">
                <a:solidFill>
                  <a:sysClr val="window" lastClr="FFFFFF"/>
                </a:solidFill>
                <a:latin typeface="Calibri" pitchFamily="34" charset="0"/>
                <a:ea typeface="+mn-ea"/>
              </a:endParaRPr>
            </a:p>
          </p:txBody>
        </p:sp>
        <p:sp>
          <p:nvSpPr>
            <p:cNvPr id="67" name="TextBox 66"/>
            <p:cNvSpPr txBox="1"/>
            <p:nvPr/>
          </p:nvSpPr>
          <p:spPr>
            <a:xfrm>
              <a:off x="6142595" y="4177145"/>
              <a:ext cx="1660236" cy="646545"/>
            </a:xfrm>
            <a:prstGeom prst="rect">
              <a:avLst/>
            </a:prstGeom>
            <a:noFill/>
          </p:spPr>
          <p:txBody>
            <a:bodyPr wrap="none">
              <a:spAutoFit/>
            </a:bodyPr>
            <a:lstStyle/>
            <a:p>
              <a:pPr algn="ctr">
                <a:defRPr/>
              </a:pPr>
              <a:r>
                <a:rPr lang="en-US" kern="0" dirty="0" err="1">
                  <a:solidFill>
                    <a:sysClr val="windowText" lastClr="000000"/>
                  </a:solidFill>
                  <a:latin typeface="Calibri" pitchFamily="34" charset="0"/>
                  <a:ea typeface="+mn-ea"/>
                </a:rPr>
                <a:t>Transnetwork</a:t>
              </a:r>
              <a:endParaRPr lang="en-US" kern="0" dirty="0">
                <a:solidFill>
                  <a:sysClr val="windowText" lastClr="000000"/>
                </a:solidFill>
                <a:latin typeface="Calibri" pitchFamily="34" charset="0"/>
                <a:ea typeface="+mn-ea"/>
              </a:endParaRPr>
            </a:p>
            <a:p>
              <a:pPr algn="ctr">
                <a:defRPr/>
              </a:pPr>
              <a:r>
                <a:rPr lang="en-US" kern="0" dirty="0">
                  <a:solidFill>
                    <a:sysClr val="windowText" lastClr="000000"/>
                  </a:solidFill>
                  <a:latin typeface="Calibri" pitchFamily="34" charset="0"/>
                  <a:ea typeface="+mn-ea"/>
                </a:rPr>
                <a:t>Collaborations</a:t>
              </a:r>
            </a:p>
          </p:txBody>
        </p:sp>
      </p:grpSp>
      <p:sp>
        <p:nvSpPr>
          <p:cNvPr id="49" name="Content Placeholder 2"/>
          <p:cNvSpPr>
            <a:spLocks noGrp="1"/>
          </p:cNvSpPr>
          <p:nvPr>
            <p:ph sz="quarter" idx="1"/>
          </p:nvPr>
        </p:nvSpPr>
        <p:spPr>
          <a:xfrm>
            <a:off x="502548" y="1524000"/>
            <a:ext cx="7498452" cy="5061910"/>
          </a:xfrm>
          <a:extLst/>
        </p:spPr>
        <p:txBody>
          <a:bodyPr>
            <a:noAutofit/>
          </a:bodyPr>
          <a:lstStyle/>
          <a:p>
            <a:pPr>
              <a:spcBef>
                <a:spcPts val="1200"/>
              </a:spcBef>
              <a:buFont typeface="Arial" pitchFamily="34" charset="0"/>
              <a:buNone/>
              <a:defRPr/>
            </a:pPr>
            <a:r>
              <a:rPr lang="en-US" sz="1800" b="1" u="sng" dirty="0" smtClean="0">
                <a:ea typeface="+mn-ea"/>
                <a:cs typeface="Arial" pitchFamily="34" charset="0"/>
              </a:rPr>
              <a:t>Physical Sciences-Oncology Centers (PS-OC) (U54)  --  PAR-14-169</a:t>
            </a:r>
          </a:p>
          <a:p>
            <a:pPr>
              <a:spcBef>
                <a:spcPts val="600"/>
              </a:spcBef>
              <a:buFont typeface="Arial" pitchFamily="34" charset="0"/>
              <a:buBlip>
                <a:blip r:embed="rId3"/>
              </a:buBlip>
              <a:defRPr/>
            </a:pPr>
            <a:r>
              <a:rPr lang="en-US" sz="1800" b="1" i="1" dirty="0" smtClean="0">
                <a:ea typeface="+mn-ea"/>
                <a:cs typeface="Arial" pitchFamily="34" charset="0"/>
              </a:rPr>
              <a:t>U54 </a:t>
            </a:r>
            <a:r>
              <a:rPr lang="en-US" sz="1800" b="1" kern="0" dirty="0" smtClean="0">
                <a:solidFill>
                  <a:sysClr val="windowText" lastClr="000000"/>
                </a:solidFill>
                <a:ea typeface="+mn-ea"/>
              </a:rPr>
              <a:t> </a:t>
            </a:r>
            <a:r>
              <a:rPr lang="en-US" sz="1800" b="1" kern="0" dirty="0">
                <a:solidFill>
                  <a:sysClr val="windowText" lastClr="000000"/>
                </a:solidFill>
                <a:ea typeface="+mn-ea"/>
              </a:rPr>
              <a:t>mechanism up to </a:t>
            </a:r>
            <a:r>
              <a:rPr lang="en-US" sz="1800" b="1" dirty="0">
                <a:solidFill>
                  <a:srgbClr val="000000"/>
                </a:solidFill>
                <a:ea typeface="+mn-ea"/>
                <a:cs typeface="Calibri" pitchFamily="34" charset="0"/>
              </a:rPr>
              <a:t>$1.5M (DC)/year per </a:t>
            </a:r>
            <a:r>
              <a:rPr lang="en-US" sz="1800" b="1" dirty="0" smtClean="0">
                <a:solidFill>
                  <a:srgbClr val="000000"/>
                </a:solidFill>
                <a:ea typeface="+mn-ea"/>
                <a:cs typeface="Calibri" pitchFamily="34" charset="0"/>
              </a:rPr>
              <a:t>center</a:t>
            </a:r>
          </a:p>
          <a:p>
            <a:pPr marL="627063" lvl="1" indent="-169863" fontAlgn="auto">
              <a:spcBef>
                <a:spcPts val="0"/>
              </a:spcBef>
              <a:spcAft>
                <a:spcPts val="0"/>
              </a:spcAft>
              <a:buFont typeface="Wingdings" pitchFamily="2" charset="2"/>
              <a:buChar char="§"/>
              <a:defRPr/>
            </a:pPr>
            <a:r>
              <a:rPr lang="en-US" sz="1800" b="1" dirty="0">
                <a:solidFill>
                  <a:srgbClr val="000000"/>
                </a:solidFill>
                <a:ea typeface="+mn-ea"/>
                <a:cs typeface="Calibri" pitchFamily="34" charset="0"/>
              </a:rPr>
              <a:t>2-3 Projects/Center</a:t>
            </a:r>
          </a:p>
          <a:p>
            <a:pPr marL="627063" lvl="1" indent="-169863" fontAlgn="auto">
              <a:spcBef>
                <a:spcPts val="0"/>
              </a:spcBef>
              <a:spcAft>
                <a:spcPts val="0"/>
              </a:spcAft>
              <a:buFont typeface="Wingdings" pitchFamily="2" charset="2"/>
              <a:buChar char="§"/>
              <a:defRPr/>
            </a:pPr>
            <a:r>
              <a:rPr lang="en-US" sz="1800" b="1" dirty="0">
                <a:solidFill>
                  <a:srgbClr val="000000"/>
                </a:solidFill>
                <a:ea typeface="+mn-ea"/>
                <a:cs typeface="Calibri" pitchFamily="34" charset="0"/>
              </a:rPr>
              <a:t>Education/Outreach Unit</a:t>
            </a:r>
          </a:p>
          <a:p>
            <a:pPr marL="627063" lvl="1" indent="-169863" fontAlgn="auto">
              <a:spcBef>
                <a:spcPts val="0"/>
              </a:spcBef>
              <a:spcAft>
                <a:spcPts val="0"/>
              </a:spcAft>
              <a:buFont typeface="Wingdings" pitchFamily="2" charset="2"/>
              <a:buChar char="§"/>
              <a:defRPr/>
            </a:pPr>
            <a:r>
              <a:rPr lang="en-US" sz="1800" b="1" dirty="0">
                <a:solidFill>
                  <a:srgbClr val="000000"/>
                </a:solidFill>
                <a:ea typeface="+mn-ea"/>
                <a:cs typeface="Calibri" pitchFamily="34" charset="0"/>
              </a:rPr>
              <a:t>Pilot/Trans-Network Projects</a:t>
            </a:r>
            <a:endParaRPr lang="en-US" sz="1800" b="1" kern="0" dirty="0">
              <a:solidFill>
                <a:sysClr val="windowText" lastClr="000000"/>
              </a:solidFill>
              <a:ea typeface="+mn-ea"/>
            </a:endParaRPr>
          </a:p>
          <a:p>
            <a:pPr>
              <a:spcBef>
                <a:spcPts val="0"/>
              </a:spcBef>
              <a:buFont typeface="Arial" pitchFamily="34" charset="0"/>
              <a:buBlip>
                <a:blip r:embed="rId3"/>
              </a:buBlip>
              <a:defRPr/>
            </a:pPr>
            <a:r>
              <a:rPr lang="en-US" sz="1800" b="1" dirty="0" smtClean="0">
                <a:solidFill>
                  <a:srgbClr val="000000"/>
                </a:solidFill>
                <a:ea typeface="+mn-ea"/>
                <a:cs typeface="Calibri" pitchFamily="34" charset="0"/>
              </a:rPr>
              <a:t>3 </a:t>
            </a:r>
            <a:r>
              <a:rPr lang="en-US" sz="1800" b="1" kern="0" dirty="0" smtClean="0">
                <a:solidFill>
                  <a:sysClr val="windowText" lastClr="000000"/>
                </a:solidFill>
                <a:ea typeface="+mn-ea"/>
              </a:rPr>
              <a:t>Receipt </a:t>
            </a:r>
            <a:r>
              <a:rPr lang="en-US" sz="1800" b="1" kern="0" dirty="0">
                <a:solidFill>
                  <a:sysClr val="windowText" lastClr="000000"/>
                </a:solidFill>
                <a:ea typeface="+mn-ea"/>
              </a:rPr>
              <a:t>Dates – </a:t>
            </a:r>
            <a:r>
              <a:rPr lang="en-US" sz="1800" b="1" strike="sngStrike" kern="0" dirty="0" smtClean="0">
                <a:solidFill>
                  <a:sysClr val="windowText" lastClr="000000"/>
                </a:solidFill>
                <a:ea typeface="+mn-ea"/>
              </a:rPr>
              <a:t>June </a:t>
            </a:r>
            <a:r>
              <a:rPr lang="en-US" sz="1800" b="1" strike="sngStrike" kern="0" dirty="0">
                <a:solidFill>
                  <a:sysClr val="windowText" lastClr="000000"/>
                </a:solidFill>
                <a:ea typeface="+mn-ea"/>
              </a:rPr>
              <a:t>9, 2014</a:t>
            </a:r>
            <a:r>
              <a:rPr lang="en-US" sz="1800" b="1" kern="0" dirty="0">
                <a:solidFill>
                  <a:sysClr val="windowText" lastClr="000000"/>
                </a:solidFill>
                <a:ea typeface="+mn-ea"/>
              </a:rPr>
              <a:t>; </a:t>
            </a:r>
            <a:r>
              <a:rPr lang="en-US" sz="1800" b="1" strike="sngStrike" kern="0" dirty="0">
                <a:solidFill>
                  <a:sysClr val="windowText" lastClr="000000"/>
                </a:solidFill>
                <a:ea typeface="+mn-ea"/>
              </a:rPr>
              <a:t>February 26, 2015 </a:t>
            </a:r>
            <a:r>
              <a:rPr lang="en-US" sz="1800" b="1" kern="0" dirty="0">
                <a:ea typeface="+mn-ea"/>
              </a:rPr>
              <a:t>; </a:t>
            </a:r>
            <a:endParaRPr lang="en-US" sz="1800" b="1" kern="0" dirty="0" smtClean="0">
              <a:ea typeface="+mn-ea"/>
            </a:endParaRPr>
          </a:p>
          <a:p>
            <a:pPr marL="0" indent="0">
              <a:spcBef>
                <a:spcPts val="0"/>
              </a:spcBef>
              <a:buFont typeface="Arial" charset="0"/>
              <a:buNone/>
              <a:defRPr/>
            </a:pPr>
            <a:r>
              <a:rPr lang="en-US" sz="1800" b="1" kern="0" dirty="0">
                <a:solidFill>
                  <a:srgbClr val="FF0000"/>
                </a:solidFill>
                <a:ea typeface="+mn-ea"/>
              </a:rPr>
              <a:t> </a:t>
            </a:r>
            <a:r>
              <a:rPr lang="en-US" sz="1800" b="1" kern="0" dirty="0" smtClean="0">
                <a:solidFill>
                  <a:srgbClr val="FF0000"/>
                </a:solidFill>
                <a:ea typeface="+mn-ea"/>
              </a:rPr>
              <a:t>     November </a:t>
            </a:r>
            <a:r>
              <a:rPr lang="en-US" sz="1800" b="1" kern="0" dirty="0">
                <a:solidFill>
                  <a:srgbClr val="FF0000"/>
                </a:solidFill>
                <a:ea typeface="+mn-ea"/>
              </a:rPr>
              <a:t>25, 2015</a:t>
            </a:r>
          </a:p>
          <a:p>
            <a:pPr>
              <a:spcBef>
                <a:spcPts val="0"/>
              </a:spcBef>
              <a:buFont typeface="Arial" pitchFamily="34" charset="0"/>
              <a:buBlip>
                <a:blip r:embed="rId3"/>
              </a:buBlip>
              <a:defRPr/>
            </a:pPr>
            <a:r>
              <a:rPr lang="en-US" sz="1800" b="1" kern="0" dirty="0" smtClean="0">
                <a:solidFill>
                  <a:sysClr val="windowText" lastClr="000000"/>
                </a:solidFill>
                <a:ea typeface="+mn-ea"/>
              </a:rPr>
              <a:t>Contact: Sean.Hanlon@nih.gov</a:t>
            </a:r>
          </a:p>
          <a:p>
            <a:pPr marL="0" indent="0">
              <a:spcBef>
                <a:spcPts val="0"/>
              </a:spcBef>
              <a:buFont typeface="Arial" charset="0"/>
              <a:buNone/>
              <a:defRPr/>
            </a:pPr>
            <a:endParaRPr lang="en-US" sz="1800" b="1" kern="0" dirty="0" smtClean="0">
              <a:solidFill>
                <a:srgbClr val="FF0000"/>
              </a:solidFill>
              <a:ea typeface="+mn-ea"/>
            </a:endParaRPr>
          </a:p>
          <a:p>
            <a:pPr marL="0" indent="0">
              <a:spcBef>
                <a:spcPts val="0"/>
              </a:spcBef>
              <a:buFont typeface="Arial" pitchFamily="34" charset="0"/>
              <a:buNone/>
              <a:defRPr/>
            </a:pPr>
            <a:endParaRPr lang="en-US" sz="1800" b="1" u="sng" dirty="0" smtClean="0">
              <a:ea typeface="+mn-ea"/>
              <a:cs typeface="Arial" pitchFamily="34" charset="0"/>
            </a:endParaRPr>
          </a:p>
          <a:p>
            <a:pPr marL="0" indent="0">
              <a:spcBef>
                <a:spcPts val="0"/>
              </a:spcBef>
              <a:buFont typeface="Arial" pitchFamily="34" charset="0"/>
              <a:buNone/>
              <a:defRPr/>
            </a:pPr>
            <a:r>
              <a:rPr lang="en-US" sz="1800" b="1" u="sng" dirty="0" smtClean="0">
                <a:ea typeface="+mn-ea"/>
                <a:cs typeface="Arial" pitchFamily="34" charset="0"/>
              </a:rPr>
              <a:t>Physical Sciences-Oncology Projects (PS-OP) (U01)  --  PAR-15-021</a:t>
            </a:r>
          </a:p>
          <a:p>
            <a:pPr>
              <a:spcBef>
                <a:spcPts val="600"/>
              </a:spcBef>
              <a:buFont typeface="Arial" pitchFamily="34" charset="0"/>
              <a:buBlip>
                <a:blip r:embed="rId3"/>
              </a:buBlip>
              <a:defRPr/>
            </a:pPr>
            <a:r>
              <a:rPr lang="en-US" sz="1800" b="1" i="1" dirty="0" smtClean="0">
                <a:ea typeface="+mn-ea"/>
                <a:cs typeface="Arial" pitchFamily="34" charset="0"/>
              </a:rPr>
              <a:t>U01 </a:t>
            </a:r>
            <a:r>
              <a:rPr lang="en-US" sz="1800" b="1" kern="0" dirty="0" smtClean="0">
                <a:solidFill>
                  <a:sysClr val="windowText" lastClr="000000"/>
                </a:solidFill>
                <a:ea typeface="+mn-ea"/>
              </a:rPr>
              <a:t> mechanism up to </a:t>
            </a:r>
            <a:r>
              <a:rPr lang="en-US" sz="1800" b="1" dirty="0" smtClean="0">
                <a:solidFill>
                  <a:srgbClr val="000000"/>
                </a:solidFill>
                <a:ea typeface="+mn-ea"/>
                <a:cs typeface="Calibri" pitchFamily="34" charset="0"/>
              </a:rPr>
              <a:t>$500K (DC)/year per center</a:t>
            </a:r>
          </a:p>
          <a:p>
            <a:pPr marL="627063" lvl="1" indent="-169863" fontAlgn="auto">
              <a:spcBef>
                <a:spcPts val="0"/>
              </a:spcBef>
              <a:spcAft>
                <a:spcPts val="0"/>
              </a:spcAft>
              <a:buFont typeface="Wingdings" pitchFamily="2" charset="2"/>
              <a:buChar char="§"/>
              <a:defRPr/>
            </a:pPr>
            <a:r>
              <a:rPr lang="en-US" sz="1800" b="1" dirty="0" smtClean="0">
                <a:solidFill>
                  <a:srgbClr val="000000"/>
                </a:solidFill>
                <a:ea typeface="+mn-ea"/>
                <a:cs typeface="Calibri" pitchFamily="34" charset="0"/>
              </a:rPr>
              <a:t>1 Project</a:t>
            </a:r>
          </a:p>
          <a:p>
            <a:pPr marL="627063" lvl="1" indent="-169863" fontAlgn="auto">
              <a:spcBef>
                <a:spcPts val="0"/>
              </a:spcBef>
              <a:spcAft>
                <a:spcPts val="0"/>
              </a:spcAft>
              <a:buFont typeface="Wingdings" pitchFamily="2" charset="2"/>
              <a:buChar char="§"/>
              <a:defRPr/>
            </a:pPr>
            <a:r>
              <a:rPr lang="en-US" sz="1800" b="1" dirty="0" smtClean="0">
                <a:solidFill>
                  <a:srgbClr val="000000"/>
                </a:solidFill>
                <a:ea typeface="+mn-ea"/>
                <a:cs typeface="Calibri" pitchFamily="34" charset="0"/>
              </a:rPr>
              <a:t>Pilot/Trans-Network Projects</a:t>
            </a:r>
            <a:endParaRPr lang="en-US" sz="1800" b="1" kern="0" dirty="0" smtClean="0">
              <a:solidFill>
                <a:sysClr val="windowText" lastClr="000000"/>
              </a:solidFill>
              <a:ea typeface="+mn-ea"/>
            </a:endParaRPr>
          </a:p>
          <a:p>
            <a:pPr>
              <a:spcBef>
                <a:spcPts val="0"/>
              </a:spcBef>
              <a:buFont typeface="Arial" pitchFamily="34" charset="0"/>
              <a:buBlip>
                <a:blip r:embed="rId3"/>
              </a:buBlip>
              <a:defRPr/>
            </a:pPr>
            <a:r>
              <a:rPr lang="en-US" sz="1800" b="1" dirty="0" smtClean="0">
                <a:solidFill>
                  <a:srgbClr val="000000"/>
                </a:solidFill>
                <a:ea typeface="+mn-ea"/>
                <a:cs typeface="Calibri" pitchFamily="34" charset="0"/>
              </a:rPr>
              <a:t>6 </a:t>
            </a:r>
            <a:r>
              <a:rPr lang="en-US" sz="1800" b="1" kern="0" dirty="0" smtClean="0">
                <a:solidFill>
                  <a:sysClr val="windowText" lastClr="000000"/>
                </a:solidFill>
                <a:ea typeface="+mn-ea"/>
              </a:rPr>
              <a:t>Receipt Dates – </a:t>
            </a:r>
            <a:r>
              <a:rPr lang="en-US" sz="1800" b="1" strike="sngStrike" kern="0" dirty="0" smtClean="0">
                <a:solidFill>
                  <a:sysClr val="windowText" lastClr="000000"/>
                </a:solidFill>
                <a:ea typeface="+mn-ea"/>
              </a:rPr>
              <a:t>February 26, 2015 </a:t>
            </a:r>
            <a:r>
              <a:rPr lang="en-US" sz="1800" b="1" kern="0" dirty="0" smtClean="0">
                <a:ea typeface="+mn-ea"/>
              </a:rPr>
              <a:t>; </a:t>
            </a:r>
            <a:r>
              <a:rPr lang="en-US" sz="1800" b="1" kern="0" dirty="0" smtClean="0">
                <a:solidFill>
                  <a:srgbClr val="FF0000"/>
                </a:solidFill>
                <a:ea typeface="+mn-ea"/>
              </a:rPr>
              <a:t>November 25, 2015; </a:t>
            </a:r>
          </a:p>
          <a:p>
            <a:pPr marL="0" indent="0">
              <a:spcBef>
                <a:spcPts val="0"/>
              </a:spcBef>
              <a:buFont typeface="Arial" charset="0"/>
              <a:buNone/>
              <a:defRPr/>
            </a:pPr>
            <a:r>
              <a:rPr lang="en-US" sz="1800" b="1" kern="0" dirty="0" smtClean="0">
                <a:solidFill>
                  <a:srgbClr val="FF0000"/>
                </a:solidFill>
                <a:ea typeface="+mn-ea"/>
              </a:rPr>
              <a:t>       May 26, 2016; September 21, 2016; May 26, 2017; September 21, 2017</a:t>
            </a:r>
          </a:p>
          <a:p>
            <a:pPr>
              <a:spcBef>
                <a:spcPts val="0"/>
              </a:spcBef>
              <a:buFont typeface="Arial" pitchFamily="34" charset="0"/>
              <a:buBlip>
                <a:blip r:embed="rId3"/>
              </a:buBlip>
              <a:defRPr/>
            </a:pPr>
            <a:r>
              <a:rPr lang="en-US" sz="1800" b="1" kern="0" dirty="0" smtClean="0">
                <a:solidFill>
                  <a:sysClr val="windowText" lastClr="000000"/>
                </a:solidFill>
                <a:ea typeface="+mn-ea"/>
              </a:rPr>
              <a:t>Contact: Nas.Kuhn@nih.gov</a:t>
            </a:r>
            <a:r>
              <a:rPr lang="en-US" sz="1800" b="1" kern="0" dirty="0" smtClean="0">
                <a:solidFill>
                  <a:srgbClr val="FF0000"/>
                </a:solidFill>
                <a:ea typeface="+mn-ea"/>
              </a:rPr>
              <a:t>  </a:t>
            </a:r>
            <a:endParaRPr lang="en-US" sz="1800" b="1" kern="0" dirty="0">
              <a:solidFill>
                <a:srgbClr val="FF0000"/>
              </a:solidFill>
              <a:ea typeface="+mn-ea"/>
            </a:endParaRPr>
          </a:p>
        </p:txBody>
      </p:sp>
    </p:spTree>
    <p:extLst>
      <p:ext uri="{BB962C8B-B14F-4D97-AF65-F5344CB8AC3E}">
        <p14:creationId xmlns:p14="http://schemas.microsoft.com/office/powerpoint/2010/main" val="2411878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457200" y="-190620"/>
            <a:ext cx="8686800" cy="1470025"/>
          </a:xfrm>
        </p:spPr>
        <p:txBody>
          <a:bodyPr/>
          <a:lstStyle/>
          <a:p>
            <a:pPr eaLnBrk="1" hangingPunct="1"/>
            <a:r>
              <a:rPr lang="en-US" altLang="en-US" sz="3200" b="1" dirty="0" smtClean="0"/>
              <a:t>Association of Early Career </a:t>
            </a:r>
            <a:br>
              <a:rPr lang="en-US" altLang="en-US" sz="3200" b="1" dirty="0" smtClean="0"/>
            </a:br>
            <a:r>
              <a:rPr lang="en-US" altLang="en-US" sz="3200" b="1" dirty="0" smtClean="0"/>
              <a:t>Cancer Systems Biologists (ECCSB)</a:t>
            </a:r>
          </a:p>
        </p:txBody>
      </p:sp>
      <p:sp>
        <p:nvSpPr>
          <p:cNvPr id="4" name="TextBox 3"/>
          <p:cNvSpPr txBox="1"/>
          <p:nvPr/>
        </p:nvSpPr>
        <p:spPr>
          <a:xfrm>
            <a:off x="533400" y="1295400"/>
            <a:ext cx="7956218" cy="2369880"/>
          </a:xfrm>
          <a:prstGeom prst="rect">
            <a:avLst/>
          </a:prstGeom>
          <a:noFill/>
        </p:spPr>
        <p:txBody>
          <a:bodyPr wrap="square" rtlCol="0">
            <a:spAutoFit/>
          </a:bodyPr>
          <a:lstStyle/>
          <a:p>
            <a:r>
              <a:rPr lang="en-US" sz="2000" dirty="0" smtClean="0"/>
              <a:t>Purpose:</a:t>
            </a:r>
            <a:br>
              <a:rPr lang="en-US" sz="2000" dirty="0" smtClean="0"/>
            </a:br>
            <a:endParaRPr lang="en-US" sz="1200" dirty="0" smtClean="0"/>
          </a:p>
          <a:p>
            <a:pPr marL="285750" indent="-285750">
              <a:buFont typeface="Arial" panose="020B0604020202020204" pitchFamily="34" charset="0"/>
              <a:buChar char="•"/>
            </a:pPr>
            <a:r>
              <a:rPr lang="en-US" sz="2000" dirty="0" smtClean="0"/>
              <a:t>Build a larger cancer systems biology community starting from scientists trained as part of the Integrative Cancer Biology Program.</a:t>
            </a:r>
          </a:p>
          <a:p>
            <a:pPr marL="285750" indent="-285750">
              <a:buFont typeface="Arial" panose="020B0604020202020204" pitchFamily="34" charset="0"/>
              <a:buChar char="•"/>
            </a:pPr>
            <a:r>
              <a:rPr lang="en-US" sz="2000" dirty="0" smtClean="0"/>
              <a:t>Help ESIs grow a network of like-minded scientists and promote advances by young investigators in the field</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p:sp>
        <p:nvSpPr>
          <p:cNvPr id="18" name="TextBox 17"/>
          <p:cNvSpPr txBox="1"/>
          <p:nvPr/>
        </p:nvSpPr>
        <p:spPr>
          <a:xfrm>
            <a:off x="102967" y="778050"/>
            <a:ext cx="184666" cy="369332"/>
          </a:xfrm>
          <a:prstGeom prst="rect">
            <a:avLst/>
          </a:prstGeom>
          <a:noFill/>
        </p:spPr>
        <p:txBody>
          <a:bodyPr wrap="none" rtlCol="0">
            <a:spAutoFit/>
          </a:bodyPr>
          <a:lstStyle/>
          <a:p>
            <a:endParaRPr lang="en-US" dirty="0"/>
          </a:p>
        </p:txBody>
      </p:sp>
      <p:pic>
        <p:nvPicPr>
          <p:cNvPr id="19" name="Content Placeholder 8" descr="Screenshot_2015-05-06-14-46-38.png"/>
          <p:cNvPicPr>
            <a:picLocks noChangeAspect="1"/>
          </p:cNvPicPr>
          <p:nvPr/>
        </p:nvPicPr>
        <p:blipFill rotWithShape="1">
          <a:blip r:embed="rId3" cstate="print">
            <a:extLst>
              <a:ext uri="{28A0092B-C50C-407E-A947-70E740481C1C}">
                <a14:useLocalDpi xmlns:a14="http://schemas.microsoft.com/office/drawing/2010/main" val="0"/>
              </a:ext>
            </a:extLst>
          </a:blip>
          <a:srcRect l="-29317" t="4334" r="-29317" b="42324"/>
          <a:stretch/>
        </p:blipFill>
        <p:spPr bwMode="auto">
          <a:xfrm>
            <a:off x="459247" y="3349386"/>
            <a:ext cx="4128483" cy="2467977"/>
          </a:xfrm>
          <a:prstGeom prst="rect">
            <a:avLst/>
          </a:prstGeom>
          <a:noFill/>
          <a:ln w="9525">
            <a:noFill/>
            <a:miter lim="800000"/>
            <a:headEnd/>
            <a:tailEnd/>
          </a:ln>
        </p:spPr>
      </p:pic>
      <p:sp>
        <p:nvSpPr>
          <p:cNvPr id="21" name="TextBox 20"/>
          <p:cNvSpPr txBox="1"/>
          <p:nvPr/>
        </p:nvSpPr>
        <p:spPr>
          <a:xfrm>
            <a:off x="5881616" y="2991043"/>
            <a:ext cx="2847917" cy="369332"/>
          </a:xfrm>
          <a:prstGeom prst="rect">
            <a:avLst/>
          </a:prstGeom>
          <a:noFill/>
        </p:spPr>
        <p:txBody>
          <a:bodyPr wrap="none" rtlCol="0">
            <a:spAutoFit/>
          </a:bodyPr>
          <a:lstStyle/>
          <a:p>
            <a:r>
              <a:rPr lang="en-US" dirty="0">
                <a:hlinkClick r:id="rId4"/>
              </a:rPr>
              <a:t>facebook.com/CancerSysBio </a:t>
            </a:r>
            <a:endParaRPr lang="en-US" dirty="0"/>
          </a:p>
        </p:txBody>
      </p:sp>
      <p:pic>
        <p:nvPicPr>
          <p:cNvPr id="22" name="Content Placeholder 6" descr="Screenshot_2015-05-06-14-55-07.png"/>
          <p:cNvPicPr>
            <a:picLocks noChangeAspect="1"/>
          </p:cNvPicPr>
          <p:nvPr/>
        </p:nvPicPr>
        <p:blipFill rotWithShape="1">
          <a:blip r:embed="rId5" cstate="print">
            <a:extLst>
              <a:ext uri="{28A0092B-C50C-407E-A947-70E740481C1C}">
                <a14:useLocalDpi xmlns:a14="http://schemas.microsoft.com/office/drawing/2010/main" val="0"/>
              </a:ext>
            </a:extLst>
          </a:blip>
          <a:srcRect l="-29317" t="35430" r="-29317" b="50160"/>
          <a:stretch/>
        </p:blipFill>
        <p:spPr>
          <a:xfrm>
            <a:off x="5319937" y="3349386"/>
            <a:ext cx="3812621" cy="627577"/>
          </a:xfrm>
          <a:prstGeom prst="rect">
            <a:avLst/>
          </a:prstGeom>
        </p:spPr>
      </p:pic>
      <p:pic>
        <p:nvPicPr>
          <p:cNvPr id="23" name="Content Placeholder 8" descr="Screenshot_2015-05-06-15-00-31.png"/>
          <p:cNvPicPr>
            <a:picLocks noChangeAspect="1"/>
          </p:cNvPicPr>
          <p:nvPr/>
        </p:nvPicPr>
        <p:blipFill rotWithShape="1">
          <a:blip r:embed="rId6" cstate="print">
            <a:extLst>
              <a:ext uri="{28A0092B-C50C-407E-A947-70E740481C1C}">
                <a14:useLocalDpi xmlns:a14="http://schemas.microsoft.com/office/drawing/2010/main" val="0"/>
              </a:ext>
            </a:extLst>
          </a:blip>
          <a:srcRect l="-29317" t="27339" r="-29317" b="20675"/>
          <a:stretch/>
        </p:blipFill>
        <p:spPr>
          <a:xfrm>
            <a:off x="5333999" y="3970428"/>
            <a:ext cx="3810001" cy="2219653"/>
          </a:xfrm>
          <a:prstGeom prst="rect">
            <a:avLst/>
          </a:prstGeom>
        </p:spPr>
      </p:pic>
      <p:sp>
        <p:nvSpPr>
          <p:cNvPr id="24" name="TextBox 23"/>
          <p:cNvSpPr txBox="1"/>
          <p:nvPr/>
        </p:nvSpPr>
        <p:spPr>
          <a:xfrm>
            <a:off x="1172179" y="5840479"/>
            <a:ext cx="2555486" cy="646331"/>
          </a:xfrm>
          <a:prstGeom prst="rect">
            <a:avLst/>
          </a:prstGeom>
          <a:noFill/>
        </p:spPr>
        <p:txBody>
          <a:bodyPr wrap="square" rtlCol="0">
            <a:spAutoFit/>
          </a:bodyPr>
          <a:lstStyle/>
          <a:p>
            <a:r>
              <a:rPr lang="en-US" dirty="0" err="1" smtClean="0">
                <a:hlinkClick r:id="rId7" action="ppaction://hlinkfile"/>
              </a:rPr>
              <a:t>twitter.com</a:t>
            </a:r>
            <a:r>
              <a:rPr lang="en-US" dirty="0" smtClean="0">
                <a:hlinkClick r:id="rId7" action="ppaction://hlinkfile"/>
              </a:rPr>
              <a:t>/</a:t>
            </a:r>
            <a:r>
              <a:rPr lang="en-US" dirty="0" err="1" smtClean="0">
                <a:hlinkClick r:id="rId7" action="ppaction://hlinkfile"/>
              </a:rPr>
              <a:t>cancersysbio</a:t>
            </a:r>
            <a:endParaRPr lang="en-US" dirty="0" smtClean="0"/>
          </a:p>
          <a:p>
            <a:r>
              <a:rPr lang="en-US" dirty="0" smtClean="0"/>
              <a:t>@</a:t>
            </a:r>
            <a:r>
              <a:rPr lang="en-US" dirty="0" err="1" smtClean="0"/>
              <a:t>CancerSysBio</a:t>
            </a:r>
            <a:endParaRPr lang="en-US" dirty="0"/>
          </a:p>
        </p:txBody>
      </p:sp>
      <p:pic>
        <p:nvPicPr>
          <p:cNvPr id="25" name="Picture 7" descr="https://www.facebook.com/images/fb_icon_325x325.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09373" y="2458123"/>
            <a:ext cx="544761" cy="54476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9" cstate="print"/>
          <a:stretch>
            <a:fillRect/>
          </a:stretch>
        </p:blipFill>
        <p:spPr>
          <a:xfrm>
            <a:off x="1171593" y="3274280"/>
            <a:ext cx="572620" cy="572620"/>
          </a:xfrm>
          <a:prstGeom prst="rect">
            <a:avLst/>
          </a:prstGeom>
        </p:spPr>
      </p:pic>
      <p:sp>
        <p:nvSpPr>
          <p:cNvPr id="16" name="Rectangle 15"/>
          <p:cNvSpPr/>
          <p:nvPr/>
        </p:nvSpPr>
        <p:spPr>
          <a:xfrm>
            <a:off x="5754685" y="6247288"/>
            <a:ext cx="3146200" cy="4119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141549" y="6488668"/>
            <a:ext cx="5021552" cy="369332"/>
          </a:xfrm>
          <a:prstGeom prst="rect">
            <a:avLst/>
          </a:prstGeom>
          <a:noFill/>
        </p:spPr>
        <p:txBody>
          <a:bodyPr wrap="none" rtlCol="0">
            <a:spAutoFit/>
          </a:bodyPr>
          <a:lstStyle/>
          <a:p>
            <a:r>
              <a:rPr lang="en-US" dirty="0" smtClean="0"/>
              <a:t>Contact: </a:t>
            </a:r>
            <a:r>
              <a:rPr lang="en-US" dirty="0" err="1" smtClean="0"/>
              <a:t>Tenley</a:t>
            </a:r>
            <a:r>
              <a:rPr lang="en-US" dirty="0"/>
              <a:t> </a:t>
            </a:r>
            <a:r>
              <a:rPr lang="en-US" dirty="0" smtClean="0"/>
              <a:t>Archer (</a:t>
            </a:r>
            <a:r>
              <a:rPr lang="en-US" dirty="0" err="1" smtClean="0"/>
              <a:t>tenley@broadinstitute.org</a:t>
            </a:r>
            <a:r>
              <a:rPr lang="en-US" dirty="0" smtClean="0"/>
              <a:t>)</a:t>
            </a:r>
            <a:endParaRPr lang="en-US" dirty="0"/>
          </a:p>
        </p:txBody>
      </p:sp>
    </p:spTree>
    <p:extLst>
      <p:ext uri="{BB962C8B-B14F-4D97-AF65-F5344CB8AC3E}">
        <p14:creationId xmlns:p14="http://schemas.microsoft.com/office/powerpoint/2010/main" val="1115650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NCI_red</Template>
  <TotalTime>15087</TotalTime>
  <Words>977</Words>
  <Application>Microsoft Office PowerPoint</Application>
  <PresentationFormat>On-screen Show (4:3)</PresentationFormat>
  <Paragraphs>129</Paragraphs>
  <Slides>11</Slides>
  <Notes>7</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The Cancer Systems Biology Consortium (CSBC) </vt:lpstr>
      <vt:lpstr>The Cancer Systems Biology Consortium (CSBC)  </vt:lpstr>
      <vt:lpstr>Scientific Goals of CSBC</vt:lpstr>
      <vt:lpstr>Examples of Questions Addressable by CSBC Members:</vt:lpstr>
      <vt:lpstr>PowerPoint Presentation</vt:lpstr>
      <vt:lpstr>Physical Sciences-Oncology Initiative</vt:lpstr>
      <vt:lpstr>Physical Sciences-Oncology Initiative  Research Areas</vt:lpstr>
      <vt:lpstr>Funding Opportunity Announcements for the Physical Sciences - Oncology Network </vt:lpstr>
      <vt:lpstr>Association of Early Career  Cancer Systems Biologists (ECCSB)</vt:lpstr>
      <vt:lpstr>PowerPoint Presentation</vt:lpstr>
      <vt:lpstr>For questions or further information about funding opportunities contact: Shannon Hughes Shannon.Hughes@nih.gov </vt:lpstr>
    </vt:vector>
  </TitlesOfParts>
  <Company>NCI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Integrative Cancer Biology Consortium (ICBC) Initiative</dc:title>
  <dc:creator>Gallahan, Daniel (NIH/NCI) [E]</dc:creator>
  <cp:lastModifiedBy>Windows User</cp:lastModifiedBy>
  <cp:revision>165</cp:revision>
  <cp:lastPrinted>2015-03-03T21:57:53Z</cp:lastPrinted>
  <dcterms:created xsi:type="dcterms:W3CDTF">2014-08-06T14:12:47Z</dcterms:created>
  <dcterms:modified xsi:type="dcterms:W3CDTF">2015-09-03T13:40:18Z</dcterms:modified>
</cp:coreProperties>
</file>