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256" r:id="rId3"/>
    <p:sldId id="334" r:id="rId4"/>
    <p:sldId id="333" r:id="rId5"/>
    <p:sldId id="321" r:id="rId6"/>
    <p:sldId id="293" r:id="rId7"/>
    <p:sldId id="332" r:id="rId8"/>
    <p:sldId id="336" r:id="rId9"/>
    <p:sldId id="330" r:id="rId10"/>
    <p:sldId id="268" r:id="rId11"/>
    <p:sldId id="269" r:id="rId12"/>
    <p:sldId id="315" r:id="rId13"/>
    <p:sldId id="316" r:id="rId14"/>
    <p:sldId id="335" r:id="rId15"/>
    <p:sldId id="337" r:id="rId16"/>
    <p:sldId id="309" r:id="rId17"/>
    <p:sldId id="283" r:id="rId18"/>
    <p:sldId id="327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D5D3DD-E91E-49FA-B676-139B0A9BCD1B}">
          <p14:sldIdLst>
            <p14:sldId id="256"/>
            <p14:sldId id="334"/>
            <p14:sldId id="333"/>
            <p14:sldId id="321"/>
            <p14:sldId id="293"/>
            <p14:sldId id="332"/>
            <p14:sldId id="336"/>
            <p14:sldId id="330"/>
            <p14:sldId id="268"/>
          </p14:sldIdLst>
        </p14:section>
        <p14:section name="Administration" id="{3FD58A3B-1667-4532-96DD-B864F5314162}">
          <p14:sldIdLst/>
        </p14:section>
        <p14:section name="TR&amp;D 1: Model building" id="{4C687C38-02D7-4EF8-B96F-49C5189BEF4D}">
          <p14:sldIdLst/>
        </p14:section>
        <p14:section name="Model and simulation annotation" id="{A76F6F5B-F0D5-4443-B508-E3A5E185587A}">
          <p14:sldIdLst/>
        </p14:section>
        <p14:section name="TR&amp;D 3: Online simulation and visualization" id="{DD724D99-A48B-49EB-AD2B-DEFD5879D2D3}">
          <p14:sldIdLst/>
        </p14:section>
        <p14:section name="Training and dissemination" id="{81B47EB7-489D-4BFA-8B17-269376781304}">
          <p14:sldIdLst>
            <p14:sldId id="269"/>
          </p14:sldIdLst>
        </p14:section>
        <p14:section name="Collaborative projects" id="{71E870DE-5EEC-4C99-9368-54C71758C290}">
          <p14:sldIdLst>
            <p14:sldId id="315"/>
          </p14:sldIdLst>
        </p14:section>
        <p14:section name="Service projects" id="{FBBC6028-CCC1-4CC1-834C-6C7661CEAA00}">
          <p14:sldIdLst>
            <p14:sldId id="316"/>
            <p14:sldId id="335"/>
            <p14:sldId id="337"/>
            <p14:sldId id="309"/>
            <p14:sldId id="283"/>
            <p14:sldId id="32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DB9"/>
    <a:srgbClr val="C6C6C6"/>
    <a:srgbClr val="C8C8C8"/>
    <a:srgbClr val="323232"/>
    <a:srgbClr val="37BB59"/>
    <a:srgbClr val="646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 autoAdjust="0"/>
    <p:restoredTop sz="94780" autoAdjust="0"/>
  </p:normalViewPr>
  <p:slideViewPr>
    <p:cSldViewPr>
      <p:cViewPr varScale="1">
        <p:scale>
          <a:sx n="78" d="100"/>
          <a:sy n="78" d="100"/>
        </p:scale>
        <p:origin x="1121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5A10F-2638-45B5-A1B4-E742852212DD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DD77-8507-43B6-882A-213470D1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32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B982-4444-744B-9C4F-F916AD936C0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7845-4F99-A144-ABC9-D98109AD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928656"/>
            <a:ext cx="9144000" cy="9293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0"/>
            <a:ext cx="9144000" cy="1719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055559"/>
            <a:ext cx="3811357" cy="11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94" y="6073584"/>
            <a:ext cx="8482013" cy="6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2481072"/>
            <a:ext cx="9144000" cy="795528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2429502"/>
            <a:ext cx="8839633" cy="609600"/>
          </a:xfrm>
        </p:spPr>
        <p:txBody>
          <a:bodyPr/>
          <a:lstStyle>
            <a:lvl1pPr marL="0" indent="0" algn="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2819400"/>
            <a:ext cx="8839633" cy="609600"/>
          </a:xfrm>
        </p:spPr>
        <p:txBody>
          <a:bodyPr>
            <a:normAutofit/>
          </a:bodyPr>
          <a:lstStyle>
            <a:lvl1pPr marL="0" indent="0" algn="r">
              <a:buNone/>
              <a:defRPr sz="28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1981200"/>
            <a:ext cx="8839633" cy="609600"/>
          </a:xfrm>
        </p:spPr>
        <p:txBody>
          <a:bodyPr/>
          <a:lstStyle>
            <a:lvl1pPr marL="0" indent="0" algn="r">
              <a:buNone/>
              <a:defRPr sz="2800" b="1" baseline="0">
                <a:solidFill>
                  <a:srgbClr val="237DB9"/>
                </a:solidFill>
              </a:defRPr>
            </a:lvl1pPr>
          </a:lstStyle>
          <a:p>
            <a:pPr lvl="0"/>
            <a:r>
              <a:rPr lang="en-US" dirty="0"/>
              <a:t>Click to edit Project Number (e.g. TR&amp;D #)</a:t>
            </a:r>
          </a:p>
        </p:txBody>
      </p:sp>
    </p:spTree>
    <p:extLst>
      <p:ext uri="{BB962C8B-B14F-4D97-AF65-F5344CB8AC3E}">
        <p14:creationId xmlns:p14="http://schemas.microsoft.com/office/powerpoint/2010/main" val="14057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114800"/>
            <a:ext cx="1051560" cy="10515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1560" y="4114800"/>
            <a:ext cx="8092440" cy="1051560"/>
          </a:xfrm>
          <a:solidFill>
            <a:schemeClr val="bg1">
              <a:alpha val="80000"/>
            </a:schemeClr>
          </a:solidFill>
        </p:spPr>
        <p:txBody>
          <a:bodyPr lIns="137160" anchor="ctr"/>
          <a:lstStyle>
            <a:lvl1pPr marL="0" algn="l">
              <a:defRPr sz="4000" b="1" cap="none" baseline="0">
                <a:solidFill>
                  <a:srgbClr val="237DB9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42" y="41833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8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501658"/>
            <a:ext cx="6858000" cy="609600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rgbClr val="237DB9"/>
                </a:solidFill>
              </a:defRPr>
            </a:lvl1pPr>
          </a:lstStyle>
          <a:p>
            <a:pPr lvl="0"/>
            <a:r>
              <a:rPr lang="en-US" dirty="0"/>
              <a:t>Click to Item 1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634153"/>
            <a:ext cx="6858000" cy="609600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Item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3766648"/>
            <a:ext cx="6858000" cy="609600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Item 3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4899142"/>
            <a:ext cx="6858000" cy="609600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Item 4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609600" y="1447800"/>
            <a:ext cx="717316" cy="7173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09600" y="2580295"/>
            <a:ext cx="717316" cy="7173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609600" y="3712790"/>
            <a:ext cx="717316" cy="7173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609600" y="4845284"/>
            <a:ext cx="717316" cy="71731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60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" y="1078992"/>
            <a:ext cx="4178808" cy="36880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237DB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4178808" cy="4358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6591" y="1078992"/>
            <a:ext cx="4178808" cy="368808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237DB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6591" y="1676400"/>
            <a:ext cx="4178808" cy="4358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57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78991"/>
            <a:ext cx="4178808" cy="4956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6592" y="1078991"/>
            <a:ext cx="4178808" cy="4956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22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11513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059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0834"/>
            <a:ext cx="8686800" cy="4953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76468"/>
            <a:ext cx="9144000" cy="581532"/>
          </a:xfrm>
          <a:prstGeom prst="rect">
            <a:avLst/>
          </a:prstGeom>
          <a:solidFill>
            <a:srgbClr val="23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96" y="6353025"/>
            <a:ext cx="2348022" cy="4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5" r:id="rId2"/>
    <p:sldLayoutId id="2147483668" r:id="rId3"/>
    <p:sldLayoutId id="2147483667" r:id="rId4"/>
    <p:sldLayoutId id="214748366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237DB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" y="2578608"/>
            <a:ext cx="8839633" cy="609600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/>
              <a:t>Introducing the Center for Reproducible Biomedical Modeling</a:t>
            </a:r>
          </a:p>
        </p:txBody>
      </p:sp>
    </p:spTree>
    <p:extLst>
      <p:ext uri="{BB962C8B-B14F-4D97-AF65-F5344CB8AC3E}">
        <p14:creationId xmlns:p14="http://schemas.microsoft.com/office/powerpoint/2010/main" val="118514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/>
              <a:t>Training and dissemination</a:t>
            </a:r>
            <a:endParaRPr lang="en-US" sz="2800" b="0" dirty="0"/>
          </a:p>
        </p:txBody>
      </p:sp>
      <p:pic>
        <p:nvPicPr>
          <p:cNvPr id="4" name="image05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422789"/>
            <a:ext cx="2404944" cy="1853811"/>
          </a:xfrm>
          <a:prstGeom prst="rect">
            <a:avLst/>
          </a:prstGeom>
          <a:ln w="12700">
            <a:solidFill>
              <a:srgbClr val="000000"/>
            </a:solidFill>
            <a:prstDash val="solid"/>
          </a:ln>
        </p:spPr>
      </p:pic>
      <p:pic>
        <p:nvPicPr>
          <p:cNvPr id="5" name="image08.png">
            <a:extLst>
              <a:ext uri="{FF2B5EF4-FFF2-40B4-BE49-F238E27FC236}">
                <a16:creationId xmlns:a16="http://schemas.microsoft.com/office/drawing/2014/main" id="{734299C0-B276-4A94-B215-9108B57C610A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3948252"/>
            <a:ext cx="1909653" cy="1857817"/>
          </a:xfrm>
          <a:prstGeom prst="rect">
            <a:avLst/>
          </a:prstGeom>
          <a:solidFill>
            <a:schemeClr val="bg1">
              <a:alpha val="80000"/>
            </a:schemeClr>
          </a:solidFill>
          <a:ln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D22782-D996-44F4-BE1D-E656402D0AA8}"/>
              </a:ext>
            </a:extLst>
          </p:cNvPr>
          <p:cNvSpPr txBox="1"/>
          <p:nvPr/>
        </p:nvSpPr>
        <p:spPr>
          <a:xfrm flipH="1">
            <a:off x="1280156" y="1066800"/>
            <a:ext cx="108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 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4010C-EE52-4B3D-83B3-D894BB3FAB72}"/>
              </a:ext>
            </a:extLst>
          </p:cNvPr>
          <p:cNvSpPr txBox="1"/>
          <p:nvPr/>
        </p:nvSpPr>
        <p:spPr>
          <a:xfrm flipH="1">
            <a:off x="1481256" y="3593068"/>
            <a:ext cx="240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Biannual Newsletter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01409-D6CB-450F-BE94-1E01DDC31A95}"/>
              </a:ext>
            </a:extLst>
          </p:cNvPr>
          <p:cNvSpPr txBox="1"/>
          <p:nvPr/>
        </p:nvSpPr>
        <p:spPr>
          <a:xfrm flipH="1">
            <a:off x="4876800" y="1143000"/>
            <a:ext cx="329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Modeling Competitions in Collaboration with DREAM,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31365-86D5-4C92-AC54-03F6CE8E9817}"/>
              </a:ext>
            </a:extLst>
          </p:cNvPr>
          <p:cNvSpPr txBox="1"/>
          <p:nvPr/>
        </p:nvSpPr>
        <p:spPr>
          <a:xfrm flipH="1">
            <a:off x="5547356" y="5029200"/>
            <a:ext cx="176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Workshops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C99A06-DAD1-4063-A981-CC90244BB0BA}"/>
              </a:ext>
            </a:extLst>
          </p:cNvPr>
          <p:cNvSpPr/>
          <p:nvPr/>
        </p:nvSpPr>
        <p:spPr>
          <a:xfrm>
            <a:off x="1066800" y="1066800"/>
            <a:ext cx="30480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67DE0D-5BED-44B8-AF72-5AC4F046F375}"/>
              </a:ext>
            </a:extLst>
          </p:cNvPr>
          <p:cNvSpPr/>
          <p:nvPr/>
        </p:nvSpPr>
        <p:spPr>
          <a:xfrm>
            <a:off x="1066800" y="3581400"/>
            <a:ext cx="3048000" cy="25146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Image result for competition">
            <a:extLst>
              <a:ext uri="{FF2B5EF4-FFF2-40B4-BE49-F238E27FC236}">
                <a16:creationId xmlns:a16="http://schemas.microsoft.com/office/drawing/2014/main" id="{CE5794BA-C92A-4A22-A3B4-F265F2D86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70485"/>
            <a:ext cx="2476498" cy="16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8A1799-B7A0-4811-B399-8ACA38BBE491}"/>
              </a:ext>
            </a:extLst>
          </p:cNvPr>
          <p:cNvSpPr/>
          <p:nvPr/>
        </p:nvSpPr>
        <p:spPr>
          <a:xfrm>
            <a:off x="4724400" y="1066800"/>
            <a:ext cx="3048000" cy="23622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Image result for workshop">
            <a:extLst>
              <a:ext uri="{FF2B5EF4-FFF2-40B4-BE49-F238E27FC236}">
                <a16:creationId xmlns:a16="http://schemas.microsoft.com/office/drawing/2014/main" id="{D8B05A57-3F6C-48BB-8F4B-F8DF7ECE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2476498" cy="7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534EB5-EF21-4C3A-BAE1-7C301CC946B0}"/>
              </a:ext>
            </a:extLst>
          </p:cNvPr>
          <p:cNvSpPr/>
          <p:nvPr/>
        </p:nvSpPr>
        <p:spPr>
          <a:xfrm>
            <a:off x="4724400" y="3581400"/>
            <a:ext cx="3048000" cy="2514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Collaborative projects</a:t>
            </a:r>
            <a:br>
              <a:rPr lang="en-US" sz="2800" dirty="0"/>
            </a:b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Driving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66796-67C7-4C67-9038-9BFC78E69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3" y="1706563"/>
            <a:ext cx="3806237" cy="16002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09547E-B75D-4F8F-9A51-95AFA51A8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85125"/>
              </p:ext>
            </p:extLst>
          </p:nvPr>
        </p:nvGraphicFramePr>
        <p:xfrm>
          <a:off x="4191000" y="1706563"/>
          <a:ext cx="4679950" cy="424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85">
                  <a:extLst>
                    <a:ext uri="{9D8B030D-6E8A-4147-A177-3AD203B41FA5}">
                      <a16:colId xmlns:a16="http://schemas.microsoft.com/office/drawing/2014/main" val="747647480"/>
                    </a:ext>
                  </a:extLst>
                </a:gridCol>
                <a:gridCol w="1828165">
                  <a:extLst>
                    <a:ext uri="{9D8B030D-6E8A-4147-A177-3AD203B41FA5}">
                      <a16:colId xmlns:a16="http://schemas.microsoft.com/office/drawing/2014/main" val="109071517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708124137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45881984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Title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PI(s)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TR&amp;D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3455600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FF0000"/>
                          </a:solidFill>
                          <a:effectLst/>
                        </a:rPr>
                        <a:t>MiniCell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 - A model-driven approach to minimal cell engineering for medicine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Blanchard, Karr, Lartigue, Lluch-Senar, Serrano, &amp; Stülke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331080742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Multiscale, systems modeling of macrophage infection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Covert, Huang, Monack, &amp; Peirce-Cottler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3994636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Toward whole-cell models for precision medicine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Birtwistle, Karr, &amp; Wang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1139820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>The physiological systems dynamics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Beard &amp; Carlson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2398577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Multiscale mechanistic simulation of acetaminophen-induced liver injury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Sluka</a:t>
                      </a:r>
                      <a:r>
                        <a:rPr lang="en-US" sz="1000" b="1" dirty="0">
                          <a:effectLst/>
                        </a:rPr>
                        <a:t> &amp; Glazier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3378080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New annotation technology for BioModels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Harmjakob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559690503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Refactor JWS Online to allow new backend simulators and simpler redeployment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Snoep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1199915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Model annotation and online interactive simulation for Virtual Cell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Loew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2, 3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3428005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Online interactive simulation for </a:t>
                      </a:r>
                      <a:r>
                        <a:rPr lang="en-US" sz="1000" b="1" dirty="0" err="1">
                          <a:solidFill>
                            <a:srgbClr val="FF0000"/>
                          </a:solidFill>
                          <a:effectLst/>
                        </a:rPr>
                        <a:t>BioModels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Hermjakob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8890"/>
                </a:tc>
                <a:extLst>
                  <a:ext uri="{0D108BD9-81ED-4DB2-BD59-A6C34878D82A}">
                    <a16:rowId xmlns:a16="http://schemas.microsoft.com/office/drawing/2014/main" val="245352218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7EEC01C-4A4D-4EB2-AAD8-63A01CB0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371600"/>
            <a:ext cx="2514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Collaborative projects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6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Service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644DA-CA8F-42CD-8E4D-64C2600B9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63" y="1215128"/>
            <a:ext cx="4343400" cy="20858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9D2513-718F-4F6A-8649-1442DDAD5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19738"/>
              </p:ext>
            </p:extLst>
          </p:nvPr>
        </p:nvGraphicFramePr>
        <p:xfrm>
          <a:off x="4899475" y="1219200"/>
          <a:ext cx="3974200" cy="495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900">
                  <a:extLst>
                    <a:ext uri="{9D8B030D-6E8A-4147-A177-3AD203B41FA5}">
                      <a16:colId xmlns:a16="http://schemas.microsoft.com/office/drawing/2014/main" val="410096281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12247267"/>
                    </a:ext>
                  </a:extLst>
                </a:gridCol>
                <a:gridCol w="993550">
                  <a:extLst>
                    <a:ext uri="{9D8B030D-6E8A-4147-A177-3AD203B41FA5}">
                      <a16:colId xmlns:a16="http://schemas.microsoft.com/office/drawing/2014/main" val="3812394982"/>
                    </a:ext>
                  </a:extLst>
                </a:gridCol>
                <a:gridCol w="993550">
                  <a:extLst>
                    <a:ext uri="{9D8B030D-6E8A-4147-A177-3AD203B41FA5}">
                      <a16:colId xmlns:a16="http://schemas.microsoft.com/office/drawing/2014/main" val="4180944357"/>
                    </a:ext>
                  </a:extLst>
                </a:gridCol>
              </a:tblGrid>
              <a:tr h="147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Title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PI(s)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TR&amp;D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2537297841"/>
                  </a:ext>
                </a:extLst>
              </a:tr>
              <a:tr h="8134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CompuCell3d – Modeling the behavior of multi-cell biological systems using a multi-scale approach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Glazier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3646642986"/>
                  </a:ext>
                </a:extLst>
              </a:tr>
              <a:tr h="280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Alzheimer modeling simulation support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none" dirty="0" err="1">
                          <a:effectLst/>
                        </a:rPr>
                        <a:t>Bouteiller</a:t>
                      </a:r>
                      <a:endParaRPr lang="en-US" sz="9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2725248073"/>
                  </a:ext>
                </a:extLst>
              </a:tr>
              <a:tr h="413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Model annotation and curation for PHYSIOME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Hunter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90577472"/>
                  </a:ext>
                </a:extLst>
              </a:tr>
              <a:tr h="547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</a:rPr>
                        <a:t>Model annotation, curation, and visualization for Biophysical Journal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Loew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2, 3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3931868504"/>
                  </a:ext>
                </a:extLst>
              </a:tr>
              <a:tr h="547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Browser-based simulation and visualization for PRIME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Sealfon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2, 3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1612328173"/>
                  </a:ext>
                </a:extLst>
              </a:tr>
              <a:tr h="5471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Browser-based simulation and visualization of cell regulatory networks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Iyengar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614062891"/>
                  </a:ext>
                </a:extLst>
              </a:tr>
              <a:tr h="413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</a:rPr>
                        <a:t>Online interactive simulation for Cell Systems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2, 3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1698510599"/>
                  </a:ext>
                </a:extLst>
              </a:tr>
              <a:tr h="413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Elucidating Paramyxovirus Pathogenesis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tenOever &amp; Lee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3344235459"/>
                  </a:ext>
                </a:extLst>
              </a:tr>
              <a:tr h="413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Model provenance and results analysis for Simtk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1, 3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1973406359"/>
                  </a:ext>
                </a:extLst>
              </a:tr>
              <a:tr h="413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effectLst/>
                        </a:rPr>
                        <a:t>Interactive online simulation for Elsevier</a:t>
                      </a:r>
                      <a:endParaRPr lang="en-U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Cleeren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59" marR="7259" marT="7259" marB="7259"/>
                </a:tc>
                <a:extLst>
                  <a:ext uri="{0D108BD9-81ED-4DB2-BD59-A6C34878D82A}">
                    <a16:rowId xmlns:a16="http://schemas.microsoft.com/office/drawing/2014/main" val="346038756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6A1C08D-0E9D-41B0-AC41-CF8A931DBCF0}"/>
              </a:ext>
            </a:extLst>
          </p:cNvPr>
          <p:cNvSpPr/>
          <p:nvPr/>
        </p:nvSpPr>
        <p:spPr>
          <a:xfrm>
            <a:off x="4800600" y="830504"/>
            <a:ext cx="19672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</a:pPr>
            <a:r>
              <a:rPr lang="en-US" b="1" u="sng" kern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 projects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5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Journal Support</a:t>
            </a:r>
            <a:br>
              <a:rPr lang="en-US" sz="2800" dirty="0"/>
            </a:b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Last but not least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875243-0740-47FB-8437-C5B8429B7CC7}"/>
              </a:ext>
            </a:extLst>
          </p:cNvPr>
          <p:cNvSpPr txBox="1"/>
          <p:nvPr/>
        </p:nvSpPr>
        <p:spPr>
          <a:xfrm>
            <a:off x="457200" y="14478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Of critical importance to the center is working with </a:t>
            </a:r>
            <a:r>
              <a:rPr lang="en-US" sz="2000" b="1" dirty="0"/>
              <a:t>journals to publish reproducible models.  </a:t>
            </a:r>
          </a:p>
          <a:p>
            <a:endParaRPr lang="en-US" sz="2000" dirty="0"/>
          </a:p>
          <a:p>
            <a:r>
              <a:rPr lang="en-US" sz="2000" dirty="0"/>
              <a:t>We have </a:t>
            </a:r>
            <a:r>
              <a:rPr lang="en-US" sz="2000" b="1" dirty="0"/>
              <a:t>six journals </a:t>
            </a:r>
            <a:r>
              <a:rPr lang="en-US" sz="2000" dirty="0"/>
              <a:t>that have expressed interest in collaborating with the center. </a:t>
            </a:r>
          </a:p>
          <a:p>
            <a:endParaRPr lang="en-US" sz="2000" dirty="0"/>
          </a:p>
          <a:p>
            <a:r>
              <a:rPr lang="en-US" sz="2000" dirty="0"/>
              <a:t>We would also love to see </a:t>
            </a:r>
            <a:r>
              <a:rPr lang="en-US" sz="2000" b="1" dirty="0"/>
              <a:t>PubMed</a:t>
            </a:r>
            <a:r>
              <a:rPr lang="en-US" sz="2000" dirty="0"/>
              <a:t> support models accessible from papers, including preprint services such as biorxiv.org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b="1" dirty="0"/>
              <a:t>curation service </a:t>
            </a:r>
            <a:r>
              <a:rPr lang="en-US" sz="2000" dirty="0"/>
              <a:t>will work with journals to curate models that authors submit to the journals. Eventually we hope journals will mark papers where the models have been verified as reproducible.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224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Want to know more?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D769B7-E782-4326-B7FA-9921E332B96C}"/>
              </a:ext>
            </a:extLst>
          </p:cNvPr>
          <p:cNvSpPr/>
          <p:nvPr/>
        </p:nvSpPr>
        <p:spPr>
          <a:xfrm>
            <a:off x="1524000" y="2398455"/>
            <a:ext cx="641701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http://reproduciblebiomodels.org/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Any questions:</a:t>
            </a:r>
          </a:p>
          <a:p>
            <a:endParaRPr lang="en-US" sz="3200" dirty="0"/>
          </a:p>
          <a:p>
            <a:pPr algn="ctr"/>
            <a:r>
              <a:rPr lang="en-US" sz="3200" dirty="0"/>
              <a:t>hsauro@uw.edu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65ACAC-5265-41D3-9596-5D83539E5296}"/>
              </a:ext>
            </a:extLst>
          </p:cNvPr>
          <p:cNvSpPr/>
          <p:nvPr/>
        </p:nvSpPr>
        <p:spPr>
          <a:xfrm>
            <a:off x="990600" y="1981200"/>
            <a:ext cx="73914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8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sz="2800" dirty="0"/>
              <a:t>TR&amp;D 1: Model building</a:t>
            </a:r>
            <a:br>
              <a:rPr lang="en-US" sz="2800" dirty="0"/>
            </a:b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Reproducibly Gather Data</a:t>
            </a:r>
            <a:b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sz="28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3ADDEB-0934-471A-A3FA-EA335C50AC29}"/>
              </a:ext>
            </a:extLst>
          </p:cNvPr>
          <p:cNvSpPr/>
          <p:nvPr/>
        </p:nvSpPr>
        <p:spPr>
          <a:xfrm>
            <a:off x="228600" y="4156386"/>
            <a:ext cx="84582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framework for reproducibly aggregating input data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Software tools for reproducibly aggregating data for biochemical models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An input data storage system including APIs and GUIs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system for reproducibly generating SBML/Other-encoded biochemical models from input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7E405-0187-43CF-B6C8-3BD3B9F8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1534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6576"/>
            <a:ext cx="9144000" cy="838200"/>
          </a:xfrm>
        </p:spPr>
        <p:txBody>
          <a:bodyPr anchor="t">
            <a:noAutofit/>
          </a:bodyPr>
          <a:lstStyle/>
          <a:p>
            <a:r>
              <a:rPr lang="en-US" sz="2800" dirty="0"/>
              <a:t>TR&amp;D 2: Model and simulation annotation</a:t>
            </a:r>
            <a:br>
              <a:rPr lang="en-US" sz="2800" dirty="0"/>
            </a:b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Schemas for simulation experiments, simulation results, and model validations</a:t>
            </a:r>
          </a:p>
        </p:txBody>
      </p:sp>
      <p:pic>
        <p:nvPicPr>
          <p:cNvPr id="8" name="Picture 2" descr="C:\Users\jonrkarr\Google Drive\Karr Lab\grant applications\2017-02-08 -- NIH NIBIB P41 Reproducibility - resubmission\TR&amp;D 2\Figures\Schemas-simulation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0" y="1903598"/>
            <a:ext cx="8731860" cy="3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4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/>
              <a:t>TR&amp;D 3: Online simulation and visualization</a:t>
            </a:r>
            <a:br>
              <a:rPr lang="en-US" sz="2800" dirty="0"/>
            </a:b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Web portal</a:t>
            </a:r>
          </a:p>
        </p:txBody>
      </p:sp>
      <p:pic>
        <p:nvPicPr>
          <p:cNvPr id="9" name="Picture 2" descr="C:\Users\jonrkarr\Google Drive\Karr Lab\grant applications\2017-02-08 -- NIH NIBIB P41 Reproducibility - resubmission\TR&amp;D 3\figures\Fig. 5 - Web portal overview\Fig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" y="2895600"/>
            <a:ext cx="900517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BBD9A2-7E41-42C6-96B2-7A60C2875120}"/>
              </a:ext>
            </a:extLst>
          </p:cNvPr>
          <p:cNvSpPr txBox="1"/>
          <p:nvPr/>
        </p:nvSpPr>
        <p:spPr>
          <a:xfrm>
            <a:off x="304800" y="1219200"/>
            <a:ext cx="8558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Key Points: Will use existing third-party simulators as plugins. </a:t>
            </a:r>
          </a:p>
          <a:p>
            <a:r>
              <a:rPr lang="en-US" sz="2400" dirty="0"/>
              <a:t>Will be easily hostable by third-parties, </a:t>
            </a:r>
            <a:r>
              <a:rPr lang="en-US" sz="2400" dirty="0" err="1"/>
              <a:t>eg</a:t>
            </a:r>
            <a:r>
              <a:rPr lang="en-US" sz="2400" dirty="0"/>
              <a:t> Journals. </a:t>
            </a:r>
          </a:p>
        </p:txBody>
      </p:sp>
    </p:spTree>
    <p:extLst>
      <p:ext uri="{BB962C8B-B14F-4D97-AF65-F5344CB8AC3E}">
        <p14:creationId xmlns:p14="http://schemas.microsoft.com/office/powerpoint/2010/main" val="203753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838200"/>
          </a:xfrm>
        </p:spPr>
        <p:txBody>
          <a:bodyPr>
            <a:noAutofit/>
          </a:bodyPr>
          <a:lstStyle/>
          <a:p>
            <a:r>
              <a:rPr lang="en-US" sz="2800" dirty="0"/>
              <a:t>Services</a:t>
            </a:r>
            <a:br>
              <a:rPr lang="en-US" sz="2800" dirty="0"/>
            </a:br>
            <a:r>
              <a:rPr lang="en-US" sz="2800" b="0" dirty="0"/>
              <a:t>Model Curation Service for Journals and Individuals </a:t>
            </a:r>
          </a:p>
        </p:txBody>
      </p:sp>
      <p:pic>
        <p:nvPicPr>
          <p:cNvPr id="5" name="image04.png" descr="Curation pipelin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6287" y="1752600"/>
            <a:ext cx="7591425" cy="3543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5877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Reproducibility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BE0DA-213F-40C9-B7BC-1C043D4FBCEA}"/>
              </a:ext>
            </a:extLst>
          </p:cNvPr>
          <p:cNvSpPr txBox="1"/>
          <p:nvPr/>
        </p:nvSpPr>
        <p:spPr>
          <a:xfrm>
            <a:off x="304800" y="13716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MIASE Definition</a:t>
            </a:r>
            <a:r>
              <a:rPr lang="en-US" sz="2400" baseline="30000" dirty="0"/>
              <a:t>1</a:t>
            </a:r>
            <a:endParaRPr lang="en-US" sz="2400" dirty="0"/>
          </a:p>
          <a:p>
            <a:endParaRPr lang="en-US" sz="2400" dirty="0"/>
          </a:p>
          <a:p>
            <a:r>
              <a:rPr lang="en-US" b="1" dirty="0"/>
              <a:t>Repeatability</a:t>
            </a:r>
          </a:p>
          <a:p>
            <a:r>
              <a:rPr lang="en-US" dirty="0"/>
              <a:t>The closeness between independent simulations performed with the same methods on identical models with the </a:t>
            </a:r>
            <a:r>
              <a:rPr lang="en-US" b="1" dirty="0"/>
              <a:t>same experimental setup.</a:t>
            </a:r>
          </a:p>
          <a:p>
            <a:endParaRPr lang="en-US" dirty="0"/>
          </a:p>
          <a:p>
            <a:r>
              <a:rPr lang="en-US" b="1" dirty="0"/>
              <a:t>Reproducibility</a:t>
            </a:r>
          </a:p>
          <a:p>
            <a:r>
              <a:rPr lang="en-US" dirty="0"/>
              <a:t>The closeness between independent simulations performed with the same methods but with a </a:t>
            </a:r>
            <a:r>
              <a:rPr lang="en-US" b="1" dirty="0"/>
              <a:t>different experimental setup.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aseline="30000" dirty="0"/>
              <a:t>1</a:t>
            </a:r>
            <a:r>
              <a:rPr lang="en-US" dirty="0"/>
              <a:t>Minimum Information About a Simulation Experiment. </a:t>
            </a:r>
            <a:r>
              <a:rPr lang="en-US" dirty="0" err="1"/>
              <a:t>PLoS</a:t>
            </a:r>
            <a:r>
              <a:rPr lang="en-US" dirty="0"/>
              <a:t> Comp Bio, April 2011, Waltemath et al</a:t>
            </a:r>
          </a:p>
        </p:txBody>
      </p:sp>
    </p:spTree>
    <p:extLst>
      <p:ext uri="{BB962C8B-B14F-4D97-AF65-F5344CB8AC3E}">
        <p14:creationId xmlns:p14="http://schemas.microsoft.com/office/powerpoint/2010/main" val="264907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Overall Objective of the Center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BE0DA-213F-40C9-B7BC-1C043D4FBCEA}"/>
              </a:ext>
            </a:extLst>
          </p:cNvPr>
          <p:cNvSpPr txBox="1"/>
          <p:nvPr/>
        </p:nvSpPr>
        <p:spPr>
          <a:xfrm>
            <a:off x="3048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To help journals </a:t>
            </a:r>
            <a:r>
              <a:rPr lang="en-US" sz="2400" b="1" dirty="0"/>
              <a:t>publish reproducible</a:t>
            </a:r>
            <a:r>
              <a:rPr lang="en-US" sz="2400" dirty="0"/>
              <a:t> models.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Encourage </a:t>
            </a:r>
            <a:r>
              <a:rPr lang="en-US" sz="2400" b="1" dirty="0"/>
              <a:t>reproducibility</a:t>
            </a:r>
            <a:r>
              <a:rPr lang="en-US" sz="2400" dirty="0"/>
              <a:t> of model </a:t>
            </a:r>
            <a:r>
              <a:rPr lang="en-US" sz="2400" b="1" dirty="0"/>
              <a:t>construction</a:t>
            </a:r>
            <a:r>
              <a:rPr lang="en-US" sz="2400" dirty="0"/>
              <a:t>, </a:t>
            </a:r>
            <a:r>
              <a:rPr lang="en-US" sz="2400" b="1" dirty="0"/>
              <a:t>simulation</a:t>
            </a:r>
            <a:r>
              <a:rPr lang="en-US" sz="2400" dirty="0"/>
              <a:t> and </a:t>
            </a:r>
            <a:r>
              <a:rPr lang="en-US" sz="2400" b="1" dirty="0"/>
              <a:t>validation</a:t>
            </a:r>
            <a:r>
              <a:rPr lang="en-US" sz="2400" dirty="0"/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Key element: </a:t>
            </a:r>
            <a:r>
              <a:rPr lang="en-US" sz="2400" dirty="0"/>
              <a:t>Standards, software and informatic resources will be developed through third-party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72510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6662-74E8-45AA-BC35-DB263B5D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Structure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D7D51D-9EC7-4795-8DE8-7AF32BD08A7C}"/>
              </a:ext>
            </a:extLst>
          </p:cNvPr>
          <p:cNvSpPr/>
          <p:nvPr/>
        </p:nvSpPr>
        <p:spPr>
          <a:xfrm>
            <a:off x="3429000" y="1752600"/>
            <a:ext cx="19050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TR&amp;D 1: Data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F8726E-D068-4BC6-86B2-37847AC5625A}"/>
              </a:ext>
            </a:extLst>
          </p:cNvPr>
          <p:cNvSpPr/>
          <p:nvPr/>
        </p:nvSpPr>
        <p:spPr>
          <a:xfrm>
            <a:off x="3429000" y="2819400"/>
            <a:ext cx="19050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TR&amp;D 2: Informatics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140B17-D51B-4586-BC1A-FBF9D6715240}"/>
              </a:ext>
            </a:extLst>
          </p:cNvPr>
          <p:cNvSpPr/>
          <p:nvPr/>
        </p:nvSpPr>
        <p:spPr>
          <a:xfrm>
            <a:off x="3429000" y="3886200"/>
            <a:ext cx="19050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TR&amp;D 3: Simulation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E272C72-5B89-44FC-9080-3525650D0D60}"/>
              </a:ext>
            </a:extLst>
          </p:cNvPr>
          <p:cNvSpPr/>
          <p:nvPr/>
        </p:nvSpPr>
        <p:spPr>
          <a:xfrm>
            <a:off x="3733800" y="4953000"/>
            <a:ext cx="12954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6560171-9F83-4A18-851C-F795B1A4265C}"/>
              </a:ext>
            </a:extLst>
          </p:cNvPr>
          <p:cNvSpPr/>
          <p:nvPr/>
        </p:nvSpPr>
        <p:spPr>
          <a:xfrm>
            <a:off x="5486400" y="5105400"/>
            <a:ext cx="1676400" cy="457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13EAC51-B62C-4309-8CD3-826536FD34DA}"/>
              </a:ext>
            </a:extLst>
          </p:cNvPr>
          <p:cNvSpPr/>
          <p:nvPr/>
        </p:nvSpPr>
        <p:spPr>
          <a:xfrm rot="10800000">
            <a:off x="1524001" y="5105400"/>
            <a:ext cx="1676400" cy="457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6B73E5-0D29-44DE-B97D-9D2137C37E28}"/>
              </a:ext>
            </a:extLst>
          </p:cNvPr>
          <p:cNvSpPr txBox="1"/>
          <p:nvPr/>
        </p:nvSpPr>
        <p:spPr>
          <a:xfrm>
            <a:off x="6748909" y="2819399"/>
            <a:ext cx="216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Driving </a:t>
            </a:r>
          </a:p>
          <a:p>
            <a:pPr algn="ctr"/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Projects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4C29EB-8510-4F76-9C68-2101C3B20FD8}"/>
              </a:ext>
            </a:extLst>
          </p:cNvPr>
          <p:cNvSpPr txBox="1"/>
          <p:nvPr/>
        </p:nvSpPr>
        <p:spPr>
          <a:xfrm>
            <a:off x="228600" y="290801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Services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6EEB608-923A-48F0-B128-8667FA220518}"/>
              </a:ext>
            </a:extLst>
          </p:cNvPr>
          <p:cNvSpPr/>
          <p:nvPr/>
        </p:nvSpPr>
        <p:spPr>
          <a:xfrm>
            <a:off x="1600200" y="921089"/>
            <a:ext cx="5867400" cy="5267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Administrative Umbrella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79CBEF-31A6-4571-AABB-71E55D3A9374}"/>
              </a:ext>
            </a:extLst>
          </p:cNvPr>
          <p:cNvCxnSpPr/>
          <p:nvPr/>
        </p:nvCxnSpPr>
        <p:spPr>
          <a:xfrm>
            <a:off x="5562600" y="2133600"/>
            <a:ext cx="1143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513CFB-CB6E-44A3-923A-03546F1B5FE7}"/>
              </a:ext>
            </a:extLst>
          </p:cNvPr>
          <p:cNvCxnSpPr>
            <a:cxnSpLocks/>
          </p:cNvCxnSpPr>
          <p:nvPr/>
        </p:nvCxnSpPr>
        <p:spPr>
          <a:xfrm flipH="1">
            <a:off x="2057400" y="2133600"/>
            <a:ext cx="1219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5D4323-BB43-42B4-9BA8-B5659446EE39}"/>
              </a:ext>
            </a:extLst>
          </p:cNvPr>
          <p:cNvCxnSpPr/>
          <p:nvPr/>
        </p:nvCxnSpPr>
        <p:spPr>
          <a:xfrm>
            <a:off x="5562600" y="3124200"/>
            <a:ext cx="1143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19CABFE-EB01-4D74-A7C6-7F31E777F3C2}"/>
              </a:ext>
            </a:extLst>
          </p:cNvPr>
          <p:cNvCxnSpPr>
            <a:cxnSpLocks/>
          </p:cNvCxnSpPr>
          <p:nvPr/>
        </p:nvCxnSpPr>
        <p:spPr>
          <a:xfrm flipH="1">
            <a:off x="2057400" y="3200400"/>
            <a:ext cx="1219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885A29-63A2-4458-A7C1-14EDE4EF8272}"/>
              </a:ext>
            </a:extLst>
          </p:cNvPr>
          <p:cNvCxnSpPr/>
          <p:nvPr/>
        </p:nvCxnSpPr>
        <p:spPr>
          <a:xfrm>
            <a:off x="5562600" y="4267200"/>
            <a:ext cx="1143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AEB663-900F-4060-9EA5-20542DCECB98}"/>
              </a:ext>
            </a:extLst>
          </p:cNvPr>
          <p:cNvCxnSpPr>
            <a:cxnSpLocks/>
          </p:cNvCxnSpPr>
          <p:nvPr/>
        </p:nvCxnSpPr>
        <p:spPr>
          <a:xfrm flipH="1">
            <a:off x="2057400" y="4267200"/>
            <a:ext cx="1219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591750C-5F09-4F0B-8173-DE5BADFC4CDB}"/>
              </a:ext>
            </a:extLst>
          </p:cNvPr>
          <p:cNvSpPr txBox="1"/>
          <p:nvPr/>
        </p:nvSpPr>
        <p:spPr>
          <a:xfrm>
            <a:off x="-34901" y="5945920"/>
            <a:ext cx="4202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TR&amp;D: Technology Research &amp; Development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FC1C5D59-D199-4A2C-A26A-63545222CD02}"/>
              </a:ext>
            </a:extLst>
          </p:cNvPr>
          <p:cNvSpPr/>
          <p:nvPr/>
        </p:nvSpPr>
        <p:spPr>
          <a:xfrm rot="5400000">
            <a:off x="4114800" y="2425221"/>
            <a:ext cx="533400" cy="38100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607A5036-2A19-4858-910D-3C7EF88D1BF4}"/>
              </a:ext>
            </a:extLst>
          </p:cNvPr>
          <p:cNvSpPr/>
          <p:nvPr/>
        </p:nvSpPr>
        <p:spPr>
          <a:xfrm rot="5400000">
            <a:off x="4091588" y="3581400"/>
            <a:ext cx="533400" cy="38100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8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Center Researchers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BE0DA-213F-40C9-B7BC-1C043D4FBCEA}"/>
              </a:ext>
            </a:extLst>
          </p:cNvPr>
          <p:cNvSpPr txBox="1"/>
          <p:nvPr/>
        </p:nvSpPr>
        <p:spPr>
          <a:xfrm>
            <a:off x="381000" y="2267128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UW: Informatics, Outreach, </a:t>
            </a:r>
          </a:p>
          <a:p>
            <a:r>
              <a:rPr lang="en-US" sz="2200" dirty="0"/>
              <a:t>Project management.</a:t>
            </a:r>
          </a:p>
        </p:txBody>
      </p:sp>
      <p:pic>
        <p:nvPicPr>
          <p:cNvPr id="1030" name="Picture 6" descr="Image result for jonathan karr">
            <a:extLst>
              <a:ext uri="{FF2B5EF4-FFF2-40B4-BE49-F238E27FC236}">
                <a16:creationId xmlns:a16="http://schemas.microsoft.com/office/drawing/2014/main" id="{68F05B61-1175-43A1-9468-46568FCC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36602"/>
            <a:ext cx="944598" cy="9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ohn gennari">
            <a:extLst>
              <a:ext uri="{FF2B5EF4-FFF2-40B4-BE49-F238E27FC236}">
                <a16:creationId xmlns:a16="http://schemas.microsoft.com/office/drawing/2014/main" id="{BEAB8551-237A-4BBD-B0B5-E9DEC60D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88" y="2383561"/>
            <a:ext cx="669310" cy="10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on moraru">
            <a:extLst>
              <a:ext uri="{FF2B5EF4-FFF2-40B4-BE49-F238E27FC236}">
                <a16:creationId xmlns:a16="http://schemas.microsoft.com/office/drawing/2014/main" id="{08E2AB3E-7E2D-4F05-BDF2-ACB20E4C3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73" y="3692914"/>
            <a:ext cx="661225" cy="8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david nickerson">
            <a:extLst>
              <a:ext uri="{FF2B5EF4-FFF2-40B4-BE49-F238E27FC236}">
                <a16:creationId xmlns:a16="http://schemas.microsoft.com/office/drawing/2014/main" id="{ED18D490-DC8A-4EA5-B2BE-C222F739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40854-3CCD-4B13-9217-4F107A6FC769}"/>
              </a:ext>
            </a:extLst>
          </p:cNvPr>
          <p:cNvSpPr txBox="1"/>
          <p:nvPr/>
        </p:nvSpPr>
        <p:spPr>
          <a:xfrm>
            <a:off x="7097164" y="926068"/>
            <a:ext cx="1614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Jonathan Karr</a:t>
            </a:r>
          </a:p>
          <a:p>
            <a:r>
              <a:rPr lang="en-US" dirty="0"/>
              <a:t>Herbert </a:t>
            </a:r>
            <a:r>
              <a:rPr lang="en-US" dirty="0" err="1"/>
              <a:t>Sauro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1910E-BBE5-4548-B8DD-EF777882C35D}"/>
              </a:ext>
            </a:extLst>
          </p:cNvPr>
          <p:cNvSpPr txBox="1"/>
          <p:nvPr/>
        </p:nvSpPr>
        <p:spPr>
          <a:xfrm>
            <a:off x="7136046" y="2286000"/>
            <a:ext cx="1614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Herbert </a:t>
            </a:r>
            <a:r>
              <a:rPr lang="en-US" dirty="0" err="1"/>
              <a:t>Sauro</a:t>
            </a:r>
            <a:endParaRPr lang="en-US" dirty="0"/>
          </a:p>
          <a:p>
            <a:r>
              <a:rPr lang="en-US" dirty="0"/>
              <a:t>John </a:t>
            </a:r>
            <a:r>
              <a:rPr lang="en-US" dirty="0" err="1"/>
              <a:t>Gennari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71293-2F0E-4AF1-A55B-C1E0696C5481}"/>
              </a:ext>
            </a:extLst>
          </p:cNvPr>
          <p:cNvSpPr txBox="1"/>
          <p:nvPr/>
        </p:nvSpPr>
        <p:spPr>
          <a:xfrm>
            <a:off x="6998440" y="4876800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David Nickerson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17EC57-4361-4584-A99E-422ACBFEF8A3}"/>
              </a:ext>
            </a:extLst>
          </p:cNvPr>
          <p:cNvSpPr txBox="1"/>
          <p:nvPr/>
        </p:nvSpPr>
        <p:spPr>
          <a:xfrm>
            <a:off x="7277444" y="358140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</a:t>
            </a:r>
            <a:r>
              <a:rPr lang="en-US" dirty="0" err="1"/>
              <a:t>Moraru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576B75-21DB-4746-B904-9329D1500715}"/>
              </a:ext>
            </a:extLst>
          </p:cNvPr>
          <p:cNvSpPr/>
          <p:nvPr/>
        </p:nvSpPr>
        <p:spPr>
          <a:xfrm>
            <a:off x="152400" y="914400"/>
            <a:ext cx="8915400" cy="1166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B394D5-96A4-4584-8AF1-AA0201974730}"/>
              </a:ext>
            </a:extLst>
          </p:cNvPr>
          <p:cNvSpPr/>
          <p:nvPr/>
        </p:nvSpPr>
        <p:spPr>
          <a:xfrm>
            <a:off x="152400" y="2286000"/>
            <a:ext cx="8915400" cy="116633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80AC05-9983-437A-93DD-1464FBCFCDE3}"/>
              </a:ext>
            </a:extLst>
          </p:cNvPr>
          <p:cNvSpPr/>
          <p:nvPr/>
        </p:nvSpPr>
        <p:spPr>
          <a:xfrm>
            <a:off x="152400" y="3600450"/>
            <a:ext cx="8915400" cy="104775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DB5659-BE1E-4788-83E4-65E736724E15}"/>
              </a:ext>
            </a:extLst>
          </p:cNvPr>
          <p:cNvSpPr/>
          <p:nvPr/>
        </p:nvSpPr>
        <p:spPr>
          <a:xfrm>
            <a:off x="251769" y="3657600"/>
            <a:ext cx="4272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UConn: Simulation, Visualization.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E6493-84A5-4FDA-B695-2FA0510F953E}"/>
              </a:ext>
            </a:extLst>
          </p:cNvPr>
          <p:cNvSpPr/>
          <p:nvPr/>
        </p:nvSpPr>
        <p:spPr>
          <a:xfrm>
            <a:off x="296075" y="4800600"/>
            <a:ext cx="3916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New Zealand: Model curation,</a:t>
            </a:r>
          </a:p>
          <a:p>
            <a:r>
              <a:rPr lang="en-US" sz="2200" dirty="0"/>
              <a:t>Journal service.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66290-730F-4264-8426-F8DDE54C3B71}"/>
              </a:ext>
            </a:extLst>
          </p:cNvPr>
          <p:cNvSpPr/>
          <p:nvPr/>
        </p:nvSpPr>
        <p:spPr>
          <a:xfrm>
            <a:off x="381000" y="1030069"/>
            <a:ext cx="58838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Mount Sinai: Standardizing data integration, collection and conversion to models.</a:t>
            </a:r>
          </a:p>
          <a:p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33099A5-95BF-495F-8924-6423F00F4159}"/>
              </a:ext>
            </a:extLst>
          </p:cNvPr>
          <p:cNvSpPr/>
          <p:nvPr/>
        </p:nvSpPr>
        <p:spPr>
          <a:xfrm>
            <a:off x="152400" y="4819650"/>
            <a:ext cx="8915400" cy="104775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1AE72-0D61-4B6C-A6E8-08504CF86750}"/>
              </a:ext>
            </a:extLst>
          </p:cNvPr>
          <p:cNvSpPr txBox="1"/>
          <p:nvPr/>
        </p:nvSpPr>
        <p:spPr>
          <a:xfrm>
            <a:off x="7481651" y="160020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TR&amp;D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CEC933-D2B1-4766-A013-C2FCE62270AE}"/>
              </a:ext>
            </a:extLst>
          </p:cNvPr>
          <p:cNvSpPr txBox="1"/>
          <p:nvPr/>
        </p:nvSpPr>
        <p:spPr>
          <a:xfrm>
            <a:off x="7495333" y="29718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TR&amp;D 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FBE0F4-BFF4-4ACD-A295-672A814525A9}"/>
              </a:ext>
            </a:extLst>
          </p:cNvPr>
          <p:cNvSpPr txBox="1"/>
          <p:nvPr/>
        </p:nvSpPr>
        <p:spPr>
          <a:xfrm>
            <a:off x="7467600" y="403860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TR&amp;D 3</a:t>
            </a:r>
          </a:p>
        </p:txBody>
      </p:sp>
    </p:spTree>
    <p:extLst>
      <p:ext uri="{BB962C8B-B14F-4D97-AF65-F5344CB8AC3E}">
        <p14:creationId xmlns:p14="http://schemas.microsoft.com/office/powerpoint/2010/main" val="333404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B8B6-A358-459D-94B1-2F712787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BIOMEDICAL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94C5-7E37-4234-A4A5-2F93BA96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Initially: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Systems Biology</a:t>
            </a:r>
          </a:p>
          <a:p>
            <a:r>
              <a:rPr lang="en-US" sz="2800" dirty="0">
                <a:solidFill>
                  <a:srgbClr val="C00000"/>
                </a:solidFill>
              </a:rPr>
              <a:t>Neurophysiology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Future: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rgbClr val="C00000"/>
                </a:solidFill>
              </a:rPr>
              <a:t>Multicellular systems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Biomechanical systems</a:t>
            </a:r>
          </a:p>
        </p:txBody>
      </p:sp>
    </p:spTree>
    <p:extLst>
      <p:ext uri="{BB962C8B-B14F-4D97-AF65-F5344CB8AC3E}">
        <p14:creationId xmlns:p14="http://schemas.microsoft.com/office/powerpoint/2010/main" val="206336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B8B6-A358-459D-94B1-2F712787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Software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94C5-7E37-4234-A4A5-2F93BA96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For the geeks in the audience:</a:t>
            </a:r>
          </a:p>
          <a:p>
            <a:endParaRPr lang="en-US" sz="2800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BSD, Apache 2, MIT licenses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All code held on GitHub Repositories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Python, C/C++, </a:t>
            </a:r>
            <a:r>
              <a:rPr lang="en-US" sz="2400" dirty="0" err="1"/>
              <a:t>Javascript</a:t>
            </a:r>
            <a:r>
              <a:rPr lang="en-US" sz="2400" dirty="0"/>
              <a:t>, Java (maybe)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Python access to as much code as possible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Reusable code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Turn-key installations for web based applications</a:t>
            </a:r>
          </a:p>
          <a:p>
            <a:pPr marL="914400" lvl="1" indent="-514350"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1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B8B6-A358-459D-94B1-2F712787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3200" dirty="0"/>
              <a:t>What we won’t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94C5-7E37-4234-A4A5-2F93BA96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What we won’t be doing: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b="1" dirty="0"/>
              <a:t>We won’t </a:t>
            </a:r>
            <a:r>
              <a:rPr lang="en-US" sz="2400" dirty="0"/>
              <a:t>be developing any new simulators, we can however assist in hardening existing simulators.</a:t>
            </a:r>
          </a:p>
          <a:p>
            <a:pPr marL="514350" indent="-514350">
              <a:buAutoNum type="arabicPeriod"/>
            </a:pPr>
            <a:r>
              <a:rPr lang="en-US" sz="2400" b="1" dirty="0"/>
              <a:t>No new </a:t>
            </a:r>
            <a:r>
              <a:rPr lang="en-US" sz="2400" dirty="0"/>
              <a:t>model repositories – we will use existing centers, </a:t>
            </a:r>
            <a:r>
              <a:rPr lang="en-US" sz="2400" dirty="0" err="1"/>
              <a:t>eg</a:t>
            </a:r>
            <a:r>
              <a:rPr lang="en-US" sz="2400" dirty="0"/>
              <a:t> </a:t>
            </a:r>
            <a:r>
              <a:rPr lang="en-US" sz="2400" dirty="0" err="1"/>
              <a:t>Biomodels</a:t>
            </a:r>
            <a:r>
              <a:rPr lang="en-US" sz="2400" dirty="0"/>
              <a:t>, </a:t>
            </a:r>
            <a:r>
              <a:rPr lang="en-US" sz="2400" dirty="0" err="1"/>
              <a:t>CellML</a:t>
            </a:r>
            <a:r>
              <a:rPr lang="en-US" sz="2400" dirty="0"/>
              <a:t> repository.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50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dirty="0"/>
              <a:t>Technology integration overview</a:t>
            </a:r>
          </a:p>
        </p:txBody>
      </p:sp>
      <p:pic>
        <p:nvPicPr>
          <p:cNvPr id="4" name="image07.png" descr="figur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374201"/>
            <a:ext cx="8686800" cy="233819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47616356"/>
      </p:ext>
    </p:extLst>
  </p:cSld>
  <p:clrMapOvr>
    <a:masterClrMapping/>
  </p:clrMapOvr>
</p:sld>
</file>

<file path=ppt/theme/theme1.xml><?xml version="1.0" encoding="utf-8"?>
<a:theme xmlns:a="http://schemas.openxmlformats.org/drawingml/2006/main" name="Center template">
  <a:themeElements>
    <a:clrScheme name="Center for Reproducible Biomedical Modeling">
      <a:dk1>
        <a:srgbClr val="323232"/>
      </a:dk1>
      <a:lt1>
        <a:srgbClr val="FFFFFF"/>
      </a:lt1>
      <a:dk2>
        <a:srgbClr val="323232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Center for Reproducible Biomedical Model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enter for Reproducible Biomedical Modeling">
      <a:dk1>
        <a:srgbClr val="323232"/>
      </a:dk1>
      <a:lt1>
        <a:srgbClr val="FFFFFF"/>
      </a:lt1>
      <a:dk2>
        <a:srgbClr val="323232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Center for Reproducible Biomedical Model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 template</Template>
  <TotalTime>1010</TotalTime>
  <Words>771</Words>
  <Application>Microsoft Office PowerPoint</Application>
  <PresentationFormat>On-screen Show (4:3)</PresentationFormat>
  <Paragraphs>191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Times New Roman</vt:lpstr>
      <vt:lpstr>Center template</vt:lpstr>
      <vt:lpstr>Custom Design</vt:lpstr>
      <vt:lpstr>PowerPoint Presentation</vt:lpstr>
      <vt:lpstr>Reproducibility</vt:lpstr>
      <vt:lpstr>Overall Objective of the Center</vt:lpstr>
      <vt:lpstr>Structure</vt:lpstr>
      <vt:lpstr>Center Researchers</vt:lpstr>
      <vt:lpstr>BIOMEDICAL DOMAINS</vt:lpstr>
      <vt:lpstr>Software Products</vt:lpstr>
      <vt:lpstr>What we won’t do</vt:lpstr>
      <vt:lpstr>Technology integration overview</vt:lpstr>
      <vt:lpstr>Training and dissemination</vt:lpstr>
      <vt:lpstr>Collaborative projects Driving Projects</vt:lpstr>
      <vt:lpstr>Service projects</vt:lpstr>
      <vt:lpstr>Journal Support Last but not least</vt:lpstr>
      <vt:lpstr>Want to know more?</vt:lpstr>
      <vt:lpstr>TR&amp;D 1: Model building Reproducibly Gather Data </vt:lpstr>
      <vt:lpstr>TR&amp;D 2: Model and simulation annotation Schemas for simulation experiments, simulation results, and model validations</vt:lpstr>
      <vt:lpstr>TR&amp;D 3: Online simulation and visualization Web portal</vt:lpstr>
      <vt:lpstr>Services Model Curation Service for Journals and Individuals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Karr</dc:creator>
  <cp:lastModifiedBy>hsauro</cp:lastModifiedBy>
  <cp:revision>67</cp:revision>
  <dcterms:created xsi:type="dcterms:W3CDTF">2017-09-27T21:50:44Z</dcterms:created>
  <dcterms:modified xsi:type="dcterms:W3CDTF">2018-03-22T04:35:20Z</dcterms:modified>
</cp:coreProperties>
</file>