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1"/>
  </p:sldMasterIdLst>
  <p:notesMasterIdLst>
    <p:notesMasterId r:id="rId14"/>
  </p:notesMasterIdLst>
  <p:handoutMasterIdLst>
    <p:handoutMasterId r:id="rId15"/>
  </p:handoutMasterIdLst>
  <p:sldIdLst>
    <p:sldId id="530" r:id="rId2"/>
    <p:sldId id="544" r:id="rId3"/>
    <p:sldId id="562" r:id="rId4"/>
    <p:sldId id="569" r:id="rId5"/>
    <p:sldId id="567" r:id="rId6"/>
    <p:sldId id="568" r:id="rId7"/>
    <p:sldId id="564" r:id="rId8"/>
    <p:sldId id="557" r:id="rId9"/>
    <p:sldId id="558" r:id="rId10"/>
    <p:sldId id="570" r:id="rId11"/>
    <p:sldId id="553" r:id="rId12"/>
    <p:sldId id="539"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eeli Mui" initials="" lastIdx="5" clrIdx="0"/>
  <p:cmAuthor id="1" name="Anna Kharmats" initials="AK" lastIdx="10" clrIdx="1"/>
  <p:cmAuthor id="2" name="Rebbert, Sarah" initials="R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5" autoAdjust="0"/>
    <p:restoredTop sz="89549" autoAdjust="0"/>
  </p:normalViewPr>
  <p:slideViewPr>
    <p:cSldViewPr snapToGrid="0" snapToObjects="1" showGuides="1">
      <p:cViewPr varScale="1">
        <p:scale>
          <a:sx n="67" d="100"/>
          <a:sy n="67" d="100"/>
        </p:scale>
        <p:origin x="1482" y="60"/>
      </p:cViewPr>
      <p:guideLst>
        <p:guide orient="horz" pos="2160"/>
        <p:guide/>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41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8EEB5AC-06D2-CC4E-AF35-071CCDB0FC43}" type="datetime1">
              <a:rPr lang="en-US" smtClean="0"/>
              <a:t>3/23/2017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EAE3D4-49AF-2F49-8B84-B9862F0330E5}" type="slidenum">
              <a:rPr lang="en-US" smtClean="0"/>
              <a:t>‹#›</a:t>
            </a:fld>
            <a:endParaRPr lang="en-US"/>
          </a:p>
        </p:txBody>
      </p:sp>
    </p:spTree>
    <p:extLst>
      <p:ext uri="{BB962C8B-B14F-4D97-AF65-F5344CB8AC3E}">
        <p14:creationId xmlns:p14="http://schemas.microsoft.com/office/powerpoint/2010/main" val="40858552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892885-1257-4943-BA9E-2C48F5EC91BA}" type="datetime1">
              <a:rPr lang="en-US" smtClean="0"/>
              <a:t>3/23/2017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D85971-C729-DC46-9950-BBFCAC5C3D3F}" type="slidenum">
              <a:rPr lang="en-US" smtClean="0"/>
              <a:t>‹#›</a:t>
            </a:fld>
            <a:endParaRPr lang="en-US"/>
          </a:p>
        </p:txBody>
      </p:sp>
    </p:spTree>
    <p:extLst>
      <p:ext uri="{BB962C8B-B14F-4D97-AF65-F5344CB8AC3E}">
        <p14:creationId xmlns:p14="http://schemas.microsoft.com/office/powerpoint/2010/main" val="29917437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2</a:t>
            </a:fld>
            <a:endParaRPr lang="en-US"/>
          </a:p>
        </p:txBody>
      </p:sp>
    </p:spTree>
    <p:extLst>
      <p:ext uri="{BB962C8B-B14F-4D97-AF65-F5344CB8AC3E}">
        <p14:creationId xmlns:p14="http://schemas.microsoft.com/office/powerpoint/2010/main" val="293907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out kick-off</a:t>
            </a:r>
            <a:r>
              <a:rPr lang="en-US" baseline="0" dirty="0"/>
              <a:t> in July 2013, we’ve held 5 meetings with city stakeholders </a:t>
            </a:r>
          </a:p>
          <a:p>
            <a:endParaRPr lang="en-US" baseline="0" dirty="0"/>
          </a:p>
          <a:p>
            <a:r>
              <a:rPr lang="en-US" baseline="0" dirty="0"/>
              <a:t>We have over 30 working group members who attend our quarterly meetings, and they represent various sectors including…{read off list}</a:t>
            </a:r>
            <a:endParaRPr lang="en-US" dirty="0"/>
          </a:p>
        </p:txBody>
      </p:sp>
      <p:sp>
        <p:nvSpPr>
          <p:cNvPr id="4" name="Slide Number Placeholder 3"/>
          <p:cNvSpPr>
            <a:spLocks noGrp="1"/>
          </p:cNvSpPr>
          <p:nvPr>
            <p:ph type="sldNum" sz="quarter" idx="10"/>
          </p:nvPr>
        </p:nvSpPr>
        <p:spPr/>
        <p:txBody>
          <a:bodyPr/>
          <a:lstStyle/>
          <a:p>
            <a:fld id="{B6B3DB46-A6D6-2F4D-89EC-EAA0540214F5}" type="slidenum">
              <a:rPr lang="en-US" smtClean="0"/>
              <a:t>3</a:t>
            </a:fld>
            <a:endParaRPr lang="en-US"/>
          </a:p>
        </p:txBody>
      </p:sp>
    </p:spTree>
    <p:extLst>
      <p:ext uri="{BB962C8B-B14F-4D97-AF65-F5344CB8AC3E}">
        <p14:creationId xmlns:p14="http://schemas.microsoft.com/office/powerpoint/2010/main" val="2052572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5</a:t>
            </a:fld>
            <a:endParaRPr lang="en-US"/>
          </a:p>
        </p:txBody>
      </p:sp>
    </p:spTree>
    <p:extLst>
      <p:ext uri="{BB962C8B-B14F-4D97-AF65-F5344CB8AC3E}">
        <p14:creationId xmlns:p14="http://schemas.microsoft.com/office/powerpoint/2010/main" val="383928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6</a:t>
            </a:fld>
            <a:endParaRPr lang="en-US"/>
          </a:p>
        </p:txBody>
      </p:sp>
    </p:spTree>
    <p:extLst>
      <p:ext uri="{BB962C8B-B14F-4D97-AF65-F5344CB8AC3E}">
        <p14:creationId xmlns:p14="http://schemas.microsoft.com/office/powerpoint/2010/main" val="39498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7</a:t>
            </a:fld>
            <a:endParaRPr lang="en-US"/>
          </a:p>
        </p:txBody>
      </p:sp>
    </p:spTree>
    <p:extLst>
      <p:ext uri="{BB962C8B-B14F-4D97-AF65-F5344CB8AC3E}">
        <p14:creationId xmlns:p14="http://schemas.microsoft.com/office/powerpoint/2010/main" val="2063085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8</a:t>
            </a:fld>
            <a:endParaRPr lang="en-US"/>
          </a:p>
        </p:txBody>
      </p:sp>
    </p:spTree>
    <p:extLst>
      <p:ext uri="{BB962C8B-B14F-4D97-AF65-F5344CB8AC3E}">
        <p14:creationId xmlns:p14="http://schemas.microsoft.com/office/powerpoint/2010/main" val="45271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85971-C729-DC46-9950-BBFCAC5C3D3F}" type="slidenum">
              <a:rPr lang="en-US" smtClean="0"/>
              <a:t>11</a:t>
            </a:fld>
            <a:endParaRPr lang="en-US"/>
          </a:p>
        </p:txBody>
      </p:sp>
    </p:spTree>
    <p:extLst>
      <p:ext uri="{BB962C8B-B14F-4D97-AF65-F5344CB8AC3E}">
        <p14:creationId xmlns:p14="http://schemas.microsoft.com/office/powerpoint/2010/main" val="1780158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descr="cover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7065818"/>
          </a:xfrm>
          <a:prstGeom prst="rect">
            <a:avLst/>
          </a:prstGeom>
        </p:spPr>
      </p:pic>
      <p:sp>
        <p:nvSpPr>
          <p:cNvPr id="14" name="Rectangle 13"/>
          <p:cNvSpPr/>
          <p:nvPr/>
        </p:nvSpPr>
        <p:spPr>
          <a:xfrm>
            <a:off x="0" y="6449989"/>
            <a:ext cx="9144000" cy="408012"/>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15" name="TextBox 14"/>
          <p:cNvSpPr txBox="1"/>
          <p:nvPr/>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16" name="Rectangle 15"/>
          <p:cNvSpPr/>
          <p:nvPr/>
        </p:nvSpPr>
        <p:spPr>
          <a:xfrm>
            <a:off x="0" y="1"/>
            <a:ext cx="9144000" cy="188939"/>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7" name="Title 6"/>
          <p:cNvSpPr>
            <a:spLocks noGrp="1"/>
          </p:cNvSpPr>
          <p:nvPr>
            <p:ph type="title" hasCustomPrompt="1"/>
          </p:nvPr>
        </p:nvSpPr>
        <p:spPr>
          <a:xfrm>
            <a:off x="1" y="839177"/>
            <a:ext cx="9143999" cy="1243434"/>
          </a:xfrm>
          <a:prstGeom prst="rect">
            <a:avLst/>
          </a:prstGeom>
        </p:spPr>
        <p:txBody>
          <a:bodyPr vert="horz"/>
          <a:lstStyle>
            <a:lvl1pPr>
              <a:defRPr sz="5900" b="1">
                <a:solidFill>
                  <a:srgbClr val="124F34"/>
                </a:solidFill>
                <a:latin typeface="Times"/>
                <a:cs typeface="Times"/>
              </a:defRPr>
            </a:lvl1pPr>
          </a:lstStyle>
          <a:p>
            <a:r>
              <a:rPr lang="en-US" dirty="0"/>
              <a:t>Presentation Title</a:t>
            </a:r>
          </a:p>
        </p:txBody>
      </p:sp>
      <p:sp>
        <p:nvSpPr>
          <p:cNvPr id="4" name="Text Placeholder 3"/>
          <p:cNvSpPr>
            <a:spLocks noGrp="1"/>
          </p:cNvSpPr>
          <p:nvPr>
            <p:ph type="body" sz="quarter" idx="10" hasCustomPrompt="1"/>
          </p:nvPr>
        </p:nvSpPr>
        <p:spPr>
          <a:xfrm>
            <a:off x="0" y="2154645"/>
            <a:ext cx="9144000" cy="1610674"/>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2764600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pic>
        <p:nvPicPr>
          <p:cNvPr id="7" name="Picture 6"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525235" y="373275"/>
            <a:ext cx="8229600" cy="1143000"/>
          </a:xfrm>
          <a:prstGeom prst="rect">
            <a:avLst/>
          </a:prstGeom>
        </p:spPr>
        <p:txBody>
          <a:bodyPr vert="horz"/>
          <a:lstStyle>
            <a:lvl1pPr algn="l">
              <a:defRPr baseline="0">
                <a:solidFill>
                  <a:srgbClr val="124F34"/>
                </a:solidFill>
                <a:latin typeface="Times"/>
                <a:cs typeface="Times"/>
              </a:defRPr>
            </a:lvl1pPr>
          </a:lstStyle>
          <a:p>
            <a:r>
              <a:rPr lang="en-US" dirty="0"/>
              <a:t>Informational Slide Header</a:t>
            </a:r>
          </a:p>
        </p:txBody>
      </p:sp>
      <p:sp>
        <p:nvSpPr>
          <p:cNvPr id="8" name="Text Placeholder 7"/>
          <p:cNvSpPr>
            <a:spLocks noGrp="1"/>
          </p:cNvSpPr>
          <p:nvPr>
            <p:ph type="body" sz="quarter" idx="10" hasCustomPrompt="1"/>
          </p:nvPr>
        </p:nvSpPr>
        <p:spPr>
          <a:xfrm>
            <a:off x="532705" y="986263"/>
            <a:ext cx="5216525" cy="1316038"/>
          </a:xfrm>
          <a:prstGeom prst="rect">
            <a:avLst/>
          </a:prstGeom>
        </p:spPr>
        <p:txBody>
          <a:bodyPr vert="horz"/>
          <a:lstStyle>
            <a:lvl1pPr marL="0" indent="0">
              <a:buNone/>
              <a:defRPr b="1">
                <a:latin typeface="Arial"/>
                <a:cs typeface="Arial"/>
              </a:defRPr>
            </a:lvl1pPr>
          </a:lstStyle>
          <a:p>
            <a:pPr lvl="0"/>
            <a:r>
              <a:rPr lang="en-US" dirty="0"/>
              <a:t>Subhead</a:t>
            </a:r>
          </a:p>
        </p:txBody>
      </p:sp>
      <p:sp>
        <p:nvSpPr>
          <p:cNvPr id="6" name="Chart Placeholder 3"/>
          <p:cNvSpPr>
            <a:spLocks noGrp="1"/>
          </p:cNvSpPr>
          <p:nvPr>
            <p:ph type="chart" sz="quarter" idx="11"/>
          </p:nvPr>
        </p:nvSpPr>
        <p:spPr>
          <a:xfrm>
            <a:off x="529485" y="1751013"/>
            <a:ext cx="8274050" cy="4449762"/>
          </a:xfrm>
          <a:prstGeom prst="rect">
            <a:avLst/>
          </a:prstGeom>
        </p:spPr>
        <p:txBody>
          <a:bodyPr vert="horz"/>
          <a:lstStyle/>
          <a:p>
            <a:r>
              <a:rPr lang="en-US"/>
              <a:t>Click icon to add chart</a:t>
            </a:r>
            <a:endParaRPr lang="en-US" dirty="0"/>
          </a:p>
        </p:txBody>
      </p:sp>
    </p:spTree>
    <p:extLst>
      <p:ext uri="{BB962C8B-B14F-4D97-AF65-F5344CB8AC3E}">
        <p14:creationId xmlns:p14="http://schemas.microsoft.com/office/powerpoint/2010/main" val="287882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2" name="Picture 1" descr="d-sprig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8077"/>
            <a:ext cx="9134438" cy="7054154"/>
          </a:xfrm>
          <a:prstGeom prst="rect">
            <a:avLst/>
          </a:prstGeom>
        </p:spPr>
      </p:pic>
      <p:sp>
        <p:nvSpPr>
          <p:cNvPr id="4" name="Rectangle 3"/>
          <p:cNvSpPr/>
          <p:nvPr/>
        </p:nvSpPr>
        <p:spPr>
          <a:xfrm>
            <a:off x="0" y="2579052"/>
            <a:ext cx="9144000" cy="1615755"/>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6" name="Text Placeholder 5"/>
          <p:cNvSpPr>
            <a:spLocks noGrp="1"/>
          </p:cNvSpPr>
          <p:nvPr>
            <p:ph type="body" sz="quarter" idx="10" hasCustomPrompt="1"/>
          </p:nvPr>
        </p:nvSpPr>
        <p:spPr>
          <a:xfrm>
            <a:off x="0" y="2789695"/>
            <a:ext cx="9142413" cy="1496555"/>
          </a:xfrm>
          <a:prstGeom prst="rect">
            <a:avLst/>
          </a:prstGeom>
        </p:spPr>
        <p:txBody>
          <a:bodyPr vert="horz"/>
          <a:lstStyle>
            <a:lvl1pPr marL="0" indent="0" algn="ctr">
              <a:buNone/>
              <a:defRPr sz="6300" baseline="0">
                <a:solidFill>
                  <a:schemeClr val="bg1"/>
                </a:solidFill>
                <a:latin typeface="Times"/>
                <a:cs typeface="Times"/>
              </a:defRPr>
            </a:lvl1pPr>
          </a:lstStyle>
          <a:p>
            <a:pPr lvl="0"/>
            <a:r>
              <a:rPr lang="en-US" dirty="0"/>
              <a:t>Section Divider</a:t>
            </a:r>
          </a:p>
        </p:txBody>
      </p:sp>
    </p:spTree>
    <p:extLst>
      <p:ext uri="{BB962C8B-B14F-4D97-AF65-F5344CB8AC3E}">
        <p14:creationId xmlns:p14="http://schemas.microsoft.com/office/powerpoint/2010/main" val="41173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pic>
        <p:nvPicPr>
          <p:cNvPr id="2" name="Picture 1" descr="d-sprig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14" y="-116004"/>
            <a:ext cx="9180866" cy="7090008"/>
          </a:xfrm>
          <a:prstGeom prst="rect">
            <a:avLst/>
          </a:prstGeom>
        </p:spPr>
      </p:pic>
      <p:sp>
        <p:nvSpPr>
          <p:cNvPr id="4" name="Rectangle 3"/>
          <p:cNvSpPr/>
          <p:nvPr/>
        </p:nvSpPr>
        <p:spPr>
          <a:xfrm>
            <a:off x="0" y="2136292"/>
            <a:ext cx="9144000" cy="264343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5" name="TextBox 4"/>
          <p:cNvSpPr txBox="1"/>
          <p:nvPr/>
        </p:nvSpPr>
        <p:spPr>
          <a:xfrm>
            <a:off x="0" y="2468004"/>
            <a:ext cx="9144000" cy="3776176"/>
          </a:xfrm>
          <a:prstGeom prst="rect">
            <a:avLst/>
          </a:prstGeom>
          <a:noFill/>
        </p:spPr>
        <p:txBody>
          <a:bodyPr wrap="square" lIns="82056" tIns="41028" rIns="82056" bIns="41028" rtlCol="0">
            <a:spAutoFit/>
          </a:bodyPr>
          <a:lstStyle/>
          <a:p>
            <a:pPr algn="ctr">
              <a:defRPr/>
            </a:pPr>
            <a:r>
              <a:rPr lang="en-US" sz="6400" dirty="0">
                <a:solidFill>
                  <a:srgbClr val="006949"/>
                </a:solidFill>
                <a:latin typeface="Times"/>
                <a:cs typeface="Times"/>
              </a:rPr>
              <a:t/>
            </a:r>
            <a:br>
              <a:rPr lang="en-US" sz="6400" dirty="0">
                <a:solidFill>
                  <a:srgbClr val="006949"/>
                </a:solidFill>
                <a:latin typeface="Times"/>
                <a:cs typeface="Times"/>
              </a:rPr>
            </a:br>
            <a:r>
              <a:rPr lang="en-US" sz="6400" dirty="0">
                <a:solidFill>
                  <a:srgbClr val="006949"/>
                </a:solidFill>
                <a:latin typeface="Times"/>
                <a:cs typeface="Times"/>
              </a:rPr>
              <a:t> </a:t>
            </a:r>
            <a:br>
              <a:rPr lang="en-US" sz="6400" dirty="0">
                <a:solidFill>
                  <a:srgbClr val="006949"/>
                </a:solidFill>
                <a:latin typeface="Times"/>
                <a:cs typeface="Times"/>
              </a:rPr>
            </a:br>
            <a:endParaRPr lang="en-US" sz="4900" dirty="0">
              <a:solidFill>
                <a:srgbClr val="000000"/>
              </a:solidFill>
              <a:latin typeface="Times"/>
              <a:cs typeface="Times"/>
            </a:endParaRPr>
          </a:p>
          <a:p>
            <a:pPr algn="ctr"/>
            <a:endParaRPr lang="en-US" sz="6300" dirty="0">
              <a:solidFill>
                <a:srgbClr val="FFFFFF"/>
              </a:solidFill>
              <a:latin typeface="Times"/>
              <a:cs typeface="Times"/>
            </a:endParaRPr>
          </a:p>
        </p:txBody>
      </p:sp>
      <p:sp>
        <p:nvSpPr>
          <p:cNvPr id="7" name="Text Placeholder 6"/>
          <p:cNvSpPr>
            <a:spLocks noGrp="1"/>
          </p:cNvSpPr>
          <p:nvPr>
            <p:ph type="body" sz="quarter" idx="10" hasCustomPrompt="1"/>
          </p:nvPr>
        </p:nvSpPr>
        <p:spPr>
          <a:xfrm>
            <a:off x="0" y="2312988"/>
            <a:ext cx="9144000" cy="2460625"/>
          </a:xfrm>
          <a:prstGeom prst="rect">
            <a:avLst/>
          </a:prstGeom>
        </p:spPr>
        <p:txBody>
          <a:bodyPr vert="horz"/>
          <a:lstStyle>
            <a:lvl1pPr marL="0" indent="0" algn="ctr">
              <a:buNone/>
              <a:defRPr sz="6300" baseline="0">
                <a:solidFill>
                  <a:srgbClr val="FFFFFF"/>
                </a:solidFill>
                <a:latin typeface="Times"/>
                <a:cs typeface="Times"/>
              </a:defRPr>
            </a:lvl1pPr>
          </a:lstStyle>
          <a:p>
            <a:pPr lvl="0"/>
            <a:r>
              <a:rPr lang="en-US" dirty="0"/>
              <a:t>Section Divider</a:t>
            </a:r>
            <a:br>
              <a:rPr lang="en-US" dirty="0"/>
            </a:br>
            <a:r>
              <a:rPr lang="en-US" dirty="0"/>
              <a:t>Two Lines</a:t>
            </a:r>
          </a:p>
        </p:txBody>
      </p:sp>
    </p:spTree>
    <p:extLst>
      <p:ext uri="{BB962C8B-B14F-4D97-AF65-F5344CB8AC3E}">
        <p14:creationId xmlns:p14="http://schemas.microsoft.com/office/powerpoint/2010/main" val="362617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0" name="Picture 9"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Two Photo Slide Header</a:t>
            </a:r>
          </a:p>
        </p:txBody>
      </p:sp>
      <p:sp>
        <p:nvSpPr>
          <p:cNvPr id="7" name="Picture Placeholder 6"/>
          <p:cNvSpPr>
            <a:spLocks noGrp="1"/>
          </p:cNvSpPr>
          <p:nvPr>
            <p:ph type="pic" sz="quarter" idx="10"/>
          </p:nvPr>
        </p:nvSpPr>
        <p:spPr>
          <a:xfrm>
            <a:off x="612340" y="1406188"/>
            <a:ext cx="3742079" cy="4479388"/>
          </a:xfrm>
          <a:prstGeom prst="rect">
            <a:avLst/>
          </a:prstGeom>
        </p:spPr>
        <p:txBody>
          <a:bodyPr vert="horz"/>
          <a:lstStyle/>
          <a:p>
            <a:r>
              <a:rPr lang="en-US"/>
              <a:t>Drag picture to placeholder or click icon to add</a:t>
            </a:r>
          </a:p>
        </p:txBody>
      </p:sp>
      <p:sp>
        <p:nvSpPr>
          <p:cNvPr id="9" name="Picture Placeholder 6"/>
          <p:cNvSpPr>
            <a:spLocks noGrp="1"/>
          </p:cNvSpPr>
          <p:nvPr>
            <p:ph type="pic" sz="quarter" idx="11"/>
          </p:nvPr>
        </p:nvSpPr>
        <p:spPr>
          <a:xfrm>
            <a:off x="4824330" y="1411165"/>
            <a:ext cx="3742079" cy="4479388"/>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78976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4" name="Picture 13"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Two Photo Slide Header</a:t>
            </a:r>
          </a:p>
        </p:txBody>
      </p:sp>
      <p:sp>
        <p:nvSpPr>
          <p:cNvPr id="11" name="Text Placeholder 10"/>
          <p:cNvSpPr>
            <a:spLocks noGrp="1"/>
          </p:cNvSpPr>
          <p:nvPr>
            <p:ph type="body" sz="quarter" idx="10" hasCustomPrompt="1"/>
          </p:nvPr>
        </p:nvSpPr>
        <p:spPr>
          <a:xfrm>
            <a:off x="521377" y="5011738"/>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12" name="Text Placeholder 10"/>
          <p:cNvSpPr>
            <a:spLocks noGrp="1"/>
          </p:cNvSpPr>
          <p:nvPr>
            <p:ph type="body" sz="quarter" idx="11" hasCustomPrompt="1"/>
          </p:nvPr>
        </p:nvSpPr>
        <p:spPr>
          <a:xfrm>
            <a:off x="4733365" y="5039395"/>
            <a:ext cx="3719512" cy="726415"/>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nonummy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dirty="0"/>
          </a:p>
        </p:txBody>
      </p:sp>
      <p:sp>
        <p:nvSpPr>
          <p:cNvPr id="9" name="Picture Placeholder 6"/>
          <p:cNvSpPr>
            <a:spLocks noGrp="1"/>
          </p:cNvSpPr>
          <p:nvPr>
            <p:ph type="pic" sz="quarter" idx="12"/>
          </p:nvPr>
        </p:nvSpPr>
        <p:spPr>
          <a:xfrm>
            <a:off x="4819344" y="1406188"/>
            <a:ext cx="3742079" cy="3606191"/>
          </a:xfrm>
          <a:prstGeom prst="rect">
            <a:avLst/>
          </a:prstGeom>
        </p:spPr>
        <p:txBody>
          <a:bodyPr vert="horz"/>
          <a:lstStyle/>
          <a:p>
            <a:r>
              <a:rPr lang="en-US"/>
              <a:t>Drag picture to placeholder or click icon to add</a:t>
            </a:r>
          </a:p>
        </p:txBody>
      </p:sp>
      <p:sp>
        <p:nvSpPr>
          <p:cNvPr id="13" name="Picture Placeholder 6"/>
          <p:cNvSpPr>
            <a:spLocks noGrp="1"/>
          </p:cNvSpPr>
          <p:nvPr>
            <p:ph type="pic" sz="quarter" idx="13"/>
          </p:nvPr>
        </p:nvSpPr>
        <p:spPr>
          <a:xfrm>
            <a:off x="583305" y="1399825"/>
            <a:ext cx="3742079" cy="3606191"/>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1298380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18" name="Picture 17"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851469"/>
          </a:xfrm>
          <a:prstGeom prst="rect">
            <a:avLst/>
          </a:prstGeom>
        </p:spPr>
        <p:txBody>
          <a:bodyPr vert="horz"/>
          <a:lstStyle>
            <a:lvl1pPr algn="l">
              <a:defRPr>
                <a:solidFill>
                  <a:srgbClr val="124F34"/>
                </a:solidFill>
                <a:latin typeface="Times"/>
                <a:cs typeface="Times"/>
              </a:defRPr>
            </a:lvl1pPr>
          </a:lstStyle>
          <a:p>
            <a:r>
              <a:rPr lang="en-US" dirty="0"/>
              <a:t>Three Photo Slide Header</a:t>
            </a:r>
          </a:p>
        </p:txBody>
      </p:sp>
      <p:sp>
        <p:nvSpPr>
          <p:cNvPr id="13" name="Text Placeholder 10"/>
          <p:cNvSpPr>
            <a:spLocks noGrp="1"/>
          </p:cNvSpPr>
          <p:nvPr>
            <p:ph type="body" sz="quarter" idx="10" hasCustomPrompt="1"/>
          </p:nvPr>
        </p:nvSpPr>
        <p:spPr>
          <a:xfrm>
            <a:off x="510037" y="4648851"/>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4" name="Text Placeholder 10"/>
          <p:cNvSpPr>
            <a:spLocks noGrp="1"/>
          </p:cNvSpPr>
          <p:nvPr>
            <p:ph type="body" sz="quarter" idx="11" hasCustomPrompt="1"/>
          </p:nvPr>
        </p:nvSpPr>
        <p:spPr>
          <a:xfrm>
            <a:off x="3225192" y="467650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2" hasCustomPrompt="1"/>
          </p:nvPr>
        </p:nvSpPr>
        <p:spPr>
          <a:xfrm>
            <a:off x="5992067" y="4665168"/>
            <a:ext cx="2563005" cy="51095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br>
              <a:rPr lang="en-US" sz="1050" dirty="0">
                <a:solidFill>
                  <a:srgbClr val="000000"/>
                </a:solidFill>
                <a:latin typeface="Arial"/>
                <a:cs typeface="Arial"/>
              </a:rPr>
            </a:br>
            <a:endParaRPr lang="en-US" dirty="0"/>
          </a:p>
        </p:txBody>
      </p:sp>
      <p:sp>
        <p:nvSpPr>
          <p:cNvPr id="11" name="Picture Placeholder 6"/>
          <p:cNvSpPr>
            <a:spLocks noGrp="1"/>
          </p:cNvSpPr>
          <p:nvPr>
            <p:ph type="pic" sz="quarter" idx="13"/>
          </p:nvPr>
        </p:nvSpPr>
        <p:spPr>
          <a:xfrm>
            <a:off x="578321" y="1394849"/>
            <a:ext cx="2506057" cy="3254644"/>
          </a:xfrm>
          <a:prstGeom prst="rect">
            <a:avLst/>
          </a:prstGeom>
        </p:spPr>
        <p:txBody>
          <a:bodyPr vert="horz"/>
          <a:lstStyle/>
          <a:p>
            <a:r>
              <a:rPr lang="en-US"/>
              <a:t>Drag picture to placeholder or click icon to add</a:t>
            </a:r>
          </a:p>
        </p:txBody>
      </p:sp>
      <p:sp>
        <p:nvSpPr>
          <p:cNvPr id="16" name="Picture Placeholder 6"/>
          <p:cNvSpPr>
            <a:spLocks noGrp="1"/>
          </p:cNvSpPr>
          <p:nvPr>
            <p:ph type="pic" sz="quarter" idx="14"/>
          </p:nvPr>
        </p:nvSpPr>
        <p:spPr>
          <a:xfrm>
            <a:off x="3304819" y="1399826"/>
            <a:ext cx="2506057" cy="3254644"/>
          </a:xfrm>
          <a:prstGeom prst="rect">
            <a:avLst/>
          </a:prstGeom>
        </p:spPr>
        <p:txBody>
          <a:bodyPr vert="horz"/>
          <a:lstStyle/>
          <a:p>
            <a:r>
              <a:rPr lang="en-US"/>
              <a:t>Drag picture to placeholder or click icon to add</a:t>
            </a:r>
          </a:p>
        </p:txBody>
      </p:sp>
      <p:sp>
        <p:nvSpPr>
          <p:cNvPr id="17" name="Picture Placeholder 6"/>
          <p:cNvSpPr>
            <a:spLocks noGrp="1"/>
          </p:cNvSpPr>
          <p:nvPr>
            <p:ph type="pic" sz="quarter" idx="15"/>
          </p:nvPr>
        </p:nvSpPr>
        <p:spPr>
          <a:xfrm>
            <a:off x="6060350" y="1388486"/>
            <a:ext cx="2506057" cy="3254644"/>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1253941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pic>
        <p:nvPicPr>
          <p:cNvPr id="6" name="Picture 5"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Picture Placeholder 6"/>
          <p:cNvSpPr>
            <a:spLocks noGrp="1"/>
          </p:cNvSpPr>
          <p:nvPr>
            <p:ph type="pic" sz="quarter" idx="18"/>
          </p:nvPr>
        </p:nvSpPr>
        <p:spPr>
          <a:xfrm>
            <a:off x="0" y="0"/>
            <a:ext cx="4569142" cy="6463927"/>
          </a:xfrm>
          <a:prstGeom prst="rect">
            <a:avLst/>
          </a:prstGeom>
        </p:spPr>
        <p:txBody>
          <a:bodyPr vert="horz"/>
          <a:lstStyle/>
          <a:p>
            <a:r>
              <a:rPr lang="en-US"/>
              <a:t>Drag picture to placeholder or click icon to add</a:t>
            </a:r>
            <a:endParaRPr lang="en-US" dirty="0"/>
          </a:p>
        </p:txBody>
      </p:sp>
      <p:sp>
        <p:nvSpPr>
          <p:cNvPr id="8" name="Picture Placeholder 6"/>
          <p:cNvSpPr>
            <a:spLocks noGrp="1"/>
          </p:cNvSpPr>
          <p:nvPr>
            <p:ph type="pic" sz="quarter" idx="19"/>
          </p:nvPr>
        </p:nvSpPr>
        <p:spPr>
          <a:xfrm>
            <a:off x="4574858" y="0"/>
            <a:ext cx="4569142" cy="6463927"/>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3053758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12" name="Picture 11"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Box 7"/>
          <p:cNvSpPr txBox="1"/>
          <p:nvPr/>
        </p:nvSpPr>
        <p:spPr>
          <a:xfrm>
            <a:off x="536995" y="384388"/>
            <a:ext cx="8156518" cy="1190853"/>
          </a:xfrm>
          <a:prstGeom prst="rect">
            <a:avLst/>
          </a:prstGeom>
          <a:noFill/>
          <a:effectLst>
            <a:outerShdw blurRad="50800" dist="38100" dir="2700000" algn="tl" rotWithShape="0">
              <a:prstClr val="black">
                <a:alpha val="40000"/>
              </a:prstClr>
            </a:outerShdw>
          </a:effectLst>
        </p:spPr>
        <p:txBody>
          <a:bodyPr wrap="square" lIns="82056" tIns="41028" rIns="82056" bIns="41028" rtlCol="0">
            <a:spAutoFit/>
          </a:bodyPr>
          <a:lstStyle/>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9" name="Picture Placeholder 6"/>
          <p:cNvSpPr>
            <a:spLocks noGrp="1"/>
          </p:cNvSpPr>
          <p:nvPr>
            <p:ph type="pic" sz="quarter" idx="16"/>
          </p:nvPr>
        </p:nvSpPr>
        <p:spPr>
          <a:xfrm>
            <a:off x="4574858" y="3248283"/>
            <a:ext cx="4569142" cy="3226985"/>
          </a:xfrm>
          <a:prstGeom prst="rect">
            <a:avLst/>
          </a:prstGeom>
        </p:spPr>
        <p:txBody>
          <a:bodyPr vert="horz"/>
          <a:lstStyle/>
          <a:p>
            <a:r>
              <a:rPr lang="en-US"/>
              <a:t>Drag picture to placeholder or click icon to add</a:t>
            </a:r>
            <a:endParaRPr lang="en-US" dirty="0"/>
          </a:p>
        </p:txBody>
      </p:sp>
      <p:sp>
        <p:nvSpPr>
          <p:cNvPr id="10" name="Picture Placeholder 6"/>
          <p:cNvSpPr>
            <a:spLocks noGrp="1"/>
          </p:cNvSpPr>
          <p:nvPr>
            <p:ph type="pic" sz="quarter" idx="17"/>
          </p:nvPr>
        </p:nvSpPr>
        <p:spPr>
          <a:xfrm>
            <a:off x="4574858" y="0"/>
            <a:ext cx="4569142" cy="3226985"/>
          </a:xfrm>
          <a:prstGeom prst="rect">
            <a:avLst/>
          </a:prstGeom>
        </p:spPr>
        <p:txBody>
          <a:bodyPr vert="horz"/>
          <a:lstStyle/>
          <a:p>
            <a:r>
              <a:rPr lang="en-US"/>
              <a:t>Drag picture to placeholder or click icon to add</a:t>
            </a:r>
            <a:endParaRPr lang="en-US" dirty="0"/>
          </a:p>
        </p:txBody>
      </p:sp>
      <p:sp>
        <p:nvSpPr>
          <p:cNvPr id="11" name="Picture Placeholder 6"/>
          <p:cNvSpPr>
            <a:spLocks noGrp="1"/>
          </p:cNvSpPr>
          <p:nvPr>
            <p:ph type="pic" sz="quarter" idx="18"/>
          </p:nvPr>
        </p:nvSpPr>
        <p:spPr>
          <a:xfrm>
            <a:off x="0" y="0"/>
            <a:ext cx="4569142" cy="6463927"/>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108318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pic>
        <p:nvPicPr>
          <p:cNvPr id="22" name="Picture 21"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baseline="0">
                <a:solidFill>
                  <a:srgbClr val="124F34"/>
                </a:solidFill>
                <a:latin typeface="Times"/>
                <a:cs typeface="Times"/>
              </a:defRPr>
            </a:lvl1pPr>
          </a:lstStyle>
          <a:p>
            <a:r>
              <a:rPr lang="en-US" dirty="0"/>
              <a:t>Four Photo Collage Slide Header</a:t>
            </a:r>
          </a:p>
        </p:txBody>
      </p:sp>
      <p:sp>
        <p:nvSpPr>
          <p:cNvPr id="15" name="Text Placeholder 10"/>
          <p:cNvSpPr>
            <a:spLocks noGrp="1"/>
          </p:cNvSpPr>
          <p:nvPr>
            <p:ph type="body" sz="quarter" idx="11" hasCustomPrompt="1"/>
          </p:nvPr>
        </p:nvSpPr>
        <p:spPr>
          <a:xfrm>
            <a:off x="2011848" y="2460831"/>
            <a:ext cx="1106552" cy="601033"/>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consectetuer</a:t>
            </a:r>
            <a:r>
              <a:rPr lang="en-US" sz="1050" dirty="0">
                <a:solidFill>
                  <a:srgbClr val="000000"/>
                </a:solidFill>
                <a:latin typeface="Arial"/>
                <a:cs typeface="Arial"/>
              </a:rPr>
              <a:t/>
            </a:r>
            <a:br>
              <a:rPr lang="en-US" sz="1050" dirty="0">
                <a:solidFill>
                  <a:srgbClr val="000000"/>
                </a:solidFill>
                <a:latin typeface="Arial"/>
                <a:cs typeface="Arial"/>
              </a:rPr>
            </a:b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6" name="Text Placeholder 10"/>
          <p:cNvSpPr>
            <a:spLocks noGrp="1"/>
          </p:cNvSpPr>
          <p:nvPr>
            <p:ph type="body" sz="quarter" idx="12" hasCustomPrompt="1"/>
          </p:nvPr>
        </p:nvSpPr>
        <p:spPr>
          <a:xfrm>
            <a:off x="4500219" y="5380246"/>
            <a:ext cx="3249738" cy="437289"/>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7" name="Text Placeholder 10"/>
          <p:cNvSpPr>
            <a:spLocks noGrp="1"/>
          </p:cNvSpPr>
          <p:nvPr>
            <p:ph type="body" sz="quarter" idx="13" hasCustomPrompt="1"/>
          </p:nvPr>
        </p:nvSpPr>
        <p:spPr>
          <a:xfrm>
            <a:off x="2010484" y="5124398"/>
            <a:ext cx="2536711" cy="398291"/>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8" name="Text Placeholder 10"/>
          <p:cNvSpPr>
            <a:spLocks noGrp="1"/>
          </p:cNvSpPr>
          <p:nvPr>
            <p:ph type="body" sz="quarter" idx="14" hasCustomPrompt="1"/>
          </p:nvPr>
        </p:nvSpPr>
        <p:spPr>
          <a:xfrm>
            <a:off x="4653989" y="1360830"/>
            <a:ext cx="3249738" cy="38556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baseline="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a:t>
            </a:r>
            <a:r>
              <a:rPr lang="en-US" sz="1050" dirty="0">
                <a:solidFill>
                  <a:srgbClr val="000000"/>
                </a:solidFill>
                <a:latin typeface="Arial"/>
                <a:cs typeface="Arial"/>
              </a:rPr>
              <a:t> at el</a:t>
            </a:r>
          </a:p>
        </p:txBody>
      </p:sp>
      <p:sp>
        <p:nvSpPr>
          <p:cNvPr id="13" name="Picture Placeholder 6"/>
          <p:cNvSpPr>
            <a:spLocks noGrp="1"/>
          </p:cNvSpPr>
          <p:nvPr>
            <p:ph type="pic" sz="quarter" idx="15"/>
          </p:nvPr>
        </p:nvSpPr>
        <p:spPr>
          <a:xfrm>
            <a:off x="3152420" y="1338147"/>
            <a:ext cx="1428794" cy="2041239"/>
          </a:xfrm>
          <a:prstGeom prst="rect">
            <a:avLst/>
          </a:prstGeom>
        </p:spPr>
        <p:txBody>
          <a:bodyPr vert="horz"/>
          <a:lstStyle/>
          <a:p>
            <a:r>
              <a:rPr lang="en-US"/>
              <a:t>Drag picture to placeholder or click icon to add</a:t>
            </a:r>
            <a:endParaRPr lang="en-US" dirty="0"/>
          </a:p>
        </p:txBody>
      </p:sp>
      <p:sp>
        <p:nvSpPr>
          <p:cNvPr id="19" name="Picture Placeholder 6"/>
          <p:cNvSpPr>
            <a:spLocks noGrp="1"/>
          </p:cNvSpPr>
          <p:nvPr>
            <p:ph type="pic" sz="quarter" idx="16"/>
          </p:nvPr>
        </p:nvSpPr>
        <p:spPr>
          <a:xfrm>
            <a:off x="4563518" y="3373025"/>
            <a:ext cx="1854715" cy="2041239"/>
          </a:xfrm>
          <a:prstGeom prst="rect">
            <a:avLst/>
          </a:prstGeom>
        </p:spPr>
        <p:txBody>
          <a:bodyPr vert="horz"/>
          <a:lstStyle/>
          <a:p>
            <a:r>
              <a:rPr lang="en-US"/>
              <a:t>Drag picture to placeholder or click icon to add</a:t>
            </a:r>
            <a:endParaRPr lang="en-US" dirty="0"/>
          </a:p>
        </p:txBody>
      </p:sp>
      <p:sp>
        <p:nvSpPr>
          <p:cNvPr id="20" name="Picture Placeholder 6"/>
          <p:cNvSpPr>
            <a:spLocks noGrp="1"/>
          </p:cNvSpPr>
          <p:nvPr>
            <p:ph type="pic" sz="quarter" idx="17"/>
          </p:nvPr>
        </p:nvSpPr>
        <p:spPr>
          <a:xfrm>
            <a:off x="4591182" y="1746394"/>
            <a:ext cx="2155902" cy="1620266"/>
          </a:xfrm>
          <a:prstGeom prst="rect">
            <a:avLst/>
          </a:prstGeom>
        </p:spPr>
        <p:txBody>
          <a:bodyPr vert="horz"/>
          <a:lstStyle/>
          <a:p>
            <a:r>
              <a:rPr lang="en-US"/>
              <a:t>Drag picture to placeholder or click icon to add</a:t>
            </a:r>
            <a:endParaRPr lang="en-US" dirty="0"/>
          </a:p>
        </p:txBody>
      </p:sp>
      <p:sp>
        <p:nvSpPr>
          <p:cNvPr id="21" name="Picture Placeholder 6"/>
          <p:cNvSpPr>
            <a:spLocks noGrp="1"/>
          </p:cNvSpPr>
          <p:nvPr>
            <p:ph type="pic" sz="quarter" idx="18"/>
          </p:nvPr>
        </p:nvSpPr>
        <p:spPr>
          <a:xfrm>
            <a:off x="2075154" y="3389342"/>
            <a:ext cx="2488363" cy="1759119"/>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264013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pic>
        <p:nvPicPr>
          <p:cNvPr id="9" name="Picture 8"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History of the School</a:t>
            </a:r>
          </a:p>
        </p:txBody>
      </p:sp>
      <p:sp>
        <p:nvSpPr>
          <p:cNvPr id="14"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5" name="Text Placeholder 10"/>
          <p:cNvSpPr>
            <a:spLocks noGrp="1"/>
          </p:cNvSpPr>
          <p:nvPr>
            <p:ph type="body" sz="quarter" idx="11" hasCustomPrompt="1"/>
          </p:nvPr>
        </p:nvSpPr>
        <p:spPr>
          <a:xfrm>
            <a:off x="4585951" y="1156704"/>
            <a:ext cx="3986816" cy="362250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r>
              <a:rPr lang="en-US" sz="1050" dirty="0" err="1">
                <a:solidFill>
                  <a:srgbClr val="000000"/>
                </a:solidFill>
                <a:latin typeface="Arial"/>
                <a:cs typeface="Arial"/>
              </a:rPr>
              <a:t>suscipit</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endParaRPr lang="en-US" sz="1050" dirty="0">
              <a:solidFill>
                <a:srgbClr val="000000"/>
              </a:solidFill>
              <a:latin typeface="Arial"/>
              <a:cs typeface="Arial"/>
            </a:endParaRPr>
          </a:p>
          <a:p>
            <a:pPr>
              <a:lnSpc>
                <a:spcPct val="150000"/>
              </a:lnSpc>
              <a:defRPr/>
            </a:pPr>
            <a:endParaRPr lang="en-US" sz="1050" dirty="0">
              <a:solidFill>
                <a:srgbClr val="000000"/>
              </a:solidFill>
              <a:latin typeface="Arial"/>
              <a:cs typeface="Arial"/>
            </a:endParaRP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a:lnSpc>
                <a:spcPct val="150000"/>
              </a:lnSpc>
              <a:defRPr/>
            </a:pPr>
            <a:r>
              <a:rPr lang="en-US" sz="1050" dirty="0">
                <a:solidFill>
                  <a:srgbClr val="182F58"/>
                </a:solidFill>
                <a:latin typeface="Arial"/>
                <a:cs typeface="Arial"/>
              </a:rPr>
              <a:t>•</a:t>
            </a:r>
            <a:r>
              <a:rPr lang="en-US" sz="1050" dirty="0">
                <a:solidFill>
                  <a:srgbClr val="000000"/>
                </a:solidFill>
                <a:latin typeface="Arial"/>
                <a:cs typeface="Arial"/>
              </a:rPr>
              <a:t>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r>
              <a:rPr lang="en-US" sz="1050" dirty="0">
                <a:solidFill>
                  <a:srgbClr val="000000"/>
                </a:solidFill>
                <a:latin typeface="Arial"/>
                <a:cs typeface="Arial"/>
              </a:rPr>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238827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1" name="Rectangle 10"/>
          <p:cNvSpPr/>
          <p:nvPr/>
        </p:nvSpPr>
        <p:spPr>
          <a:xfrm>
            <a:off x="0" y="6364111"/>
            <a:ext cx="9144000" cy="493888"/>
          </a:xfrm>
          <a:prstGeom prst="rect">
            <a:avLst/>
          </a:prstGeom>
          <a:gradFill flip="none" rotWithShape="1">
            <a:gsLst>
              <a:gs pos="100000">
                <a:srgbClr val="FFFFFF"/>
              </a:gs>
              <a:gs pos="99000">
                <a:srgbClr val="27350B"/>
              </a:gs>
              <a:gs pos="36000">
                <a:schemeClr val="accent3">
                  <a:lumMod val="5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0" hasCustomPrompt="1"/>
          </p:nvPr>
        </p:nvSpPr>
        <p:spPr>
          <a:xfrm>
            <a:off x="395111" y="1485517"/>
            <a:ext cx="8283222" cy="1168042"/>
          </a:xfrm>
          <a:prstGeom prst="rect">
            <a:avLst/>
          </a:prstGeom>
          <a:ln>
            <a:noFill/>
          </a:ln>
        </p:spPr>
        <p:txBody>
          <a:bodyPr vert="horz"/>
          <a:lstStyle>
            <a:lvl1pPr marL="0" indent="0" algn="l">
              <a:buNone/>
              <a:defRPr sz="5900" b="1" i="0" baseline="0">
                <a:solidFill>
                  <a:schemeClr val="accent3">
                    <a:lumMod val="50000"/>
                  </a:schemeClr>
                </a:solidFill>
                <a:latin typeface="+mj-lt"/>
                <a:cs typeface="Times"/>
              </a:defRPr>
            </a:lvl1pPr>
          </a:lstStyle>
          <a:p>
            <a:pPr lvl="0"/>
            <a:r>
              <a:rPr lang="en-US" dirty="0"/>
              <a:t>Presentation Title</a:t>
            </a:r>
          </a:p>
        </p:txBody>
      </p:sp>
      <p:sp>
        <p:nvSpPr>
          <p:cNvPr id="19" name="Text Placeholder 18"/>
          <p:cNvSpPr>
            <a:spLocks noGrp="1"/>
          </p:cNvSpPr>
          <p:nvPr>
            <p:ph type="body" sz="quarter" idx="11" hasCustomPrompt="1"/>
          </p:nvPr>
        </p:nvSpPr>
        <p:spPr>
          <a:xfrm>
            <a:off x="381000" y="2850443"/>
            <a:ext cx="8786813" cy="1277269"/>
          </a:xfrm>
          <a:prstGeom prst="rect">
            <a:avLst/>
          </a:prstGeom>
        </p:spPr>
        <p:txBody>
          <a:bodyPr vert="horz"/>
          <a:lstStyle>
            <a:lvl1pPr marL="0" indent="0" algn="l">
              <a:buNone/>
              <a:defRPr sz="2700" b="1" i="0" baseline="0">
                <a:latin typeface="+mn-lt"/>
                <a:cs typeface="Arial"/>
              </a:defRPr>
            </a:lvl1pPr>
          </a:lstStyle>
          <a:p>
            <a:pPr lvl="0"/>
            <a:r>
              <a:rPr lang="en-US" dirty="0"/>
              <a:t>Name Name, Degrees</a:t>
            </a:r>
          </a:p>
          <a:p>
            <a:pPr lvl="0"/>
            <a:r>
              <a:rPr lang="en-US" dirty="0"/>
              <a:t>Professional Title</a:t>
            </a:r>
          </a:p>
          <a:p>
            <a:pPr lvl="0"/>
            <a:r>
              <a:rPr lang="en-US" dirty="0"/>
              <a:t>Month Day, Year</a:t>
            </a:r>
          </a:p>
        </p:txBody>
      </p:sp>
      <p:cxnSp>
        <p:nvCxnSpPr>
          <p:cNvPr id="7" name="Straight Connector 6"/>
          <p:cNvCxnSpPr/>
          <p:nvPr/>
        </p:nvCxnSpPr>
        <p:spPr>
          <a:xfrm>
            <a:off x="0" y="2751667"/>
            <a:ext cx="9144000" cy="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1"/>
            <a:ext cx="9144000" cy="268110"/>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global-obesity.logo.small.vertical.black.jpg"/>
          <p:cNvPicPr>
            <a:picLocks noChangeAspect="1"/>
          </p:cNvPicPr>
          <p:nvPr userDrawn="1"/>
        </p:nvPicPr>
        <p:blipFill rotWithShape="1">
          <a:blip r:embed="rId2">
            <a:extLst>
              <a:ext uri="{28A0092B-C50C-407E-A947-70E740481C1C}">
                <a14:useLocalDpi xmlns:a14="http://schemas.microsoft.com/office/drawing/2010/main" val="0"/>
              </a:ext>
            </a:extLst>
          </a:blip>
          <a:srcRect l="10714" t="19420" r="12660" b="20566"/>
          <a:stretch/>
        </p:blipFill>
        <p:spPr>
          <a:xfrm>
            <a:off x="2986659" y="4568867"/>
            <a:ext cx="3170681" cy="1755139"/>
          </a:xfrm>
          <a:prstGeom prst="rect">
            <a:avLst/>
          </a:prstGeom>
        </p:spPr>
      </p:pic>
    </p:spTree>
    <p:extLst>
      <p:ext uri="{BB962C8B-B14F-4D97-AF65-F5344CB8AC3E}">
        <p14:creationId xmlns:p14="http://schemas.microsoft.com/office/powerpoint/2010/main" val="3371591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pic>
        <p:nvPicPr>
          <p:cNvPr id="10" name="Picture 9"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Our Mission</a:t>
            </a:r>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050" dirty="0">
                <a:solidFill>
                  <a:srgbClr val="000000"/>
                </a:solidFill>
                <a:latin typeface="Arial"/>
                <a:cs typeface="Arial"/>
              </a:rPr>
              <a:t>The Johns Hopkins Bloomberg School of Public Health has a big mission: </a:t>
            </a:r>
            <a:r>
              <a:rPr lang="en-US" sz="1050" i="1" dirty="0">
                <a:solidFill>
                  <a:srgbClr val="000000"/>
                </a:solidFill>
                <a:latin typeface="Arial"/>
                <a:cs typeface="Arial"/>
              </a:rPr>
              <a:t>Protecting Health, Saving Lives – Millions at a Time</a:t>
            </a:r>
            <a:r>
              <a:rPr lang="en-US" sz="1050" dirty="0">
                <a:solidFill>
                  <a:srgbClr val="000000"/>
                </a:solidFill>
                <a:latin typeface="Arial"/>
                <a:cs typeface="Arial"/>
              </a:rPr>
              <a:t>.</a:t>
            </a:r>
          </a:p>
          <a:p>
            <a:endParaRPr lang="en-US" sz="1050" dirty="0">
              <a:solidFill>
                <a:srgbClr val="000000"/>
              </a:solidFill>
              <a:latin typeface="Arial"/>
              <a:cs typeface="Arial"/>
            </a:endParaRPr>
          </a:p>
          <a:p>
            <a:r>
              <a:rPr lang="en-US" sz="1050" dirty="0">
                <a:solidFill>
                  <a:srgbClr val="000000"/>
                </a:solidFill>
                <a:latin typeface="Arial"/>
                <a:cs typeface="Arial"/>
              </a:rPr>
              <a:t>Since its founding in 1916, the Bloomberg School has advanced research, education and practice to create solutions to public health problems around the world.</a:t>
            </a:r>
          </a:p>
          <a:p>
            <a:endParaRPr lang="en-US" sz="1050" dirty="0">
              <a:solidFill>
                <a:srgbClr val="000000"/>
              </a:solidFill>
              <a:latin typeface="Arial"/>
              <a:cs typeface="Arial"/>
            </a:endParaRPr>
          </a:p>
          <a:p>
            <a:r>
              <a:rPr lang="en-US" sz="1050" dirty="0">
                <a:solidFill>
                  <a:srgbClr val="000000"/>
                </a:solidFill>
                <a:latin typeface="Arial"/>
                <a:cs typeface="Arial"/>
              </a:rPr>
              <a:t>Faculty, staff and students have helped eradicate smallpox, made water safe to drink, improved child survival, reduced the spread of HIV and uncovered the dangers of tobacco smoke.</a:t>
            </a:r>
          </a:p>
          <a:p>
            <a:endParaRPr lang="en-US" sz="1050" dirty="0">
              <a:solidFill>
                <a:srgbClr val="000000"/>
              </a:solidFill>
              <a:latin typeface="Arial"/>
              <a:cs typeface="Arial"/>
            </a:endParaRPr>
          </a:p>
          <a:p>
            <a:r>
              <a:rPr lang="en-US" sz="1050" dirty="0">
                <a:solidFill>
                  <a:srgbClr val="000000"/>
                </a:solidFill>
                <a:latin typeface="Arial"/>
                <a:cs typeface="Arial"/>
              </a:rPr>
              <a:t>Researchers and scientists are now discovering ways to eliminate malaria, increase healthy behavior, reduce the toll of chronic disease, improve the health of mothers and infants, and change the biology of aging.</a:t>
            </a:r>
          </a:p>
          <a:p>
            <a:endParaRPr lang="en-US" sz="1050" dirty="0">
              <a:solidFill>
                <a:srgbClr val="000000"/>
              </a:solidFill>
              <a:latin typeface="Arial"/>
              <a:cs typeface="Arial"/>
            </a:endParaRPr>
          </a:p>
          <a:p>
            <a:r>
              <a:rPr lang="en-US" sz="1050" dirty="0">
                <a:solidFill>
                  <a:srgbClr val="000000"/>
                </a:solidFill>
                <a:latin typeface="Arial"/>
                <a:cs typeface="Arial"/>
              </a:rPr>
              <a:t>Every day, the Bloomberg School works to keep millions around the world safe from illness and injury by pioneering new research, deploying knowledge in the field and educating tomorrow’s public health leaders.</a:t>
            </a: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265259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pic>
        <p:nvPicPr>
          <p:cNvPr id="10" name="Picture 9"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solidFill>
                  <a:srgbClr val="124F34"/>
                </a:solidFill>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r>
              <a:rPr lang="en-US"/>
              <a:t>Drag picture to placeholder or click icon to add</a:t>
            </a:r>
          </a:p>
        </p:txBody>
      </p:sp>
      <p:pic>
        <p:nvPicPr>
          <p:cNvPr id="13" name="Picture 12" descr="b-blue 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14" name="TextBox 1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Tree>
    <p:extLst>
      <p:ext uri="{BB962C8B-B14F-4D97-AF65-F5344CB8AC3E}">
        <p14:creationId xmlns:p14="http://schemas.microsoft.com/office/powerpoint/2010/main" val="2751831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pic>
        <p:nvPicPr>
          <p:cNvPr id="12" name="Picture 11"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0"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Two Photo Slide Header</a:t>
            </a:r>
          </a:p>
        </p:txBody>
      </p:sp>
      <p:sp>
        <p:nvSpPr>
          <p:cNvPr id="11" name="Text Placeholder 10"/>
          <p:cNvSpPr>
            <a:spLocks noGrp="1"/>
          </p:cNvSpPr>
          <p:nvPr>
            <p:ph type="body" sz="quarter" idx="11" hasCustomPrompt="1"/>
          </p:nvPr>
        </p:nvSpPr>
        <p:spPr>
          <a:xfrm>
            <a:off x="4585951" y="1156705"/>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3" name="Text Placeholder 10"/>
          <p:cNvSpPr>
            <a:spLocks noGrp="1"/>
          </p:cNvSpPr>
          <p:nvPr>
            <p:ph type="body" sz="quarter" idx="12" hasCustomPrompt="1"/>
          </p:nvPr>
        </p:nvSpPr>
        <p:spPr>
          <a:xfrm>
            <a:off x="4579596" y="3611173"/>
            <a:ext cx="3986816" cy="124742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r>
              <a:rPr lang="en-US" sz="1050" dirty="0">
                <a:solidFill>
                  <a:srgbClr val="000000"/>
                </a:solidFill>
                <a:latin typeface="Arial"/>
                <a:cs typeface="Arial"/>
              </a:rPr>
              <a:t> magna </a:t>
            </a:r>
            <a:r>
              <a:rPr lang="en-US" sz="1050" dirty="0" err="1">
                <a:solidFill>
                  <a:srgbClr val="000000"/>
                </a:solidFill>
                <a:latin typeface="Arial"/>
                <a:cs typeface="Arial"/>
              </a:rPr>
              <a:t>aliquam</a:t>
            </a:r>
            <a:r>
              <a:rPr lang="en-US" sz="1050" dirty="0">
                <a:solidFill>
                  <a:srgbClr val="000000"/>
                </a:solidFill>
                <a:latin typeface="Arial"/>
                <a:cs typeface="Arial"/>
              </a:rPr>
              <a:t> </a:t>
            </a:r>
            <a:r>
              <a:rPr lang="en-US" sz="1050" dirty="0" err="1">
                <a:solidFill>
                  <a:srgbClr val="000000"/>
                </a:solidFill>
                <a:latin typeface="Arial"/>
                <a:cs typeface="Arial"/>
              </a:rPr>
              <a:t>erat</a:t>
            </a:r>
            <a:r>
              <a:rPr lang="en-US" sz="1050" dirty="0">
                <a:solidFill>
                  <a:srgbClr val="000000"/>
                </a:solidFill>
                <a:latin typeface="Arial"/>
                <a:cs typeface="Arial"/>
              </a:rPr>
              <a:t> </a:t>
            </a:r>
            <a:r>
              <a:rPr lang="en-US" sz="1050" dirty="0" err="1">
                <a:solidFill>
                  <a:srgbClr val="000000"/>
                </a:solidFill>
                <a:latin typeface="Arial"/>
                <a:cs typeface="Arial"/>
              </a:rPr>
              <a:t>volutpat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wisi</a:t>
            </a:r>
            <a:r>
              <a:rPr lang="en-US" sz="1050" dirty="0">
                <a:solidFill>
                  <a:srgbClr val="000000"/>
                </a:solidFill>
                <a:latin typeface="Arial"/>
                <a:cs typeface="Arial"/>
              </a:rPr>
              <a:t> </a:t>
            </a:r>
            <a:r>
              <a:rPr lang="en-US" sz="1050" dirty="0" err="1">
                <a:solidFill>
                  <a:srgbClr val="000000"/>
                </a:solidFill>
                <a:latin typeface="Arial"/>
                <a:cs typeface="Arial"/>
              </a:rPr>
              <a:t>enim</a:t>
            </a:r>
            <a:r>
              <a:rPr lang="en-US" sz="1050" dirty="0">
                <a:solidFill>
                  <a:srgbClr val="000000"/>
                </a:solidFill>
                <a:latin typeface="Arial"/>
                <a:cs typeface="Arial"/>
              </a:rPr>
              <a:t> ad minim </a:t>
            </a:r>
            <a:r>
              <a:rPr lang="en-US" sz="1050" dirty="0" err="1">
                <a:solidFill>
                  <a:srgbClr val="000000"/>
                </a:solidFill>
                <a:latin typeface="Arial"/>
                <a:cs typeface="Arial"/>
              </a:rPr>
              <a:t>veniam</a:t>
            </a:r>
            <a:r>
              <a:rPr lang="en-US" sz="1050" dirty="0">
                <a:solidFill>
                  <a:srgbClr val="000000"/>
                </a:solidFill>
                <a:latin typeface="Arial"/>
                <a:cs typeface="Arial"/>
              </a:rPr>
              <a:t>, </a:t>
            </a:r>
            <a:r>
              <a:rPr lang="en-US" sz="1050" dirty="0" err="1">
                <a:solidFill>
                  <a:srgbClr val="000000"/>
                </a:solidFill>
                <a:latin typeface="Arial"/>
                <a:cs typeface="Arial"/>
              </a:rPr>
              <a:t>quis</a:t>
            </a:r>
            <a:r>
              <a:rPr lang="en-US" sz="1050" dirty="0">
                <a:solidFill>
                  <a:srgbClr val="000000"/>
                </a:solidFill>
                <a:latin typeface="Arial"/>
                <a:cs typeface="Arial"/>
              </a:rPr>
              <a:t> </a:t>
            </a:r>
            <a:r>
              <a:rPr lang="en-US" sz="1050" dirty="0" err="1">
                <a:solidFill>
                  <a:srgbClr val="000000"/>
                </a:solidFill>
                <a:latin typeface="Arial"/>
                <a:cs typeface="Arial"/>
              </a:rPr>
              <a:t>nostrud</a:t>
            </a:r>
            <a:r>
              <a:rPr lang="en-US" sz="1050" dirty="0">
                <a:solidFill>
                  <a:srgbClr val="000000"/>
                </a:solidFill>
                <a:latin typeface="Arial"/>
                <a:cs typeface="Arial"/>
              </a:rPr>
              <a:t> </a:t>
            </a:r>
            <a:r>
              <a:rPr lang="en-US" sz="1050" dirty="0" err="1">
                <a:solidFill>
                  <a:srgbClr val="000000"/>
                </a:solidFill>
                <a:latin typeface="Arial"/>
                <a:cs typeface="Arial"/>
              </a:rPr>
              <a:t>exerci</a:t>
            </a:r>
            <a:r>
              <a:rPr lang="en-US" sz="1050" dirty="0">
                <a:solidFill>
                  <a:srgbClr val="000000"/>
                </a:solidFill>
                <a:latin typeface="Arial"/>
                <a:cs typeface="Arial"/>
              </a:rPr>
              <a:t> </a:t>
            </a:r>
            <a:r>
              <a:rPr lang="en-US" sz="1050" dirty="0" err="1">
                <a:solidFill>
                  <a:srgbClr val="000000"/>
                </a:solidFill>
                <a:latin typeface="Arial"/>
                <a:cs typeface="Arial"/>
              </a:rPr>
              <a:t>tation</a:t>
            </a:r>
            <a:r>
              <a:rPr lang="en-US" sz="1050" dirty="0">
                <a:solidFill>
                  <a:srgbClr val="000000"/>
                </a:solidFill>
                <a:latin typeface="Arial"/>
                <a:cs typeface="Arial"/>
              </a:rPr>
              <a:t> </a:t>
            </a:r>
            <a:r>
              <a:rPr lang="en-US" sz="1050" dirty="0" err="1">
                <a:solidFill>
                  <a:srgbClr val="000000"/>
                </a:solidFill>
                <a:latin typeface="Arial"/>
                <a:cs typeface="Arial"/>
              </a:rPr>
              <a:t>ullamcorper</a:t>
            </a:r>
            <a:endParaRPr lang="en-US"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9" name="Picture Placeholder 6"/>
          <p:cNvSpPr>
            <a:spLocks noGrp="1"/>
          </p:cNvSpPr>
          <p:nvPr>
            <p:ph type="pic" sz="quarter" idx="15"/>
          </p:nvPr>
        </p:nvSpPr>
        <p:spPr>
          <a:xfrm>
            <a:off x="589662" y="3764957"/>
            <a:ext cx="3708061" cy="1916496"/>
          </a:xfrm>
          <a:prstGeom prst="rect">
            <a:avLst/>
          </a:prstGeom>
        </p:spPr>
        <p:txBody>
          <a:bodyPr vert="horz"/>
          <a:lstStyle/>
          <a:p>
            <a:r>
              <a:rPr lang="en-US"/>
              <a:t>Drag picture to placeholder or click icon to add</a:t>
            </a:r>
          </a:p>
        </p:txBody>
      </p:sp>
      <p:sp>
        <p:nvSpPr>
          <p:cNvPr id="14" name="Picture Placeholder 6"/>
          <p:cNvSpPr>
            <a:spLocks noGrp="1"/>
          </p:cNvSpPr>
          <p:nvPr>
            <p:ph type="pic" sz="quarter" idx="16"/>
          </p:nvPr>
        </p:nvSpPr>
        <p:spPr>
          <a:xfrm>
            <a:off x="583308" y="1320446"/>
            <a:ext cx="3708061" cy="1916496"/>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3479994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pic>
        <p:nvPicPr>
          <p:cNvPr id="22" name="Picture 21"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4"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Four Photo Slide Header</a:t>
            </a:r>
          </a:p>
        </p:txBody>
      </p:sp>
      <p:sp>
        <p:nvSpPr>
          <p:cNvPr id="15" name="Text Placeholder 10"/>
          <p:cNvSpPr>
            <a:spLocks noGrp="1"/>
          </p:cNvSpPr>
          <p:nvPr>
            <p:ph type="body" sz="quarter" idx="11" hasCustomPrompt="1"/>
          </p:nvPr>
        </p:nvSpPr>
        <p:spPr>
          <a:xfrm>
            <a:off x="503682" y="3061863"/>
            <a:ext cx="3249738" cy="657730"/>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6" name="Text Placeholder 10"/>
          <p:cNvSpPr>
            <a:spLocks noGrp="1"/>
          </p:cNvSpPr>
          <p:nvPr>
            <p:ph type="body" sz="quarter" idx="12" hasCustomPrompt="1"/>
          </p:nvPr>
        </p:nvSpPr>
        <p:spPr>
          <a:xfrm>
            <a:off x="4692993" y="3044160"/>
            <a:ext cx="3249738" cy="698114"/>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7" name="Text Placeholder 10"/>
          <p:cNvSpPr>
            <a:spLocks noGrp="1"/>
          </p:cNvSpPr>
          <p:nvPr>
            <p:ph type="body" sz="quarter" idx="13" hasCustomPrompt="1"/>
          </p:nvPr>
        </p:nvSpPr>
        <p:spPr>
          <a:xfrm>
            <a:off x="520007" y="5587898"/>
            <a:ext cx="3249738" cy="80798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8" name="Text Placeholder 10"/>
          <p:cNvSpPr>
            <a:spLocks noGrp="1"/>
          </p:cNvSpPr>
          <p:nvPr>
            <p:ph type="body" sz="quarter" idx="14" hasCustomPrompt="1"/>
          </p:nvPr>
        </p:nvSpPr>
        <p:spPr>
          <a:xfrm>
            <a:off x="4692993" y="5610578"/>
            <a:ext cx="3249738" cy="796648"/>
          </a:xfrm>
          <a:prstGeom prst="rect">
            <a:avLst/>
          </a:prstGeom>
        </p:spPr>
        <p:txBody>
          <a:bodyPr vert="horz"/>
          <a:lstStyle>
            <a:lvl1pPr marL="0" marR="0" indent="0" algn="l" defTabSz="457200" rtl="0" eaLnBrk="1" fontAlgn="auto" latinLnBrk="0" hangingPunct="1">
              <a:lnSpc>
                <a:spcPct val="150000"/>
              </a:lnSpc>
              <a:spcBef>
                <a:spcPct val="20000"/>
              </a:spcBef>
              <a:spcAft>
                <a:spcPts val="0"/>
              </a:spcAft>
              <a:buClrTx/>
              <a:buSzTx/>
              <a:buFont typeface="Arial"/>
              <a:buNone/>
              <a:tabLst/>
              <a:defRPr sz="1050">
                <a:latin typeface="Arial"/>
                <a:cs typeface="Arial"/>
              </a:defRPr>
            </a:lvl1p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r>
              <a:rPr lang="en-US" sz="1050" dirty="0" err="1">
                <a:solidFill>
                  <a:srgbClr val="000000"/>
                </a:solidFill>
                <a:latin typeface="Arial"/>
                <a:cs typeface="Arial"/>
              </a:rPr>
              <a:t>euismod</a:t>
            </a:r>
            <a:r>
              <a:rPr lang="en-US" sz="1050" dirty="0">
                <a:solidFill>
                  <a:srgbClr val="000000"/>
                </a:solidFill>
                <a:latin typeface="Arial"/>
                <a:cs typeface="Arial"/>
              </a:rPr>
              <a:t> </a:t>
            </a:r>
            <a:r>
              <a:rPr lang="en-US" sz="1050" dirty="0" err="1">
                <a:solidFill>
                  <a:srgbClr val="000000"/>
                </a:solidFill>
                <a:latin typeface="Arial"/>
                <a:cs typeface="Arial"/>
              </a:rPr>
              <a:t>tincidunt</a:t>
            </a:r>
            <a:r>
              <a:rPr lang="en-US" sz="1050" dirty="0">
                <a:solidFill>
                  <a:srgbClr val="000000"/>
                </a:solidFill>
                <a:latin typeface="Arial"/>
                <a:cs typeface="Arial"/>
              </a:rPr>
              <a:t> </a:t>
            </a:r>
            <a:r>
              <a:rPr lang="en-US" sz="1050" dirty="0" err="1">
                <a:solidFill>
                  <a:srgbClr val="000000"/>
                </a:solidFill>
                <a:latin typeface="Arial"/>
                <a:cs typeface="Arial"/>
              </a:rPr>
              <a:t>ut</a:t>
            </a:r>
            <a:r>
              <a:rPr lang="en-US" sz="1050" dirty="0">
                <a:solidFill>
                  <a:srgbClr val="000000"/>
                </a:solidFill>
                <a:latin typeface="Arial"/>
                <a:cs typeface="Arial"/>
              </a:rPr>
              <a:t> </a:t>
            </a:r>
            <a:r>
              <a:rPr lang="en-US" sz="1050" dirty="0" err="1">
                <a:solidFill>
                  <a:srgbClr val="000000"/>
                </a:solidFill>
                <a:latin typeface="Arial"/>
                <a:cs typeface="Arial"/>
              </a:rPr>
              <a:t>laoreet</a:t>
            </a:r>
            <a:r>
              <a:rPr lang="en-US" sz="1050" dirty="0">
                <a:solidFill>
                  <a:srgbClr val="000000"/>
                </a:solidFill>
                <a:latin typeface="Arial"/>
                <a:cs typeface="Arial"/>
              </a:rPr>
              <a:t> </a:t>
            </a:r>
            <a:r>
              <a:rPr lang="en-US" sz="1050" dirty="0" err="1">
                <a:solidFill>
                  <a:srgbClr val="000000"/>
                </a:solidFill>
                <a:latin typeface="Arial"/>
                <a:cs typeface="Arial"/>
              </a:rPr>
              <a:t>dolore</a:t>
            </a:r>
            <a:endParaRPr lang="en-US" sz="1050" dirty="0">
              <a:solidFill>
                <a:srgbClr val="000000"/>
              </a:solidFill>
              <a:latin typeface="Arial"/>
              <a:cs typeface="Arial"/>
            </a:endParaRPr>
          </a:p>
        </p:txBody>
      </p:sp>
      <p:sp>
        <p:nvSpPr>
          <p:cNvPr id="13" name="Picture Placeholder 6"/>
          <p:cNvSpPr>
            <a:spLocks noGrp="1"/>
          </p:cNvSpPr>
          <p:nvPr>
            <p:ph type="pic" sz="quarter" idx="15"/>
          </p:nvPr>
        </p:nvSpPr>
        <p:spPr>
          <a:xfrm>
            <a:off x="4785327" y="1360829"/>
            <a:ext cx="3220455" cy="1655671"/>
          </a:xfrm>
          <a:prstGeom prst="rect">
            <a:avLst/>
          </a:prstGeom>
        </p:spPr>
        <p:txBody>
          <a:bodyPr vert="horz"/>
          <a:lstStyle/>
          <a:p>
            <a:r>
              <a:rPr lang="en-US"/>
              <a:t>Drag picture to placeholder or click icon to add</a:t>
            </a:r>
          </a:p>
        </p:txBody>
      </p:sp>
      <p:sp>
        <p:nvSpPr>
          <p:cNvPr id="19" name="Picture Placeholder 6"/>
          <p:cNvSpPr>
            <a:spLocks noGrp="1"/>
          </p:cNvSpPr>
          <p:nvPr>
            <p:ph type="pic" sz="quarter" idx="16"/>
          </p:nvPr>
        </p:nvSpPr>
        <p:spPr>
          <a:xfrm>
            <a:off x="4767633" y="3917356"/>
            <a:ext cx="3220455" cy="1655671"/>
          </a:xfrm>
          <a:prstGeom prst="rect">
            <a:avLst/>
          </a:prstGeom>
        </p:spPr>
        <p:txBody>
          <a:bodyPr vert="horz"/>
          <a:lstStyle/>
          <a:p>
            <a:r>
              <a:rPr lang="en-US"/>
              <a:t>Drag picture to placeholder or click icon to add</a:t>
            </a:r>
            <a:endParaRPr lang="en-US" dirty="0"/>
          </a:p>
        </p:txBody>
      </p:sp>
      <p:sp>
        <p:nvSpPr>
          <p:cNvPr id="20" name="Picture Placeholder 6"/>
          <p:cNvSpPr>
            <a:spLocks noGrp="1"/>
          </p:cNvSpPr>
          <p:nvPr>
            <p:ph type="pic" sz="quarter" idx="17"/>
          </p:nvPr>
        </p:nvSpPr>
        <p:spPr>
          <a:xfrm>
            <a:off x="583307" y="1365806"/>
            <a:ext cx="3220455" cy="1655671"/>
          </a:xfrm>
          <a:prstGeom prst="rect">
            <a:avLst/>
          </a:prstGeom>
        </p:spPr>
        <p:txBody>
          <a:bodyPr vert="horz"/>
          <a:lstStyle/>
          <a:p>
            <a:r>
              <a:rPr lang="en-US"/>
              <a:t>Drag picture to placeholder or click icon to add</a:t>
            </a:r>
          </a:p>
        </p:txBody>
      </p:sp>
      <p:sp>
        <p:nvSpPr>
          <p:cNvPr id="21" name="Picture Placeholder 6"/>
          <p:cNvSpPr>
            <a:spLocks noGrp="1"/>
          </p:cNvSpPr>
          <p:nvPr>
            <p:ph type="pic" sz="quarter" idx="18"/>
          </p:nvPr>
        </p:nvSpPr>
        <p:spPr>
          <a:xfrm>
            <a:off x="594646" y="3906016"/>
            <a:ext cx="3220455" cy="1655671"/>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635824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pic>
        <p:nvPicPr>
          <p:cNvPr id="25" name="Picture 24"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12" name="TextBox 11"/>
          <p:cNvSpPr txBox="1"/>
          <p:nvPr/>
        </p:nvSpPr>
        <p:spPr>
          <a:xfrm>
            <a:off x="504035" y="305925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3" name="TextBox 12"/>
          <p:cNvSpPr txBox="1"/>
          <p:nvPr/>
        </p:nvSpPr>
        <p:spPr>
          <a:xfrm>
            <a:off x="3243484" y="3095223"/>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4" name="TextBox 13"/>
          <p:cNvSpPr txBox="1"/>
          <p:nvPr/>
        </p:nvSpPr>
        <p:spPr>
          <a:xfrm>
            <a:off x="5924169" y="3112262"/>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5" name="TextBox 14"/>
          <p:cNvSpPr txBox="1"/>
          <p:nvPr/>
        </p:nvSpPr>
        <p:spPr>
          <a:xfrm>
            <a:off x="494971" y="544020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6" name="TextBox 15"/>
          <p:cNvSpPr txBox="1"/>
          <p:nvPr/>
        </p:nvSpPr>
        <p:spPr>
          <a:xfrm>
            <a:off x="3247252" y="54639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7" name="TextBox 16"/>
          <p:cNvSpPr txBox="1"/>
          <p:nvPr/>
        </p:nvSpPr>
        <p:spPr>
          <a:xfrm>
            <a:off x="5964849" y="5454148"/>
            <a:ext cx="2299826" cy="554140"/>
          </a:xfrm>
          <a:prstGeom prst="rect">
            <a:avLst/>
          </a:prstGeom>
          <a:noFill/>
        </p:spPr>
        <p:txBody>
          <a:bodyPr wrap="square" lIns="82056" tIns="41028" rIns="82056" bIns="41028" rtlCol="0" anchor="ctr">
            <a:spAutoFit/>
          </a:bodyPr>
          <a:lstStyle/>
          <a:p>
            <a:pPr>
              <a:lnSpc>
                <a:spcPct val="150000"/>
              </a:lnSpc>
              <a:defRPr/>
            </a:pPr>
            <a:r>
              <a:rPr lang="en-US" sz="1050" b="1" dirty="0">
                <a:solidFill>
                  <a:srgbClr val="000000"/>
                </a:solidFill>
                <a:latin typeface="Arial"/>
                <a:cs typeface="Arial"/>
              </a:rPr>
              <a:t>Sit </a:t>
            </a:r>
            <a:r>
              <a:rPr lang="en-US" sz="1050" b="1" dirty="0" err="1">
                <a:solidFill>
                  <a:srgbClr val="000000"/>
                </a:solidFill>
                <a:latin typeface="Arial"/>
                <a:cs typeface="Arial"/>
              </a:rPr>
              <a:t>Amet</a:t>
            </a:r>
            <a:r>
              <a:rPr lang="en-US" sz="1050" dirty="0">
                <a:solidFill>
                  <a:srgbClr val="000000"/>
                </a:solidFill>
                <a:latin typeface="Arial"/>
                <a:cs typeface="Arial"/>
              </a:rPr>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adipi.Scing</a:t>
            </a:r>
            <a:r>
              <a:rPr lang="en-US" sz="1050" dirty="0">
                <a:solidFill>
                  <a:srgbClr val="000000"/>
                </a:solidFill>
                <a:latin typeface="Arial"/>
                <a:cs typeface="Arial"/>
              </a:rPr>
              <a:t> </a:t>
            </a:r>
            <a:br>
              <a:rPr lang="en-US" sz="1050" dirty="0">
                <a:solidFill>
                  <a:srgbClr val="000000"/>
                </a:solidFill>
                <a:latin typeface="Arial"/>
                <a:cs typeface="Arial"/>
              </a:rPr>
            </a:br>
            <a:r>
              <a:rPr lang="en-US" sz="1050" dirty="0" err="1">
                <a:solidFill>
                  <a:srgbClr val="000000"/>
                </a:solidFill>
                <a:latin typeface="Arial"/>
                <a:cs typeface="Arial"/>
              </a:rPr>
              <a:t>elit</a:t>
            </a:r>
            <a:r>
              <a:rPr lang="en-US" sz="1050" dirty="0">
                <a:solidFill>
                  <a:srgbClr val="000000"/>
                </a:solidFill>
                <a:latin typeface="Arial"/>
                <a:cs typeface="Arial"/>
              </a:rPr>
              <a:t>, </a:t>
            </a:r>
            <a:r>
              <a:rPr lang="en-US" sz="1050" dirty="0" err="1">
                <a:solidFill>
                  <a:srgbClr val="000000"/>
                </a:solidFill>
                <a:latin typeface="Arial"/>
                <a:cs typeface="Arial"/>
              </a:rPr>
              <a:t>sed</a:t>
            </a:r>
            <a:r>
              <a:rPr lang="en-US" sz="1050" dirty="0">
                <a:solidFill>
                  <a:srgbClr val="000000"/>
                </a:solidFill>
                <a:latin typeface="Arial"/>
                <a:cs typeface="Arial"/>
              </a:rPr>
              <a:t> </a:t>
            </a:r>
            <a:r>
              <a:rPr lang="en-US" sz="1050" dirty="0" err="1">
                <a:solidFill>
                  <a:srgbClr val="000000"/>
                </a:solidFill>
                <a:latin typeface="Arial"/>
                <a:cs typeface="Arial"/>
              </a:rPr>
              <a:t>diamgfd</a:t>
            </a:r>
            <a:r>
              <a:rPr lang="en-US" sz="1050" dirty="0">
                <a:solidFill>
                  <a:srgbClr val="000000"/>
                </a:solidFill>
                <a:latin typeface="Arial"/>
                <a:cs typeface="Arial"/>
              </a:rPr>
              <a:t> </a:t>
            </a:r>
            <a:r>
              <a:rPr lang="en-US" sz="1050" dirty="0" err="1">
                <a:solidFill>
                  <a:srgbClr val="000000"/>
                </a:solidFill>
                <a:latin typeface="Arial"/>
                <a:cs typeface="Arial"/>
              </a:rPr>
              <a:t>nonummy</a:t>
            </a:r>
            <a:r>
              <a:rPr lang="en-US" sz="1050" dirty="0">
                <a:solidFill>
                  <a:srgbClr val="000000"/>
                </a:solidFill>
                <a:latin typeface="Arial"/>
                <a:cs typeface="Arial"/>
              </a:rPr>
              <a:t> </a:t>
            </a:r>
            <a:r>
              <a:rPr lang="en-US" sz="1050" dirty="0" err="1">
                <a:solidFill>
                  <a:srgbClr val="000000"/>
                </a:solidFill>
                <a:latin typeface="Arial"/>
                <a:cs typeface="Arial"/>
              </a:rPr>
              <a:t>nibh</a:t>
            </a:r>
            <a:r>
              <a:rPr lang="en-US" sz="1050" dirty="0">
                <a:solidFill>
                  <a:srgbClr val="000000"/>
                </a:solidFill>
                <a:latin typeface="Arial"/>
                <a:cs typeface="Arial"/>
              </a:rPr>
              <a:t> </a:t>
            </a:r>
          </a:p>
        </p:txBody>
      </p:sp>
      <p:sp>
        <p:nvSpPr>
          <p:cNvPr id="1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Six Photo Slide Header</a:t>
            </a:r>
          </a:p>
        </p:txBody>
      </p:sp>
      <p:sp>
        <p:nvSpPr>
          <p:cNvPr id="19" name="Picture Placeholder 6"/>
          <p:cNvSpPr>
            <a:spLocks noGrp="1"/>
          </p:cNvSpPr>
          <p:nvPr>
            <p:ph type="pic" sz="quarter" idx="13"/>
          </p:nvPr>
        </p:nvSpPr>
        <p:spPr>
          <a:xfrm>
            <a:off x="6010009" y="1451550"/>
            <a:ext cx="2007116" cy="1655671"/>
          </a:xfrm>
          <a:prstGeom prst="rect">
            <a:avLst/>
          </a:prstGeom>
        </p:spPr>
        <p:txBody>
          <a:bodyPr vert="horz"/>
          <a:lstStyle/>
          <a:p>
            <a:r>
              <a:rPr lang="en-US"/>
              <a:t>Drag picture to placeholder or click icon to add</a:t>
            </a:r>
          </a:p>
        </p:txBody>
      </p:sp>
      <p:sp>
        <p:nvSpPr>
          <p:cNvPr id="20" name="Picture Placeholder 6"/>
          <p:cNvSpPr>
            <a:spLocks noGrp="1"/>
          </p:cNvSpPr>
          <p:nvPr>
            <p:ph type="pic" sz="quarter" idx="14"/>
          </p:nvPr>
        </p:nvSpPr>
        <p:spPr>
          <a:xfrm>
            <a:off x="6071692" y="3792613"/>
            <a:ext cx="2007116" cy="1655671"/>
          </a:xfrm>
          <a:prstGeom prst="rect">
            <a:avLst/>
          </a:prstGeom>
        </p:spPr>
        <p:txBody>
          <a:bodyPr vert="horz"/>
          <a:lstStyle/>
          <a:p>
            <a:r>
              <a:rPr lang="en-US"/>
              <a:t>Drag picture to placeholder or click icon to add</a:t>
            </a:r>
            <a:endParaRPr lang="en-US" dirty="0"/>
          </a:p>
        </p:txBody>
      </p:sp>
      <p:sp>
        <p:nvSpPr>
          <p:cNvPr id="21" name="Picture Placeholder 6"/>
          <p:cNvSpPr>
            <a:spLocks noGrp="1"/>
          </p:cNvSpPr>
          <p:nvPr>
            <p:ph type="pic" sz="quarter" idx="15"/>
          </p:nvPr>
        </p:nvSpPr>
        <p:spPr>
          <a:xfrm>
            <a:off x="3327500" y="1433846"/>
            <a:ext cx="2007116" cy="1655671"/>
          </a:xfrm>
          <a:prstGeom prst="rect">
            <a:avLst/>
          </a:prstGeom>
        </p:spPr>
        <p:txBody>
          <a:bodyPr vert="horz"/>
          <a:lstStyle/>
          <a:p>
            <a:r>
              <a:rPr lang="en-US"/>
              <a:t>Drag picture to placeholder or click icon to add</a:t>
            </a:r>
            <a:endParaRPr lang="en-US" dirty="0"/>
          </a:p>
        </p:txBody>
      </p:sp>
      <p:sp>
        <p:nvSpPr>
          <p:cNvPr id="22" name="Picture Placeholder 6"/>
          <p:cNvSpPr>
            <a:spLocks noGrp="1"/>
          </p:cNvSpPr>
          <p:nvPr>
            <p:ph type="pic" sz="quarter" idx="16"/>
          </p:nvPr>
        </p:nvSpPr>
        <p:spPr>
          <a:xfrm>
            <a:off x="3316160" y="3803953"/>
            <a:ext cx="2007116" cy="1655671"/>
          </a:xfrm>
          <a:prstGeom prst="rect">
            <a:avLst/>
          </a:prstGeom>
        </p:spPr>
        <p:txBody>
          <a:bodyPr vert="horz"/>
          <a:lstStyle/>
          <a:p>
            <a:r>
              <a:rPr lang="en-US"/>
              <a:t>Drag picture to placeholder or click icon to add</a:t>
            </a:r>
          </a:p>
        </p:txBody>
      </p:sp>
      <p:sp>
        <p:nvSpPr>
          <p:cNvPr id="23" name="Picture Placeholder 6"/>
          <p:cNvSpPr>
            <a:spLocks noGrp="1"/>
          </p:cNvSpPr>
          <p:nvPr>
            <p:ph type="pic" sz="quarter" idx="17"/>
          </p:nvPr>
        </p:nvSpPr>
        <p:spPr>
          <a:xfrm>
            <a:off x="560628" y="1377146"/>
            <a:ext cx="2007116" cy="1655671"/>
          </a:xfrm>
          <a:prstGeom prst="rect">
            <a:avLst/>
          </a:prstGeom>
        </p:spPr>
        <p:txBody>
          <a:bodyPr vert="horz"/>
          <a:lstStyle/>
          <a:p>
            <a:r>
              <a:rPr lang="en-US"/>
              <a:t>Drag picture to placeholder or click icon to add</a:t>
            </a:r>
          </a:p>
        </p:txBody>
      </p:sp>
      <p:sp>
        <p:nvSpPr>
          <p:cNvPr id="24" name="Picture Placeholder 6"/>
          <p:cNvSpPr>
            <a:spLocks noGrp="1"/>
          </p:cNvSpPr>
          <p:nvPr>
            <p:ph type="pic" sz="quarter" idx="18"/>
          </p:nvPr>
        </p:nvSpPr>
        <p:spPr>
          <a:xfrm>
            <a:off x="560629" y="3781273"/>
            <a:ext cx="2007116" cy="1655671"/>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276876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pic>
        <p:nvPicPr>
          <p:cNvPr id="8" name="Picture 7"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p:nvSpPr>
        <p:spPr>
          <a:xfrm>
            <a:off x="536995" y="384389"/>
            <a:ext cx="8156518" cy="2298849"/>
          </a:xfrm>
          <a:prstGeom prst="rect">
            <a:avLst/>
          </a:prstGeom>
          <a:noFill/>
        </p:spPr>
        <p:txBody>
          <a:bodyPr wrap="square" lIns="82056" tIns="41028" rIns="82056" bIns="41028" rtlCol="0">
            <a:spAutoFit/>
          </a:bodyPr>
          <a:lstStyle/>
          <a:p>
            <a:r>
              <a:rPr lang="en-US" sz="4300" dirty="0">
                <a:solidFill>
                  <a:srgbClr val="124F34"/>
                </a:solidFill>
                <a:latin typeface="Times"/>
                <a:cs typeface="Times"/>
              </a:rPr>
              <a:t>Header/Full Bleed Image</a:t>
            </a:r>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a:p>
            <a:r>
              <a:rPr lang="en-US" sz="4300" dirty="0">
                <a:solidFill>
                  <a:srgbClr val="006949"/>
                </a:solidFill>
                <a:latin typeface="Times"/>
                <a:cs typeface="Times"/>
              </a:rPr>
              <a:t/>
            </a:r>
            <a:br>
              <a:rPr lang="en-US" sz="4300" dirty="0">
                <a:solidFill>
                  <a:srgbClr val="006949"/>
                </a:solidFill>
                <a:latin typeface="Times"/>
                <a:cs typeface="Times"/>
              </a:rPr>
            </a:br>
            <a:endParaRPr lang="en-US" sz="2900" b="1" dirty="0">
              <a:solidFill>
                <a:srgbClr val="000000"/>
              </a:solidFill>
              <a:latin typeface="Arial"/>
              <a:cs typeface="Arial"/>
            </a:endParaRPr>
          </a:p>
        </p:txBody>
      </p:sp>
      <p:sp>
        <p:nvSpPr>
          <p:cNvPr id="7" name="Picture Placeholder 6"/>
          <p:cNvSpPr>
            <a:spLocks noGrp="1"/>
          </p:cNvSpPr>
          <p:nvPr>
            <p:ph type="pic" sz="quarter" idx="13"/>
          </p:nvPr>
        </p:nvSpPr>
        <p:spPr>
          <a:xfrm>
            <a:off x="0" y="-1"/>
            <a:ext cx="9144000" cy="6463927"/>
          </a:xfrm>
          <a:prstGeom prst="rect">
            <a:avLst/>
          </a:prstGeom>
        </p:spPr>
        <p:txBody>
          <a:bodyPr vert="horz"/>
          <a:lstStyle/>
          <a:p>
            <a:r>
              <a:rPr lang="en-US"/>
              <a:t>Drag picture to placeholder or click icon to add</a:t>
            </a:r>
            <a:endParaRPr lang="en-US" dirty="0"/>
          </a:p>
        </p:txBody>
      </p:sp>
    </p:spTree>
    <p:extLst>
      <p:ext uri="{BB962C8B-B14F-4D97-AF65-F5344CB8AC3E}">
        <p14:creationId xmlns:p14="http://schemas.microsoft.com/office/powerpoint/2010/main" val="3838264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pic>
        <p:nvPicPr>
          <p:cNvPr id="8" name="Picture 7"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6" name="TextBox 5"/>
          <p:cNvSpPr txBox="1"/>
          <p:nvPr/>
        </p:nvSpPr>
        <p:spPr>
          <a:xfrm>
            <a:off x="536995" y="5490982"/>
            <a:ext cx="8156518" cy="744577"/>
          </a:xfrm>
          <a:prstGeom prst="rect">
            <a:avLst/>
          </a:prstGeom>
          <a:noFill/>
        </p:spPr>
        <p:txBody>
          <a:bodyPr wrap="square" lIns="82056" tIns="41028" rIns="82056" bIns="41028" rtlCol="0">
            <a:spAutoFit/>
          </a:bodyPr>
          <a:lstStyle/>
          <a:p>
            <a:r>
              <a:rPr lang="en-US" sz="4300" dirty="0">
                <a:solidFill>
                  <a:schemeClr val="bg1"/>
                </a:solidFill>
                <a:latin typeface="Times"/>
                <a:cs typeface="Times"/>
              </a:rPr>
              <a:t>Header/Full Bleed Image</a:t>
            </a:r>
            <a:endParaRPr lang="en-US" sz="2900" b="1" dirty="0">
              <a:solidFill>
                <a:schemeClr val="bg1"/>
              </a:solidFill>
              <a:latin typeface="Arial"/>
              <a:cs typeface="Arial"/>
            </a:endParaRPr>
          </a:p>
        </p:txBody>
      </p:sp>
      <p:sp>
        <p:nvSpPr>
          <p:cNvPr id="7" name="Rectangle 6"/>
          <p:cNvSpPr/>
          <p:nvPr/>
        </p:nvSpPr>
        <p:spPr>
          <a:xfrm>
            <a:off x="649871" y="4653355"/>
            <a:ext cx="2080971" cy="683022"/>
          </a:xfrm>
          <a:prstGeom prst="rect">
            <a:avLst/>
          </a:prstGeom>
        </p:spPr>
        <p:txBody>
          <a:bodyPr wrap="square" lIns="82056" tIns="41028" rIns="82056" bIns="41028">
            <a:spAutoFit/>
          </a:bodyPr>
          <a:lstStyle/>
          <a:p>
            <a:r>
              <a:rPr lang="en-US" sz="1300" b="1" dirty="0">
                <a:solidFill>
                  <a:srgbClr val="FFFFFF"/>
                </a:solidFill>
                <a:latin typeface="Arial"/>
                <a:cs typeface="Arial"/>
              </a:rPr>
              <a:t>Name/Subject Subhead </a:t>
            </a:r>
            <a:br>
              <a:rPr lang="en-US" sz="1300" b="1" dirty="0">
                <a:solidFill>
                  <a:srgbClr val="FFFFFF"/>
                </a:solidFill>
                <a:latin typeface="Arial"/>
                <a:cs typeface="Arial"/>
              </a:rPr>
            </a:br>
            <a:r>
              <a:rPr lang="en-US" sz="1300" dirty="0">
                <a:solidFill>
                  <a:srgbClr val="FFFFFF"/>
                </a:solidFill>
                <a:latin typeface="Arial"/>
                <a:cs typeface="Arial"/>
              </a:rPr>
              <a:t>Title/caption</a:t>
            </a:r>
            <a:br>
              <a:rPr lang="en-US" sz="1300" dirty="0">
                <a:solidFill>
                  <a:srgbClr val="FFFFFF"/>
                </a:solidFill>
                <a:latin typeface="Arial"/>
                <a:cs typeface="Arial"/>
              </a:rPr>
            </a:br>
            <a:r>
              <a:rPr lang="en-US" sz="1300" dirty="0">
                <a:solidFill>
                  <a:srgbClr val="FFFFFF"/>
                </a:solidFill>
                <a:latin typeface="Arial"/>
                <a:cs typeface="Arial"/>
              </a:rPr>
              <a:t>Title/caption</a:t>
            </a:r>
          </a:p>
        </p:txBody>
      </p:sp>
      <p:sp>
        <p:nvSpPr>
          <p:cNvPr id="9" name="Picture Placeholder 6"/>
          <p:cNvSpPr>
            <a:spLocks noGrp="1"/>
          </p:cNvSpPr>
          <p:nvPr>
            <p:ph type="pic" sz="quarter" idx="13"/>
          </p:nvPr>
        </p:nvSpPr>
        <p:spPr>
          <a:xfrm>
            <a:off x="0" y="-1"/>
            <a:ext cx="9142413" cy="6463927"/>
          </a:xfrm>
          <a:prstGeom prst="rect">
            <a:avLst/>
          </a:prstGeom>
        </p:spPr>
        <p:txBody>
          <a:bodyPr vert="horz"/>
          <a:lstStyle/>
          <a:p>
            <a:r>
              <a:rPr lang="en-US"/>
              <a:t>Drag picture to placeholder or click icon to add</a:t>
            </a:r>
          </a:p>
        </p:txBody>
      </p:sp>
    </p:spTree>
    <p:extLst>
      <p:ext uri="{BB962C8B-B14F-4D97-AF65-F5344CB8AC3E}">
        <p14:creationId xmlns:p14="http://schemas.microsoft.com/office/powerpoint/2010/main" val="3519653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pic>
        <p:nvPicPr>
          <p:cNvPr id="6" name="Picture 5"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5" name="TextBox 4"/>
          <p:cNvSpPr txBox="1"/>
          <p:nvPr/>
        </p:nvSpPr>
        <p:spPr>
          <a:xfrm>
            <a:off x="0" y="2198235"/>
            <a:ext cx="9144000" cy="2514292"/>
          </a:xfrm>
          <a:prstGeom prst="rect">
            <a:avLst/>
          </a:prstGeom>
          <a:noFill/>
        </p:spPr>
        <p:txBody>
          <a:bodyPr wrap="square" lIns="82056" tIns="41028" rIns="82056" bIns="41028" rtlCol="0">
            <a:spAutoFit/>
          </a:bodyPr>
          <a:lstStyle/>
          <a:p>
            <a:pPr algn="ctr"/>
            <a:r>
              <a:rPr lang="en-US" sz="4300" dirty="0">
                <a:solidFill>
                  <a:srgbClr val="124F34"/>
                </a:solidFill>
                <a:latin typeface="Times"/>
                <a:cs typeface="Times"/>
              </a:rPr>
              <a:t>Questions and Answers</a:t>
            </a:r>
          </a:p>
          <a:p>
            <a:pPr algn="ctr"/>
            <a:endParaRPr lang="en-US" sz="4300" b="1" dirty="0">
              <a:solidFill>
                <a:srgbClr val="124F34"/>
              </a:solidFill>
              <a:latin typeface="Times"/>
              <a:cs typeface="Times"/>
            </a:endParaRPr>
          </a:p>
          <a:p>
            <a:pPr algn="ctr"/>
            <a:r>
              <a:rPr lang="en-US" sz="4300" dirty="0">
                <a:solidFill>
                  <a:srgbClr val="124F34"/>
                </a:solidFill>
                <a:latin typeface="Times"/>
                <a:cs typeface="Times"/>
              </a:rPr>
              <a:t>Thank You!</a:t>
            </a:r>
            <a:endParaRPr lang="en-US" sz="4300" b="1" dirty="0">
              <a:solidFill>
                <a:srgbClr val="124F34"/>
              </a:solidFill>
              <a:latin typeface="Times"/>
              <a:cs typeface="Times"/>
            </a:endParaRPr>
          </a:p>
          <a:p>
            <a:pPr algn="ctr"/>
            <a:endParaRPr lang="en-US" sz="2900" b="1" dirty="0">
              <a:solidFill>
                <a:srgbClr val="000000"/>
              </a:solidFill>
              <a:latin typeface="Arial"/>
              <a:cs typeface="Arial"/>
            </a:endParaRPr>
          </a:p>
        </p:txBody>
      </p:sp>
    </p:spTree>
    <p:extLst>
      <p:ext uri="{BB962C8B-B14F-4D97-AF65-F5344CB8AC3E}">
        <p14:creationId xmlns:p14="http://schemas.microsoft.com/office/powerpoint/2010/main" val="1769353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pic>
        <p:nvPicPr>
          <p:cNvPr id="2" name="Picture 1"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Contact</a:t>
            </a:r>
          </a:p>
        </p:txBody>
      </p:sp>
      <p:sp>
        <p:nvSpPr>
          <p:cNvPr id="8" name="Text Placeholder 7"/>
          <p:cNvSpPr>
            <a:spLocks noGrp="1"/>
          </p:cNvSpPr>
          <p:nvPr>
            <p:ph type="body" sz="quarter" idx="10" hasCustomPrompt="1"/>
          </p:nvPr>
        </p:nvSpPr>
        <p:spPr>
          <a:xfrm>
            <a:off x="476542" y="1226130"/>
            <a:ext cx="5589668" cy="4096328"/>
          </a:xfrm>
          <a:prstGeom prst="rect">
            <a:avLst/>
          </a:prstGeom>
        </p:spPr>
        <p:txBody>
          <a:bodyPr vert="horz"/>
          <a:lstStyle>
            <a:lvl1pPr marL="0" indent="0">
              <a:lnSpc>
                <a:spcPct val="80000"/>
              </a:lnSpc>
              <a:buNone/>
              <a:defRPr baseline="0"/>
            </a:lvl1pPr>
          </a:lstStyle>
          <a:p>
            <a:pPr lvl="0"/>
            <a:r>
              <a:rPr lang="en-US" dirty="0"/>
              <a:t>Name</a:t>
            </a:r>
            <a:br>
              <a:rPr lang="en-US" dirty="0"/>
            </a:br>
            <a:r>
              <a:rPr lang="en-US" dirty="0"/>
              <a:t>Title/Position</a:t>
            </a:r>
            <a:br>
              <a:rPr lang="en-US" dirty="0"/>
            </a:br>
            <a:r>
              <a:rPr lang="en-US" dirty="0"/>
              <a:t>Name of Institution</a:t>
            </a:r>
            <a:br>
              <a:rPr lang="en-US" dirty="0"/>
            </a:br>
            <a:r>
              <a:rPr lang="en-US" dirty="0"/>
              <a:t>Address</a:t>
            </a:r>
            <a:br>
              <a:rPr lang="en-US" dirty="0"/>
            </a:br>
            <a:r>
              <a:rPr lang="en-US" dirty="0"/>
              <a:t>City, State 00000</a:t>
            </a:r>
          </a:p>
          <a:p>
            <a:pPr lvl="0"/>
            <a:r>
              <a:rPr lang="en-US" dirty="0"/>
              <a:t>000-000-0000</a:t>
            </a:r>
            <a:br>
              <a:rPr lang="en-US" dirty="0"/>
            </a:br>
            <a:r>
              <a:rPr lang="en-US" dirty="0" err="1"/>
              <a:t>www.jhsph.edu</a:t>
            </a:r>
            <a:endParaRPr lang="en-US" dirty="0"/>
          </a:p>
        </p:txBody>
      </p:sp>
    </p:spTree>
    <p:extLst>
      <p:ext uri="{BB962C8B-B14F-4D97-AF65-F5344CB8AC3E}">
        <p14:creationId xmlns:p14="http://schemas.microsoft.com/office/powerpoint/2010/main" val="292968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2" name="Picture 1" descr="back pag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122" y="-116004"/>
            <a:ext cx="9175304" cy="7090008"/>
          </a:xfrm>
          <a:prstGeom prst="rect">
            <a:avLst/>
          </a:prstGeom>
        </p:spPr>
      </p:pic>
    </p:spTree>
    <p:extLst>
      <p:ext uri="{BB962C8B-B14F-4D97-AF65-F5344CB8AC3E}">
        <p14:creationId xmlns:p14="http://schemas.microsoft.com/office/powerpoint/2010/main" val="283118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cover4.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7817"/>
            <a:ext cx="9144000" cy="7065818"/>
          </a:xfrm>
          <a:prstGeom prst="rect">
            <a:avLst/>
          </a:prstGeom>
        </p:spPr>
      </p:pic>
      <p:sp>
        <p:nvSpPr>
          <p:cNvPr id="4" name="Rectangle 3"/>
          <p:cNvSpPr/>
          <p:nvPr/>
        </p:nvSpPr>
        <p:spPr>
          <a:xfrm>
            <a:off x="0" y="6449989"/>
            <a:ext cx="9144000" cy="408012"/>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5" name="TextBox 4"/>
          <p:cNvSpPr txBox="1"/>
          <p:nvPr/>
        </p:nvSpPr>
        <p:spPr>
          <a:xfrm>
            <a:off x="0" y="5428428"/>
            <a:ext cx="9144000" cy="498356"/>
          </a:xfrm>
          <a:prstGeom prst="rect">
            <a:avLst/>
          </a:prstGeom>
          <a:noFill/>
        </p:spPr>
        <p:txBody>
          <a:bodyPr wrap="square" lIns="82056" tIns="41028" rIns="82056" bIns="41028" rtlCol="0">
            <a:spAutoFit/>
          </a:bodyPr>
          <a:lstStyle/>
          <a:p>
            <a:pPr algn="ctr"/>
            <a:r>
              <a:rPr lang="en-US" sz="2700" b="0" i="0" dirty="0">
                <a:solidFill>
                  <a:srgbClr val="000000"/>
                </a:solidFill>
                <a:latin typeface="Times"/>
                <a:cs typeface="Times"/>
              </a:rPr>
              <a:t>Johns</a:t>
            </a:r>
            <a:r>
              <a:rPr lang="en-US" sz="2700" b="0" i="0" baseline="0" dirty="0">
                <a:solidFill>
                  <a:srgbClr val="000000"/>
                </a:solidFill>
                <a:latin typeface="Times"/>
                <a:cs typeface="Times"/>
              </a:rPr>
              <a:t> Hopkins Bloomberg School of Public Health</a:t>
            </a:r>
            <a:endParaRPr lang="en-US" sz="2700" b="0" i="0" dirty="0">
              <a:solidFill>
                <a:srgbClr val="000000"/>
              </a:solidFill>
              <a:latin typeface="Arial"/>
              <a:cs typeface="Arial"/>
            </a:endParaRPr>
          </a:p>
        </p:txBody>
      </p:sp>
      <p:sp>
        <p:nvSpPr>
          <p:cNvPr id="6" name="Rectangle 5"/>
          <p:cNvSpPr/>
          <p:nvPr/>
        </p:nvSpPr>
        <p:spPr>
          <a:xfrm>
            <a:off x="0" y="1"/>
            <a:ext cx="9144000" cy="188939"/>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182F58"/>
              </a:solidFill>
            </a:endParaRPr>
          </a:p>
        </p:txBody>
      </p:sp>
      <p:sp>
        <p:nvSpPr>
          <p:cNvPr id="13" name="Title 12"/>
          <p:cNvSpPr>
            <a:spLocks noGrp="1"/>
          </p:cNvSpPr>
          <p:nvPr>
            <p:ph type="title" hasCustomPrompt="1"/>
          </p:nvPr>
        </p:nvSpPr>
        <p:spPr>
          <a:xfrm>
            <a:off x="0" y="850517"/>
            <a:ext cx="9144000" cy="952579"/>
          </a:xfrm>
          <a:prstGeom prst="rect">
            <a:avLst/>
          </a:prstGeom>
          <a:ln>
            <a:noFill/>
          </a:ln>
        </p:spPr>
        <p:txBody>
          <a:bodyPr vert="horz"/>
          <a:lstStyle>
            <a:lvl1pPr>
              <a:defRPr sz="5900" b="1">
                <a:solidFill>
                  <a:srgbClr val="124F34"/>
                </a:solidFill>
                <a:latin typeface="Times"/>
                <a:cs typeface="Times"/>
              </a:defRPr>
            </a:lvl1pPr>
          </a:lstStyle>
          <a:p>
            <a:r>
              <a:rPr lang="en-US" dirty="0"/>
              <a:t>Presentation Title</a:t>
            </a:r>
          </a:p>
        </p:txBody>
      </p:sp>
      <p:sp>
        <p:nvSpPr>
          <p:cNvPr id="15" name="Text Placeholder 14"/>
          <p:cNvSpPr>
            <a:spLocks noGrp="1"/>
          </p:cNvSpPr>
          <p:nvPr>
            <p:ph type="body" sz="quarter" idx="10" hasCustomPrompt="1"/>
          </p:nvPr>
        </p:nvSpPr>
        <p:spPr>
          <a:xfrm>
            <a:off x="0" y="2155123"/>
            <a:ext cx="9144000" cy="2471737"/>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Day, Year</a:t>
            </a:r>
          </a:p>
        </p:txBody>
      </p:sp>
    </p:spTree>
    <p:extLst>
      <p:ext uri="{BB962C8B-B14F-4D97-AF65-F5344CB8AC3E}">
        <p14:creationId xmlns:p14="http://schemas.microsoft.com/office/powerpoint/2010/main" val="1957224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55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5385A6-04E3-8340-AF2D-89BE0F9D7655}" type="slidenum">
              <a:rPr lang="en-US" smtClean="0"/>
              <a:t>‹#›</a:t>
            </a:fld>
            <a:endParaRPr lang="en-US"/>
          </a:p>
        </p:txBody>
      </p:sp>
    </p:spTree>
    <p:extLst>
      <p:ext uri="{BB962C8B-B14F-4D97-AF65-F5344CB8AC3E}">
        <p14:creationId xmlns:p14="http://schemas.microsoft.com/office/powerpoint/2010/main" val="1639816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B5385A6-04E3-8340-AF2D-89BE0F9D7655}" type="slidenum">
              <a:rPr lang="en-US" smtClean="0"/>
              <a:t>‹#›</a:t>
            </a:fld>
            <a:endParaRPr lang="en-US"/>
          </a:p>
        </p:txBody>
      </p:sp>
    </p:spTree>
    <p:extLst>
      <p:ext uri="{BB962C8B-B14F-4D97-AF65-F5344CB8AC3E}">
        <p14:creationId xmlns:p14="http://schemas.microsoft.com/office/powerpoint/2010/main" val="34880545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B5385A6-04E3-8340-AF2D-89BE0F9D7655}" type="slidenum">
              <a:rPr lang="en-US" smtClean="0"/>
              <a:t>‹#›</a:t>
            </a:fld>
            <a:endParaRPr lang="en-US"/>
          </a:p>
        </p:txBody>
      </p:sp>
    </p:spTree>
    <p:extLst>
      <p:ext uri="{BB962C8B-B14F-4D97-AF65-F5344CB8AC3E}">
        <p14:creationId xmlns:p14="http://schemas.microsoft.com/office/powerpoint/2010/main" val="3616480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597922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272597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292275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2519155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3139660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9"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School Facts</a:t>
            </a:r>
            <a:br>
              <a:rPr lang="en-US" dirty="0"/>
            </a:br>
            <a:endParaRPr lang="en-US" dirty="0"/>
          </a:p>
        </p:txBody>
      </p:sp>
      <p:sp>
        <p:nvSpPr>
          <p:cNvPr id="11" name="Text Placeholder 10"/>
          <p:cNvSpPr>
            <a:spLocks noGrp="1"/>
          </p:cNvSpPr>
          <p:nvPr>
            <p:ph type="body" sz="quarter" idx="10" hasCustomPrompt="1"/>
          </p:nvPr>
        </p:nvSpPr>
        <p:spPr>
          <a:xfrm>
            <a:off x="510035" y="5782873"/>
            <a:ext cx="4173235" cy="442909"/>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Sit </a:t>
            </a:r>
            <a:r>
              <a:rPr lang="en-US" dirty="0" err="1"/>
              <a:t>amet</a:t>
            </a:r>
            <a:r>
              <a:rPr lang="en-US" dirty="0"/>
              <a:t>, </a:t>
            </a:r>
            <a:r>
              <a:rPr lang="en-US" dirty="0" err="1"/>
              <a:t>consectuer</a:t>
            </a:r>
            <a:r>
              <a:rPr lang="en-US" dirty="0"/>
              <a:t> </a:t>
            </a:r>
            <a:r>
              <a:rPr lang="en-US" dirty="0" err="1"/>
              <a:t>elit</a:t>
            </a:r>
            <a:r>
              <a:rPr lang="en-US" dirty="0"/>
              <a:t>, sit </a:t>
            </a:r>
            <a:r>
              <a:rPr lang="en-US" dirty="0" err="1"/>
              <a:t>diam</a:t>
            </a:r>
            <a:r>
              <a:rPr lang="en-US" dirty="0"/>
              <a:t> </a:t>
            </a:r>
            <a:r>
              <a:rPr lang="en-US" dirty="0" err="1"/>
              <a:t>nonuy</a:t>
            </a:r>
            <a:r>
              <a:rPr lang="en-US" dirty="0"/>
              <a:t> </a:t>
            </a:r>
            <a:r>
              <a:rPr lang="en-US" sz="1050" dirty="0" err="1">
                <a:solidFill>
                  <a:srgbClr val="000000"/>
                </a:solidFill>
                <a:latin typeface="Arial"/>
                <a:cs typeface="Arial"/>
              </a:rPr>
              <a:t>consectetuer</a:t>
            </a:r>
            <a:r>
              <a:rPr lang="en-US" sz="1050" dirty="0">
                <a:solidFill>
                  <a:srgbClr val="000000"/>
                </a:solidFill>
                <a:latin typeface="Arial"/>
                <a:cs typeface="Arial"/>
              </a:rPr>
              <a:t> </a:t>
            </a:r>
            <a:r>
              <a:rPr lang="en-US" sz="1050" dirty="0" err="1">
                <a:solidFill>
                  <a:srgbClr val="000000"/>
                </a:solidFill>
                <a:latin typeface="Arial"/>
                <a:cs typeface="Arial"/>
              </a:rPr>
              <a:t>adipisae</a:t>
            </a:r>
            <a:r>
              <a:rPr lang="en-US" sz="1050" dirty="0">
                <a:solidFill>
                  <a:srgbClr val="000000"/>
                </a:solidFill>
                <a:latin typeface="Arial"/>
                <a:cs typeface="Arial"/>
              </a:rPr>
              <a:t/>
            </a:r>
            <a:br>
              <a:rPr lang="en-US" sz="1050" dirty="0">
                <a:solidFill>
                  <a:srgbClr val="000000"/>
                </a:solidFill>
                <a:latin typeface="Arial"/>
                <a:cs typeface="Arial"/>
              </a:rPr>
            </a:br>
            <a:endParaRPr lang="en-US" dirty="0"/>
          </a:p>
        </p:txBody>
      </p:sp>
      <p:sp>
        <p:nvSpPr>
          <p:cNvPr id="12" name="Text Placeholder 10"/>
          <p:cNvSpPr>
            <a:spLocks noGrp="1"/>
          </p:cNvSpPr>
          <p:nvPr>
            <p:ph type="body" sz="quarter" idx="11" hasCustomPrompt="1"/>
          </p:nvPr>
        </p:nvSpPr>
        <p:spPr>
          <a:xfrm>
            <a:off x="4585951" y="1225974"/>
            <a:ext cx="3986816" cy="48584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050">
                <a:latin typeface="Arial"/>
                <a:cs typeface="Arial"/>
              </a:defRPr>
            </a:lvl1pPr>
          </a:lstStyle>
          <a:p>
            <a:r>
              <a:rPr lang="en-US" sz="1300" dirty="0">
                <a:solidFill>
                  <a:srgbClr val="182F58"/>
                </a:solidFill>
              </a:rPr>
              <a:t>Founded</a:t>
            </a:r>
            <a:br>
              <a:rPr lang="en-US" sz="1300" dirty="0">
                <a:solidFill>
                  <a:srgbClr val="182F58"/>
                </a:solidFill>
              </a:rPr>
            </a:br>
            <a:r>
              <a:rPr lang="en-US" sz="2500" dirty="0">
                <a:solidFill>
                  <a:srgbClr val="000000"/>
                </a:solidFill>
              </a:rPr>
              <a:t>1916</a:t>
            </a:r>
          </a:p>
          <a:p>
            <a:endParaRPr lang="en-US" sz="1300" dirty="0">
              <a:solidFill>
                <a:srgbClr val="000000"/>
              </a:solidFill>
            </a:endParaRPr>
          </a:p>
          <a:p>
            <a:r>
              <a:rPr lang="en-US" sz="1300" dirty="0">
                <a:solidFill>
                  <a:srgbClr val="182F58"/>
                </a:solidFill>
              </a:rPr>
              <a:t>Students</a:t>
            </a:r>
            <a:br>
              <a:rPr lang="en-US" sz="1300" dirty="0">
                <a:solidFill>
                  <a:srgbClr val="182F58"/>
                </a:solidFill>
              </a:rPr>
            </a:br>
            <a:r>
              <a:rPr lang="en-US" sz="2500" dirty="0">
                <a:solidFill>
                  <a:srgbClr val="000000"/>
                </a:solidFill>
              </a:rPr>
              <a:t>2,287</a:t>
            </a:r>
          </a:p>
          <a:p>
            <a:endParaRPr lang="en-US" sz="1300" dirty="0">
              <a:solidFill>
                <a:srgbClr val="000000"/>
              </a:solidFill>
            </a:endParaRPr>
          </a:p>
          <a:p>
            <a:r>
              <a:rPr lang="en-US" sz="1300" dirty="0">
                <a:solidFill>
                  <a:srgbClr val="182F58"/>
                </a:solidFill>
              </a:rPr>
              <a:t>Alumni</a:t>
            </a:r>
            <a:br>
              <a:rPr lang="en-US" sz="1300" dirty="0">
                <a:solidFill>
                  <a:srgbClr val="182F58"/>
                </a:solidFill>
              </a:rPr>
            </a:br>
            <a:r>
              <a:rPr lang="en-US" sz="2500" dirty="0">
                <a:solidFill>
                  <a:srgbClr val="000000"/>
                </a:solidFill>
              </a:rPr>
              <a:t>20,490</a:t>
            </a:r>
          </a:p>
          <a:p>
            <a:endParaRPr lang="en-US" sz="1300" dirty="0">
              <a:solidFill>
                <a:srgbClr val="000000"/>
              </a:solidFill>
            </a:endParaRPr>
          </a:p>
          <a:p>
            <a:r>
              <a:rPr lang="en-US" sz="1300" dirty="0">
                <a:solidFill>
                  <a:srgbClr val="182F58"/>
                </a:solidFill>
              </a:rPr>
              <a:t>Departments</a:t>
            </a:r>
            <a:br>
              <a:rPr lang="en-US" sz="1300" dirty="0">
                <a:solidFill>
                  <a:srgbClr val="182F58"/>
                </a:solidFill>
              </a:rPr>
            </a:br>
            <a:r>
              <a:rPr lang="en-US" sz="2500" dirty="0">
                <a:solidFill>
                  <a:srgbClr val="000000"/>
                </a:solidFill>
              </a:rPr>
              <a:t>10</a:t>
            </a:r>
          </a:p>
          <a:p>
            <a:endParaRPr lang="en-US" sz="1300" dirty="0">
              <a:solidFill>
                <a:srgbClr val="000000"/>
              </a:solidFill>
            </a:endParaRPr>
          </a:p>
          <a:p>
            <a:r>
              <a:rPr lang="en-US" sz="1300" dirty="0">
                <a:solidFill>
                  <a:srgbClr val="182F58"/>
                </a:solidFill>
              </a:rPr>
              <a:t>Centers &amp; Institutes</a:t>
            </a:r>
            <a:br>
              <a:rPr lang="en-US" sz="1300" dirty="0">
                <a:solidFill>
                  <a:srgbClr val="182F58"/>
                </a:solidFill>
              </a:rPr>
            </a:br>
            <a:r>
              <a:rPr lang="en-US" sz="2500" dirty="0">
                <a:solidFill>
                  <a:srgbClr val="000000"/>
                </a:solidFill>
              </a:rPr>
              <a:t>60+</a:t>
            </a:r>
            <a:endParaRPr lang="en-US" sz="2500" baseline="30000" dirty="0">
              <a:solidFill>
                <a:srgbClr val="000000"/>
              </a:solidFill>
              <a:latin typeface="Arial"/>
              <a:cs typeface="Arial"/>
            </a:endParaRPr>
          </a:p>
          <a:p>
            <a:pPr>
              <a:lnSpc>
                <a:spcPct val="150000"/>
              </a:lnSpc>
              <a:defRPr/>
            </a:pPr>
            <a:endParaRPr lang="en-US" sz="1300" baseline="30000" dirty="0">
              <a:solidFill>
                <a:srgbClr val="000000"/>
              </a:solidFill>
              <a:latin typeface="Arial"/>
              <a:cs typeface="Arial"/>
            </a:endParaRPr>
          </a:p>
          <a:p>
            <a:pPr>
              <a:lnSpc>
                <a:spcPct val="150000"/>
              </a:lnSpc>
              <a:defRPr/>
            </a:pPr>
            <a:endParaRPr lang="en-US" sz="1050" baseline="30000" dirty="0">
              <a:solidFill>
                <a:srgbClr val="000000"/>
              </a:solidFill>
              <a:latin typeface="Arial"/>
              <a:cs typeface="Arial"/>
            </a:endParaRPr>
          </a:p>
        </p:txBody>
      </p:sp>
      <p:sp>
        <p:nvSpPr>
          <p:cNvPr id="8" name="Picture Placeholder 6"/>
          <p:cNvSpPr>
            <a:spLocks noGrp="1"/>
          </p:cNvSpPr>
          <p:nvPr>
            <p:ph type="pic" sz="quarter" idx="15"/>
          </p:nvPr>
        </p:nvSpPr>
        <p:spPr>
          <a:xfrm>
            <a:off x="578322" y="1315467"/>
            <a:ext cx="3696721" cy="4445365"/>
          </a:xfrm>
          <a:prstGeom prst="rect">
            <a:avLst/>
          </a:prstGeom>
        </p:spPr>
        <p:txBody>
          <a:bodyPr vert="horz"/>
          <a:lstStyle/>
          <a:p>
            <a:endParaRPr lang="en-US"/>
          </a:p>
        </p:txBody>
      </p:sp>
    </p:spTree>
    <p:extLst>
      <p:ext uri="{BB962C8B-B14F-4D97-AF65-F5344CB8AC3E}">
        <p14:creationId xmlns:p14="http://schemas.microsoft.com/office/powerpoint/2010/main" val="31762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cover xx.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7192"/>
            <a:ext cx="9169073" cy="7085193"/>
          </a:xfrm>
          <a:prstGeom prst="rect">
            <a:avLst/>
          </a:prstGeom>
        </p:spPr>
      </p:pic>
      <p:sp>
        <p:nvSpPr>
          <p:cNvPr id="4" name="Rectangle 3"/>
          <p:cNvSpPr/>
          <p:nvPr/>
        </p:nvSpPr>
        <p:spPr>
          <a:xfrm>
            <a:off x="0" y="6449989"/>
            <a:ext cx="9144000" cy="408012"/>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5" name="Rectangle 4"/>
          <p:cNvSpPr/>
          <p:nvPr/>
        </p:nvSpPr>
        <p:spPr>
          <a:xfrm>
            <a:off x="0" y="1"/>
            <a:ext cx="9144000" cy="188939"/>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p>
        </p:txBody>
      </p:sp>
      <p:sp>
        <p:nvSpPr>
          <p:cNvPr id="2" name="Title 1"/>
          <p:cNvSpPr>
            <a:spLocks noGrp="1"/>
          </p:cNvSpPr>
          <p:nvPr>
            <p:ph type="title" hasCustomPrompt="1"/>
          </p:nvPr>
        </p:nvSpPr>
        <p:spPr>
          <a:xfrm>
            <a:off x="0" y="850515"/>
            <a:ext cx="9144000" cy="1009281"/>
          </a:xfrm>
          <a:prstGeom prst="rect">
            <a:avLst/>
          </a:prstGeom>
          <a:ln>
            <a:noFill/>
          </a:ln>
        </p:spPr>
        <p:txBody>
          <a:bodyPr vert="horz"/>
          <a:lstStyle>
            <a:lvl1pPr>
              <a:defRPr sz="5900" b="1" i="0">
                <a:solidFill>
                  <a:srgbClr val="124F34"/>
                </a:solidFill>
                <a:latin typeface="Times"/>
                <a:cs typeface="Times"/>
              </a:defRPr>
            </a:lvl1pPr>
          </a:lstStyle>
          <a:p>
            <a:r>
              <a:rPr lang="en-US" dirty="0"/>
              <a:t>Presentation Title</a:t>
            </a:r>
          </a:p>
        </p:txBody>
      </p:sp>
      <p:sp>
        <p:nvSpPr>
          <p:cNvPr id="11" name="Text Placeholder 10"/>
          <p:cNvSpPr>
            <a:spLocks noGrp="1"/>
          </p:cNvSpPr>
          <p:nvPr>
            <p:ph type="body" sz="quarter" idx="10" hasCustomPrompt="1"/>
          </p:nvPr>
        </p:nvSpPr>
        <p:spPr>
          <a:xfrm>
            <a:off x="0" y="2154644"/>
            <a:ext cx="9144000" cy="2176962"/>
          </a:xfrm>
          <a:prstGeom prst="rect">
            <a:avLst/>
          </a:prstGeom>
        </p:spPr>
        <p:txBody>
          <a:bodyPr vert="horz"/>
          <a:lstStyle>
            <a:lvl1pPr marL="0" indent="0" algn="ctr">
              <a:buNone/>
              <a:defRPr sz="2700" b="1" i="0" baseline="0">
                <a:latin typeface="Arial"/>
                <a:cs typeface="Arial"/>
              </a:defRPr>
            </a:lvl1pPr>
          </a:lstStyle>
          <a:p>
            <a:pPr lvl="0"/>
            <a:r>
              <a:rPr lang="en-US" dirty="0"/>
              <a:t>Name Name, Degrees</a:t>
            </a:r>
          </a:p>
          <a:p>
            <a:pPr lvl="0"/>
            <a:r>
              <a:rPr lang="en-US" dirty="0"/>
              <a:t>Professional Title</a:t>
            </a:r>
          </a:p>
          <a:p>
            <a:pPr lvl="0"/>
            <a:r>
              <a:rPr lang="en-US" dirty="0"/>
              <a:t>Month Date, Year</a:t>
            </a:r>
          </a:p>
        </p:txBody>
      </p:sp>
    </p:spTree>
    <p:extLst>
      <p:ext uri="{BB962C8B-B14F-4D97-AF65-F5344CB8AC3E}">
        <p14:creationId xmlns:p14="http://schemas.microsoft.com/office/powerpoint/2010/main" val="3367396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136124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pic>
        <p:nvPicPr>
          <p:cNvPr id="3" name="Picture 2" descr="b-blue 15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4" name="TextBox 3"/>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82F58"/>
                </a:solidFill>
                <a:latin typeface="Times"/>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182F58"/>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Tree>
    <p:extLst>
      <p:ext uri="{BB962C8B-B14F-4D97-AF65-F5344CB8AC3E}">
        <p14:creationId xmlns:p14="http://schemas.microsoft.com/office/powerpoint/2010/main" val="4111731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273600" y="373275"/>
            <a:ext cx="8870400" cy="797947"/>
          </a:xfrm>
          <a:prstGeom prst="rect">
            <a:avLst/>
          </a:prstGeom>
        </p:spPr>
        <p:txBody>
          <a:bodyPr vert="horz"/>
          <a:lstStyle>
            <a:lvl1pPr algn="l">
              <a:defRPr sz="3200">
                <a:solidFill>
                  <a:srgbClr val="002060"/>
                </a:solidFill>
                <a:latin typeface="Arial" panose="020B0604020202020204" pitchFamily="34" charset="0"/>
                <a:cs typeface="Arial" panose="020B0604020202020204" pitchFamily="34" charset="0"/>
              </a:defRPr>
            </a:lvl1pPr>
          </a:lstStyle>
          <a:p>
            <a:r>
              <a:rPr lang="en-US" dirty="0"/>
              <a:t>Presentation Outline</a:t>
            </a:r>
          </a:p>
        </p:txBody>
      </p:sp>
      <p:cxnSp>
        <p:nvCxnSpPr>
          <p:cNvPr id="8" name="Straight Connector 7"/>
          <p:cNvCxnSpPr/>
          <p:nvPr/>
        </p:nvCxnSpPr>
        <p:spPr>
          <a:xfrm>
            <a:off x="451556" y="1199444"/>
            <a:ext cx="8269111" cy="0"/>
          </a:xfrm>
          <a:prstGeom prst="line">
            <a:avLst/>
          </a:prstGeom>
          <a:ln w="12700" cmpd="sng">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6958" y="6044011"/>
            <a:ext cx="8269111" cy="0"/>
          </a:xfrm>
          <a:prstGeom prst="line">
            <a:avLst/>
          </a:prstGeom>
          <a:ln w="127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cxnSp>
        <p:nvCxnSpPr>
          <p:cNvPr id="10" name="Straight Connector 9"/>
          <p:cNvCxnSpPr/>
          <p:nvPr userDrawn="1"/>
        </p:nvCxnSpPr>
        <p:spPr>
          <a:xfrm>
            <a:off x="451556" y="1199444"/>
            <a:ext cx="8269111" cy="0"/>
          </a:xfrm>
          <a:prstGeom prst="line">
            <a:avLst/>
          </a:prstGeom>
          <a:ln w="12700" cmpd="sng">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36958" y="6044011"/>
            <a:ext cx="8269111" cy="0"/>
          </a:xfrm>
          <a:prstGeom prst="line">
            <a:avLst/>
          </a:prstGeom>
          <a:ln w="127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047" y="6088366"/>
            <a:ext cx="2051852" cy="776022"/>
          </a:xfrm>
          <a:prstGeom prst="rect">
            <a:avLst/>
          </a:prstGeom>
        </p:spPr>
      </p:pic>
      <p:pic>
        <p:nvPicPr>
          <p:cNvPr id="20" name="Picture 1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13420" y="6198576"/>
            <a:ext cx="1543716" cy="512796"/>
          </a:xfrm>
          <a:prstGeom prst="rect">
            <a:avLst/>
          </a:prstGeom>
          <a:noFill/>
          <a:ln>
            <a:noFill/>
          </a:ln>
        </p:spPr>
      </p:pic>
      <p:pic>
        <p:nvPicPr>
          <p:cNvPr id="13" name="Picture 12"/>
          <p:cNvPicPr>
            <a:picLocks noChangeAspect="1"/>
          </p:cNvPicPr>
          <p:nvPr userDrawn="1"/>
        </p:nvPicPr>
        <p:blipFill>
          <a:blip r:embed="rId4"/>
          <a:stretch>
            <a:fillRect/>
          </a:stretch>
        </p:blipFill>
        <p:spPr>
          <a:xfrm>
            <a:off x="2742739" y="6069260"/>
            <a:ext cx="2304762" cy="771429"/>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0378" y="6203881"/>
            <a:ext cx="1775691" cy="441232"/>
          </a:xfrm>
          <a:prstGeom prst="rect">
            <a:avLst/>
          </a:prstGeom>
        </p:spPr>
      </p:pic>
    </p:spTree>
    <p:extLst>
      <p:ext uri="{BB962C8B-B14F-4D97-AF65-F5344CB8AC3E}">
        <p14:creationId xmlns:p14="http://schemas.microsoft.com/office/powerpoint/2010/main" val="1232362638"/>
      </p:ext>
    </p:extLst>
  </p:cSld>
  <p:clrMapOvr>
    <a:masterClrMapping/>
  </p:clrMapOvr>
  <p:extLst mod="1">
    <p:ext uri="{DCECCB84-F9BA-43D5-87BE-67443E8EF086}">
      <p15:sldGuideLst xmlns:p15="http://schemas.microsoft.com/office/powerpoint/2012/main">
        <p15:guide id="1" orient="horz" pos="3912">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mp; content">
    <p:spTree>
      <p:nvGrpSpPr>
        <p:cNvPr id="1" name=""/>
        <p:cNvGrpSpPr/>
        <p:nvPr/>
      </p:nvGrpSpPr>
      <p:grpSpPr>
        <a:xfrm>
          <a:off x="0" y="0"/>
          <a:ext cx="0" cy="0"/>
          <a:chOff x="0" y="0"/>
          <a:chExt cx="0" cy="0"/>
        </a:xfrm>
      </p:grpSpPr>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cxnSp>
        <p:nvCxnSpPr>
          <p:cNvPr id="12" name="Straight Connector 11"/>
          <p:cNvCxnSpPr/>
          <p:nvPr/>
        </p:nvCxnSpPr>
        <p:spPr>
          <a:xfrm>
            <a:off x="436958" y="6044011"/>
            <a:ext cx="8269111" cy="0"/>
          </a:xfrm>
          <a:prstGeom prst="line">
            <a:avLst/>
          </a:prstGeom>
          <a:ln w="127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cxnSp>
        <p:nvCxnSpPr>
          <p:cNvPr id="11" name="Straight Connector 10"/>
          <p:cNvCxnSpPr/>
          <p:nvPr userDrawn="1"/>
        </p:nvCxnSpPr>
        <p:spPr>
          <a:xfrm>
            <a:off x="436958" y="6044011"/>
            <a:ext cx="8269111" cy="0"/>
          </a:xfrm>
          <a:prstGeom prst="line">
            <a:avLst/>
          </a:prstGeom>
          <a:ln w="127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047" y="6088366"/>
            <a:ext cx="2051852" cy="776022"/>
          </a:xfrm>
          <a:prstGeom prst="rect">
            <a:avLst/>
          </a:prstGeom>
        </p:spPr>
      </p:pic>
      <p:pic>
        <p:nvPicPr>
          <p:cNvPr id="20" name="Picture 19"/>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113420" y="6198576"/>
            <a:ext cx="1543716" cy="512796"/>
          </a:xfrm>
          <a:prstGeom prst="rect">
            <a:avLst/>
          </a:prstGeom>
          <a:noFill/>
          <a:ln>
            <a:noFill/>
          </a:ln>
        </p:spPr>
      </p:pic>
      <p:pic>
        <p:nvPicPr>
          <p:cNvPr id="13" name="Picture 12"/>
          <p:cNvPicPr>
            <a:picLocks noChangeAspect="1"/>
          </p:cNvPicPr>
          <p:nvPr userDrawn="1"/>
        </p:nvPicPr>
        <p:blipFill>
          <a:blip r:embed="rId4"/>
          <a:stretch>
            <a:fillRect/>
          </a:stretch>
        </p:blipFill>
        <p:spPr>
          <a:xfrm>
            <a:off x="2742739" y="6069260"/>
            <a:ext cx="2304762" cy="771429"/>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30378" y="6203881"/>
            <a:ext cx="1775691" cy="441232"/>
          </a:xfrm>
          <a:prstGeom prst="rect">
            <a:avLst/>
          </a:prstGeom>
        </p:spPr>
      </p:pic>
    </p:spTree>
    <p:extLst>
      <p:ext uri="{BB962C8B-B14F-4D97-AF65-F5344CB8AC3E}">
        <p14:creationId xmlns:p14="http://schemas.microsoft.com/office/powerpoint/2010/main" val="3867133542"/>
      </p:ext>
    </p:extLst>
  </p:cSld>
  <p:clrMapOvr>
    <a:masterClrMapping/>
  </p:clrMapOvr>
  <p:extLst mod="1">
    <p:ext uri="{DCECCB84-F9BA-43D5-87BE-67443E8EF086}">
      <p15:sldGuideLst xmlns:p15="http://schemas.microsoft.com/office/powerpoint/2012/main">
        <p15:guide id="1" orient="horz" pos="3912">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pic>
        <p:nvPicPr>
          <p:cNvPr id="4" name="Picture 3" descr="global-obesity.logo.small.horizontal.black.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14494" y="6131687"/>
            <a:ext cx="2656887" cy="740912"/>
          </a:xfrm>
          <a:prstGeom prst="rect">
            <a:avLst/>
          </a:prstGeom>
        </p:spPr>
      </p:pic>
    </p:spTree>
    <p:extLst>
      <p:ext uri="{BB962C8B-B14F-4D97-AF65-F5344CB8AC3E}">
        <p14:creationId xmlns:p14="http://schemas.microsoft.com/office/powerpoint/2010/main" val="194702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124F34"/>
          </a:solidFill>
          <a:ln>
            <a:noFill/>
          </a:ln>
        </p:spPr>
        <p:style>
          <a:lnRef idx="1">
            <a:schemeClr val="accent1"/>
          </a:lnRef>
          <a:fillRef idx="3">
            <a:schemeClr val="accent1"/>
          </a:fillRef>
          <a:effectRef idx="2">
            <a:schemeClr val="accent1"/>
          </a:effectRef>
          <a:fontRef idx="minor">
            <a:schemeClr val="lt1"/>
          </a:fontRef>
        </p:style>
        <p:txBody>
          <a:bodyPr lIns="82056" tIns="41028" rIns="82056" bIns="41028" rtlCol="0" anchor="ctr"/>
          <a:lstStyle/>
          <a:p>
            <a:pPr algn="ctr"/>
            <a:endParaRPr lang="en-US">
              <a:solidFill>
                <a:srgbClr val="006949"/>
              </a:solidFill>
            </a:endParaRPr>
          </a:p>
        </p:txBody>
      </p:sp>
      <p:sp>
        <p:nvSpPr>
          <p:cNvPr id="4" name="TextBox 3"/>
          <p:cNvSpPr txBox="1"/>
          <p:nvPr/>
        </p:nvSpPr>
        <p:spPr>
          <a:xfrm>
            <a:off x="0" y="1175128"/>
            <a:ext cx="9144000" cy="4545617"/>
          </a:xfrm>
          <a:prstGeom prst="rect">
            <a:avLst/>
          </a:prstGeom>
          <a:noFill/>
        </p:spPr>
        <p:txBody>
          <a:bodyPr wrap="square" lIns="82056" tIns="41028" rIns="82056" bIns="41028" rtlCol="0">
            <a:spAutoFit/>
          </a:bodyPr>
          <a:lstStyle/>
          <a:p>
            <a:pPr marL="0" marR="0" indent="0" algn="ctr" defTabSz="457134" rtl="0" eaLnBrk="1" fontAlgn="auto" latinLnBrk="0" hangingPunct="1">
              <a:lnSpc>
                <a:spcPct val="100000"/>
              </a:lnSpc>
              <a:spcBef>
                <a:spcPts val="0"/>
              </a:spcBef>
              <a:spcAft>
                <a:spcPts val="0"/>
              </a:spcAft>
              <a:buClrTx/>
              <a:buSzTx/>
              <a:buFontTx/>
              <a:buNone/>
              <a:tabLst/>
              <a:defRPr/>
            </a:pPr>
            <a:r>
              <a:rPr lang="en-US" sz="5800" b="0" i="0" dirty="0">
                <a:solidFill>
                  <a:schemeClr val="bg1"/>
                </a:solidFill>
                <a:latin typeface="Times"/>
                <a:cs typeface="Times"/>
              </a:rPr>
              <a:t>What is Public Health?</a:t>
            </a:r>
            <a:br>
              <a:rPr lang="en-US" sz="5800" b="0" i="0" dirty="0">
                <a:solidFill>
                  <a:schemeClr val="bg1"/>
                </a:solidFill>
                <a:latin typeface="Times"/>
                <a:cs typeface="Times"/>
              </a:rPr>
            </a:br>
            <a:r>
              <a:rPr lang="en-US" sz="5800" b="0" i="0" dirty="0">
                <a:solidFill>
                  <a:schemeClr val="bg1"/>
                </a:solidFill>
                <a:latin typeface="Times"/>
                <a:cs typeface="Times"/>
              </a:rPr>
              <a:t/>
            </a:r>
            <a:br>
              <a:rPr lang="en-US" sz="5800" b="0" i="0" dirty="0">
                <a:solidFill>
                  <a:schemeClr val="bg1"/>
                </a:solidFill>
                <a:latin typeface="Times"/>
                <a:cs typeface="Times"/>
              </a:rPr>
            </a:br>
            <a:r>
              <a:rPr lang="en-US" sz="5800" b="0" i="0" dirty="0">
                <a:solidFill>
                  <a:schemeClr val="bg1"/>
                </a:solidFill>
                <a:latin typeface="Times"/>
                <a:cs typeface="Times"/>
              </a:rPr>
              <a:t>Protecting Health,</a:t>
            </a:r>
            <a:br>
              <a:rPr lang="en-US" sz="5800" b="0" i="0" dirty="0">
                <a:solidFill>
                  <a:schemeClr val="bg1"/>
                </a:solidFill>
                <a:latin typeface="Times"/>
                <a:cs typeface="Times"/>
              </a:rPr>
            </a:br>
            <a:r>
              <a:rPr lang="en-US" sz="5800" b="0" i="0" dirty="0">
                <a:solidFill>
                  <a:schemeClr val="bg1"/>
                </a:solidFill>
                <a:latin typeface="Times"/>
                <a:cs typeface="Times"/>
              </a:rPr>
              <a:t>Saving Lives—</a:t>
            </a:r>
            <a:br>
              <a:rPr lang="en-US" sz="5800" b="0" i="0" dirty="0">
                <a:solidFill>
                  <a:schemeClr val="bg1"/>
                </a:solidFill>
                <a:latin typeface="Times"/>
                <a:cs typeface="Times"/>
              </a:rPr>
            </a:br>
            <a:r>
              <a:rPr lang="en-US" sz="5800" b="0" i="1" dirty="0">
                <a:solidFill>
                  <a:schemeClr val="bg1"/>
                </a:solidFill>
                <a:latin typeface="Times"/>
                <a:cs typeface="Times"/>
              </a:rPr>
              <a:t>Millions at a Time</a:t>
            </a:r>
          </a:p>
        </p:txBody>
      </p:sp>
    </p:spTree>
    <p:extLst>
      <p:ext uri="{BB962C8B-B14F-4D97-AF65-F5344CB8AC3E}">
        <p14:creationId xmlns:p14="http://schemas.microsoft.com/office/powerpoint/2010/main" val="12526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2" name="Title 1"/>
          <p:cNvSpPr>
            <a:spLocks noGrp="1"/>
          </p:cNvSpPr>
          <p:nvPr>
            <p:ph type="title" hasCustomPrompt="1"/>
          </p:nvPr>
        </p:nvSpPr>
        <p:spPr>
          <a:xfrm>
            <a:off x="472140" y="373275"/>
            <a:ext cx="8229600" cy="797947"/>
          </a:xfrm>
          <a:prstGeom prst="rect">
            <a:avLst/>
          </a:prstGeom>
        </p:spPr>
        <p:txBody>
          <a:bodyPr vert="horz"/>
          <a:lstStyle>
            <a:lvl1pPr algn="l">
              <a:defRPr sz="3600">
                <a:solidFill>
                  <a:srgbClr val="4F6228"/>
                </a:solidFill>
                <a:latin typeface="+mj-lt"/>
                <a:cs typeface="Times"/>
              </a:defRPr>
            </a:lvl1pPr>
          </a:lstStyle>
          <a:p>
            <a:r>
              <a:rPr lang="en-US" dirty="0"/>
              <a:t>Presentation Outline</a:t>
            </a:r>
          </a:p>
        </p:txBody>
      </p:sp>
      <p:sp>
        <p:nvSpPr>
          <p:cNvPr id="7" name="Text Placeholder 7"/>
          <p:cNvSpPr>
            <a:spLocks noGrp="1"/>
          </p:cNvSpPr>
          <p:nvPr>
            <p:ph type="body" sz="quarter" idx="10" hasCustomPrompt="1"/>
          </p:nvPr>
        </p:nvSpPr>
        <p:spPr>
          <a:xfrm>
            <a:off x="476541" y="1382888"/>
            <a:ext cx="8244125" cy="3939569"/>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mn-lt"/>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cxnSp>
        <p:nvCxnSpPr>
          <p:cNvPr id="8" name="Straight Connector 7"/>
          <p:cNvCxnSpPr/>
          <p:nvPr/>
        </p:nvCxnSpPr>
        <p:spPr>
          <a:xfrm>
            <a:off x="451556" y="1199444"/>
            <a:ext cx="8269111" cy="0"/>
          </a:xfrm>
          <a:prstGeom prst="line">
            <a:avLst/>
          </a:prstGeom>
          <a:ln w="12700" cmpd="sng">
            <a:solidFill>
              <a:schemeClr val="accent3">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2629" y="6117798"/>
            <a:ext cx="8269111" cy="0"/>
          </a:xfrm>
          <a:prstGeom prst="line">
            <a:avLst/>
          </a:prstGeom>
          <a:ln w="12700" cmpd="sng">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global-obesity.logo.small.horizontal.black.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4494" y="6131687"/>
            <a:ext cx="2656887" cy="740912"/>
          </a:xfrm>
          <a:prstGeom prst="rect">
            <a:avLst/>
          </a:prstGeom>
        </p:spPr>
      </p:pic>
      <p:pic>
        <p:nvPicPr>
          <p:cNvPr id="9" name="Picture 4" descr="http://pabook.libraries.psu.edu/palitmap/PGHCompLogo.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158" y="6131687"/>
            <a:ext cx="1789550" cy="67406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userDrawn="1"/>
        </p:nvSpPr>
        <p:spPr>
          <a:xfrm>
            <a:off x="432629" y="6228974"/>
            <a:ext cx="3039678" cy="461665"/>
          </a:xfrm>
          <a:prstGeom prst="rect">
            <a:avLst/>
          </a:prstGeom>
          <a:noFill/>
        </p:spPr>
        <p:txBody>
          <a:bodyPr wrap="none" rtlCol="0">
            <a:spAutoFit/>
          </a:bodyPr>
          <a:lstStyle/>
          <a:p>
            <a:r>
              <a:rPr lang="en-US" sz="2400" i="1" dirty="0" smtClean="0"/>
              <a:t>www.globalobesity.org</a:t>
            </a:r>
            <a:endParaRPr lang="en-US" sz="2400" i="1" dirty="0"/>
          </a:p>
        </p:txBody>
      </p:sp>
    </p:spTree>
    <p:extLst>
      <p:ext uri="{BB962C8B-B14F-4D97-AF65-F5344CB8AC3E}">
        <p14:creationId xmlns:p14="http://schemas.microsoft.com/office/powerpoint/2010/main" val="2956894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pic>
        <p:nvPicPr>
          <p:cNvPr id="6" name="Picture 5"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7"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pic>
        <p:nvPicPr>
          <p:cNvPr id="8" name="Picture 7" descr="b-blue 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10" name="TextBox 9"/>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Tree>
    <p:extLst>
      <p:ext uri="{BB962C8B-B14F-4D97-AF65-F5344CB8AC3E}">
        <p14:creationId xmlns:p14="http://schemas.microsoft.com/office/powerpoint/2010/main" val="70465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pic>
        <p:nvPicPr>
          <p:cNvPr id="6" name="Picture 5"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itle 1"/>
          <p:cNvSpPr>
            <a:spLocks noGrp="1"/>
          </p:cNvSpPr>
          <p:nvPr>
            <p:ph type="title" hasCustomPrompt="1"/>
          </p:nvPr>
        </p:nvSpPr>
        <p:spPr>
          <a:xfrm>
            <a:off x="472140" y="373275"/>
            <a:ext cx="8229600" cy="1143000"/>
          </a:xfrm>
          <a:prstGeom prst="rect">
            <a:avLst/>
          </a:prstGeom>
        </p:spPr>
        <p:txBody>
          <a:bodyPr vert="horz"/>
          <a:lstStyle>
            <a:lvl1pPr algn="l">
              <a:defRPr>
                <a:solidFill>
                  <a:srgbClr val="124F34"/>
                </a:solidFill>
                <a:latin typeface="Times"/>
                <a:cs typeface="Times"/>
              </a:defRPr>
            </a:lvl1pPr>
          </a:lstStyle>
          <a:p>
            <a:r>
              <a:rPr lang="en-US" dirty="0"/>
              <a:t>Slide Header</a:t>
            </a:r>
          </a:p>
        </p:txBody>
      </p:sp>
      <p:sp>
        <p:nvSpPr>
          <p:cNvPr id="9" name="Text Placeholder 7"/>
          <p:cNvSpPr>
            <a:spLocks noGrp="1"/>
          </p:cNvSpPr>
          <p:nvPr>
            <p:ph type="body" sz="quarter" idx="10" hasCustomPrompt="1"/>
          </p:nvPr>
        </p:nvSpPr>
        <p:spPr>
          <a:xfrm>
            <a:off x="476542" y="1226130"/>
            <a:ext cx="7778458"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pic>
        <p:nvPicPr>
          <p:cNvPr id="7" name="Picture 6" descr="b-blue 15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465830"/>
            <a:ext cx="9144000" cy="415636"/>
          </a:xfrm>
          <a:prstGeom prst="rect">
            <a:avLst/>
          </a:prstGeom>
        </p:spPr>
      </p:pic>
      <p:sp>
        <p:nvSpPr>
          <p:cNvPr id="10" name="TextBox 9"/>
          <p:cNvSpPr txBox="1"/>
          <p:nvPr userDrawn="1"/>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Tree>
    <p:extLst>
      <p:ext uri="{BB962C8B-B14F-4D97-AF65-F5344CB8AC3E}">
        <p14:creationId xmlns:p14="http://schemas.microsoft.com/office/powerpoint/2010/main" val="3133654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pic>
        <p:nvPicPr>
          <p:cNvPr id="5" name="Picture 4" descr="b-green 15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442927"/>
            <a:ext cx="9144000" cy="421178"/>
          </a:xfrm>
          <a:prstGeom prst="rect">
            <a:avLst/>
          </a:prstGeom>
        </p:spPr>
      </p:pic>
      <p:sp>
        <p:nvSpPr>
          <p:cNvPr id="4" name="TextBox 3"/>
          <p:cNvSpPr txBox="1"/>
          <p:nvPr/>
        </p:nvSpPr>
        <p:spPr>
          <a:xfrm>
            <a:off x="0" y="6615173"/>
            <a:ext cx="9144000" cy="190579"/>
          </a:xfrm>
          <a:prstGeom prst="rect">
            <a:avLst/>
          </a:prstGeom>
          <a:noFill/>
          <a:ln>
            <a:noFill/>
          </a:ln>
        </p:spPr>
        <p:txBody>
          <a:bodyPr wrap="square" lIns="82056" tIns="41028" rIns="82056" bIns="41028" rtlCol="0">
            <a:spAutoFit/>
          </a:bodyPr>
          <a:lstStyle/>
          <a:p>
            <a:pPr algn="ctr" rtl="0"/>
            <a:r>
              <a:rPr lang="en-US" sz="1050" b="0" i="0" u="none" strike="noStrike" kern="1200" baseline="30000" dirty="0">
                <a:solidFill>
                  <a:srgbClr val="FFFFFF"/>
                </a:solidFill>
                <a:latin typeface="Arial"/>
                <a:ea typeface="+mn-ea"/>
                <a:cs typeface="Arial"/>
              </a:rPr>
              <a:t>© 2014, Johns Hopkins University. All rights reserved.</a:t>
            </a:r>
          </a:p>
        </p:txBody>
      </p:sp>
      <p:sp>
        <p:nvSpPr>
          <p:cNvPr id="8" name="Text Placeholder 7"/>
          <p:cNvSpPr>
            <a:spLocks noGrp="1"/>
          </p:cNvSpPr>
          <p:nvPr>
            <p:ph type="body" sz="quarter" idx="10" hasCustomPrompt="1"/>
          </p:nvPr>
        </p:nvSpPr>
        <p:spPr>
          <a:xfrm>
            <a:off x="737075" y="2392008"/>
            <a:ext cx="8405337" cy="2234772"/>
          </a:xfrm>
          <a:prstGeom prst="rect">
            <a:avLst/>
          </a:prstGeom>
        </p:spPr>
        <p:txBody>
          <a:bodyPr vert="horz"/>
          <a:lstStyle>
            <a:lvl1pPr marL="0" indent="0">
              <a:buNone/>
              <a:defRPr sz="3600" b="1" i="0" baseline="0">
                <a:solidFill>
                  <a:srgbClr val="124F34"/>
                </a:solidFill>
                <a:latin typeface="Times"/>
                <a:cs typeface="Times"/>
              </a:defRPr>
            </a:lvl1pPr>
          </a:lstStyle>
          <a:p>
            <a:pPr lvl="0"/>
            <a:r>
              <a:rPr lang="en-US" dirty="0"/>
              <a:t>Quote about your topic line 1</a:t>
            </a:r>
            <a:br>
              <a:rPr lang="en-US" dirty="0"/>
            </a:br>
            <a:r>
              <a:rPr lang="en-US" dirty="0"/>
              <a:t>Quote about your topic line2</a:t>
            </a:r>
            <a:br>
              <a:rPr lang="en-US" dirty="0"/>
            </a:br>
            <a:r>
              <a:rPr lang="en-US" dirty="0"/>
              <a:t>                                  —author of quote</a:t>
            </a:r>
          </a:p>
        </p:txBody>
      </p:sp>
    </p:spTree>
    <p:extLst>
      <p:ext uri="{BB962C8B-B14F-4D97-AF65-F5344CB8AC3E}">
        <p14:creationId xmlns:p14="http://schemas.microsoft.com/office/powerpoint/2010/main" val="25307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2952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660" r:id="rId38"/>
    <p:sldLayoutId id="2147483661" r:id="rId39"/>
    <p:sldLayoutId id="2147483662" r:id="rId40"/>
    <p:sldLayoutId id="2147483663" r:id="rId41"/>
    <p:sldLayoutId id="2147483743" r:id="rId42"/>
    <p:sldLayoutId id="2147483744" r:id="rId43"/>
    <p:sldLayoutId id="2147483745" r:id="rId4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8.jp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hyperlink" Target="mailto:globalobesity@jhu.edu" TargetMode="External"/><Relationship Id="rId2" Type="http://schemas.openxmlformats.org/officeDocument/2006/relationships/hyperlink" Target="http://www.globalobesity.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901495"/>
            <a:ext cx="8636000" cy="2671437"/>
          </a:xfrm>
        </p:spPr>
        <p:txBody>
          <a:bodyPr/>
          <a:lstStyle/>
          <a:p>
            <a:r>
              <a:rPr lang="en-US" sz="3600" dirty="0"/>
              <a:t>Virtual Population for Obesity Prevention (VPOP) Labs: Computational, Multi-Scale Models for Obesity Solutions</a:t>
            </a:r>
          </a:p>
        </p:txBody>
      </p:sp>
      <p:sp>
        <p:nvSpPr>
          <p:cNvPr id="3" name="Text Placeholder 2"/>
          <p:cNvSpPr>
            <a:spLocks noGrp="1"/>
          </p:cNvSpPr>
          <p:nvPr>
            <p:ph type="body" sz="quarter" idx="11"/>
          </p:nvPr>
        </p:nvSpPr>
        <p:spPr>
          <a:xfrm>
            <a:off x="357187" y="2934297"/>
            <a:ext cx="8786813" cy="1277269"/>
          </a:xfrm>
        </p:spPr>
        <p:txBody>
          <a:bodyPr/>
          <a:lstStyle/>
          <a:p>
            <a:r>
              <a:rPr lang="en-US" sz="2200" dirty="0"/>
              <a:t>Bruce Y. Lee, MD, MBA</a:t>
            </a:r>
          </a:p>
          <a:p>
            <a:r>
              <a:rPr lang="en-US" sz="2200" dirty="0"/>
              <a:t>Associate </a:t>
            </a:r>
            <a:r>
              <a:rPr lang="en-US" sz="2200" dirty="0" smtClean="0"/>
              <a:t>Professor of International </a:t>
            </a:r>
            <a:r>
              <a:rPr lang="en-US" sz="2200" dirty="0"/>
              <a:t>Health</a:t>
            </a:r>
          </a:p>
          <a:p>
            <a:r>
              <a:rPr lang="en-US" sz="2200" dirty="0"/>
              <a:t>Executive Director, </a:t>
            </a:r>
            <a:r>
              <a:rPr lang="en-US" sz="2200" dirty="0" smtClean="0"/>
              <a:t>GOPC</a:t>
            </a:r>
          </a:p>
          <a:p>
            <a:r>
              <a:rPr lang="en-US" sz="2200" dirty="0" smtClean="0"/>
              <a:t>Email: brucelee@jhu.edu</a:t>
            </a:r>
            <a:endParaRPr lang="en-US" sz="2200" dirty="0"/>
          </a:p>
        </p:txBody>
      </p:sp>
      <p:sp>
        <p:nvSpPr>
          <p:cNvPr id="4" name="Text Placeholder 2"/>
          <p:cNvSpPr txBox="1">
            <a:spLocks/>
          </p:cNvSpPr>
          <p:nvPr/>
        </p:nvSpPr>
        <p:spPr>
          <a:xfrm>
            <a:off x="357186" y="4660920"/>
            <a:ext cx="8786813" cy="1277269"/>
          </a:xfrm>
          <a:prstGeom prst="rect">
            <a:avLst/>
          </a:prstGeom>
        </p:spPr>
        <p:txBody>
          <a:bodyPr vert="horz"/>
          <a:lstStyle>
            <a:lvl1pPr marL="0" indent="0" algn="l" defTabSz="457200" rtl="0" eaLnBrk="1" latinLnBrk="0" hangingPunct="1">
              <a:spcBef>
                <a:spcPct val="20000"/>
              </a:spcBef>
              <a:buFont typeface="Arial"/>
              <a:buNone/>
              <a:defRPr sz="2700" b="1" i="0" kern="1200" baseline="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t>Grant: U01HD086861</a:t>
            </a:r>
          </a:p>
          <a:p>
            <a:r>
              <a:rPr lang="en-US" sz="2100" dirty="0"/>
              <a:t>9/27/15-7/31/20</a:t>
            </a:r>
          </a:p>
          <a:p>
            <a:endParaRPr lang="en-US" sz="2100" dirty="0"/>
          </a:p>
        </p:txBody>
      </p:sp>
    </p:spTree>
    <p:extLst>
      <p:ext uri="{BB962C8B-B14F-4D97-AF65-F5344CB8AC3E}">
        <p14:creationId xmlns:p14="http://schemas.microsoft.com/office/powerpoint/2010/main" val="190752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40" y="18143"/>
            <a:ext cx="8229600" cy="797947"/>
          </a:xfrm>
        </p:spPr>
        <p:txBody>
          <a:bodyPr vert="horz"/>
          <a:lstStyle/>
          <a:p>
            <a:r>
              <a:rPr lang="en-US" sz="3200" dirty="0"/>
              <a:t>A systems approach iteratively brings together various disciplines, stakeholders, and methods</a:t>
            </a:r>
          </a:p>
        </p:txBody>
      </p:sp>
      <p:sp>
        <p:nvSpPr>
          <p:cNvPr id="6" name="Rectangle 5"/>
          <p:cNvSpPr/>
          <p:nvPr/>
        </p:nvSpPr>
        <p:spPr>
          <a:xfrm>
            <a:off x="406717" y="2548896"/>
            <a:ext cx="2403158" cy="1229354"/>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Create Mathematical and Computational Models to Represent System</a:t>
            </a:r>
          </a:p>
        </p:txBody>
      </p:sp>
      <p:sp>
        <p:nvSpPr>
          <p:cNvPr id="7" name="Rectangle 6"/>
          <p:cNvSpPr/>
          <p:nvPr/>
        </p:nvSpPr>
        <p:spPr>
          <a:xfrm>
            <a:off x="3299809" y="1422165"/>
            <a:ext cx="2403158" cy="889235"/>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Elucidate Important Factors and Relationships </a:t>
            </a:r>
          </a:p>
        </p:txBody>
      </p:sp>
      <p:sp>
        <p:nvSpPr>
          <p:cNvPr id="8" name="Rectangle 7"/>
          <p:cNvSpPr/>
          <p:nvPr/>
        </p:nvSpPr>
        <p:spPr>
          <a:xfrm>
            <a:off x="406718" y="1447478"/>
            <a:ext cx="2403157" cy="791496"/>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Convene Multi-disciplinary Teams</a:t>
            </a:r>
          </a:p>
        </p:txBody>
      </p:sp>
      <p:sp>
        <p:nvSpPr>
          <p:cNvPr id="9" name="Rectangle 8"/>
          <p:cNvSpPr/>
          <p:nvPr/>
        </p:nvSpPr>
        <p:spPr>
          <a:xfrm>
            <a:off x="3299809" y="3904620"/>
            <a:ext cx="2403158" cy="889235"/>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Test Different Policies and Interventions</a:t>
            </a:r>
          </a:p>
        </p:txBody>
      </p:sp>
      <p:sp>
        <p:nvSpPr>
          <p:cNvPr id="10" name="Rectangle 9"/>
          <p:cNvSpPr/>
          <p:nvPr/>
        </p:nvSpPr>
        <p:spPr>
          <a:xfrm>
            <a:off x="3299809" y="2713438"/>
            <a:ext cx="2403158" cy="868520"/>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Guide and Prioritize Data Collection</a:t>
            </a:r>
          </a:p>
        </p:txBody>
      </p:sp>
      <p:sp>
        <p:nvSpPr>
          <p:cNvPr id="11" name="Rectangle 10"/>
          <p:cNvSpPr/>
          <p:nvPr/>
        </p:nvSpPr>
        <p:spPr>
          <a:xfrm>
            <a:off x="6298582" y="4952686"/>
            <a:ext cx="2403158" cy="868520"/>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Design and Implement Interventions</a:t>
            </a:r>
          </a:p>
        </p:txBody>
      </p:sp>
      <p:sp>
        <p:nvSpPr>
          <p:cNvPr id="12" name="Rectangle 11"/>
          <p:cNvSpPr/>
          <p:nvPr/>
        </p:nvSpPr>
        <p:spPr>
          <a:xfrm>
            <a:off x="6298582" y="2703081"/>
            <a:ext cx="2403158" cy="889235"/>
          </a:xfrm>
          <a:prstGeom prst="rect">
            <a:avLst/>
          </a:prstGeom>
          <a:solidFill>
            <a:srgbClr val="4F62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FFFFFF"/>
                </a:solidFill>
              </a:rPr>
              <a:t>Inform Stakeholders</a:t>
            </a:r>
          </a:p>
        </p:txBody>
      </p:sp>
      <p:cxnSp>
        <p:nvCxnSpPr>
          <p:cNvPr id="47" name="Straight Arrow Connector 46"/>
          <p:cNvCxnSpPr>
            <a:stCxn id="8" idx="2"/>
            <a:endCxn id="6" idx="0"/>
          </p:cNvCxnSpPr>
          <p:nvPr/>
        </p:nvCxnSpPr>
        <p:spPr>
          <a:xfrm flipH="1">
            <a:off x="1608296" y="2238974"/>
            <a:ext cx="1" cy="309922"/>
          </a:xfrm>
          <a:prstGeom prst="straightConnector1">
            <a:avLst/>
          </a:pr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a:stCxn id="6" idx="3"/>
            <a:endCxn id="7" idx="1"/>
          </p:cNvCxnSpPr>
          <p:nvPr/>
        </p:nvCxnSpPr>
        <p:spPr>
          <a:xfrm flipV="1">
            <a:off x="2809875" y="1866783"/>
            <a:ext cx="489934" cy="1296790"/>
          </a:xfrm>
          <a:prstGeom prst="bentConnector3">
            <a:avLst/>
          </a:pr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6" idx="3"/>
            <a:endCxn id="9" idx="1"/>
          </p:cNvCxnSpPr>
          <p:nvPr/>
        </p:nvCxnSpPr>
        <p:spPr>
          <a:xfrm>
            <a:off x="2809875" y="3163573"/>
            <a:ext cx="489934" cy="1185665"/>
          </a:xfrm>
          <a:prstGeom prst="bentConnector3">
            <a:avLst/>
          </a:pr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7" name="Elbow Connector 66"/>
          <p:cNvCxnSpPr>
            <a:stCxn id="7" idx="3"/>
            <a:endCxn id="12" idx="1"/>
          </p:cNvCxnSpPr>
          <p:nvPr/>
        </p:nvCxnSpPr>
        <p:spPr>
          <a:xfrm>
            <a:off x="5702967" y="1866783"/>
            <a:ext cx="595615" cy="1280916"/>
          </a:xfrm>
          <a:prstGeom prst="bentConnector3">
            <a:avLst>
              <a:gd name="adj1" fmla="val 50000"/>
            </a:avLst>
          </a:pr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2" idx="2"/>
            <a:endCxn id="11" idx="0"/>
          </p:cNvCxnSpPr>
          <p:nvPr/>
        </p:nvCxnSpPr>
        <p:spPr>
          <a:xfrm>
            <a:off x="7500161" y="3592316"/>
            <a:ext cx="0" cy="1360370"/>
          </a:xfrm>
          <a:prstGeom prst="straightConnector1">
            <a:avLst/>
          </a:prstGeom>
          <a:ln>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394017" y="4952686"/>
            <a:ext cx="2415858" cy="86852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rPr>
              <a:t>Update Models</a:t>
            </a:r>
          </a:p>
        </p:txBody>
      </p:sp>
      <p:cxnSp>
        <p:nvCxnSpPr>
          <p:cNvPr id="78" name="Straight Arrow Connector 77"/>
          <p:cNvCxnSpPr>
            <a:stCxn id="74" idx="0"/>
            <a:endCxn id="6" idx="2"/>
          </p:cNvCxnSpPr>
          <p:nvPr/>
        </p:nvCxnSpPr>
        <p:spPr>
          <a:xfrm flipV="1">
            <a:off x="1601946" y="3778250"/>
            <a:ext cx="6350" cy="1174436"/>
          </a:xfrm>
          <a:prstGeom prst="straightConnector1">
            <a:avLst/>
          </a:prstGeom>
          <a:ln>
            <a:solidFill>
              <a:schemeClr val="accent1">
                <a:lumMod val="50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11" idx="1"/>
            <a:endCxn id="74" idx="3"/>
          </p:cNvCxnSpPr>
          <p:nvPr/>
        </p:nvCxnSpPr>
        <p:spPr>
          <a:xfrm flipH="1">
            <a:off x="2809875" y="5386946"/>
            <a:ext cx="3488707" cy="0"/>
          </a:xfrm>
          <a:prstGeom prst="straightConnector1">
            <a:avLst/>
          </a:prstGeom>
          <a:ln>
            <a:solidFill>
              <a:schemeClr val="accent1">
                <a:lumMod val="50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10" idx="3"/>
            <a:endCxn id="12" idx="1"/>
          </p:cNvCxnSpPr>
          <p:nvPr/>
        </p:nvCxnSpPr>
        <p:spPr>
          <a:xfrm>
            <a:off x="5702967" y="3147698"/>
            <a:ext cx="595615" cy="1"/>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92" name="Elbow Connector 91"/>
          <p:cNvCxnSpPr>
            <a:stCxn id="9" idx="3"/>
            <a:endCxn id="12" idx="1"/>
          </p:cNvCxnSpPr>
          <p:nvPr/>
        </p:nvCxnSpPr>
        <p:spPr>
          <a:xfrm flipV="1">
            <a:off x="5702967" y="3147699"/>
            <a:ext cx="595615" cy="1201539"/>
          </a:xfrm>
          <a:prstGeom prst="bentConnector3">
            <a:avLst>
              <a:gd name="adj1" fmla="val 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3254375" y="5355196"/>
            <a:ext cx="2794000" cy="338554"/>
          </a:xfrm>
          <a:prstGeom prst="rect">
            <a:avLst/>
          </a:prstGeom>
          <a:noFill/>
          <a:ln>
            <a:noFill/>
          </a:ln>
        </p:spPr>
        <p:txBody>
          <a:bodyPr wrap="square" rtlCol="0">
            <a:spAutoFit/>
          </a:bodyPr>
          <a:lstStyle/>
          <a:p>
            <a:r>
              <a:rPr lang="en-US" sz="1600" i="1" dirty="0">
                <a:solidFill>
                  <a:schemeClr val="accent1">
                    <a:lumMod val="50000"/>
                  </a:schemeClr>
                </a:solidFill>
              </a:rPr>
              <a:t>Data and results</a:t>
            </a:r>
          </a:p>
        </p:txBody>
      </p:sp>
      <p:cxnSp>
        <p:nvCxnSpPr>
          <p:cNvPr id="104" name="Straight Arrow Connector 103"/>
          <p:cNvCxnSpPr>
            <a:stCxn id="6" idx="3"/>
            <a:endCxn id="10" idx="1"/>
          </p:cNvCxnSpPr>
          <p:nvPr/>
        </p:nvCxnSpPr>
        <p:spPr>
          <a:xfrm flipV="1">
            <a:off x="2809875" y="3147698"/>
            <a:ext cx="489934" cy="1587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952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Systems Science Core Team</a:t>
            </a:r>
          </a:p>
        </p:txBody>
      </p:sp>
      <p:pic>
        <p:nvPicPr>
          <p:cNvPr id="1026" name="Picture 2" descr="http://www.cpp.edu/~publicaffairs/graphics/logos/CPP_logogre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624" y="6130745"/>
            <a:ext cx="669615" cy="72725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403" y="5310173"/>
            <a:ext cx="9144000" cy="246221"/>
          </a:xfrm>
          <a:prstGeom prst="rect">
            <a:avLst/>
          </a:prstGeom>
          <a:noFill/>
        </p:spPr>
        <p:txBody>
          <a:bodyPr wrap="square" rtlCol="0">
            <a:spAutoFit/>
          </a:bodyPr>
          <a:lstStyle/>
          <a:p>
            <a:r>
              <a:rPr lang="en-US" sz="1000" dirty="0"/>
              <a:t>           Sindiso Nyathi, BA             Mario Solano Gonzalez, BS            Marie Spiker, MSPH, RD            Patrick Wedlock, MSPH            Michelle Wong, BS                   Eli Zenkov, BS</a:t>
            </a:r>
          </a:p>
        </p:txBody>
      </p:sp>
      <p:sp>
        <p:nvSpPr>
          <p:cNvPr id="3" name="TextBox 2"/>
          <p:cNvSpPr txBox="1"/>
          <p:nvPr/>
        </p:nvSpPr>
        <p:spPr>
          <a:xfrm>
            <a:off x="-1" y="3117587"/>
            <a:ext cx="9144001" cy="246221"/>
          </a:xfrm>
          <a:prstGeom prst="rect">
            <a:avLst/>
          </a:prstGeom>
          <a:noFill/>
        </p:spPr>
        <p:txBody>
          <a:bodyPr wrap="square" rtlCol="0">
            <a:spAutoFit/>
          </a:bodyPr>
          <a:lstStyle/>
          <a:p>
            <a:r>
              <a:rPr lang="en-US" sz="1000" dirty="0"/>
              <a:t>      </a:t>
            </a:r>
            <a:r>
              <a:rPr lang="en-US" sz="1000" dirty="0" err="1"/>
              <a:t>Atif</a:t>
            </a:r>
            <a:r>
              <a:rPr lang="en-US" sz="1000" dirty="0"/>
              <a:t> Adam, MD                Shawn Brown, PhD            Molly Domino, BA	       Saeideh Fallah-Fini, PhD    Marie Ferguson, MSPH    Daniel Hertenstein, BS    Bruce Y. Lee, MD, MBA</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97" y="1709409"/>
            <a:ext cx="1066892" cy="1377815"/>
          </a:xfrm>
          <a:prstGeom prst="rect">
            <a:avLst/>
          </a:prstGeom>
          <a:effectLst>
            <a:outerShdw blurRad="292100" dist="139700" dir="2700000" algn="ctr" rotWithShape="0">
              <a:schemeClr val="tx1">
                <a:alpha val="65000"/>
              </a:schemeClr>
            </a:outerShdw>
            <a:softEdge rad="63500"/>
          </a:effectLst>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7212" y="1714703"/>
            <a:ext cx="1066892" cy="1371719"/>
          </a:xfrm>
          <a:prstGeom prst="rect">
            <a:avLst/>
          </a:prstGeom>
          <a:effectLst>
            <a:outerShdw blurRad="292100" dist="139700" dir="2700000" algn="ctr" rotWithShape="0">
              <a:schemeClr val="tx1">
                <a:alpha val="65000"/>
              </a:schemeClr>
            </a:outerShdw>
            <a:softEdge rad="63500"/>
          </a:effectLst>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197" y="1709608"/>
            <a:ext cx="1066800" cy="1371600"/>
          </a:xfrm>
          <a:prstGeom prst="rect">
            <a:avLst/>
          </a:prstGeom>
          <a:effectLst>
            <a:outerShdw blurRad="292100" dist="139700" dir="2700000" algn="ctr" rotWithShape="0">
              <a:schemeClr val="tx1">
                <a:alpha val="65000"/>
              </a:schemeClr>
            </a:outerShdw>
            <a:softEdge rad="63500"/>
          </a:effectLst>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7892" y="1714664"/>
            <a:ext cx="1066892" cy="1371719"/>
          </a:xfrm>
          <a:prstGeom prst="rect">
            <a:avLst/>
          </a:prstGeom>
          <a:effectLst>
            <a:outerShdw blurRad="292100" dist="139700" dir="2700000" algn="ctr" rotWithShape="0">
              <a:schemeClr val="tx1">
                <a:alpha val="65000"/>
              </a:schemeClr>
            </a:outerShdw>
            <a:softEdge rad="63500"/>
          </a:effectLst>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6204" y="1703393"/>
            <a:ext cx="1066892" cy="1377815"/>
          </a:xfrm>
          <a:prstGeom prst="rect">
            <a:avLst/>
          </a:prstGeom>
          <a:effectLst>
            <a:outerShdw blurRad="292100" dist="139700" dir="2040000" algn="ctr" rotWithShape="0">
              <a:schemeClr val="tx1">
                <a:alpha val="65000"/>
              </a:schemeClr>
            </a:outerShdw>
            <a:softEdge rad="63500"/>
          </a:effectLst>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69" y="1696135"/>
            <a:ext cx="1024217" cy="1377815"/>
          </a:xfrm>
          <a:prstGeom prst="rect">
            <a:avLst/>
          </a:prstGeom>
          <a:effectLst>
            <a:outerShdw blurRad="292100" dist="139700" dir="2700000" algn="ctr" rotWithShape="0">
              <a:schemeClr val="tx1">
                <a:alpha val="65000"/>
              </a:schemeClr>
            </a:outerShdw>
            <a:softEdge rad="63500"/>
          </a:effectLst>
        </p:spPr>
      </p:pic>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89700" y="1709608"/>
            <a:ext cx="1066892" cy="1377815"/>
          </a:xfrm>
          <a:prstGeom prst="rect">
            <a:avLst/>
          </a:prstGeom>
          <a:effectLst>
            <a:outerShdw blurRad="292100" dist="139700" dir="2700000" algn="ctr" rotWithShape="0">
              <a:schemeClr val="tx1">
                <a:alpha val="65000"/>
              </a:schemeClr>
            </a:outerShdw>
            <a:softEdge rad="63500"/>
          </a:effectLst>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9700" y="3887241"/>
            <a:ext cx="1066892" cy="1368585"/>
          </a:xfrm>
          <a:prstGeom prst="rect">
            <a:avLst/>
          </a:prstGeom>
          <a:effectLst>
            <a:outerShdw blurRad="292100" dist="139700" dir="2700000" algn="ctr" rotWithShape="0">
              <a:schemeClr val="tx1">
                <a:alpha val="65000"/>
              </a:schemeClr>
            </a:outerShdw>
            <a:softEdge rad="63500"/>
          </a:effectLst>
        </p:spPr>
      </p:pic>
      <p:pic>
        <p:nvPicPr>
          <p:cNvPr id="41" name="Picture 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0058" y="3932358"/>
            <a:ext cx="1066892" cy="1377815"/>
          </a:xfrm>
          <a:prstGeom prst="rect">
            <a:avLst/>
          </a:prstGeom>
          <a:effectLst>
            <a:outerShdw blurRad="292100" dist="139700" dir="2700000" algn="ctr" rotWithShape="0">
              <a:schemeClr val="tx1">
                <a:alpha val="65000"/>
              </a:schemeClr>
            </a:outerShdw>
            <a:softEdge rad="63500"/>
          </a:effectLst>
        </p:spPr>
      </p:pic>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81057" y="3912708"/>
            <a:ext cx="1066892" cy="1377815"/>
          </a:xfrm>
          <a:prstGeom prst="rect">
            <a:avLst/>
          </a:prstGeom>
          <a:effectLst>
            <a:outerShdw blurRad="292100" dist="139700" dir="2700000" algn="ctr" rotWithShape="0">
              <a:schemeClr val="tx1">
                <a:alpha val="65000"/>
              </a:schemeClr>
            </a:outerShdw>
            <a:softEdge rad="63500"/>
          </a:effectLst>
        </p:spPr>
      </p:pic>
      <p:pic>
        <p:nvPicPr>
          <p:cNvPr id="44" name="Picture 4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35151" y="3905184"/>
            <a:ext cx="1066892" cy="1377815"/>
          </a:xfrm>
          <a:prstGeom prst="rect">
            <a:avLst/>
          </a:prstGeom>
          <a:effectLst>
            <a:outerShdw blurRad="292100" dist="139700" dir="2700000" algn="ctr" rotWithShape="0">
              <a:schemeClr val="tx1">
                <a:alpha val="65000"/>
              </a:schemeClr>
            </a:outerShdw>
            <a:softEdge rad="63500"/>
          </a:effectLst>
        </p:spPr>
      </p:pic>
      <p:pic>
        <p:nvPicPr>
          <p:cNvPr id="48" name="Picture 4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3612" y="3889215"/>
            <a:ext cx="1066892" cy="1377815"/>
          </a:xfrm>
          <a:prstGeom prst="rect">
            <a:avLst/>
          </a:prstGeom>
          <a:effectLst>
            <a:outerShdw blurRad="292100" dist="139700" dir="2700000" algn="ctr" rotWithShape="0">
              <a:schemeClr val="tx1">
                <a:alpha val="65000"/>
              </a:schemeClr>
            </a:outerShdw>
            <a:softEdge rad="63500"/>
          </a:effectLst>
        </p:spPr>
      </p:pic>
      <p:pic>
        <p:nvPicPr>
          <p:cNvPr id="50" name="Picture 4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39473" y="3887241"/>
            <a:ext cx="1066892" cy="1377815"/>
          </a:xfrm>
          <a:prstGeom prst="rect">
            <a:avLst/>
          </a:prstGeom>
          <a:effectLst>
            <a:outerShdw blurRad="292100" dist="139700" dir="2700000" algn="ctr" rotWithShape="0">
              <a:schemeClr val="tx1">
                <a:alpha val="65000"/>
              </a:schemeClr>
            </a:outerShdw>
            <a:softEdge rad="63500"/>
          </a:effectLst>
        </p:spPr>
      </p:pic>
    </p:spTree>
    <p:extLst>
      <p:ext uri="{BB962C8B-B14F-4D97-AF65-F5344CB8AC3E}">
        <p14:creationId xmlns:p14="http://schemas.microsoft.com/office/powerpoint/2010/main" val="3180391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4100" y="379024"/>
            <a:ext cx="6731000" cy="6863417"/>
          </a:xfrm>
          <a:prstGeom prst="rect">
            <a:avLst/>
          </a:prstGeom>
          <a:noFill/>
        </p:spPr>
        <p:txBody>
          <a:bodyPr wrap="square" rtlCol="0">
            <a:spAutoFit/>
          </a:bodyPr>
          <a:lstStyle/>
          <a:p>
            <a:pPr algn="ctr"/>
            <a:r>
              <a:rPr lang="en-US" sz="4000" dirty="0">
                <a:solidFill>
                  <a:srgbClr val="4F6228"/>
                </a:solidFill>
              </a:rPr>
              <a:t>Questions and Discussion</a:t>
            </a:r>
          </a:p>
          <a:p>
            <a:pPr algn="ctr"/>
            <a:endParaRPr lang="en-US" sz="4000" dirty="0">
              <a:solidFill>
                <a:srgbClr val="4F6228"/>
              </a:solidFill>
            </a:endParaRPr>
          </a:p>
          <a:p>
            <a:pPr algn="ctr"/>
            <a:r>
              <a:rPr lang="en-US" sz="4000" dirty="0">
                <a:solidFill>
                  <a:srgbClr val="4F6228"/>
                </a:solidFill>
              </a:rPr>
              <a:t>Thank you! </a:t>
            </a:r>
          </a:p>
          <a:p>
            <a:pPr algn="ctr"/>
            <a:endParaRPr lang="en-US" sz="4000" dirty="0">
              <a:solidFill>
                <a:srgbClr val="4F6228"/>
              </a:solidFill>
            </a:endParaRPr>
          </a:p>
          <a:p>
            <a:pPr algn="ctr"/>
            <a:r>
              <a:rPr lang="en-US" sz="4000" dirty="0">
                <a:solidFill>
                  <a:srgbClr val="4F6228"/>
                </a:solidFill>
                <a:hlinkClick r:id="rId2"/>
              </a:rPr>
              <a:t>www.globalobesity.org</a:t>
            </a:r>
            <a:endParaRPr lang="en-US" sz="4000" dirty="0">
              <a:solidFill>
                <a:srgbClr val="4F6228"/>
              </a:solidFill>
            </a:endParaRPr>
          </a:p>
          <a:p>
            <a:pPr algn="ctr"/>
            <a:endParaRPr lang="en-US" sz="4000" dirty="0">
              <a:solidFill>
                <a:srgbClr val="4F6228"/>
              </a:solidFill>
            </a:endParaRPr>
          </a:p>
          <a:p>
            <a:pPr algn="ctr"/>
            <a:r>
              <a:rPr lang="en-US" sz="4000" dirty="0" smtClean="0">
                <a:solidFill>
                  <a:srgbClr val="4F6228"/>
                </a:solidFill>
                <a:hlinkClick r:id="rId3"/>
              </a:rPr>
              <a:t>globalobesity@jhu.edu</a:t>
            </a:r>
            <a:endParaRPr lang="en-US" sz="4000" dirty="0" smtClean="0">
              <a:solidFill>
                <a:srgbClr val="4F6228"/>
              </a:solidFill>
            </a:endParaRPr>
          </a:p>
          <a:p>
            <a:pPr algn="ctr"/>
            <a:endParaRPr lang="en-US" sz="4000" dirty="0" smtClean="0">
              <a:solidFill>
                <a:srgbClr val="4F6228"/>
              </a:solidFill>
            </a:endParaRPr>
          </a:p>
          <a:p>
            <a:pPr algn="ctr"/>
            <a:r>
              <a:rPr lang="en-US" sz="4000" dirty="0" smtClean="0">
                <a:solidFill>
                  <a:srgbClr val="4F6228"/>
                </a:solidFill>
              </a:rPr>
              <a:t>brucelee@jhu.edu</a:t>
            </a:r>
            <a:endParaRPr lang="en-US" sz="4000" dirty="0">
              <a:solidFill>
                <a:srgbClr val="4F6228"/>
              </a:solidFill>
            </a:endParaRPr>
          </a:p>
          <a:p>
            <a:pPr algn="ctr"/>
            <a:endParaRPr lang="en-US" sz="4000" dirty="0">
              <a:solidFill>
                <a:srgbClr val="4F6228"/>
              </a:solidFill>
            </a:endParaRPr>
          </a:p>
          <a:p>
            <a:pPr algn="ctr"/>
            <a:endParaRPr lang="en-US" sz="4000" dirty="0">
              <a:solidFill>
                <a:srgbClr val="4F6228"/>
              </a:solidFill>
            </a:endParaRPr>
          </a:p>
        </p:txBody>
      </p:sp>
    </p:spTree>
    <p:extLst>
      <p:ext uri="{BB962C8B-B14F-4D97-AF65-F5344CB8AC3E}">
        <p14:creationId xmlns:p14="http://schemas.microsoft.com/office/powerpoint/2010/main" val="62851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Intended Audience</a:t>
            </a:r>
          </a:p>
        </p:txBody>
      </p:sp>
      <p:sp>
        <p:nvSpPr>
          <p:cNvPr id="5" name="Text Placeholder 4"/>
          <p:cNvSpPr>
            <a:spLocks noGrp="1"/>
          </p:cNvSpPr>
          <p:nvPr>
            <p:ph type="body" sz="quarter" idx="10"/>
          </p:nvPr>
        </p:nvSpPr>
        <p:spPr/>
        <p:txBody>
          <a:bodyPr/>
          <a:lstStyle/>
          <a:p>
            <a:r>
              <a:rPr lang="en-US" sz="2600" dirty="0"/>
              <a:t>For obesity prevention and control, simulation models can serve as “Virtual </a:t>
            </a:r>
            <a:r>
              <a:rPr lang="en-US" sz="2600" dirty="0" smtClean="0"/>
              <a:t>Population Laboratories</a:t>
            </a:r>
            <a:r>
              <a:rPr lang="en-US" sz="2600" dirty="0"/>
              <a:t>” (VPOP Labs) for decision makers in a community, city, or region to:</a:t>
            </a:r>
          </a:p>
          <a:p>
            <a:pPr marL="342900" indent="-342900">
              <a:buFont typeface="Arial" panose="020B0604020202020204" pitchFamily="34" charset="0"/>
              <a:buChar char="•"/>
            </a:pPr>
            <a:r>
              <a:rPr lang="en-US" sz="2200" dirty="0" smtClean="0"/>
              <a:t>Determine </a:t>
            </a:r>
            <a:r>
              <a:rPr lang="en-US" sz="2200" dirty="0"/>
              <a:t>the factors and relationships that may be leading to obesity</a:t>
            </a:r>
          </a:p>
          <a:p>
            <a:pPr marL="342900" indent="-342900">
              <a:buFont typeface="Arial" panose="020B0604020202020204" pitchFamily="34" charset="0"/>
              <a:buChar char="•"/>
            </a:pPr>
            <a:r>
              <a:rPr lang="en-US" sz="2200" dirty="0" smtClean="0"/>
              <a:t>Forecast </a:t>
            </a:r>
            <a:r>
              <a:rPr lang="en-US" sz="2200" dirty="0"/>
              <a:t>future scenarios and impact</a:t>
            </a:r>
          </a:p>
          <a:p>
            <a:pPr marL="342900" indent="-342900">
              <a:buFont typeface="Arial" panose="020B0604020202020204" pitchFamily="34" charset="0"/>
              <a:buChar char="•"/>
            </a:pPr>
            <a:r>
              <a:rPr lang="en-US" sz="2200" dirty="0" smtClean="0"/>
              <a:t>Design </a:t>
            </a:r>
            <a:r>
              <a:rPr lang="en-US" sz="2200" dirty="0"/>
              <a:t>and plan obesity-related policies and interventions</a:t>
            </a:r>
          </a:p>
          <a:p>
            <a:pPr marL="342900" indent="-342900">
              <a:buFont typeface="Arial" panose="020B0604020202020204" pitchFamily="34" charset="0"/>
              <a:buChar char="•"/>
            </a:pPr>
            <a:r>
              <a:rPr lang="en-US" sz="2200" dirty="0" smtClean="0"/>
              <a:t>Assess </a:t>
            </a:r>
            <a:r>
              <a:rPr lang="en-US" sz="2200" dirty="0"/>
              <a:t>the potential impact of policies or interventions, including their </a:t>
            </a:r>
            <a:r>
              <a:rPr lang="en-US" sz="2200" dirty="0" smtClean="0"/>
              <a:t>potential secondary </a:t>
            </a:r>
            <a:r>
              <a:rPr lang="en-US" sz="2200" dirty="0"/>
              <a:t>and tertiary effects and unintended consequences</a:t>
            </a:r>
          </a:p>
          <a:p>
            <a:pPr marL="342900" indent="-342900">
              <a:buFont typeface="Arial" panose="020B0604020202020204" pitchFamily="34" charset="0"/>
              <a:buChar char="•"/>
            </a:pPr>
            <a:r>
              <a:rPr lang="en-US" sz="2200" dirty="0" smtClean="0"/>
              <a:t>Guide </a:t>
            </a:r>
            <a:r>
              <a:rPr lang="en-US" sz="2200" dirty="0"/>
              <a:t>and prioritize data collection by identifying data gaps and demonstrating the effects </a:t>
            </a:r>
            <a:r>
              <a:rPr lang="en-US" sz="2200" dirty="0" smtClean="0"/>
              <a:t>of having </a:t>
            </a:r>
            <a:r>
              <a:rPr lang="en-US" sz="2200" dirty="0"/>
              <a:t>better </a:t>
            </a:r>
            <a:r>
              <a:rPr lang="en-US" sz="2200" dirty="0" smtClean="0"/>
              <a:t>information</a:t>
            </a:r>
            <a:endParaRPr lang="en-US" sz="2200" dirty="0"/>
          </a:p>
        </p:txBody>
      </p:sp>
    </p:spTree>
    <p:extLst>
      <p:ext uri="{BB962C8B-B14F-4D97-AF65-F5344CB8AC3E}">
        <p14:creationId xmlns:p14="http://schemas.microsoft.com/office/powerpoint/2010/main" val="105595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2140" y="247318"/>
            <a:ext cx="8229600" cy="797947"/>
          </a:xfrm>
        </p:spPr>
        <p:txBody>
          <a:bodyPr>
            <a:normAutofit fontScale="90000"/>
          </a:bodyPr>
          <a:lstStyle/>
          <a:p>
            <a:pPr algn="ctr"/>
            <a:r>
              <a:rPr lang="en-US" sz="3200" dirty="0" smtClean="0"/>
              <a:t>Baltimore and New York City Stakeholder Working Groups</a:t>
            </a:r>
            <a:endParaRPr lang="en-US" sz="3200" dirty="0"/>
          </a:p>
        </p:txBody>
      </p:sp>
      <p:pic>
        <p:nvPicPr>
          <p:cNvPr id="5"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98991" y="1465056"/>
            <a:ext cx="1911525" cy="131227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52810" y="1465056"/>
            <a:ext cx="1521752" cy="1239938"/>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97953" y="3595363"/>
            <a:ext cx="1896438" cy="1583963"/>
          </a:xfrm>
          <a:prstGeom prst="rect">
            <a:avLst/>
          </a:prstGeom>
        </p:spPr>
      </p:pic>
      <p:pic>
        <p:nvPicPr>
          <p:cNvPr id="10" name="Picture 9"/>
          <p:cNvPicPr>
            <a:picLocks noChangeAspect="1"/>
          </p:cNvPicPr>
          <p:nvPr/>
        </p:nvPicPr>
        <p:blipFill rotWithShape="1">
          <a:blip r:embed="rId6" cstate="screen">
            <a:extLst>
              <a:ext uri="{28A0092B-C50C-407E-A947-70E740481C1C}">
                <a14:useLocalDpi xmlns:a14="http://schemas.microsoft.com/office/drawing/2010/main"/>
              </a:ext>
            </a:extLst>
          </a:blip>
          <a:srcRect l="18568"/>
          <a:stretch/>
        </p:blipFill>
        <p:spPr>
          <a:xfrm>
            <a:off x="5420256" y="1535080"/>
            <a:ext cx="1545269" cy="1198702"/>
          </a:xfrm>
          <a:prstGeom prst="rect">
            <a:avLst/>
          </a:prstGeom>
        </p:spPr>
      </p:pic>
      <p:sp>
        <p:nvSpPr>
          <p:cNvPr id="11" name="TextBox 10"/>
          <p:cNvSpPr txBox="1"/>
          <p:nvPr/>
        </p:nvSpPr>
        <p:spPr>
          <a:xfrm>
            <a:off x="3402050" y="2758268"/>
            <a:ext cx="2166016" cy="523220"/>
          </a:xfrm>
          <a:prstGeom prst="rect">
            <a:avLst/>
          </a:prstGeom>
          <a:noFill/>
        </p:spPr>
        <p:txBody>
          <a:bodyPr wrap="square" rtlCol="0">
            <a:spAutoFit/>
          </a:bodyPr>
          <a:lstStyle/>
          <a:p>
            <a:pPr algn="ctr" defTabSz="192881"/>
            <a:r>
              <a:rPr lang="en-US" sz="1400" b="1" dirty="0">
                <a:solidFill>
                  <a:prstClr val="black"/>
                </a:solidFill>
                <a:latin typeface="+mj-lt"/>
              </a:rPr>
              <a:t>Baltimore City Councilman Carl Stokes</a:t>
            </a:r>
          </a:p>
        </p:txBody>
      </p:sp>
      <p:sp>
        <p:nvSpPr>
          <p:cNvPr id="12" name="TextBox 11"/>
          <p:cNvSpPr txBox="1"/>
          <p:nvPr/>
        </p:nvSpPr>
        <p:spPr>
          <a:xfrm>
            <a:off x="6965525" y="2745323"/>
            <a:ext cx="1595318" cy="738664"/>
          </a:xfrm>
          <a:prstGeom prst="rect">
            <a:avLst/>
          </a:prstGeom>
          <a:noFill/>
        </p:spPr>
        <p:txBody>
          <a:bodyPr wrap="square" rtlCol="0">
            <a:spAutoFit/>
          </a:bodyPr>
          <a:lstStyle/>
          <a:p>
            <a:pPr algn="ctr" defTabSz="192881"/>
            <a:r>
              <a:rPr lang="en-US" sz="1400" b="1" dirty="0">
                <a:solidFill>
                  <a:prstClr val="black"/>
                </a:solidFill>
                <a:latin typeface="+mj-lt"/>
              </a:rPr>
              <a:t>Former Baltimore City Councilman Pete Welch</a:t>
            </a:r>
          </a:p>
        </p:txBody>
      </p:sp>
      <p:sp>
        <p:nvSpPr>
          <p:cNvPr id="13" name="TextBox 12"/>
          <p:cNvSpPr txBox="1"/>
          <p:nvPr/>
        </p:nvSpPr>
        <p:spPr>
          <a:xfrm>
            <a:off x="5536787" y="2745323"/>
            <a:ext cx="1312209" cy="738664"/>
          </a:xfrm>
          <a:prstGeom prst="rect">
            <a:avLst/>
          </a:prstGeom>
          <a:noFill/>
        </p:spPr>
        <p:txBody>
          <a:bodyPr wrap="square" rtlCol="0">
            <a:spAutoFit/>
          </a:bodyPr>
          <a:lstStyle/>
          <a:p>
            <a:pPr algn="ctr" defTabSz="192881"/>
            <a:r>
              <a:rPr lang="en-US" sz="1400" b="1" dirty="0">
                <a:solidFill>
                  <a:prstClr val="black"/>
                </a:solidFill>
                <a:latin typeface="+mj-lt"/>
              </a:rPr>
              <a:t>Baltimore City Councilman Bill Henry</a:t>
            </a:r>
          </a:p>
        </p:txBody>
      </p:sp>
      <p:sp>
        <p:nvSpPr>
          <p:cNvPr id="14" name="TextBox 13"/>
          <p:cNvSpPr txBox="1"/>
          <p:nvPr/>
        </p:nvSpPr>
        <p:spPr>
          <a:xfrm>
            <a:off x="6148181" y="5206818"/>
            <a:ext cx="2171916" cy="523220"/>
          </a:xfrm>
          <a:prstGeom prst="rect">
            <a:avLst/>
          </a:prstGeom>
          <a:noFill/>
        </p:spPr>
        <p:txBody>
          <a:bodyPr wrap="square" rtlCol="0">
            <a:spAutoFit/>
          </a:bodyPr>
          <a:lstStyle/>
          <a:p>
            <a:pPr algn="ctr" defTabSz="192881"/>
            <a:r>
              <a:rPr lang="en-US" sz="1400" b="1" dirty="0">
                <a:solidFill>
                  <a:prstClr val="black"/>
                </a:solidFill>
                <a:latin typeface="+mj-lt"/>
              </a:rPr>
              <a:t>Baltimore City Food Policy Director Holly </a:t>
            </a:r>
            <a:r>
              <a:rPr lang="en-US" sz="1400" b="1" dirty="0" err="1">
                <a:solidFill>
                  <a:prstClr val="black"/>
                </a:solidFill>
                <a:latin typeface="+mj-lt"/>
              </a:rPr>
              <a:t>Freishtat</a:t>
            </a:r>
            <a:endParaRPr lang="en-US" sz="1400" b="1" dirty="0">
              <a:solidFill>
                <a:prstClr val="black"/>
              </a:solidFill>
              <a:latin typeface="+mj-lt"/>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1037" y="3571349"/>
            <a:ext cx="1834381" cy="1635469"/>
          </a:xfrm>
          <a:prstGeom prst="rect">
            <a:avLst/>
          </a:prstGeom>
        </p:spPr>
      </p:pic>
      <p:sp>
        <p:nvSpPr>
          <p:cNvPr id="16" name="TextBox 15"/>
          <p:cNvSpPr txBox="1"/>
          <p:nvPr/>
        </p:nvSpPr>
        <p:spPr>
          <a:xfrm>
            <a:off x="3851518" y="5294180"/>
            <a:ext cx="2290700" cy="523220"/>
          </a:xfrm>
          <a:prstGeom prst="rect">
            <a:avLst/>
          </a:prstGeom>
          <a:noFill/>
        </p:spPr>
        <p:txBody>
          <a:bodyPr wrap="square" rtlCol="0">
            <a:spAutoFit/>
          </a:bodyPr>
          <a:lstStyle/>
          <a:p>
            <a:pPr algn="ctr" defTabSz="192881"/>
            <a:r>
              <a:rPr lang="en-US" sz="1400" b="1" dirty="0">
                <a:solidFill>
                  <a:prstClr val="black"/>
                </a:solidFill>
                <a:latin typeface="+mj-lt"/>
              </a:rPr>
              <a:t>Baltimore City Health Commissioner Leana Wen</a:t>
            </a:r>
          </a:p>
        </p:txBody>
      </p:sp>
      <p:pic>
        <p:nvPicPr>
          <p:cNvPr id="15" name="Picture 14"/>
          <p:cNvPicPr>
            <a:picLocks noChangeAspect="1"/>
          </p:cNvPicPr>
          <p:nvPr/>
        </p:nvPicPr>
        <p:blipFill>
          <a:blip r:embed="rId8"/>
          <a:stretch>
            <a:fillRect/>
          </a:stretch>
        </p:blipFill>
        <p:spPr>
          <a:xfrm>
            <a:off x="1445255" y="4879948"/>
            <a:ext cx="2400300" cy="1200150"/>
          </a:xfrm>
          <a:prstGeom prst="rect">
            <a:avLst/>
          </a:prstGeom>
        </p:spPr>
      </p:pic>
      <p:pic>
        <p:nvPicPr>
          <p:cNvPr id="17" name="Picture 16"/>
          <p:cNvPicPr>
            <a:picLocks noChangeAspect="1"/>
          </p:cNvPicPr>
          <p:nvPr/>
        </p:nvPicPr>
        <p:blipFill>
          <a:blip r:embed="rId9"/>
          <a:stretch>
            <a:fillRect/>
          </a:stretch>
        </p:blipFill>
        <p:spPr>
          <a:xfrm>
            <a:off x="472140" y="5002702"/>
            <a:ext cx="931451" cy="931451"/>
          </a:xfrm>
          <a:prstGeom prst="rect">
            <a:avLst/>
          </a:prstGeom>
        </p:spPr>
      </p:pic>
      <p:sp>
        <p:nvSpPr>
          <p:cNvPr id="7" name="Rectangle 6"/>
          <p:cNvSpPr/>
          <p:nvPr/>
        </p:nvSpPr>
        <p:spPr>
          <a:xfrm>
            <a:off x="194819" y="1457086"/>
            <a:ext cx="3207231" cy="3477875"/>
          </a:xfrm>
          <a:prstGeom prst="rect">
            <a:avLst/>
          </a:prstGeom>
        </p:spPr>
        <p:txBody>
          <a:bodyPr wrap="square">
            <a:spAutoFit/>
          </a:bodyPr>
          <a:lstStyle/>
          <a:p>
            <a:pPr marL="800100" lvl="1" indent="-342900">
              <a:buFont typeface="Arial" panose="020B0604020202020204" pitchFamily="34" charset="0"/>
              <a:buChar char="•"/>
            </a:pPr>
            <a:r>
              <a:rPr lang="en-US" sz="2200" dirty="0" smtClean="0"/>
              <a:t>City </a:t>
            </a:r>
            <a:r>
              <a:rPr lang="en-US" sz="2200" dirty="0"/>
              <a:t>Council </a:t>
            </a:r>
          </a:p>
          <a:p>
            <a:pPr marL="800100" lvl="1" indent="-342900">
              <a:buFont typeface="Arial" panose="020B0604020202020204" pitchFamily="34" charset="0"/>
              <a:buChar char="•"/>
            </a:pPr>
            <a:r>
              <a:rPr lang="en-US" sz="2200" dirty="0"/>
              <a:t>City Health Department</a:t>
            </a:r>
          </a:p>
          <a:p>
            <a:pPr marL="800100" lvl="1" indent="-342900">
              <a:buFont typeface="Arial" panose="020B0604020202020204" pitchFamily="34" charset="0"/>
              <a:buChar char="•"/>
            </a:pPr>
            <a:r>
              <a:rPr lang="en-US" sz="2200" dirty="0"/>
              <a:t>Baltimore City Public Schools</a:t>
            </a:r>
          </a:p>
          <a:p>
            <a:pPr marL="800100" lvl="1" indent="-342900">
              <a:buFont typeface="Arial" panose="020B0604020202020204" pitchFamily="34" charset="0"/>
              <a:buChar char="•"/>
            </a:pPr>
            <a:r>
              <a:rPr lang="en-US" sz="2200" dirty="0"/>
              <a:t>Family League </a:t>
            </a:r>
          </a:p>
          <a:p>
            <a:pPr marL="800100" lvl="1" indent="-342900">
              <a:buFont typeface="Arial" panose="020B0604020202020204" pitchFamily="34" charset="0"/>
              <a:buChar char="•"/>
            </a:pPr>
            <a:r>
              <a:rPr lang="en-US" sz="2200" dirty="0"/>
              <a:t>Recreation and Parks</a:t>
            </a:r>
          </a:p>
          <a:p>
            <a:pPr marL="800100" lvl="1" indent="-342900">
              <a:buFont typeface="Arial" panose="020B0604020202020204" pitchFamily="34" charset="0"/>
              <a:buChar char="•"/>
            </a:pPr>
            <a:r>
              <a:rPr lang="en-US" sz="2200" dirty="0"/>
              <a:t>Wholesalers</a:t>
            </a:r>
          </a:p>
          <a:p>
            <a:pPr marL="800100" lvl="1" indent="-342900">
              <a:buFont typeface="Arial" panose="020B0604020202020204" pitchFamily="34" charset="0"/>
              <a:buChar char="•"/>
            </a:pPr>
            <a:r>
              <a:rPr lang="en-US" sz="2200" dirty="0" smtClean="0"/>
              <a:t>Retailers</a:t>
            </a:r>
            <a:endParaRPr lang="en-US" sz="2200" dirty="0"/>
          </a:p>
        </p:txBody>
      </p:sp>
    </p:spTree>
    <p:extLst>
      <p:ext uri="{BB962C8B-B14F-4D97-AF65-F5344CB8AC3E}">
        <p14:creationId xmlns:p14="http://schemas.microsoft.com/office/powerpoint/2010/main" val="326979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1638" y="1343739"/>
            <a:ext cx="5529262" cy="4715789"/>
          </a:xfrm>
          <a:prstGeom prst="rect">
            <a:avLst/>
          </a:prstGeom>
        </p:spPr>
      </p:pic>
      <p:sp>
        <p:nvSpPr>
          <p:cNvPr id="2" name="Title 1"/>
          <p:cNvSpPr>
            <a:spLocks noGrp="1"/>
          </p:cNvSpPr>
          <p:nvPr>
            <p:ph type="title"/>
          </p:nvPr>
        </p:nvSpPr>
        <p:spPr/>
        <p:txBody>
          <a:bodyPr/>
          <a:lstStyle/>
          <a:p>
            <a:r>
              <a:rPr lang="en-US" dirty="0" smtClean="0"/>
              <a:t>Concurrent Studies</a:t>
            </a:r>
            <a:endParaRPr lang="en-US" dirty="0"/>
          </a:p>
        </p:txBody>
      </p:sp>
    </p:spTree>
    <p:extLst>
      <p:ext uri="{BB962C8B-B14F-4D97-AF65-F5344CB8AC3E}">
        <p14:creationId xmlns:p14="http://schemas.microsoft.com/office/powerpoint/2010/main" val="142323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Timeline and </a:t>
            </a:r>
            <a:r>
              <a:rPr lang="en-US" sz="3200" dirty="0" smtClean="0"/>
              <a:t>Milestones – Part 1 (Years 1-3)</a:t>
            </a:r>
            <a:endParaRPr lang="en-US" sz="3200" dirty="0"/>
          </a:p>
        </p:txBody>
      </p:sp>
      <p:sp>
        <p:nvSpPr>
          <p:cNvPr id="5" name="Rectangle 4"/>
          <p:cNvSpPr/>
          <p:nvPr/>
        </p:nvSpPr>
        <p:spPr>
          <a:xfrm>
            <a:off x="742951" y="1296636"/>
            <a:ext cx="4572000" cy="4552015"/>
          </a:xfrm>
          <a:prstGeom prst="rect">
            <a:avLst/>
          </a:prstGeom>
        </p:spPr>
        <p:txBody>
          <a:bodyPr>
            <a:spAutoFit/>
          </a:bodyPr>
          <a:lstStyle/>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Validate </a:t>
            </a:r>
            <a:r>
              <a:rPr lang="en-US" dirty="0">
                <a:latin typeface="Arial" panose="020B0604020202020204" pitchFamily="34" charset="0"/>
                <a:ea typeface="Times New Roman" panose="02020603050405020304" pitchFamily="18" charset="0"/>
                <a:cs typeface="Times New Roman" panose="02020603050405020304" pitchFamily="18" charset="0"/>
              </a:rPr>
              <a:t>combined Scales 3 (Individual) and 5 (Physical (Built) Environmental) by comparing </a:t>
            </a:r>
            <a:r>
              <a:rPr lang="en-US" dirty="0" smtClean="0">
                <a:latin typeface="Arial" panose="020B0604020202020204" pitchFamily="34" charset="0"/>
                <a:ea typeface="Times New Roman" panose="02020603050405020304" pitchFamily="18" charset="0"/>
                <a:cs typeface="Times New Roman" panose="02020603050405020304" pitchFamily="18" charset="0"/>
              </a:rPr>
              <a:t>measured </a:t>
            </a:r>
            <a:r>
              <a:rPr lang="en-US" dirty="0">
                <a:latin typeface="Arial" panose="020B0604020202020204" pitchFamily="34" charset="0"/>
                <a:ea typeface="Times New Roman" panose="02020603050405020304" pitchFamily="18" charset="0"/>
                <a:cs typeface="Times New Roman" panose="02020603050405020304" pitchFamily="18" charset="0"/>
              </a:rPr>
              <a:t>agent activities </a:t>
            </a:r>
            <a:r>
              <a:rPr lang="en-US" dirty="0" smtClean="0">
                <a:latin typeface="Arial" panose="020B0604020202020204" pitchFamily="34" charset="0"/>
                <a:ea typeface="Times New Roman" panose="02020603050405020304" pitchFamily="18" charset="0"/>
                <a:cs typeface="Times New Roman" panose="02020603050405020304" pitchFamily="18" charset="0"/>
              </a:rPr>
              <a:t>with daily </a:t>
            </a:r>
            <a:r>
              <a:rPr lang="en-US" dirty="0">
                <a:latin typeface="Arial" panose="020B0604020202020204" pitchFamily="34" charset="0"/>
                <a:ea typeface="Times New Roman" panose="02020603050405020304" pitchFamily="18" charset="0"/>
                <a:cs typeface="Times New Roman" panose="02020603050405020304" pitchFamily="18" charset="0"/>
              </a:rPr>
              <a:t>activity data (e.g., </a:t>
            </a:r>
            <a:r>
              <a:rPr lang="en-US" dirty="0" smtClean="0">
                <a:latin typeface="Arial" panose="020B0604020202020204" pitchFamily="34" charset="0"/>
                <a:ea typeface="Times New Roman" panose="02020603050405020304" pitchFamily="18" charset="0"/>
                <a:cs typeface="Times New Roman" panose="02020603050405020304" pitchFamily="18" charset="0"/>
              </a:rPr>
              <a:t>movement</a:t>
            </a:r>
            <a:r>
              <a:rPr lang="en-US" dirty="0">
                <a:latin typeface="Arial" panose="020B0604020202020204" pitchFamily="34" charset="0"/>
                <a:ea typeface="Times New Roman" panose="02020603050405020304" pitchFamily="18" charset="0"/>
                <a:cs typeface="Times New Roman" panose="02020603050405020304" pitchFamily="18" charset="0"/>
              </a:rPr>
              <a:t>, food choices, and physical activity).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Determine </a:t>
            </a:r>
            <a:r>
              <a:rPr lang="en-US" dirty="0">
                <a:latin typeface="Arial" panose="020B0604020202020204" pitchFamily="34" charset="0"/>
                <a:ea typeface="Times New Roman" panose="02020603050405020304" pitchFamily="18" charset="0"/>
                <a:cs typeface="Times New Roman" panose="02020603050405020304" pitchFamily="18" charset="0"/>
              </a:rPr>
              <a:t>how well </a:t>
            </a:r>
            <a:r>
              <a:rPr lang="en-US" dirty="0" smtClean="0">
                <a:latin typeface="Arial" panose="020B0604020202020204" pitchFamily="34" charset="0"/>
                <a:ea typeface="Times New Roman" panose="02020603050405020304" pitchFamily="18" charset="0"/>
                <a:cs typeface="Times New Roman" panose="02020603050405020304" pitchFamily="18" charset="0"/>
              </a:rPr>
              <a:t>combined </a:t>
            </a:r>
            <a:r>
              <a:rPr lang="en-US" dirty="0">
                <a:latin typeface="Arial" panose="020B0604020202020204" pitchFamily="34" charset="0"/>
                <a:ea typeface="Times New Roman" panose="02020603050405020304" pitchFamily="18" charset="0"/>
                <a:cs typeface="Times New Roman" panose="02020603050405020304" pitchFamily="18" charset="0"/>
              </a:rPr>
              <a:t>Scale 3, 4, and 2 (Physiologic) model can replicate </a:t>
            </a:r>
            <a:r>
              <a:rPr lang="en-US" dirty="0" smtClean="0">
                <a:latin typeface="Arial" panose="020B0604020202020204" pitchFamily="34" charset="0"/>
                <a:ea typeface="Times New Roman" panose="02020603050405020304" pitchFamily="18" charset="0"/>
                <a:cs typeface="Times New Roman" panose="02020603050405020304" pitchFamily="18" charset="0"/>
              </a:rPr>
              <a:t>historical BMI changes.  </a:t>
            </a:r>
          </a:p>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Compare </a:t>
            </a:r>
            <a:r>
              <a:rPr lang="en-US" dirty="0">
                <a:latin typeface="Arial" panose="020B0604020202020204" pitchFamily="34" charset="0"/>
                <a:ea typeface="Times New Roman" panose="02020603050405020304" pitchFamily="18" charset="0"/>
                <a:cs typeface="Times New Roman" panose="02020603050405020304" pitchFamily="18" charset="0"/>
              </a:rPr>
              <a:t>Scale 4 (Group/Social Network) alone with available data on social </a:t>
            </a:r>
            <a:r>
              <a:rPr lang="en-US" dirty="0" smtClean="0">
                <a:latin typeface="Arial" panose="020B0604020202020204" pitchFamily="34" charset="0"/>
                <a:ea typeface="Times New Roman" panose="02020603050405020304" pitchFamily="18" charset="0"/>
                <a:cs typeface="Times New Roman" panose="02020603050405020304" pitchFamily="18" charset="0"/>
              </a:rPr>
              <a:t>connections.  </a:t>
            </a:r>
          </a:p>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Determine Scales 2-5 </a:t>
            </a:r>
            <a:r>
              <a:rPr lang="en-US" dirty="0">
                <a:latin typeface="Arial" panose="020B0604020202020204" pitchFamily="34" charset="0"/>
                <a:ea typeface="Times New Roman" panose="02020603050405020304" pitchFamily="18" charset="0"/>
                <a:cs typeface="Times New Roman" panose="02020603050405020304" pitchFamily="18" charset="0"/>
              </a:rPr>
              <a:t>combined ability to replicate both </a:t>
            </a:r>
            <a:r>
              <a:rPr lang="en-US" dirty="0" smtClean="0">
                <a:latin typeface="Arial" panose="020B0604020202020204" pitchFamily="34" charset="0"/>
                <a:ea typeface="Times New Roman" panose="02020603050405020304" pitchFamily="18" charset="0"/>
                <a:cs typeface="Times New Roman" panose="02020603050405020304" pitchFamily="18" charset="0"/>
              </a:rPr>
              <a:t>daily </a:t>
            </a:r>
            <a:r>
              <a:rPr lang="en-US" dirty="0">
                <a:latin typeface="Arial" panose="020B0604020202020204" pitchFamily="34" charset="0"/>
                <a:ea typeface="Times New Roman" panose="02020603050405020304" pitchFamily="18" charset="0"/>
                <a:cs typeface="Times New Roman" panose="02020603050405020304" pitchFamily="18" charset="0"/>
              </a:rPr>
              <a:t>activity data and </a:t>
            </a:r>
            <a:r>
              <a:rPr lang="en-US" dirty="0" smtClean="0">
                <a:latin typeface="Arial" panose="020B0604020202020204" pitchFamily="34" charset="0"/>
                <a:ea typeface="Times New Roman" panose="02020603050405020304" pitchFamily="18" charset="0"/>
                <a:cs typeface="Times New Roman" panose="02020603050405020304" pitchFamily="18" charset="0"/>
              </a:rPr>
              <a:t>BMI </a:t>
            </a:r>
            <a:r>
              <a:rPr lang="en-US" dirty="0">
                <a:latin typeface="Arial" panose="020B0604020202020204" pitchFamily="34" charset="0"/>
                <a:ea typeface="Times New Roman" panose="02020603050405020304" pitchFamily="18" charset="0"/>
                <a:cs typeface="Times New Roman" panose="02020603050405020304" pitchFamily="18" charset="0"/>
              </a:rPr>
              <a:t>change over time </a:t>
            </a:r>
            <a:r>
              <a:rPr lang="en-US" dirty="0" smtClean="0">
                <a:latin typeface="Arial" panose="020B0604020202020204" pitchFamily="34" charset="0"/>
                <a:ea typeface="Times New Roman" panose="02020603050405020304" pitchFamily="18" charset="0"/>
                <a:cs typeface="Times New Roman" panose="02020603050405020304" pitchFamily="18" charset="0"/>
              </a:rPr>
              <a:t>data. </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5947093" y="1562735"/>
            <a:ext cx="2507615" cy="3389630"/>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608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Timeline and </a:t>
            </a:r>
            <a:r>
              <a:rPr lang="en-US" sz="3200" dirty="0" smtClean="0"/>
              <a:t>Milestones- Part 2 (Years 3-5)</a:t>
            </a:r>
            <a:endParaRPr lang="en-US" sz="3200" dirty="0"/>
          </a:p>
        </p:txBody>
      </p:sp>
      <p:sp>
        <p:nvSpPr>
          <p:cNvPr id="5" name="Rectangle 4"/>
          <p:cNvSpPr/>
          <p:nvPr/>
        </p:nvSpPr>
        <p:spPr>
          <a:xfrm>
            <a:off x="742950" y="1296636"/>
            <a:ext cx="5257799" cy="4233467"/>
          </a:xfrm>
          <a:prstGeom prst="rect">
            <a:avLst/>
          </a:prstGeom>
        </p:spPr>
        <p:txBody>
          <a:bodyPr wrap="square">
            <a:spAutoFit/>
          </a:bodyPr>
          <a:lstStyle/>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Determine </a:t>
            </a:r>
            <a:r>
              <a:rPr lang="en-US" dirty="0">
                <a:latin typeface="Arial" panose="020B0604020202020204" pitchFamily="34" charset="0"/>
                <a:ea typeface="Times New Roman" panose="02020603050405020304" pitchFamily="18" charset="0"/>
                <a:cs typeface="Times New Roman" panose="02020603050405020304" pitchFamily="18" charset="0"/>
              </a:rPr>
              <a:t>how well Scale 6 (Societal) alone can replicate historical data on how the different neighborhoods for Baltimore, Pennsylvania, and NYC have evolved over time.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US" dirty="0">
                <a:latin typeface="Arial" panose="020B0604020202020204" pitchFamily="34" charset="0"/>
                <a:ea typeface="Times New Roman" panose="02020603050405020304" pitchFamily="18" charset="0"/>
                <a:cs typeface="Times New Roman" panose="02020603050405020304" pitchFamily="18" charset="0"/>
              </a:rPr>
              <a:t>V</a:t>
            </a:r>
            <a:r>
              <a:rPr lang="en-US" dirty="0" smtClean="0">
                <a:latin typeface="Arial" panose="020B0604020202020204" pitchFamily="34" charset="0"/>
                <a:ea typeface="Times New Roman" panose="02020603050405020304" pitchFamily="18" charset="0"/>
                <a:cs typeface="Times New Roman" panose="02020603050405020304" pitchFamily="18" charset="0"/>
              </a:rPr>
              <a:t>alidate </a:t>
            </a:r>
            <a:r>
              <a:rPr lang="en-US" dirty="0">
                <a:latin typeface="Arial" panose="020B0604020202020204" pitchFamily="34" charset="0"/>
                <a:ea typeface="Times New Roman" panose="02020603050405020304" pitchFamily="18" charset="0"/>
                <a:cs typeface="Times New Roman" panose="02020603050405020304" pitchFamily="18" charset="0"/>
              </a:rPr>
              <a:t>Scale 1’s connection with the BMR and satiety separately (using </a:t>
            </a:r>
            <a:r>
              <a:rPr lang="en-US" dirty="0" smtClean="0">
                <a:latin typeface="Arial" panose="020B0604020202020204" pitchFamily="34" charset="0"/>
                <a:ea typeface="Times New Roman" panose="02020603050405020304" pitchFamily="18" charset="0"/>
                <a:cs typeface="Times New Roman" panose="02020603050405020304" pitchFamily="18" charset="0"/>
              </a:rPr>
              <a:t>literature </a:t>
            </a:r>
            <a:r>
              <a:rPr lang="en-US" dirty="0">
                <a:latin typeface="Arial" panose="020B0604020202020204" pitchFamily="34" charset="0"/>
                <a:ea typeface="Times New Roman" panose="02020603050405020304" pitchFamily="18" charset="0"/>
                <a:cs typeface="Times New Roman" panose="02020603050405020304" pitchFamily="18" charset="0"/>
              </a:rPr>
              <a:t>and epigenetic </a:t>
            </a:r>
            <a:r>
              <a:rPr lang="en-US" dirty="0" smtClean="0">
                <a:latin typeface="Arial" panose="020B0604020202020204" pitchFamily="34" charset="0"/>
                <a:ea typeface="Times New Roman" panose="02020603050405020304" pitchFamily="18" charset="0"/>
                <a:cs typeface="Times New Roman" panose="02020603050405020304" pitchFamily="18" charset="0"/>
              </a:rPr>
              <a:t>data) </a:t>
            </a:r>
            <a:r>
              <a:rPr lang="en-US" dirty="0">
                <a:latin typeface="Arial" panose="020B0604020202020204" pitchFamily="34" charset="0"/>
                <a:ea typeface="Times New Roman" panose="02020603050405020304" pitchFamily="18" charset="0"/>
                <a:cs typeface="Times New Roman" panose="02020603050405020304" pitchFamily="18" charset="0"/>
              </a:rPr>
              <a:t>and then integrating </a:t>
            </a:r>
            <a:r>
              <a:rPr lang="en-US" dirty="0" smtClean="0">
                <a:latin typeface="Arial" panose="020B0604020202020204" pitchFamily="34" charset="0"/>
                <a:ea typeface="Times New Roman" panose="02020603050405020304" pitchFamily="18" charset="0"/>
                <a:cs typeface="Times New Roman" panose="02020603050405020304" pitchFamily="18" charset="0"/>
              </a:rPr>
              <a:t>into </a:t>
            </a:r>
            <a:r>
              <a:rPr lang="en-US" dirty="0">
                <a:latin typeface="Arial" panose="020B0604020202020204" pitchFamily="34" charset="0"/>
                <a:ea typeface="Times New Roman" panose="02020603050405020304" pitchFamily="18" charset="0"/>
                <a:cs typeface="Times New Roman" panose="02020603050405020304" pitchFamily="18" charset="0"/>
              </a:rPr>
              <a:t>rest of </a:t>
            </a:r>
            <a:r>
              <a:rPr lang="en-US" dirty="0" smtClean="0">
                <a:latin typeface="Arial" panose="020B0604020202020204" pitchFamily="34" charset="0"/>
                <a:ea typeface="Times New Roman" panose="02020603050405020304" pitchFamily="18" charset="0"/>
                <a:cs typeface="Times New Roman" panose="02020603050405020304" pitchFamily="18" charset="0"/>
              </a:rPr>
              <a:t>model </a:t>
            </a:r>
            <a:r>
              <a:rPr lang="en-US" dirty="0">
                <a:latin typeface="Arial" panose="020B0604020202020204" pitchFamily="34" charset="0"/>
                <a:ea typeface="Times New Roman" panose="02020603050405020304" pitchFamily="18" charset="0"/>
                <a:cs typeface="Times New Roman" panose="02020603050405020304" pitchFamily="18" charset="0"/>
              </a:rPr>
              <a:t>and determining how well </a:t>
            </a:r>
            <a:r>
              <a:rPr lang="en-US" dirty="0" smtClean="0">
                <a:latin typeface="Arial" panose="020B0604020202020204" pitchFamily="34" charset="0"/>
                <a:ea typeface="Times New Roman" panose="02020603050405020304" pitchFamily="18" charset="0"/>
                <a:cs typeface="Times New Roman" panose="02020603050405020304" pitchFamily="18" charset="0"/>
              </a:rPr>
              <a:t>predicts expected </a:t>
            </a:r>
            <a:r>
              <a:rPr lang="en-US" dirty="0">
                <a:latin typeface="Arial" panose="020B0604020202020204" pitchFamily="34" charset="0"/>
                <a:ea typeface="Times New Roman" panose="02020603050405020304" pitchFamily="18" charset="0"/>
                <a:cs typeface="Times New Roman" panose="02020603050405020304" pitchFamily="18" charset="0"/>
              </a:rPr>
              <a:t>variance from genetic diversity.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Compare results </a:t>
            </a:r>
            <a:r>
              <a:rPr lang="en-US" dirty="0">
                <a:latin typeface="Arial" panose="020B0604020202020204" pitchFamily="34" charset="0"/>
                <a:ea typeface="Times New Roman" panose="02020603050405020304" pitchFamily="18" charset="0"/>
                <a:cs typeface="Times New Roman" panose="02020603050405020304" pitchFamily="18" charset="0"/>
              </a:rPr>
              <a:t>from </a:t>
            </a:r>
            <a:r>
              <a:rPr lang="en-US" dirty="0" smtClean="0">
                <a:latin typeface="Arial" panose="020B0604020202020204" pitchFamily="34" charset="0"/>
                <a:ea typeface="Times New Roman" panose="02020603050405020304" pitchFamily="18" charset="0"/>
                <a:cs typeface="Times New Roman" panose="02020603050405020304" pitchFamily="18" charset="0"/>
              </a:rPr>
              <a:t>intervention </a:t>
            </a:r>
            <a:r>
              <a:rPr lang="en-US" dirty="0">
                <a:latin typeface="Arial" panose="020B0604020202020204" pitchFamily="34" charset="0"/>
                <a:ea typeface="Times New Roman" panose="02020603050405020304" pitchFamily="18" charset="0"/>
                <a:cs typeface="Times New Roman" panose="02020603050405020304" pitchFamily="18" charset="0"/>
              </a:rPr>
              <a:t>experiments with emerging results from </a:t>
            </a:r>
            <a:r>
              <a:rPr lang="en-US" dirty="0" smtClean="0">
                <a:latin typeface="Arial" panose="020B0604020202020204" pitchFamily="34" charset="0"/>
                <a:ea typeface="Times New Roman" panose="02020603050405020304" pitchFamily="18" charset="0"/>
                <a:cs typeface="Times New Roman" panose="02020603050405020304" pitchFamily="18" charset="0"/>
              </a:rPr>
              <a:t>actual </a:t>
            </a:r>
            <a:r>
              <a:rPr lang="en-US" dirty="0">
                <a:latin typeface="Arial" panose="020B0604020202020204" pitchFamily="34" charset="0"/>
                <a:ea typeface="Times New Roman" panose="02020603050405020304" pitchFamily="18" charset="0"/>
                <a:cs typeface="Times New Roman" panose="02020603050405020304" pitchFamily="18" charset="0"/>
              </a:rPr>
              <a:t>implementation of the interventions.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bwMode="auto">
          <a:xfrm>
            <a:off x="5947093" y="1562735"/>
            <a:ext cx="2507615" cy="3389630"/>
          </a:xfrm>
          <a:prstGeom prst="rect">
            <a:avLst/>
          </a:prstGeom>
          <a:ln w="9525" cap="flat" cmpd="sng" algn="ctr">
            <a:solidFill>
              <a:schemeClr val="tx1"/>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007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Year 1 progress of Model Credibility Plan</a:t>
            </a:r>
          </a:p>
        </p:txBody>
      </p:sp>
      <p:sp>
        <p:nvSpPr>
          <p:cNvPr id="5" name="Rectangle 4"/>
          <p:cNvSpPr/>
          <p:nvPr/>
        </p:nvSpPr>
        <p:spPr>
          <a:xfrm>
            <a:off x="742951" y="1296636"/>
            <a:ext cx="3929062" cy="3596369"/>
          </a:xfrm>
          <a:prstGeom prst="rect">
            <a:avLst/>
          </a:prstGeom>
        </p:spPr>
        <p:txBody>
          <a:bodyPr wrap="square">
            <a:spAutoFit/>
          </a:bodyPr>
          <a:lstStyle/>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Validate </a:t>
            </a:r>
            <a:r>
              <a:rPr lang="en-US" dirty="0">
                <a:latin typeface="Arial" panose="020B0604020202020204" pitchFamily="34" charset="0"/>
                <a:ea typeface="Times New Roman" panose="02020603050405020304" pitchFamily="18" charset="0"/>
                <a:cs typeface="Times New Roman" panose="02020603050405020304" pitchFamily="18" charset="0"/>
              </a:rPr>
              <a:t>combined Scales 3 (Individual) and 5 (Physical (Built) Environmental) by comparing </a:t>
            </a:r>
            <a:r>
              <a:rPr lang="en-US" dirty="0" smtClean="0">
                <a:latin typeface="Arial" panose="020B0604020202020204" pitchFamily="34" charset="0"/>
                <a:ea typeface="Times New Roman" panose="02020603050405020304" pitchFamily="18" charset="0"/>
                <a:cs typeface="Times New Roman" panose="02020603050405020304" pitchFamily="18" charset="0"/>
              </a:rPr>
              <a:t>measured </a:t>
            </a:r>
            <a:r>
              <a:rPr lang="en-US" dirty="0">
                <a:latin typeface="Arial" panose="020B0604020202020204" pitchFamily="34" charset="0"/>
                <a:ea typeface="Times New Roman" panose="02020603050405020304" pitchFamily="18" charset="0"/>
                <a:cs typeface="Times New Roman" panose="02020603050405020304" pitchFamily="18" charset="0"/>
              </a:rPr>
              <a:t>agent activities </a:t>
            </a:r>
            <a:r>
              <a:rPr lang="en-US" dirty="0" smtClean="0">
                <a:latin typeface="Arial" panose="020B0604020202020204" pitchFamily="34" charset="0"/>
                <a:ea typeface="Times New Roman" panose="02020603050405020304" pitchFamily="18" charset="0"/>
                <a:cs typeface="Times New Roman" panose="02020603050405020304" pitchFamily="18" charset="0"/>
              </a:rPr>
              <a:t>with daily </a:t>
            </a:r>
            <a:r>
              <a:rPr lang="en-US" dirty="0">
                <a:latin typeface="Arial" panose="020B0604020202020204" pitchFamily="34" charset="0"/>
                <a:ea typeface="Times New Roman" panose="02020603050405020304" pitchFamily="18" charset="0"/>
                <a:cs typeface="Times New Roman" panose="02020603050405020304" pitchFamily="18" charset="0"/>
              </a:rPr>
              <a:t>activity data (e.g., </a:t>
            </a:r>
            <a:r>
              <a:rPr lang="en-US" dirty="0" smtClean="0">
                <a:latin typeface="Arial" panose="020B0604020202020204" pitchFamily="34" charset="0"/>
                <a:ea typeface="Times New Roman" panose="02020603050405020304" pitchFamily="18" charset="0"/>
                <a:cs typeface="Times New Roman" panose="02020603050405020304" pitchFamily="18" charset="0"/>
              </a:rPr>
              <a:t>movement</a:t>
            </a:r>
            <a:r>
              <a:rPr lang="en-US" dirty="0">
                <a:latin typeface="Arial" panose="020B0604020202020204" pitchFamily="34" charset="0"/>
                <a:ea typeface="Times New Roman" panose="02020603050405020304" pitchFamily="18" charset="0"/>
                <a:cs typeface="Times New Roman" panose="02020603050405020304" pitchFamily="18" charset="0"/>
              </a:rPr>
              <a:t>, food choices, and physical activity).  </a:t>
            </a:r>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nSpc>
                <a:spcPct val="115000"/>
              </a:lnSpc>
              <a:buFont typeface="Arial" panose="020B0604020202020204" pitchFamily="34" charset="0"/>
              <a:buChar char="•"/>
            </a:pPr>
            <a:r>
              <a:rPr lang="en-US" dirty="0" smtClean="0">
                <a:latin typeface="Arial" panose="020B0604020202020204" pitchFamily="34" charset="0"/>
                <a:ea typeface="Times New Roman" panose="02020603050405020304" pitchFamily="18" charset="0"/>
                <a:cs typeface="Times New Roman" panose="02020603050405020304" pitchFamily="18" charset="0"/>
              </a:rPr>
              <a:t>Determine </a:t>
            </a:r>
            <a:r>
              <a:rPr lang="en-US" dirty="0">
                <a:latin typeface="Arial" panose="020B0604020202020204" pitchFamily="34" charset="0"/>
                <a:ea typeface="Times New Roman" panose="02020603050405020304" pitchFamily="18" charset="0"/>
                <a:cs typeface="Times New Roman" panose="02020603050405020304" pitchFamily="18" charset="0"/>
              </a:rPr>
              <a:t>how well </a:t>
            </a:r>
            <a:r>
              <a:rPr lang="en-US" dirty="0" smtClean="0">
                <a:latin typeface="Arial" panose="020B0604020202020204" pitchFamily="34" charset="0"/>
                <a:ea typeface="Times New Roman" panose="02020603050405020304" pitchFamily="18" charset="0"/>
                <a:cs typeface="Times New Roman" panose="02020603050405020304" pitchFamily="18" charset="0"/>
              </a:rPr>
              <a:t>combined </a:t>
            </a:r>
            <a:r>
              <a:rPr lang="en-US" dirty="0">
                <a:latin typeface="Arial" panose="020B0604020202020204" pitchFamily="34" charset="0"/>
                <a:ea typeface="Times New Roman" panose="02020603050405020304" pitchFamily="18" charset="0"/>
                <a:cs typeface="Times New Roman" panose="02020603050405020304" pitchFamily="18" charset="0"/>
              </a:rPr>
              <a:t>Scale 3, 4, and 2 (Physiologic) model can replicate </a:t>
            </a:r>
            <a:r>
              <a:rPr lang="en-US" dirty="0" smtClean="0">
                <a:latin typeface="Arial" panose="020B0604020202020204" pitchFamily="34" charset="0"/>
                <a:ea typeface="Times New Roman" panose="02020603050405020304" pitchFamily="18" charset="0"/>
                <a:cs typeface="Times New Roman" panose="02020603050405020304" pitchFamily="18" charset="0"/>
              </a:rPr>
              <a:t>historical BMI changes.  </a:t>
            </a:r>
          </a:p>
        </p:txBody>
      </p:sp>
      <p:sp>
        <p:nvSpPr>
          <p:cNvPr id="6" name="Line Callout 2 (Border and Accent Bar) 5"/>
          <p:cNvSpPr/>
          <p:nvPr/>
        </p:nvSpPr>
        <p:spPr>
          <a:xfrm>
            <a:off x="5757863" y="1296636"/>
            <a:ext cx="2943877" cy="4261202"/>
          </a:xfrm>
          <a:prstGeom prst="accentBorderCallout2">
            <a:avLst>
              <a:gd name="adj1" fmla="val 18750"/>
              <a:gd name="adj2" fmla="val -8333"/>
              <a:gd name="adj3" fmla="val 18750"/>
              <a:gd name="adj4" fmla="val -16667"/>
              <a:gd name="adj5" fmla="val 63883"/>
              <a:gd name="adj6" fmla="val -40843"/>
            </a:avLst>
          </a:prstGeom>
          <a:solidFill>
            <a:srgbClr val="7030A0"/>
          </a:solidFill>
          <a:ln w="12700" cmpd="sng">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a:buFont typeface="Arial" panose="020B0604020202020204" pitchFamily="34" charset="0"/>
              <a:buChar char="•"/>
            </a:pPr>
            <a:r>
              <a:rPr lang="en-US" sz="1900" dirty="0"/>
              <a:t>Replicate </a:t>
            </a:r>
            <a:r>
              <a:rPr lang="en-US" sz="1900" dirty="0" smtClean="0"/>
              <a:t>historical </a:t>
            </a:r>
            <a:r>
              <a:rPr lang="en-US" sz="1900" dirty="0"/>
              <a:t>overweight and obesity prevalence (e.g., Baltimore City: Demographics and Social Determinants of Health). </a:t>
            </a:r>
          </a:p>
          <a:p>
            <a:pPr marL="342900" indent="-342900">
              <a:buFont typeface="Arial" panose="020B0604020202020204" pitchFamily="34" charset="0"/>
              <a:buChar char="•"/>
            </a:pPr>
            <a:r>
              <a:rPr lang="en-US" sz="1900" dirty="0" smtClean="0"/>
              <a:t>Replicate daily average caloric intakes of particular items, e.g., SSB consumption (Kit BK, et. al. The American journal of clinical nutrition 2013).</a:t>
            </a:r>
          </a:p>
        </p:txBody>
      </p:sp>
    </p:spTree>
    <p:extLst>
      <p:ext uri="{BB962C8B-B14F-4D97-AF65-F5344CB8AC3E}">
        <p14:creationId xmlns:p14="http://schemas.microsoft.com/office/powerpoint/2010/main" val="358461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Challenges and Opportunities</a:t>
            </a:r>
          </a:p>
        </p:txBody>
      </p:sp>
      <p:sp>
        <p:nvSpPr>
          <p:cNvPr id="3" name="TextBox 2"/>
          <p:cNvSpPr txBox="1"/>
          <p:nvPr/>
        </p:nvSpPr>
        <p:spPr>
          <a:xfrm>
            <a:off x="472140" y="1303020"/>
            <a:ext cx="8061660" cy="4832092"/>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solidFill>
                  <a:srgbClr val="C00000"/>
                </a:solidFill>
              </a:rPr>
              <a:t>Challenge: </a:t>
            </a:r>
            <a:r>
              <a:rPr lang="en-US" sz="2200" dirty="0" smtClean="0"/>
              <a:t>Different scales have very different types of validation data and associated limitations</a:t>
            </a:r>
          </a:p>
          <a:p>
            <a:pPr marL="285750" indent="-285750">
              <a:buFont typeface="Arial" panose="020B0604020202020204" pitchFamily="34" charset="0"/>
              <a:buChar char="•"/>
            </a:pPr>
            <a:r>
              <a:rPr lang="en-US" sz="2200" b="1" dirty="0" smtClean="0">
                <a:solidFill>
                  <a:srgbClr val="00B050"/>
                </a:solidFill>
              </a:rPr>
              <a:t>Opportunity: </a:t>
            </a:r>
            <a:r>
              <a:rPr lang="en-US" sz="2200" dirty="0" smtClean="0"/>
              <a:t>Identify gaps, cross-learning opportunities and new ways of harmonizing data</a:t>
            </a:r>
            <a:endParaRPr lang="en-US" sz="2200" dirty="0" smtClean="0"/>
          </a:p>
          <a:p>
            <a:pPr marL="285750" indent="-285750">
              <a:buFont typeface="Arial" panose="020B0604020202020204" pitchFamily="34" charset="0"/>
              <a:buChar char="•"/>
            </a:pPr>
            <a:r>
              <a:rPr lang="en-US" sz="2200" b="1" dirty="0">
                <a:solidFill>
                  <a:srgbClr val="C00000"/>
                </a:solidFill>
              </a:rPr>
              <a:t>Challenge: </a:t>
            </a:r>
            <a:r>
              <a:rPr lang="en-US" sz="2200" dirty="0" smtClean="0"/>
              <a:t>Validation data comes from different samples, locations, and time frames</a:t>
            </a:r>
          </a:p>
          <a:p>
            <a:pPr marL="285750" indent="-285750">
              <a:buFont typeface="Arial" panose="020B0604020202020204" pitchFamily="34" charset="0"/>
              <a:buChar char="•"/>
            </a:pPr>
            <a:r>
              <a:rPr lang="en-US" sz="2200" b="1" dirty="0">
                <a:solidFill>
                  <a:srgbClr val="00B050"/>
                </a:solidFill>
              </a:rPr>
              <a:t>Opportunity: </a:t>
            </a:r>
            <a:r>
              <a:rPr lang="en-US" sz="2200" dirty="0" smtClean="0"/>
              <a:t>Better understand variability and robustness</a:t>
            </a:r>
            <a:endParaRPr lang="en-US" sz="2200" dirty="0"/>
          </a:p>
          <a:p>
            <a:pPr marL="285750" indent="-285750">
              <a:buFont typeface="Arial" panose="020B0604020202020204" pitchFamily="34" charset="0"/>
              <a:buChar char="•"/>
            </a:pPr>
            <a:r>
              <a:rPr lang="en-US" sz="2200" b="1" dirty="0">
                <a:solidFill>
                  <a:srgbClr val="C00000"/>
                </a:solidFill>
              </a:rPr>
              <a:t>Challenge: </a:t>
            </a:r>
            <a:r>
              <a:rPr lang="en-US" sz="2200" dirty="0" smtClean="0"/>
              <a:t>Model descriptions, presentations, visualizations, etc. must be digestible by wide range of decision makers including the general public. </a:t>
            </a:r>
          </a:p>
          <a:p>
            <a:pPr marL="285750" indent="-285750">
              <a:buFont typeface="Arial" panose="020B0604020202020204" pitchFamily="34" charset="0"/>
              <a:buChar char="•"/>
            </a:pPr>
            <a:r>
              <a:rPr lang="en-US" sz="2200" b="1" dirty="0">
                <a:solidFill>
                  <a:srgbClr val="00B050"/>
                </a:solidFill>
              </a:rPr>
              <a:t>Opportunity: </a:t>
            </a:r>
            <a:r>
              <a:rPr lang="en-US" sz="2200" dirty="0" smtClean="0"/>
              <a:t>E</a:t>
            </a:r>
            <a:r>
              <a:rPr lang="en-US" sz="2200" dirty="0" smtClean="0"/>
              <a:t>ngage </a:t>
            </a:r>
            <a:r>
              <a:rPr lang="en-US" sz="2200" dirty="0"/>
              <a:t>decision-makers </a:t>
            </a:r>
            <a:r>
              <a:rPr lang="en-US" sz="2200" dirty="0" smtClean="0"/>
              <a:t>and improve translation</a:t>
            </a:r>
          </a:p>
          <a:p>
            <a:pPr marL="285750" indent="-285750">
              <a:buFont typeface="Arial" panose="020B0604020202020204" pitchFamily="34" charset="0"/>
              <a:buChar char="•"/>
            </a:pPr>
            <a:r>
              <a:rPr lang="en-US" sz="2200" b="1" dirty="0" smtClean="0">
                <a:solidFill>
                  <a:srgbClr val="C00000"/>
                </a:solidFill>
              </a:rPr>
              <a:t>Challenge: </a:t>
            </a:r>
            <a:r>
              <a:rPr lang="en-US" sz="2200" dirty="0" smtClean="0"/>
              <a:t>Testing policies and interventions that have not been implemented yet</a:t>
            </a:r>
          </a:p>
          <a:p>
            <a:pPr marL="285750" indent="-285750">
              <a:buFont typeface="Arial" panose="020B0604020202020204" pitchFamily="34" charset="0"/>
              <a:buChar char="•"/>
            </a:pPr>
            <a:r>
              <a:rPr lang="en-US" sz="2200" b="1" dirty="0">
                <a:solidFill>
                  <a:srgbClr val="00B050"/>
                </a:solidFill>
              </a:rPr>
              <a:t>Opportunity:  </a:t>
            </a:r>
            <a:r>
              <a:rPr lang="en-US" sz="2200" dirty="0" smtClean="0"/>
              <a:t>Shape policies and interventions </a:t>
            </a:r>
            <a:endParaRPr lang="en-US" sz="2200" dirty="0"/>
          </a:p>
        </p:txBody>
      </p:sp>
    </p:spTree>
    <p:extLst>
      <p:ext uri="{BB962C8B-B14F-4D97-AF65-F5344CB8AC3E}">
        <p14:creationId xmlns:p14="http://schemas.microsoft.com/office/powerpoint/2010/main" val="50866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Uniqueness of Model Credibility Plan</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sz="3200" dirty="0" smtClean="0"/>
              <a:t>Involve multiple stakeholders</a:t>
            </a:r>
          </a:p>
          <a:p>
            <a:pPr marL="342900" indent="-342900">
              <a:buFont typeface="Arial" panose="020B0604020202020204" pitchFamily="34" charset="0"/>
              <a:buChar char="•"/>
            </a:pPr>
            <a:r>
              <a:rPr lang="en-US" sz="3200" dirty="0" smtClean="0"/>
              <a:t>Develop new translation and communications approaches to new sets of stakeholders</a:t>
            </a:r>
          </a:p>
          <a:p>
            <a:pPr marL="342900" indent="-342900">
              <a:buFont typeface="Arial" panose="020B0604020202020204" pitchFamily="34" charset="0"/>
              <a:buChar char="•"/>
            </a:pPr>
            <a:r>
              <a:rPr lang="en-US" sz="3200" dirty="0" smtClean="0"/>
              <a:t>New approach to obesity</a:t>
            </a:r>
          </a:p>
          <a:p>
            <a:pPr marL="342900" indent="-342900">
              <a:buFont typeface="Arial" panose="020B0604020202020204" pitchFamily="34" charset="0"/>
              <a:buChar char="•"/>
            </a:pPr>
            <a:r>
              <a:rPr lang="en-US" sz="3200" dirty="0" smtClean="0"/>
              <a:t>Pairing of other studies</a:t>
            </a:r>
          </a:p>
          <a:p>
            <a:pPr marL="342900" indent="-342900">
              <a:buFont typeface="Arial" panose="020B0604020202020204" pitchFamily="34" charset="0"/>
              <a:buChar char="•"/>
            </a:pPr>
            <a:r>
              <a:rPr lang="en-US" sz="3200" dirty="0" smtClean="0"/>
              <a:t>Iterative engagement process</a:t>
            </a:r>
            <a:endParaRPr lang="en-US" sz="3200" dirty="0"/>
          </a:p>
        </p:txBody>
      </p:sp>
    </p:spTree>
    <p:extLst>
      <p:ext uri="{BB962C8B-B14F-4D97-AF65-F5344CB8AC3E}">
        <p14:creationId xmlns:p14="http://schemas.microsoft.com/office/powerpoint/2010/main" val="1666976298"/>
      </p:ext>
    </p:extLst>
  </p:cSld>
  <p:clrMapOvr>
    <a:masterClrMapping/>
  </p:clrMapOvr>
</p:sld>
</file>

<file path=ppt/theme/theme1.xml><?xml version="1.0" encoding="utf-8"?>
<a:theme xmlns:a="http://schemas.openxmlformats.org/drawingml/2006/main" name="GOPC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accent3">
              <a:lumMod val="50000"/>
            </a:schemeClr>
          </a:solidFill>
        </a:ln>
        <a:effectLst/>
      </a:spPr>
      <a:bodyPr rtlCol="0" anchor="t"/>
      <a:lstStyle>
        <a:defPPr>
          <a:defRPr b="1" dirty="0" smtClean="0">
            <a:solidFill>
              <a:schemeClr val="tx1"/>
            </a:solidFill>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GOPC Overview.thmx</Template>
  <TotalTime>20494</TotalTime>
  <Words>773</Words>
  <Application>Microsoft Office PowerPoint</Application>
  <PresentationFormat>On-screen Show (4:3)</PresentationFormat>
  <Paragraphs>89</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vt:lpstr>
      <vt:lpstr>Times New Roman</vt:lpstr>
      <vt:lpstr>GOPC Overview</vt:lpstr>
      <vt:lpstr>PowerPoint Presentation</vt:lpstr>
      <vt:lpstr>Intended Audience</vt:lpstr>
      <vt:lpstr>Baltimore and New York City Stakeholder Working Groups</vt:lpstr>
      <vt:lpstr>Concurrent Studies</vt:lpstr>
      <vt:lpstr>Timeline and Milestones – Part 1 (Years 1-3)</vt:lpstr>
      <vt:lpstr>Timeline and Milestones- Part 2 (Years 3-5)</vt:lpstr>
      <vt:lpstr>Year 1 progress of Model Credibility Plan</vt:lpstr>
      <vt:lpstr>Challenges and Opportunities</vt:lpstr>
      <vt:lpstr>Uniqueness of Model Credibility Plan</vt:lpstr>
      <vt:lpstr>A systems approach iteratively brings together various disciplines, stakeholders, and methods</vt:lpstr>
      <vt:lpstr>Systems Science Core Team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wong</dc:creator>
  <cp:lastModifiedBy>Bruce Lee</cp:lastModifiedBy>
  <cp:revision>352</cp:revision>
  <cp:lastPrinted>2015-09-14T16:41:29Z</cp:lastPrinted>
  <dcterms:created xsi:type="dcterms:W3CDTF">2014-10-03T22:21:17Z</dcterms:created>
  <dcterms:modified xsi:type="dcterms:W3CDTF">2017-03-24T02:48:07Z</dcterms:modified>
</cp:coreProperties>
</file>