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5" r:id="rId21"/>
    <p:sldId id="263" r:id="rId22"/>
    <p:sldId id="271" r:id="rId2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902B4D-5EF7-49E3-BEBF-D224529AD86F}">
  <a:tblStyle styleId="{F7902B4D-5EF7-49E3-BEBF-D224529AD86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9122311-D4D3-4DC5-A33C-56A209BE2D7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6" y="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506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956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719ded51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719ded51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57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719ded51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719ded51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86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5f2dd3695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5f2dd3695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520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e279d97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e279d97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Joy: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High-level:  You might want to save this for the one-on-one discussions rather than get into this level of detail here.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If you keep the slide, some additional comments: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Is this actually a good example for “disseminate broadly”?  I thought we also wanted to see mention of model/data sharing….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Consider using color for some of the text so slide is more compelling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Instead of putting both examples up at once, consider putting on two different slides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2246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5f2dd3695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5f2dd3695_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396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5f2dd3695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5f2dd3695_3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042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5f2dd3695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5f2dd3695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349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3db75e0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3db75e0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61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e2c807c4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e2c807c4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595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5f2dd3695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5f2dd3695_4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6f2f36fe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6f2f36fe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08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5f2dd3695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5f2dd3695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6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719ded51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719ded51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Overall score (basically of the 10 simple rules in each report, the percent the were scored sufficient - equivalent to class grade distribution).  ~45% of the scores were 7/10 or above, which means ~55%  &lt; 7/10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70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5f2dd3695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5f2dd3695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15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6f2f36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6f2f36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Down selected</a:t>
            </a:r>
            <a:r>
              <a:rPr lang="en-US" baseline="0" dirty="0" smtClean="0"/>
              <a:t> from 26 proposed factors and reviewed by community surveys.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520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6fecf075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6fecf075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 out 8/28/2018; requested by 10/1/2018; collected on 10/8/2018</a:t>
            </a:r>
            <a:br>
              <a:rPr lang="en"/>
            </a:br>
            <a:r>
              <a:rPr lang="en"/>
              <a:t>Details regarding Model Credibility Plan following the </a:t>
            </a:r>
            <a:br>
              <a:rPr lang="en"/>
            </a:br>
            <a:r>
              <a:rPr lang="en"/>
              <a:t>CPMS Ten Simple Rules (TSR)  </a:t>
            </a:r>
            <a:br>
              <a:rPr lang="en"/>
            </a:br>
            <a:r>
              <a:rPr lang="en"/>
              <a:t>List of Model Credibility Plan actions</a:t>
            </a:r>
            <a:br>
              <a:rPr lang="en"/>
            </a:br>
            <a:r>
              <a:rPr lang="en"/>
              <a:t>Description of information gained by each action</a:t>
            </a:r>
            <a:br>
              <a:rPr lang="en"/>
            </a:br>
            <a:r>
              <a:rPr lang="en"/>
              <a:t>Summary table of activities classified within the CPMS TSR framework</a:t>
            </a:r>
            <a:br>
              <a:rPr lang="en"/>
            </a:br>
            <a:r>
              <a:rPr lang="en"/>
              <a:t>Explicitly state why a factor is not being implemented</a:t>
            </a:r>
            <a:br>
              <a:rPr lang="en"/>
            </a:br>
            <a:r>
              <a:rPr lang="en"/>
              <a:t>Explain how completed and planned activities lead to a credible model</a:t>
            </a:r>
            <a:br>
              <a:rPr lang="en"/>
            </a:br>
            <a:r>
              <a:rPr lang="en"/>
              <a:t>Plans for the next reporting cycle (6 months) </a:t>
            </a:r>
            <a:br>
              <a:rPr lang="en"/>
            </a:br>
            <a:r>
              <a:rPr lang="en"/>
              <a:t>Issues/concerns in achieving the standard of credibility</a:t>
            </a:r>
            <a:br>
              <a:rPr lang="en"/>
            </a:br>
            <a:r>
              <a:rPr lang="en"/>
              <a:t>Identify other factors that contribute to credibility</a:t>
            </a:r>
            <a:br>
              <a:rPr lang="en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341445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55f282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55f282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The reviewers </a:t>
            </a:r>
            <a:r>
              <a:rPr lang="en" sz="1800" u="sng">
                <a:solidFill>
                  <a:schemeClr val="dk2"/>
                </a:solidFill>
              </a:rPr>
              <a:t>DID NOT </a:t>
            </a:r>
            <a:r>
              <a:rPr lang="en" sz="1800">
                <a:solidFill>
                  <a:schemeClr val="dk2"/>
                </a:solidFill>
              </a:rPr>
              <a:t>perform an assessment of the implemented credible practice of the M&amp;S projects.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Do not associate the scoring with the credibility of individual studies.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The reviewers DID: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Provide an opinion on the sufficiency / insufficiency of the communication of plans and accomplishments wrt the CPMS-TSR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Identify areas of improvement of the reporting / review process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Identify credibility topic areas recommended for further discussion in IMAG/MSM community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95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55f28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55f28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Sufficiently Described - Path toward evidence of this factor/rule appears to be sufficient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Insufficiently Described - Path toward evidence of this factor/rule appears to be insufficient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Not Available - No path toward evidence is described or an argument is made that the credibility factor did not apply to this model</a:t>
            </a:r>
            <a:endParaRPr sz="1800"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>
                <a:solidFill>
                  <a:schemeClr val="dk2"/>
                </a:solidFill>
              </a:rPr>
              <a:t>Reviewers could supply any or no comments with respect to the scoring.  In most cases comments were supplied. 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72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0595019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0595019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slide can be skipped of skimmed to save presentation time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116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19ded5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719ded51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Overall score (basically of the 10 simple rules in each report, the percent the were scored sufficient - equivalent to class grade distribution).  ~45% of the scores were 7/10 or above, which means ~55%  &lt; 7/10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9901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6f2f36fe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6f2f36fe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Across the board - reviewers are seeing and communicating aspects of credibility well.  The downside seems to be that the communication level is not consistent across the TSR.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PIs emphasized on evaluation in context, however struggled to clearly communicate all aspects of that rule (such as verification or UQ)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struggles were seen in expressing the documentation of Limitations and assumptions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74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830200" y="4450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812300" y="44502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776525" y="445025"/>
            <a:ext cx="705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751875" y="5645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2">
            <a:alphaModFix/>
          </a:blip>
          <a:srcRect t="14022"/>
          <a:stretch/>
        </p:blipFill>
        <p:spPr>
          <a:xfrm>
            <a:off x="0" y="0"/>
            <a:ext cx="2023025" cy="10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gwiki.nibib.nih.gov/content/multiscale-modeling-u01-projec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744450" y="744750"/>
            <a:ext cx="7655100" cy="12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2018-2019 Mid-Term Credibility Plan Review</a:t>
            </a:r>
            <a:endParaRPr sz="40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281550"/>
            <a:ext cx="8520600" cy="2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Presented by: Jerry </a:t>
            </a:r>
            <a:r>
              <a:rPr lang="en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Myers</a:t>
            </a:r>
            <a:endParaRPr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behalf of the Committee on Credible Practice of Modeling &amp; Simulation in Healthcare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dirty="0">
                <a:solidFill>
                  <a:srgbClr val="0432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https://simtk.org/home/cpms</a:t>
            </a:r>
            <a:endParaRPr sz="2400" dirty="0">
              <a:solidFill>
                <a:srgbClr val="0432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dirty="0">
                <a:solidFill>
                  <a:srgbClr val="0432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cpmsinhealthcare@gmail.com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1906400" y="2926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Distribution of Scores Based on Reviewer Agreement</a:t>
            </a:r>
            <a:endParaRPr sz="220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r="7261"/>
          <a:stretch/>
        </p:blipFill>
        <p:spPr>
          <a:xfrm>
            <a:off x="245275" y="923900"/>
            <a:ext cx="8520600" cy="3567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703150" y="4176150"/>
            <a:ext cx="7524000" cy="668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 illustrates agreement between reviewers in evaluating the TSR credibility category.  </a:t>
            </a:r>
            <a:r>
              <a:rPr lang="en">
                <a:solidFill>
                  <a:srgbClr val="FFFF00"/>
                </a:solidFill>
              </a:rPr>
              <a:t>Yellow indicates the 2 reviewers split on evaluation 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Cross-Correlation between TSR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6" name="Google Shape;156;p24"/>
          <p:cNvSpPr txBox="1"/>
          <p:nvPr/>
        </p:nvSpPr>
        <p:spPr>
          <a:xfrm>
            <a:off x="325825" y="1293950"/>
            <a:ext cx="28626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Correlated TSRs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Limitations Explicitly / </a:t>
            </a:r>
            <a:br>
              <a:rPr lang="en"/>
            </a:br>
            <a:r>
              <a:rPr lang="en"/>
              <a:t>Use Appropriate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Independent Reviews / </a:t>
            </a:r>
            <a:br>
              <a:rPr lang="en"/>
            </a:br>
            <a:r>
              <a:rPr lang="en"/>
              <a:t>Document Adequately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Conform to Standards /</a:t>
            </a:r>
            <a:br>
              <a:rPr lang="en"/>
            </a:br>
            <a:r>
              <a:rPr lang="en"/>
              <a:t>Test Competing Implementations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24"/>
          <p:cNvGrpSpPr/>
          <p:nvPr/>
        </p:nvGrpSpPr>
        <p:grpSpPr>
          <a:xfrm>
            <a:off x="3246690" y="702561"/>
            <a:ext cx="4852481" cy="4354257"/>
            <a:chOff x="2595025" y="484050"/>
            <a:chExt cx="5062050" cy="4659451"/>
          </a:xfrm>
        </p:grpSpPr>
        <p:pic>
          <p:nvPicPr>
            <p:cNvPr id="158" name="Google Shape;158;p24"/>
            <p:cNvPicPr preferRelativeResize="0"/>
            <p:nvPr/>
          </p:nvPicPr>
          <p:blipFill rotWithShape="1">
            <a:blip r:embed="rId3">
              <a:alphaModFix/>
            </a:blip>
            <a:srcRect l="4399" r="18015"/>
            <a:stretch/>
          </p:blipFill>
          <p:spPr>
            <a:xfrm>
              <a:off x="2595025" y="484050"/>
              <a:ext cx="5062050" cy="4659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24"/>
            <p:cNvSpPr txBox="1"/>
            <p:nvPr/>
          </p:nvSpPr>
          <p:spPr>
            <a:xfrm>
              <a:off x="5625953" y="1216687"/>
              <a:ext cx="1252200" cy="64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Higher Correlation</a:t>
              </a: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4288570" y="1961222"/>
              <a:ext cx="147300" cy="145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625953" y="3298605"/>
              <a:ext cx="147300" cy="145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6651381" y="4012127"/>
              <a:ext cx="147300" cy="145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496383" y="1421214"/>
              <a:ext cx="147300" cy="1452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/>
        </p:nvSpPr>
        <p:spPr>
          <a:xfrm>
            <a:off x="264950" y="1215175"/>
            <a:ext cx="8427900" cy="1256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spcAft>
                <a:spcPts val="0"/>
              </a:spcAft>
            </a:pPr>
            <a:r>
              <a:rPr lang="en" sz="2400" dirty="0" smtClean="0">
                <a:solidFill>
                  <a:srgbClr val="990000"/>
                </a:solidFill>
              </a:rPr>
              <a:t> - Appreciative </a:t>
            </a:r>
            <a:r>
              <a:rPr lang="en" sz="2400" dirty="0">
                <a:solidFill>
                  <a:srgbClr val="990000"/>
                </a:solidFill>
              </a:rPr>
              <a:t>and Impressed with each PI team</a:t>
            </a:r>
            <a:br>
              <a:rPr lang="en" sz="2400" dirty="0">
                <a:solidFill>
                  <a:srgbClr val="990000"/>
                </a:solidFill>
              </a:rPr>
            </a:br>
            <a:r>
              <a:rPr lang="en" sz="2400" dirty="0" smtClean="0">
                <a:solidFill>
                  <a:srgbClr val="990000"/>
                </a:solidFill>
              </a:rPr>
              <a:t> - Still </a:t>
            </a:r>
            <a:r>
              <a:rPr lang="en" sz="2400" dirty="0">
                <a:solidFill>
                  <a:srgbClr val="990000"/>
                </a:solidFill>
              </a:rPr>
              <a:t>areas where improvement can be achieved</a:t>
            </a:r>
            <a:endParaRPr sz="2400" dirty="0">
              <a:solidFill>
                <a:srgbClr val="990000"/>
              </a:solidFill>
            </a:endParaRPr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1830200" y="4450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Reviewer Observations</a:t>
            </a:r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311700" y="2771425"/>
            <a:ext cx="8520600" cy="18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PI experienced challenges in providing detail</a:t>
            </a:r>
            <a:endParaRPr sz="24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Project or plan implementation started recently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PI had difficulty with template and/or instructions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PIs reported on project progress, not model credibility activities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PIs had difficulty articulating planned versus completed activities</a:t>
            </a:r>
            <a:endParaRPr sz="1800"/>
          </a:p>
        </p:txBody>
      </p:sp>
      <p:sp>
        <p:nvSpPr>
          <p:cNvPr id="171" name="Google Shape;17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 t="14022"/>
          <a:stretch/>
        </p:blipFill>
        <p:spPr>
          <a:xfrm>
            <a:off x="447408" y="1550373"/>
            <a:ext cx="1230997" cy="681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1812300" y="445025"/>
            <a:ext cx="70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TSR Satisfactory Description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1232700" y="3458825"/>
            <a:ext cx="6678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...although these were often accompanied by comments and caveats from the reviewers.   </a:t>
            </a:r>
            <a:endParaRPr sz="2400"/>
          </a:p>
        </p:txBody>
      </p:sp>
      <p:sp>
        <p:nvSpPr>
          <p:cNvPr id="180" name="Google Shape;180;p26"/>
          <p:cNvSpPr/>
          <p:nvPr/>
        </p:nvSpPr>
        <p:spPr>
          <a:xfrm>
            <a:off x="997950" y="1533675"/>
            <a:ext cx="7282200" cy="16797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more detailed the information provided in each TSR category, the more likely a reviewer would score a provided description as </a:t>
            </a:r>
            <a:br>
              <a:rPr lang="en" sz="2400"/>
            </a:br>
            <a:r>
              <a:rPr lang="en" sz="2400"/>
              <a:t>“</a:t>
            </a:r>
            <a:r>
              <a:rPr lang="en" sz="2400" b="1" i="1">
                <a:solidFill>
                  <a:srgbClr val="0000FF"/>
                </a:solidFill>
              </a:rPr>
              <a:t>sufficient to allow credibility to be assessed</a:t>
            </a:r>
            <a:r>
              <a:rPr lang="en" sz="2400"/>
              <a:t>”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1830200" y="4450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Reviewer Observations cont.</a:t>
            </a:r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22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61950">
              <a:buClr>
                <a:srgbClr val="000000"/>
              </a:buClr>
              <a:buSzPts val="2100"/>
            </a:pPr>
            <a:r>
              <a:rPr lang="en" sz="2100" dirty="0">
                <a:solidFill>
                  <a:srgbClr val="000000"/>
                </a:solidFill>
              </a:rPr>
              <a:t>PIs grappled with differences in reporting</a:t>
            </a:r>
            <a:endParaRPr sz="2100"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limitations of the modeling and limitations of data acquisition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documentation of assumptions and key decisions, not just code and data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conforming to standards vs. internal best practices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evaluate within context (V, V, &amp; UQ) and test competing implementations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 dirty="0">
                <a:solidFill>
                  <a:srgbClr val="000000"/>
                </a:solidFill>
              </a:rPr>
              <a:t>how some rules apply to their projects</a:t>
            </a:r>
            <a:endParaRPr sz="1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339600" y="3343125"/>
            <a:ext cx="8464800" cy="12495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0432FF"/>
                </a:solidFill>
              </a:rPr>
              <a:t>Clarification</a:t>
            </a:r>
            <a:r>
              <a:rPr lang="en" sz="1800" b="1">
                <a:solidFill>
                  <a:srgbClr val="0432FF"/>
                </a:solidFill>
              </a:rPr>
              <a:t> - Its okay to suggest that a rule does not apply or that a particular credibility activity is not being pursued as long as evidence supports the position.</a:t>
            </a:r>
            <a:endParaRPr sz="1800" b="1">
              <a:solidFill>
                <a:srgbClr val="0432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1494300" y="445025"/>
            <a:ext cx="752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to IMAG-MSM Community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273600" y="2308875"/>
            <a:ext cx="8596800" cy="22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Several PIs illustrated detailed documentation and dissemination approaches 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Many PIs rely on peer publications to meet documentation and dissemination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Others described a ”post it online” approach, without discussing curation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CPMS concern: Reliance on peer publication or uncurated posting as the primary means of providing evidence in these categories may be unsatisfactory to the user community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671775" y="1206700"/>
            <a:ext cx="7988100" cy="9132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Provide PI guidance / opportunities on approaches to “Documentation” and “Dissemination”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437625" y="2178925"/>
            <a:ext cx="8520600" cy="2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PIs described a range of approaches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Teaming of independent research groups, providing continuous reviews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Seeking internal reviews within one’s organization but not on the project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Hiring external consultants to provide the review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Journal publication peer review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1155CC"/>
                </a:solidFill>
              </a:rPr>
              <a:t>CPMS Concern: If not addressed early in grant it may become unachievable at a </a:t>
            </a:r>
            <a:r>
              <a:rPr lang="en" b="1" dirty="0" smtClean="0">
                <a:solidFill>
                  <a:srgbClr val="1155CC"/>
                </a:solidFill>
              </a:rPr>
              <a:t>level </a:t>
            </a:r>
            <a:r>
              <a:rPr lang="en" b="1" dirty="0">
                <a:solidFill>
                  <a:srgbClr val="1155CC"/>
                </a:solidFill>
              </a:rPr>
              <a:t>commensurate with community’s credibility expectations.  </a:t>
            </a:r>
            <a:endParaRPr b="1" dirty="0">
              <a:solidFill>
                <a:srgbClr val="1155CC"/>
              </a:solidFill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1494150" y="445025"/>
            <a:ext cx="752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to IMAG-MSM Community</a:t>
            </a: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514350" y="1096125"/>
            <a:ext cx="8240100" cy="10044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</a:rPr>
              <a:t>Define criteria and facilitate opportunity for implementing independent reviewer processes and what exactly is acceptable to sufficiently “include the user community” </a:t>
            </a:r>
            <a:endParaRPr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>
            <a:spLocks noGrp="1"/>
          </p:cNvSpPr>
          <p:nvPr>
            <p:ph type="title"/>
          </p:nvPr>
        </p:nvSpPr>
        <p:spPr>
          <a:xfrm>
            <a:off x="1830300" y="485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to CPMS</a:t>
            </a:r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311700" y="1058125"/>
            <a:ext cx="8362800" cy="36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rgbClr val="000000"/>
                </a:solidFill>
              </a:rPr>
              <a:t>Implement process improvements of mid-term credibility review exercise 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Standardize input format to improve ability to provide applicable information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Improve directions on breadth and depth of requested information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Enhance definition of CPMS-TSR, to improve relatability and remove jargon 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Provide examples communicating model credibility information in each </a:t>
            </a:r>
            <a:r>
              <a:rPr lang="en" dirty="0" smtClean="0">
                <a:solidFill>
                  <a:srgbClr val="000000"/>
                </a:solidFill>
              </a:rPr>
              <a:t>TSR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 smtClean="0">
                <a:solidFill>
                  <a:srgbClr val="000000"/>
                </a:solidFill>
              </a:rPr>
              <a:t>Develop and implement TSR rubrics estimating TSR compliance level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i="1" dirty="0">
                <a:solidFill>
                  <a:srgbClr val="0000FF"/>
                </a:solidFill>
              </a:rPr>
              <a:t>Target to have all these by 9/2019, including a TSR Papers - outlining the TSR development and implementation </a:t>
            </a:r>
            <a:r>
              <a:rPr lang="en" b="1" i="1" dirty="0" smtClean="0">
                <a:solidFill>
                  <a:srgbClr val="0000FF"/>
                </a:solidFill>
              </a:rPr>
              <a:t>process</a:t>
            </a: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00FF"/>
                </a:solidFill>
              </a:rPr>
              <a:t>IMAG – MSM 2019 One – on – One Session</a:t>
            </a:r>
            <a:br>
              <a:rPr lang="en-US" b="1" i="1" dirty="0">
                <a:solidFill>
                  <a:srgbClr val="0000FF"/>
                </a:solidFill>
              </a:rPr>
            </a:br>
            <a:r>
              <a:rPr lang="en-US" b="1" i="1" dirty="0">
                <a:solidFill>
                  <a:srgbClr val="0000FF"/>
                </a:solidFill>
              </a:rPr>
              <a:t>Individual Consults and Some group led discussions</a:t>
            </a:r>
            <a:endParaRPr b="1" i="1" dirty="0">
              <a:solidFill>
                <a:srgbClr val="0000FF"/>
              </a:solidFill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809550" y="208975"/>
            <a:ext cx="698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Acknowledgements: CPMS Reviewers</a:t>
            </a: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 rotWithShape="1">
          <a:blip r:embed="rId3">
            <a:alphaModFix/>
          </a:blip>
          <a:srcRect r="3679"/>
          <a:stretch/>
        </p:blipFill>
        <p:spPr>
          <a:xfrm>
            <a:off x="112875" y="781675"/>
            <a:ext cx="8918252" cy="2576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33"/>
          <p:cNvGrpSpPr/>
          <p:nvPr/>
        </p:nvGrpSpPr>
        <p:grpSpPr>
          <a:xfrm>
            <a:off x="2547900" y="3542900"/>
            <a:ext cx="2427300" cy="1511500"/>
            <a:chOff x="795825" y="1799125"/>
            <a:chExt cx="2427300" cy="1511500"/>
          </a:xfrm>
        </p:grpSpPr>
        <p:sp>
          <p:nvSpPr>
            <p:cNvPr id="237" name="Google Shape;237;p33"/>
            <p:cNvSpPr txBox="1"/>
            <p:nvPr/>
          </p:nvSpPr>
          <p:spPr>
            <a:xfrm>
              <a:off x="795825" y="2737925"/>
              <a:ext cx="2427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Bruno Rego, PhD candidate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University of Texas at Austin</a:t>
              </a:r>
              <a:endParaRPr sz="1200"/>
            </a:p>
          </p:txBody>
        </p:sp>
        <p:pic>
          <p:nvPicPr>
            <p:cNvPr id="238" name="Google Shape;238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26225" y="1799125"/>
              <a:ext cx="938800" cy="938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" name="Google Shape;239;p33"/>
          <p:cNvGrpSpPr/>
          <p:nvPr/>
        </p:nvGrpSpPr>
        <p:grpSpPr>
          <a:xfrm>
            <a:off x="4794425" y="3540475"/>
            <a:ext cx="2385600" cy="1516350"/>
            <a:chOff x="3689175" y="1794275"/>
            <a:chExt cx="2385600" cy="1516350"/>
          </a:xfrm>
        </p:grpSpPr>
        <p:pic>
          <p:nvPicPr>
            <p:cNvPr id="240" name="Google Shape;240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01825" y="1794275"/>
              <a:ext cx="974075" cy="943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3"/>
            <p:cNvSpPr txBox="1"/>
            <p:nvPr/>
          </p:nvSpPr>
          <p:spPr>
            <a:xfrm>
              <a:off x="3689175" y="2737925"/>
              <a:ext cx="2385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Amir Khalighi, PhD</a:t>
              </a:r>
              <a:endParaRPr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</a:rPr>
                <a:t>University of Texas at Austin</a:t>
              </a:r>
              <a:endParaRPr/>
            </a:p>
          </p:txBody>
        </p:sp>
      </p:grpSp>
      <p:sp>
        <p:nvSpPr>
          <p:cNvPr id="242" name="Google Shape;242;p33"/>
          <p:cNvSpPr txBox="1"/>
          <p:nvPr/>
        </p:nvSpPr>
        <p:spPr>
          <a:xfrm>
            <a:off x="181075" y="3987550"/>
            <a:ext cx="24945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000FF"/>
                </a:solidFill>
              </a:rPr>
              <a:t>Invaluable contributions to meta-analysis of all collected data</a:t>
            </a:r>
            <a:endParaRPr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1754250" y="73175"/>
            <a:ext cx="7142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QUESTIONS?</a:t>
            </a:r>
            <a:endParaRPr sz="1400" b="1" i="1">
              <a:solidFill>
                <a:srgbClr val="0432FF"/>
              </a:solidFill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49" name="Google Shape;249;p34"/>
          <p:cNvPicPr preferRelativeResize="0"/>
          <p:nvPr/>
        </p:nvPicPr>
        <p:blipFill rotWithShape="1">
          <a:blip r:embed="rId3">
            <a:alphaModFix/>
          </a:blip>
          <a:srcRect r="3586"/>
          <a:stretch/>
        </p:blipFill>
        <p:spPr>
          <a:xfrm>
            <a:off x="1253625" y="1052950"/>
            <a:ext cx="6315276" cy="39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5070150" y="123250"/>
            <a:ext cx="38262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0432FF"/>
                </a:solidFill>
              </a:rPr>
              <a:t>Feedback can be found at</a:t>
            </a:r>
            <a:br>
              <a:rPr lang="en" b="1" i="1">
                <a:solidFill>
                  <a:srgbClr val="0432FF"/>
                </a:solidFill>
              </a:rPr>
            </a:br>
            <a:r>
              <a:rPr lang="en" b="1" i="1">
                <a:solidFill>
                  <a:srgbClr val="0432FF"/>
                </a:solidFill>
              </a:rPr>
              <a:t>https://www.imagwiki.nibib.nih.gov/content/multiscale-modeling-u01-projects</a:t>
            </a:r>
            <a:endParaRPr b="1" i="1">
              <a:solidFill>
                <a:srgbClr val="0432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Mid-term Credibility Plan Review 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54788"/>
            <a:ext cx="8520600" cy="17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Feedback from the 2018 IMAG-MSM meeting identified the need for more consistent communication of model credibility status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Response CPMS Initiated “Mid-term Review” of credibility status based on the CPMS Ten Simple Rules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667725" y="3037350"/>
            <a:ext cx="6053400" cy="18192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B6D7A8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Goals :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Improve communicating credibility plan progress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Opportunity to practice communicating credibility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Relate credibility activities to model contextual use 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Evaluate tools to promote credibility communication </a:t>
            </a:r>
            <a:br>
              <a:rPr lang="en" sz="1800">
                <a:solidFill>
                  <a:schemeClr val="dk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1830200" y="4450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CPMS TSR Rubric - </a:t>
            </a:r>
            <a:r>
              <a:rPr lang="en">
                <a:solidFill>
                  <a:srgbClr val="980000"/>
                </a:solidFill>
              </a:rPr>
              <a:t>Draft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24" name="Google Shape;22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aphicFrame>
        <p:nvGraphicFramePr>
          <p:cNvPr id="225" name="Google Shape;225;p32"/>
          <p:cNvGraphicFramePr/>
          <p:nvPr/>
        </p:nvGraphicFramePr>
        <p:xfrm>
          <a:off x="311700" y="1748600"/>
          <a:ext cx="8520500" cy="2299025"/>
        </p:xfrm>
        <a:graphic>
          <a:graphicData uri="http://schemas.openxmlformats.org/drawingml/2006/table">
            <a:tbl>
              <a:tblPr>
                <a:noFill/>
                <a:tableStyleId>{79122311-D4D3-4DC5-A33C-56A209BE2D78}</a:tableStyleId>
              </a:tblPr>
              <a:tblGrid>
                <a:gridCol w="1704100"/>
                <a:gridCol w="1704100"/>
                <a:gridCol w="1704100"/>
                <a:gridCol w="1704100"/>
                <a:gridCol w="1704100"/>
              </a:tblGrid>
              <a:tr h="1701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Outreach to Application-domain experts that may not be M&amp;S practitioners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Outreach to M&amp;S practitioners that may not be Application-domain experts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Outreach to Application-domain specific M&amp;S practitioners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Outreach to Application-domain specific M&amp;S practitioners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None/Too little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</a:tr>
              <a:tr h="597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Comprehensive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Extensive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Adequate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Partial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Insufficient</a:t>
                      </a:r>
                      <a:endParaRPr sz="1200" b="1"/>
                    </a:p>
                  </a:txBody>
                  <a:tcPr marL="28575" marR="28575" marT="19050" marB="1905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226" name="Google Shape;226;p32"/>
          <p:cNvSpPr txBox="1"/>
          <p:nvPr/>
        </p:nvSpPr>
        <p:spPr>
          <a:xfrm>
            <a:off x="311700" y="1355000"/>
            <a:ext cx="25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Outreach Capability</a:t>
            </a:r>
            <a:endParaRPr sz="1800" b="1"/>
          </a:p>
        </p:txBody>
      </p:sp>
      <p:sp>
        <p:nvSpPr>
          <p:cNvPr id="227" name="Google Shape;227;p32"/>
          <p:cNvSpPr txBox="1"/>
          <p:nvPr/>
        </p:nvSpPr>
        <p:spPr>
          <a:xfrm>
            <a:off x="311700" y="4047625"/>
            <a:ext cx="2536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Compliance Level</a:t>
            </a:r>
            <a:endParaRPr sz="1800" b="1"/>
          </a:p>
        </p:txBody>
      </p:sp>
      <p:sp>
        <p:nvSpPr>
          <p:cNvPr id="228" name="Google Shape;228;p32"/>
          <p:cNvSpPr txBox="1"/>
          <p:nvPr/>
        </p:nvSpPr>
        <p:spPr>
          <a:xfrm>
            <a:off x="3719900" y="4340400"/>
            <a:ext cx="5093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Note: Specific interpretation being tailored to each TSR rule</a:t>
            </a:r>
            <a:endParaRPr sz="18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of “Sufficient” Rate Scores</a:t>
            </a: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175" y="1000075"/>
            <a:ext cx="5008053" cy="375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1830200" y="4450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 Observations</a:t>
            </a:r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“</a:t>
            </a:r>
            <a:r>
              <a:rPr lang="en" b="1" i="1">
                <a:solidFill>
                  <a:srgbClr val="1155CC"/>
                </a:solidFill>
              </a:rPr>
              <a:t>Model credibility is best evaluated by the unbiased user who needs the information coming out of the model the most. If there is a way to identify these people during the model building process and solicit their feedback more regularly, that would be very beneficial to ensuring model credibility.</a:t>
            </a:r>
            <a:r>
              <a:rPr lang="en">
                <a:solidFill>
                  <a:srgbClr val="1155CC"/>
                </a:solidFill>
              </a:rPr>
              <a:t>”</a:t>
            </a:r>
            <a:endParaRPr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There seems to be gaps between the standard developed and that of medical doctors for clinical applications.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" sz="1800" b="1" i="1">
                <a:solidFill>
                  <a:srgbClr val="1155CC"/>
                </a:solidFill>
              </a:rPr>
              <a:t>Involve MDs to bridge the gaps between modelers and MDs</a:t>
            </a:r>
            <a:endParaRPr sz="1800" b="1" i="1">
              <a:solidFill>
                <a:srgbClr val="1155CC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Face-to-face visit beyond annual IMAG meeting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927575" y="245825"/>
            <a:ext cx="68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 Simple Rules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84" name="Google Shape;84;p16"/>
          <p:cNvGraphicFramePr/>
          <p:nvPr/>
        </p:nvGraphicFramePr>
        <p:xfrm>
          <a:off x="585218" y="1253236"/>
          <a:ext cx="7973550" cy="3008443"/>
        </p:xfrm>
        <a:graphic>
          <a:graphicData uri="http://schemas.openxmlformats.org/drawingml/2006/table">
            <a:tbl>
              <a:tblPr>
                <a:noFill/>
                <a:tableStyleId>{F7902B4D-5EF7-49E3-BEBF-D224529AD86F}</a:tableStyleId>
              </a:tblPr>
              <a:tblGrid>
                <a:gridCol w="3986775"/>
                <a:gridCol w="3986775"/>
              </a:tblGrid>
              <a:tr h="3429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 Simple Rules</a:t>
                      </a:r>
                      <a:endParaRPr sz="18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entury Gothic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R1 - Define context clearly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R6 - Document adequately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53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R2 - Use appropriate data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R7 - Disseminate broadly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53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R3 - Evaluate within context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R8 - Get independent reviews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53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R4 - List limitations explicitly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R9 - Test competing implementations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53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R5 - Use version control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18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R10 -Conform to standards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8425" marR="18425" marT="18425" marB="18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6"/>
          <p:cNvSpPr txBox="1"/>
          <p:nvPr/>
        </p:nvSpPr>
        <p:spPr>
          <a:xfrm>
            <a:off x="1420950" y="4403025"/>
            <a:ext cx="51534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https://www.imagwiki.nibib.nih.gov/content/committee-credible-practice-modeling-simulation-healthcare-description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Request to IMAG-MSM U01 Grantees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49100" y="873900"/>
            <a:ext cx="8483100" cy="3850800"/>
          </a:xfrm>
          <a:prstGeom prst="roundRect">
            <a:avLst>
              <a:gd name="adj" fmla="val 16667"/>
            </a:avLst>
          </a:prstGeom>
          <a:solidFill>
            <a:srgbClr val="6D9EEB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Utilizing the CPMS Ten Simple Rules for Model and Simulation Credibility 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675075" y="2090550"/>
            <a:ext cx="3517200" cy="7098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Details on credibility plan actions</a:t>
            </a:r>
            <a:endParaRPr sz="1800"/>
          </a:p>
        </p:txBody>
      </p:sp>
      <p:sp>
        <p:nvSpPr>
          <p:cNvPr id="73" name="Google Shape;73;p15"/>
          <p:cNvSpPr/>
          <p:nvPr/>
        </p:nvSpPr>
        <p:spPr>
          <a:xfrm>
            <a:off x="4829250" y="2090550"/>
            <a:ext cx="3643200" cy="7098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Summary activities table classified within the CPMS TSR</a:t>
            </a:r>
            <a:endParaRPr sz="1800"/>
          </a:p>
        </p:txBody>
      </p:sp>
      <p:sp>
        <p:nvSpPr>
          <p:cNvPr id="74" name="Google Shape;74;p15"/>
          <p:cNvSpPr/>
          <p:nvPr/>
        </p:nvSpPr>
        <p:spPr>
          <a:xfrm>
            <a:off x="4829275" y="2945025"/>
            <a:ext cx="3643200" cy="7098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Issues/concerns in achieving the standard of credibility</a:t>
            </a:r>
            <a:endParaRPr sz="1800"/>
          </a:p>
        </p:txBody>
      </p:sp>
      <p:sp>
        <p:nvSpPr>
          <p:cNvPr id="75" name="Google Shape;75;p15"/>
          <p:cNvSpPr/>
          <p:nvPr/>
        </p:nvSpPr>
        <p:spPr>
          <a:xfrm>
            <a:off x="674975" y="2945025"/>
            <a:ext cx="3517200" cy="7098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Description of information gained by each action</a:t>
            </a:r>
            <a:endParaRPr sz="1800"/>
          </a:p>
        </p:txBody>
      </p:sp>
      <p:sp>
        <p:nvSpPr>
          <p:cNvPr id="76" name="Google Shape;76;p15"/>
          <p:cNvSpPr/>
          <p:nvPr/>
        </p:nvSpPr>
        <p:spPr>
          <a:xfrm>
            <a:off x="674950" y="3771800"/>
            <a:ext cx="3517200" cy="7098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Plans for the next reporting cycle</a:t>
            </a:r>
            <a:endParaRPr sz="1800"/>
          </a:p>
        </p:txBody>
      </p:sp>
      <p:sp>
        <p:nvSpPr>
          <p:cNvPr id="77" name="Google Shape;77;p15"/>
          <p:cNvSpPr/>
          <p:nvPr/>
        </p:nvSpPr>
        <p:spPr>
          <a:xfrm>
            <a:off x="4829300" y="3771800"/>
            <a:ext cx="3643200" cy="7098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Identify other factors that contribute to credibility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2130900" y="2571749"/>
            <a:ext cx="6441600" cy="215064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CPMS TSR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Review Scope</a:t>
            </a:r>
            <a:endParaRPr dirty="0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42300" y="989200"/>
            <a:ext cx="1780500" cy="4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reviewers: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i="1" u="sng" dirty="0"/>
              <a:t>DID NOT</a:t>
            </a:r>
            <a:endParaRPr sz="2400" b="1" i="1" u="sng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i="1" u="sng" dirty="0"/>
              <a:t>DID </a:t>
            </a:r>
            <a:endParaRPr sz="2400" b="1" i="1" u="sng"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2130900" y="1414250"/>
            <a:ext cx="6441600" cy="795900"/>
          </a:xfrm>
          <a:prstGeom prst="flowChartAlternateProcess">
            <a:avLst/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/>
              <a:t>Assess the implemented credible </a:t>
            </a:r>
            <a:r>
              <a:rPr lang="en" sz="1800" b="1" u="sng" dirty="0" smtClean="0"/>
              <a:t>practice or research progress of </a:t>
            </a:r>
            <a:r>
              <a:rPr lang="en" sz="1800" b="1" u="sng" dirty="0"/>
              <a:t>the M&amp;S projects</a:t>
            </a:r>
            <a:endParaRPr sz="1800" b="1" u="sng" dirty="0"/>
          </a:p>
        </p:txBody>
      </p:sp>
      <p:sp>
        <p:nvSpPr>
          <p:cNvPr id="105" name="Google Shape;105;p18"/>
          <p:cNvSpPr/>
          <p:nvPr/>
        </p:nvSpPr>
        <p:spPr>
          <a:xfrm>
            <a:off x="2222825" y="2694400"/>
            <a:ext cx="1836900" cy="1510500"/>
          </a:xfrm>
          <a:prstGeom prst="flowChartAlternateProcess">
            <a:avLst/>
          </a:prstGeom>
          <a:solidFill>
            <a:srgbClr val="B6D7A8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Opinion: communication sufficiency of credibility plans and accomplishments</a:t>
            </a:r>
            <a:endParaRPr b="1"/>
          </a:p>
        </p:txBody>
      </p:sp>
      <p:sp>
        <p:nvSpPr>
          <p:cNvPr id="106" name="Google Shape;106;p18"/>
          <p:cNvSpPr/>
          <p:nvPr/>
        </p:nvSpPr>
        <p:spPr>
          <a:xfrm>
            <a:off x="4478550" y="2694400"/>
            <a:ext cx="1836900" cy="1510500"/>
          </a:xfrm>
          <a:prstGeom prst="flowChartAlternateProcess">
            <a:avLst/>
          </a:prstGeom>
          <a:solidFill>
            <a:srgbClr val="B6D7A8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Identify areas of improvement of the reporting / review process</a:t>
            </a:r>
            <a:endParaRPr b="1"/>
          </a:p>
        </p:txBody>
      </p:sp>
      <p:sp>
        <p:nvSpPr>
          <p:cNvPr id="107" name="Google Shape;107;p18"/>
          <p:cNvSpPr/>
          <p:nvPr/>
        </p:nvSpPr>
        <p:spPr>
          <a:xfrm>
            <a:off x="6558050" y="2771725"/>
            <a:ext cx="1836900" cy="1510500"/>
          </a:xfrm>
          <a:prstGeom prst="flowChartAlternateProcess">
            <a:avLst/>
          </a:prstGeom>
          <a:solidFill>
            <a:srgbClr val="B6D7A8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Recommend </a:t>
            </a:r>
            <a:r>
              <a:rPr lang="en" b="1">
                <a:solidFill>
                  <a:schemeClr val="dk1"/>
                </a:solidFill>
              </a:rPr>
              <a:t>credibility topic areas </a:t>
            </a:r>
            <a:r>
              <a:rPr lang="en" b="1"/>
              <a:t>for discussion in IMAG/MSM community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830300" y="2511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Reviewers Scoring Rubric For Each TSR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3793763"/>
            <a:ext cx="85206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Ancillary evidence and provided development history could be considered in assessing sufficiency of communicating content in each TSR factor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469450" y="1160000"/>
            <a:ext cx="2560200" cy="2560200"/>
          </a:xfrm>
          <a:prstGeom prst="ellipse">
            <a:avLst/>
          </a:prstGeom>
          <a:solidFill>
            <a:srgbClr val="A4C2F4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Sufficient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Path toward evidence of this factor/rule appears to be sufficient</a:t>
            </a:r>
            <a:endParaRPr sz="1200" b="1"/>
          </a:p>
        </p:txBody>
      </p:sp>
      <p:sp>
        <p:nvSpPr>
          <p:cNvPr id="94" name="Google Shape;94;p17"/>
          <p:cNvSpPr/>
          <p:nvPr/>
        </p:nvSpPr>
        <p:spPr>
          <a:xfrm>
            <a:off x="6060650" y="1160000"/>
            <a:ext cx="2560200" cy="256020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/>
              <a:t>Not Available</a:t>
            </a:r>
            <a:endParaRPr sz="24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/>
              <a:t>No evidence is described or an argument is made that the credibility factor did not apply</a:t>
            </a:r>
            <a:br>
              <a:rPr lang="en" sz="1200" b="1"/>
            </a:br>
            <a:endParaRPr sz="1200" b="1"/>
          </a:p>
        </p:txBody>
      </p:sp>
      <p:sp>
        <p:nvSpPr>
          <p:cNvPr id="95" name="Google Shape;95;p17"/>
          <p:cNvSpPr/>
          <p:nvPr/>
        </p:nvSpPr>
        <p:spPr>
          <a:xfrm>
            <a:off x="3265038" y="1160000"/>
            <a:ext cx="2560200" cy="25602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Insufficient</a:t>
            </a: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Path toward evidence of this factor/rule appears to be insufficient</a:t>
            </a:r>
            <a:endParaRPr sz="1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Overview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01925" y="1087275"/>
            <a:ext cx="5268600" cy="968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2"/>
                </a:solidFill>
              </a:rPr>
              <a:t>35 Credibility Plan Mid-Term Updates Submitted</a:t>
            </a:r>
            <a:endParaRPr b="1"/>
          </a:p>
        </p:txBody>
      </p:sp>
      <p:sp>
        <p:nvSpPr>
          <p:cNvPr id="115" name="Google Shape;115;p19"/>
          <p:cNvSpPr/>
          <p:nvPr/>
        </p:nvSpPr>
        <p:spPr>
          <a:xfrm>
            <a:off x="2313150" y="2355638"/>
            <a:ext cx="4517700" cy="968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65750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2"/>
                </a:solidFill>
              </a:rPr>
              <a:t>100% of submissions with 1 review</a:t>
            </a:r>
            <a:endParaRPr sz="1700" b="1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2"/>
                </a:solidFill>
              </a:rPr>
              <a:t>85% of the submissions with 2 reviews </a:t>
            </a:r>
            <a:endParaRPr sz="1700" b="1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1">
              <a:solidFill>
                <a:schemeClr val="dk2"/>
              </a:solidFill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3081925" y="3624000"/>
            <a:ext cx="5750400" cy="968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B6D7A8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2"/>
                </a:solidFill>
              </a:rPr>
              <a:t>11/20/2018: Outbrief IMAG-MSM Steering Committee </a:t>
            </a:r>
            <a:endParaRPr sz="1700" b="1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2"/>
                </a:solidFill>
              </a:rPr>
              <a:t>12/18/2018: All feedback posted to </a:t>
            </a:r>
            <a:r>
              <a:rPr lang="en" sz="1700" b="1">
                <a:solidFill>
                  <a:schemeClr val="dk2"/>
                </a:solidFill>
                <a:uFill>
                  <a:noFill/>
                </a:uFill>
                <a:hlinkClick r:id="rId3"/>
              </a:rPr>
              <a:t>IMAG Wiki</a:t>
            </a:r>
            <a:r>
              <a:rPr lang="en" sz="1700" b="1">
                <a:solidFill>
                  <a:schemeClr val="dk2"/>
                </a:solidFill>
              </a:rPr>
              <a:t> </a:t>
            </a:r>
            <a:endParaRPr sz="17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Scores: % of Rules Marked as “Sufficient”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50" y="1126100"/>
            <a:ext cx="8964105" cy="3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2103725" y="4535725"/>
            <a:ext cx="55584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 % sufficient scores, error bars denoting the full range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5841750" y="935450"/>
            <a:ext cx="31197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Total count of reviews in TSR category  = 60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0" y="965275"/>
            <a:ext cx="9025323" cy="38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5901450" y="965275"/>
            <a:ext cx="31197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*Total count of reviews in TSR category  = 64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Updated 12/16/2018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830200" y="216425"/>
            <a:ext cx="700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Scores by TSR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1498</Words>
  <Application>Microsoft Office PowerPoint</Application>
  <PresentationFormat>On-screen Show (16:9)</PresentationFormat>
  <Paragraphs>197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Calibri</vt:lpstr>
      <vt:lpstr>Simple Light</vt:lpstr>
      <vt:lpstr>2018-2019 Mid-Term Credibility Plan Review</vt:lpstr>
      <vt:lpstr>Mid-term Credibility Plan Review </vt:lpstr>
      <vt:lpstr>Ten Simple Rules</vt:lpstr>
      <vt:lpstr>Request to IMAG-MSM U01 Grantees </vt:lpstr>
      <vt:lpstr>Review Scope</vt:lpstr>
      <vt:lpstr>Reviewers Scoring Rubric For Each TSR</vt:lpstr>
      <vt:lpstr>Review Overview</vt:lpstr>
      <vt:lpstr>Scores: % of Rules Marked as “Sufficient”</vt:lpstr>
      <vt:lpstr>Final Scores by TSR</vt:lpstr>
      <vt:lpstr>Distribution of Scores Based on Reviewer Agreement</vt:lpstr>
      <vt:lpstr>Cross-Correlation between TSR</vt:lpstr>
      <vt:lpstr>Reviewer Observations</vt:lpstr>
      <vt:lpstr>TSR Satisfactory Description</vt:lpstr>
      <vt:lpstr>Reviewer Observations cont.</vt:lpstr>
      <vt:lpstr>Recommendations to IMAG-MSM Community</vt:lpstr>
      <vt:lpstr>Recommendations to IMAG-MSM Community</vt:lpstr>
      <vt:lpstr>Recommendations to CPMS</vt:lpstr>
      <vt:lpstr>Acknowledgements: CPMS Reviewers</vt:lpstr>
      <vt:lpstr>PowerPoint Presentation</vt:lpstr>
      <vt:lpstr>CPMS TSR Rubric - Draft</vt:lpstr>
      <vt:lpstr>Distribution of “Sufficient” Rate Scores</vt:lpstr>
      <vt:lpstr>PI Observations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2018-2019 Mid-Term Credibility Plan Review</dc:title>
  <dc:creator>Myers, Jerry G. (GRC-LTX0)</dc:creator>
  <cp:lastModifiedBy>Myers, Jerry G. (GRC-LTX0)</cp:lastModifiedBy>
  <cp:revision>12</cp:revision>
  <dcterms:modified xsi:type="dcterms:W3CDTF">2019-03-06T18:30:42Z</dcterms:modified>
</cp:coreProperties>
</file>