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975" r:id="rId2"/>
    <p:sldMasterId id="2147483990" r:id="rId3"/>
    <p:sldMasterId id="2147484002" r:id="rId4"/>
  </p:sldMasterIdLst>
  <p:notesMasterIdLst>
    <p:notesMasterId r:id="rId23"/>
  </p:notesMasterIdLst>
  <p:sldIdLst>
    <p:sldId id="582" r:id="rId5"/>
    <p:sldId id="593" r:id="rId6"/>
    <p:sldId id="560" r:id="rId7"/>
    <p:sldId id="561" r:id="rId8"/>
    <p:sldId id="562" r:id="rId9"/>
    <p:sldId id="595" r:id="rId10"/>
    <p:sldId id="584" r:id="rId11"/>
    <p:sldId id="585" r:id="rId12"/>
    <p:sldId id="563" r:id="rId13"/>
    <p:sldId id="589" r:id="rId14"/>
    <p:sldId id="564" r:id="rId15"/>
    <p:sldId id="587" r:id="rId16"/>
    <p:sldId id="592" r:id="rId17"/>
    <p:sldId id="594" r:id="rId18"/>
    <p:sldId id="439" r:id="rId19"/>
    <p:sldId id="547" r:id="rId20"/>
    <p:sldId id="548" r:id="rId21"/>
    <p:sldId id="54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0284" autoAdjust="0"/>
  </p:normalViewPr>
  <p:slideViewPr>
    <p:cSldViewPr>
      <p:cViewPr varScale="1">
        <p:scale>
          <a:sx n="58" d="100"/>
          <a:sy n="58" d="100"/>
        </p:scale>
        <p:origin x="-1716" y="-96"/>
      </p:cViewPr>
      <p:guideLst>
        <p:guide orient="horz" pos="2160"/>
        <p:guide pos="2880"/>
      </p:guideLst>
    </p:cSldViewPr>
  </p:slideViewPr>
  <p:outlineViewPr>
    <p:cViewPr>
      <p:scale>
        <a:sx n="33" d="100"/>
        <a:sy n="33" d="100"/>
      </p:scale>
      <p:origin x="0" y="4734"/>
    </p:cViewPr>
  </p:outlin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D4C8E-BA9B-4580-8C1A-23A4BDD70824}" type="datetimeFigureOut">
              <a:rPr lang="en-US" smtClean="0"/>
              <a:pPr/>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D0BE8-2CA2-4348-BDCB-169D354753F7}" type="slidenum">
              <a:rPr lang="en-US" smtClean="0"/>
              <a:pPr/>
              <a:t>‹#›</a:t>
            </a:fld>
            <a:endParaRPr lang="en-US"/>
          </a:p>
        </p:txBody>
      </p:sp>
    </p:spTree>
    <p:extLst>
      <p:ext uri="{BB962C8B-B14F-4D97-AF65-F5344CB8AC3E}">
        <p14:creationId xmlns:p14="http://schemas.microsoft.com/office/powerpoint/2010/main" val="267287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335B8E-E167-46B0-B639-FA1076EE3EA6}"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D0BE8-2CA2-4348-BDCB-169D354753F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1472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7D4E46-935C-4899-AD35-AC9D107BD540}" type="slidenum">
              <a:rPr lang="en-US" smtClean="0">
                <a:latin typeface="Arial" pitchFamily="34" charset="0"/>
              </a:rPr>
              <a:pPr/>
              <a:t>15</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latin typeface="Arial" pitchFamily="34" charset="0"/>
              </a:rPr>
              <a:t>IMAG is a forum of over 80 program directors from 10 government agencies to discuss and plan modeling and analysis activities across the country and Canada.  Created in 2003, convenes once a month, contact Grace Peng if interested in joining.  </a:t>
            </a:r>
          </a:p>
          <a:p>
            <a:pPr eaLnBrk="1" hangingPunct="1"/>
            <a:endParaRPr lang="en-US" dirty="0" smtClean="0">
              <a:latin typeface="Arial" pitchFamily="34" charset="0"/>
            </a:endParaRPr>
          </a:p>
          <a:p>
            <a:pPr eaLnBrk="1" hangingPunct="1"/>
            <a:r>
              <a:rPr lang="en-US" dirty="0" smtClean="0">
                <a:latin typeface="Arial" pitchFamily="34" charset="0"/>
              </a:rPr>
              <a:t>IMAG supports the modeling and analysis interests of each of the participating agencies</a:t>
            </a:r>
          </a:p>
          <a:p>
            <a:pPr eaLnBrk="1" hangingPunct="1"/>
            <a:r>
              <a:rPr lang="en-US" dirty="0" smtClean="0">
                <a:latin typeface="Arial" pitchFamily="34" charset="0"/>
              </a:rPr>
              <a:t>{Each agency will appear with each </a:t>
            </a:r>
            <a:r>
              <a:rPr lang="en-US" dirty="0" err="1" smtClean="0">
                <a:latin typeface="Arial" pitchFamily="34" charset="0"/>
              </a:rPr>
              <a:t>mouseclick</a:t>
            </a:r>
            <a:r>
              <a:rPr lang="en-US" dirty="0" smtClean="0">
                <a:latin typeface="Arial" pitchFamily="34" charset="0"/>
              </a:rPr>
              <a:t>}</a:t>
            </a:r>
          </a:p>
          <a:p>
            <a:pPr eaLnBrk="1" hangingPunct="1"/>
            <a:endParaRPr lang="en-US" dirty="0" smtClean="0">
              <a:latin typeface="Arial" pitchFamily="34" charset="0"/>
            </a:endParaRPr>
          </a:p>
          <a:p>
            <a:pPr eaLnBrk="1" hangingPunct="1"/>
            <a:r>
              <a:rPr lang="en-US" dirty="0" smtClean="0">
                <a:latin typeface="Arial" pitchFamily="34" charset="0"/>
              </a:rPr>
              <a:t>NIH (20 IC’s and Centers) and NSF (4 directorates) are the “starter agencies”, followed closely by, NASA and USDA.</a:t>
            </a:r>
          </a:p>
          <a:p>
            <a:pPr eaLnBrk="1" hangingPunct="1"/>
            <a:endParaRPr lang="en-US" dirty="0" smtClean="0">
              <a:latin typeface="Arial" pitchFamily="34" charset="0"/>
            </a:endParaRPr>
          </a:p>
          <a:p>
            <a:pPr eaLnBrk="1" hangingPunct="1"/>
            <a:r>
              <a:rPr lang="en-US" dirty="0" smtClean="0">
                <a:latin typeface="Arial" pitchFamily="34" charset="0"/>
              </a:rPr>
              <a:t>Components of the DOD include: TATRC (Telemedicine and Advanced Technology Research Center) and USMRMC, DARPA (The Defense Advanced Research Projects Agency), AFOSR (Air Force Office of Scientific Research), ARO, ONR, Threat</a:t>
            </a:r>
            <a:r>
              <a:rPr lang="en-US" baseline="0" dirty="0" smtClean="0">
                <a:latin typeface="Arial" pitchFamily="34" charset="0"/>
              </a:rPr>
              <a:t> Reduction Agency, PEPFAR</a:t>
            </a:r>
            <a:r>
              <a:rPr lang="en-US" dirty="0" smtClean="0">
                <a:latin typeface="Arial" pitchFamily="34" charset="0"/>
              </a:rPr>
              <a:t>.  </a:t>
            </a:r>
          </a:p>
          <a:p>
            <a:pPr eaLnBrk="1" hangingPunct="1"/>
            <a:endParaRPr lang="en-US" dirty="0" smtClean="0">
              <a:latin typeface="Arial" pitchFamily="34" charset="0"/>
            </a:endParaRPr>
          </a:p>
          <a:p>
            <a:pPr eaLnBrk="1" hangingPunct="1"/>
            <a:r>
              <a:rPr lang="en-US" dirty="0" smtClean="0">
                <a:latin typeface="Arial" pitchFamily="34" charset="0"/>
              </a:rPr>
              <a:t>USDVA (US Department of Veterans Affairs) is interested in modeling to support the injured soldier.  They work closely with the efforts of DARPA.  </a:t>
            </a:r>
          </a:p>
          <a:p>
            <a:pPr eaLnBrk="1" hangingPunct="1"/>
            <a:endParaRPr lang="en-US" dirty="0" smtClean="0">
              <a:latin typeface="Arial" pitchFamily="34" charset="0"/>
            </a:endParaRPr>
          </a:p>
          <a:p>
            <a:pPr eaLnBrk="1" hangingPunct="1"/>
            <a:r>
              <a:rPr lang="en-US" dirty="0" smtClean="0">
                <a:latin typeface="Arial" pitchFamily="34" charset="0"/>
              </a:rPr>
              <a:t>MITACS (The Mathematics of Information Technology and Complex Systems) of Canada joined IMAG in 2008 (10/08), so the group is international.  They are interested in bridging academics with industry and government in the areas of applied math.  They have already an international network of researchers. </a:t>
            </a:r>
          </a:p>
          <a:p>
            <a:pPr eaLnBrk="1" hangingPunct="1"/>
            <a:endParaRPr lang="en-US" dirty="0" smtClean="0">
              <a:latin typeface="Arial" pitchFamily="34" charset="0"/>
            </a:endParaRPr>
          </a:p>
          <a:p>
            <a:pPr eaLnBrk="1" hangingPunct="1"/>
            <a:r>
              <a:rPr lang="en-US" dirty="0" smtClean="0">
                <a:latin typeface="Arial" pitchFamily="34" charset="0"/>
              </a:rPr>
              <a:t>The FDA joined in 2009, and </a:t>
            </a:r>
            <a:r>
              <a:rPr lang="en-US" dirty="0" smtClean="0"/>
              <a:t>The Intelligence Advanced Research Projects Activity (IARPA)</a:t>
            </a:r>
            <a:r>
              <a:rPr lang="en-US" dirty="0" smtClean="0">
                <a:latin typeface="Arial" pitchFamily="34" charset="0"/>
              </a:rPr>
              <a:t> joined in</a:t>
            </a:r>
            <a:r>
              <a:rPr lang="en-US" baseline="0" dirty="0" smtClean="0">
                <a:latin typeface="Arial" pitchFamily="34" charset="0"/>
              </a:rPr>
              <a:t>2011</a:t>
            </a: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dirty="0" smtClean="0">
                <a:latin typeface="Arial" pitchFamily="34" charset="0"/>
              </a:rPr>
              <a:t>The MSM started from the 24 funded projects of the 2004 Interagency Opportunities in Multi-Scale Modeling in Biomedical, Biological, and Behavioral Systems Solicitation (NIH, NSF, NASA, DOE).  Currently the MSM now has over 100 core projects with additional “Friends” from all other the world.  Any PI with a project relevant to multiscale modeling of biomedical, biological and behavioral systems are welcome to participate.  </a:t>
            </a:r>
          </a:p>
          <a:p>
            <a:pPr eaLnBrk="1" hangingPunct="1"/>
            <a:endParaRPr lang="en-US" dirty="0" smtClean="0">
              <a:latin typeface="Arial" pitchFamily="34" charset="0"/>
            </a:endParaRPr>
          </a:p>
          <a:p>
            <a:pPr eaLnBrk="1" hangingPunct="1"/>
            <a:r>
              <a:rPr lang="en-US" dirty="0" smtClean="0">
                <a:latin typeface="Arial" pitchFamily="34" charset="0"/>
              </a:rPr>
              <a:t>IMAG facilitates discussions and provides access to new collaboration and funding opportunities for this community</a:t>
            </a:r>
          </a:p>
          <a:p>
            <a:pPr eaLnBrk="1" hangingPunct="1"/>
            <a:endParaRPr lang="en-US" dirty="0" smtClean="0">
              <a:latin typeface="Arial" pitchFamily="34" charset="0"/>
            </a:endParaRPr>
          </a:p>
        </p:txBody>
      </p:sp>
      <p:sp>
        <p:nvSpPr>
          <p:cNvPr id="91140" name="Slide Number Placeholder 3"/>
          <p:cNvSpPr>
            <a:spLocks noGrp="1"/>
          </p:cNvSpPr>
          <p:nvPr>
            <p:ph type="sldNum" sz="quarter" idx="5"/>
          </p:nvPr>
        </p:nvSpPr>
        <p:spPr>
          <a:noFill/>
        </p:spPr>
        <p:txBody>
          <a:bodyPr/>
          <a:lstStyle/>
          <a:p>
            <a:fld id="{AAE6A55B-E00E-4FB4-A257-B1821687F103}" type="slidenum">
              <a:rPr lang="en-US">
                <a:solidFill>
                  <a:prstClr val="black"/>
                </a:solidFill>
              </a:rPr>
              <a:pPr/>
              <a:t>17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u="none" dirty="0" smtClean="0"/>
              <a:t>The</a:t>
            </a:r>
            <a:r>
              <a:rPr lang="en-US" u="none" baseline="0" dirty="0" smtClean="0"/>
              <a:t> MSM Working Groups are the backbone of the MSM Consortium.  </a:t>
            </a:r>
          </a:p>
          <a:p>
            <a:pPr marL="171450" indent="-171450">
              <a:buFont typeface="Arial" panose="020B0604020202020204" pitchFamily="34" charset="0"/>
              <a:buChar char="•"/>
            </a:pPr>
            <a:r>
              <a:rPr lang="en-US" u="none" baseline="0" dirty="0" smtClean="0"/>
              <a:t>The participants of the MSM decide on what working groups should exist each year during our annual face to face meetings</a:t>
            </a:r>
            <a:endParaRPr lang="en-US" u="none" dirty="0" smtClean="0"/>
          </a:p>
          <a:p>
            <a:pPr marL="171450" indent="-171450">
              <a:buFont typeface="Arial" panose="020B0604020202020204" pitchFamily="34" charset="0"/>
              <a:buChar char="•"/>
            </a:pPr>
            <a:r>
              <a:rPr lang="en-US" u="none" dirty="0" smtClean="0"/>
              <a:t>You</a:t>
            </a:r>
            <a:r>
              <a:rPr lang="en-US" u="none" baseline="0" dirty="0" smtClean="0"/>
              <a:t> are welcome to contact the Working Group co-leads, listed on each working group page to ask to join their working group and their contact lists</a:t>
            </a:r>
            <a:endParaRPr lang="en-US" u="none" dirty="0" smtClean="0"/>
          </a:p>
          <a:p>
            <a:endParaRPr lang="en-US" u="sng" dirty="0" smtClean="0"/>
          </a:p>
          <a:p>
            <a:endParaRPr lang="en-US" u="sng" dirty="0" smtClean="0"/>
          </a:p>
          <a:p>
            <a:endParaRPr lang="en-US" u="sng" dirty="0" smtClean="0"/>
          </a:p>
          <a:p>
            <a:r>
              <a:rPr lang="en-US" u="sng" dirty="0" smtClean="0"/>
              <a:t>Archived Working Groups</a:t>
            </a:r>
          </a:p>
          <a:p>
            <a:r>
              <a:rPr lang="en-US" dirty="0" smtClean="0"/>
              <a:t>Filament Dynamics Working Group</a:t>
            </a:r>
          </a:p>
          <a:p>
            <a:r>
              <a:rPr lang="en-US" dirty="0" err="1" smtClean="0"/>
              <a:t>Multiscale</a:t>
            </a:r>
            <a:r>
              <a:rPr lang="en-US" dirty="0" smtClean="0"/>
              <a:t> Imaging Working Group</a:t>
            </a:r>
          </a:p>
        </p:txBody>
      </p:sp>
      <p:sp>
        <p:nvSpPr>
          <p:cNvPr id="4" name="Slide Number Placeholder 3"/>
          <p:cNvSpPr>
            <a:spLocks noGrp="1"/>
          </p:cNvSpPr>
          <p:nvPr>
            <p:ph type="sldNum" sz="quarter" idx="10"/>
          </p:nvPr>
        </p:nvSpPr>
        <p:spPr/>
        <p:txBody>
          <a:bodyPr/>
          <a:lstStyle/>
          <a:p>
            <a:fld id="{2E9D0BE8-2CA2-4348-BDCB-169D354753F7}"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8626A69-B8AF-443F-961B-44B3CA69AA29}"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92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17" name="Footer Placeholder 16"/>
          <p:cNvSpPr>
            <a:spLocks noGrp="1"/>
          </p:cNvSpPr>
          <p:nvPr>
            <p:ph type="ftr" sz="quarter" idx="11"/>
          </p:nvPr>
        </p:nvSpPr>
        <p:spPr/>
        <p:txBody>
          <a:bodyPr/>
          <a:lstStyle>
            <a:extLst/>
          </a:lstStyle>
          <a:p>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val="76477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96095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62455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736335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8" name="Footer Placeholder 7"/>
          <p:cNvSpPr>
            <a:spLocks noGrp="1"/>
          </p:cNvSpPr>
          <p:nvPr>
            <p:ph type="ftr" sz="quarter" idx="11"/>
          </p:nvPr>
        </p:nvSpPr>
        <p:spPr/>
        <p:txBody>
          <a:bodyPr/>
          <a:lstStyle>
            <a:extLst/>
          </a:lstStyle>
          <a:p>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204740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4" name="Footer Placeholder 3"/>
          <p:cNvSpPr>
            <a:spLocks noGrp="1"/>
          </p:cNvSpPr>
          <p:nvPr>
            <p:ph type="ftr" sz="quarter" idx="11"/>
          </p:nvPr>
        </p:nvSpPr>
        <p:spPr/>
        <p:txBody>
          <a:bodyPr/>
          <a:lstStyle>
            <a:extLst/>
          </a:lstStyle>
          <a:p>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10327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3" name="Footer Placeholder 2"/>
          <p:cNvSpPr>
            <a:spLocks noGrp="1"/>
          </p:cNvSpPr>
          <p:nvPr>
            <p:ph type="ftr" sz="quarter" idx="11"/>
          </p:nvPr>
        </p:nvSpPr>
        <p:spPr/>
        <p:txBody>
          <a:bodyPr/>
          <a:lstStyle>
            <a:extLst/>
          </a:lstStyle>
          <a:p>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078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287624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446062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418426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659086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81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098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742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12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626A69-B8AF-443F-961B-44B3CA69AA2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551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1808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2827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84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890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121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0315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5937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140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15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143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0158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5832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029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2269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092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390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32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075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9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626A69-B8AF-443F-961B-44B3CA69AA2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B3CB89-552D-43E5-9139-B3ABFA31A406}"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626A69-B8AF-443F-961B-44B3CA69AA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1B3CB89-552D-43E5-9139-B3ABFA31A406}" type="datetimeFigureOut">
              <a:rPr lang="en-US" smtClean="0"/>
              <a:pPr/>
              <a:t>8/31/2015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8626A69-B8AF-443F-961B-44B3CA69AA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1B3CB89-552D-43E5-9139-B3ABFA31A406}" type="datetimeFigureOut">
              <a:rPr lang="en-US" smtClean="0"/>
              <a:pPr/>
              <a:t>8/31/2015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8626A69-B8AF-443F-961B-44B3CA69AA2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11" r:id="rId12"/>
    <p:sldLayoutId id="2147483826"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1B3CB89-552D-43E5-9139-B3ABFA31A406}" type="datetimeFigureOut">
              <a:rPr lang="en-US" smtClean="0">
                <a:solidFill>
                  <a:srgbClr val="D6ECFF"/>
                </a:solidFill>
              </a:rPr>
              <a:pPr/>
              <a:t>8/31/2015</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8626A69-B8AF-443F-961B-44B3CA69AA2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04602520"/>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936991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35B45-A9E3-4BF2-8872-66291D8D2EDA}"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F93A2-8534-43EE-88F9-E3AD86FBC7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36788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grants.nih.gov/grants/guide/pa-files/PAR-15-085.html" TargetMode="Externa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imagwiki.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imagwiki.org/mediawiki/index.php?title=Resources_for_Modeling" TargetMode="External"/><Relationship Id="rId3" Type="http://schemas.openxmlformats.org/officeDocument/2006/relationships/hyperlink" Target="http://www.imagwiki.org/mediawiki/index.php?title=Listing_of_IMAG_Participants" TargetMode="External"/><Relationship Id="rId7" Type="http://schemas.openxmlformats.org/officeDocument/2006/relationships/hyperlink" Target="http://www.imagwiki.nibib.nih.gov/mediawiki/index.php?title=Multiscale_Modeling_of_the_Physiome_-_Projects_Around_the_World"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imagwiki.org/mediawiki/index.php?title=IMAG/MSM_Events" TargetMode="External"/><Relationship Id="rId5" Type="http://schemas.openxmlformats.org/officeDocument/2006/relationships/hyperlink" Target="http://www.imagwiki.org/mediawiki/index.php?title=Multiscale_Modeling_Working_Groups" TargetMode="External"/><Relationship Id="rId4" Type="http://schemas.openxmlformats.org/officeDocument/2006/relationships/hyperlink" Target="http://www.imagwiki.org/mediawiki/index.php?title=Listing_of_MSM_Participants" TargetMode="External"/><Relationship Id="rId9" Type="http://schemas.openxmlformats.org/officeDocument/2006/relationships/image" Target="../media/image12.tiff"/></Relationships>
</file>

<file path=ppt/slides/_rels/slide18.xml.rels><?xml version="1.0" encoding="UTF-8" standalone="yes"?>
<Relationships xmlns="http://schemas.openxmlformats.org/package/2006/relationships"><Relationship Id="rId8" Type="http://schemas.openxmlformats.org/officeDocument/2006/relationships/hyperlink" Target="http://www.imagwiki.nibib.nih.gov/mediawiki/index.php?title=Clinical_and_Translational_Issues_Working_Group" TargetMode="External"/><Relationship Id="rId13" Type="http://schemas.openxmlformats.org/officeDocument/2006/relationships/hyperlink" Target="http://www.imagwiki.nibib.nih.gov/mediawiki/index.php?title=Committee_on_Credible_Practice_of_Modeling_&amp;_Simulation_in_Healthcare_Description" TargetMode="External"/><Relationship Id="rId3" Type="http://schemas.openxmlformats.org/officeDocument/2006/relationships/hyperlink" Target="http://www.imagwiki.nibib.nih.gov/mediawiki/index.php?title=Multiscale_Systems_Biology_Working_Group" TargetMode="External"/><Relationship Id="rId7" Type="http://schemas.openxmlformats.org/officeDocument/2006/relationships/hyperlink" Target="http://www.imagwiki.nibib.nih.gov/mediawiki/index.php?title=High_Performance_Computing_Working_Group" TargetMode="External"/><Relationship Id="rId12" Type="http://schemas.openxmlformats.org/officeDocument/2006/relationships/hyperlink" Target="http://www.imagwiki.nibib.nih.gov/mediawiki/index.php?title=Integrated_multiscale_biomaterials_experiment_and_modeling_group_(ImuBE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imagwiki.nibib.nih.gov/mediawiki/index.php?title=Model_and_Data_Sharing_Working_Group" TargetMode="External"/><Relationship Id="rId11" Type="http://schemas.openxmlformats.org/officeDocument/2006/relationships/hyperlink" Target="http://www.imagwiki.nibib.nih.gov/mediawiki/index.php?title=Cell-to-Macroscale_Working_Group" TargetMode="External"/><Relationship Id="rId5" Type="http://schemas.openxmlformats.org/officeDocument/2006/relationships/hyperlink" Target="http://www.imagwiki.nibib.nih.gov/mediawiki/index.php?title=Theoretical_and_Computational_Methods" TargetMode="External"/><Relationship Id="rId10" Type="http://schemas.openxmlformats.org/officeDocument/2006/relationships/hyperlink" Target="http://www.imagwiki.nibib.nih.gov/mediawiki/index.php?title=Population_Modeling_Working_Group" TargetMode="External"/><Relationship Id="rId4" Type="http://schemas.openxmlformats.org/officeDocument/2006/relationships/hyperlink" Target="http://www.imagwiki.nibib.nih.gov/mediawiki/index.php?title=Biomechanics_Working_Group" TargetMode="External"/><Relationship Id="rId9" Type="http://schemas.openxmlformats.org/officeDocument/2006/relationships/hyperlink" Target="http://www.imagwiki.nibib.nih.gov/mediawiki/index.php?title=Computational_Neuroscience_Working_Group"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grants.nih.gov/grants/guide/pa-files/PAR-15-085.html"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hyperlink" Target="mailto:tsengh@mail.nih.gov" TargetMode="External"/><Relationship Id="rId13" Type="http://schemas.openxmlformats.org/officeDocument/2006/relationships/hyperlink" Target="mailto:virginia.b.pasour.civ@mail.mil" TargetMode="External"/><Relationship Id="rId18" Type="http://schemas.openxmlformats.org/officeDocument/2006/relationships/hyperlink" Target="mailto:asambani@nsf.gov" TargetMode="External"/><Relationship Id="rId3" Type="http://schemas.openxmlformats.org/officeDocument/2006/relationships/hyperlink" Target="mailto:moorenm@mail.nih.gov" TargetMode="External"/><Relationship Id="rId21" Type="http://schemas.openxmlformats.org/officeDocument/2006/relationships/hyperlink" Target="mailto:predrag.neskovic@navy.mil" TargetMode="External"/><Relationship Id="rId7" Type="http://schemas.openxmlformats.org/officeDocument/2006/relationships/hyperlink" Target="mailto:lester1@mail.nih.gov" TargetMode="External"/><Relationship Id="rId12" Type="http://schemas.openxmlformats.org/officeDocument/2006/relationships/hyperlink" Target="mailto:chenw@mail.nih.gov" TargetMode="External"/><Relationship Id="rId17" Type="http://schemas.openxmlformats.org/officeDocument/2006/relationships/hyperlink" Target="mailto:dkatz@nsf.gov" TargetMode="External"/><Relationship Id="rId2" Type="http://schemas.openxmlformats.org/officeDocument/2006/relationships/hyperlink" Target="mailto:grace.peng@nih.gov" TargetMode="External"/><Relationship Id="rId16" Type="http://schemas.openxmlformats.org/officeDocument/2006/relationships/hyperlink" Target="mailto:trussell@nsf.gov" TargetMode="External"/><Relationship Id="rId20" Type="http://schemas.openxmlformats.org/officeDocument/2006/relationships/hyperlink" Target="mailto:mark.j.shelhamer@nasa.gov" TargetMode="External"/><Relationship Id="rId1" Type="http://schemas.openxmlformats.org/officeDocument/2006/relationships/slideLayout" Target="../slideLayouts/slideLayout17.xml"/><Relationship Id="rId6" Type="http://schemas.openxmlformats.org/officeDocument/2006/relationships/hyperlink" Target="mailto:Gregory.Bloss@nih.gov" TargetMode="External"/><Relationship Id="rId11" Type="http://schemas.openxmlformats.org/officeDocument/2006/relationships/hyperlink" Target="mailto:wiriley@mail.nih.gov" TargetMode="External"/><Relationship Id="rId5" Type="http://schemas.openxmlformats.org/officeDocument/2006/relationships/hyperlink" Target="mailto:wagsterm@nia.nih.gov" TargetMode="External"/><Relationship Id="rId15" Type="http://schemas.openxmlformats.org/officeDocument/2006/relationships/hyperlink" Target="mailto:donna.lochner@fda.hhs.gov" TargetMode="External"/><Relationship Id="rId10" Type="http://schemas.openxmlformats.org/officeDocument/2006/relationships/hyperlink" Target="mailto:svolman@nida.nih.gov" TargetMode="External"/><Relationship Id="rId19" Type="http://schemas.openxmlformats.org/officeDocument/2006/relationships/hyperlink" Target="mailto:mhorn@nsf.gov" TargetMode="External"/><Relationship Id="rId4" Type="http://schemas.openxmlformats.org/officeDocument/2006/relationships/hyperlink" Target="mailto:pazinm@mail.nih.gov" TargetMode="External"/><Relationship Id="rId9" Type="http://schemas.openxmlformats.org/officeDocument/2006/relationships/hyperlink" Target="mailto:buresrm@mail.nih.gov" TargetMode="External"/><Relationship Id="rId14" Type="http://schemas.openxmlformats.org/officeDocument/2006/relationships/hyperlink" Target="mailto:pablo.rabinowicz@science.doe.gov" TargetMode="External"/><Relationship Id="rId22" Type="http://schemas.openxmlformats.org/officeDocument/2006/relationships/hyperlink" Target="mailto:qasbap@nhlbi.nih.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8" name="Rectangle 4"/>
          <p:cNvSpPr>
            <a:spLocks noGrp="1" noChangeArrowheads="1"/>
          </p:cNvSpPr>
          <p:nvPr>
            <p:ph type="ctrTitle"/>
          </p:nvPr>
        </p:nvSpPr>
        <p:spPr>
          <a:xfrm>
            <a:off x="457200" y="1752600"/>
            <a:ext cx="8229600" cy="1828800"/>
          </a:xfrm>
        </p:spPr>
        <p:txBody>
          <a:bodyPr>
            <a:normAutofit fontScale="90000"/>
          </a:bodyPr>
          <a:lstStyle/>
          <a:p>
            <a:pPr algn="ctr"/>
            <a:r>
              <a:rPr lang="en-US" b="1" dirty="0" smtClean="0">
                <a:solidFill>
                  <a:schemeClr val="accent1"/>
                </a:solidFill>
                <a:cs typeface="Arial" pitchFamily="34" charset="0"/>
              </a:rPr>
              <a:t>PAR-15-085 </a:t>
            </a:r>
            <a:br>
              <a:rPr lang="en-US" b="1" dirty="0" smtClean="0">
                <a:solidFill>
                  <a:schemeClr val="accent1"/>
                </a:solidFill>
                <a:cs typeface="Arial" pitchFamily="34" charset="0"/>
              </a:rPr>
            </a:br>
            <a:r>
              <a:rPr lang="en-US" b="1" dirty="0" smtClean="0">
                <a:solidFill>
                  <a:schemeClr val="accent1"/>
                </a:solidFill>
                <a:cs typeface="Arial" pitchFamily="34" charset="0"/>
              </a:rPr>
              <a:t>Funding Opportunity Announcement</a:t>
            </a:r>
            <a:endParaRPr lang="en-US" b="1" dirty="0">
              <a:solidFill>
                <a:schemeClr val="accent1"/>
              </a:solidFill>
              <a:cs typeface="Arial" pitchFamily="34" charset="0"/>
            </a:endParaRPr>
          </a:p>
        </p:txBody>
      </p:sp>
      <p:sp>
        <p:nvSpPr>
          <p:cNvPr id="1004549" name="Rectangle 5"/>
          <p:cNvSpPr>
            <a:spLocks noGrp="1" noChangeArrowheads="1"/>
          </p:cNvSpPr>
          <p:nvPr>
            <p:ph type="subTitle" idx="1"/>
          </p:nvPr>
        </p:nvSpPr>
        <p:spPr>
          <a:xfrm>
            <a:off x="800100" y="2895600"/>
            <a:ext cx="7543800" cy="533400"/>
          </a:xfrm>
        </p:spPr>
        <p:txBody>
          <a:bodyPr>
            <a:noAutofit/>
          </a:bodyPr>
          <a:lstStyle/>
          <a:p>
            <a:pPr algn="ctr"/>
            <a:r>
              <a:rPr lang="en-US" sz="3600" b="1" dirty="0" smtClean="0">
                <a:solidFill>
                  <a:schemeClr val="accent2"/>
                </a:solidFill>
                <a:cs typeface="Arial" pitchFamily="34" charset="0"/>
              </a:rPr>
              <a:t>Information to Applicants</a:t>
            </a:r>
          </a:p>
        </p:txBody>
      </p:sp>
      <p:sp>
        <p:nvSpPr>
          <p:cNvPr id="6" name="WordArt 24"/>
          <p:cNvSpPr>
            <a:spLocks noChangeArrowheads="1" noChangeShapeType="1" noTextEdit="1"/>
          </p:cNvSpPr>
          <p:nvPr/>
        </p:nvSpPr>
        <p:spPr bwMode="auto">
          <a:xfrm>
            <a:off x="3552825" y="637550"/>
            <a:ext cx="2038350" cy="85825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pic>
        <p:nvPicPr>
          <p:cNvPr id="7" name="Picture 14"/>
          <p:cNvPicPr>
            <a:picLocks noChangeAspect="1" noChangeArrowheads="1"/>
          </p:cNvPicPr>
          <p:nvPr/>
        </p:nvPicPr>
        <p:blipFill>
          <a:blip r:embed="rId2" cstate="print"/>
          <a:srcRect/>
          <a:stretch>
            <a:fillRect/>
          </a:stretch>
        </p:blipFill>
        <p:spPr bwMode="auto">
          <a:xfrm>
            <a:off x="333375" y="4267200"/>
            <a:ext cx="1847850" cy="1847850"/>
          </a:xfrm>
          <a:prstGeom prst="rect">
            <a:avLst/>
          </a:prstGeom>
          <a:noFill/>
          <a:ln w="9525">
            <a:noFill/>
            <a:miter lim="800000"/>
            <a:headEnd/>
            <a:tailEnd/>
          </a:ln>
        </p:spPr>
      </p:pic>
      <p:pic>
        <p:nvPicPr>
          <p:cNvPr id="9" name="Picture 2" descr="http://www.imagwiki.org/mediawiki/images/4/46/FDA_logo.PNG"/>
          <p:cNvPicPr>
            <a:picLocks noChangeAspect="1" noChangeArrowheads="1"/>
          </p:cNvPicPr>
          <p:nvPr/>
        </p:nvPicPr>
        <p:blipFill>
          <a:blip r:embed="rId3" cstate="print"/>
          <a:srcRect/>
          <a:stretch>
            <a:fillRect/>
          </a:stretch>
        </p:blipFill>
        <p:spPr bwMode="auto">
          <a:xfrm>
            <a:off x="3314700" y="5533170"/>
            <a:ext cx="2514600" cy="1248630"/>
          </a:xfrm>
          <a:prstGeom prst="rect">
            <a:avLst/>
          </a:prstGeom>
          <a:noFill/>
          <a:ln w="9525">
            <a:noFill/>
            <a:miter lim="800000"/>
            <a:headEnd/>
            <a:tailEnd/>
          </a:ln>
        </p:spPr>
      </p:pic>
      <p:pic>
        <p:nvPicPr>
          <p:cNvPr id="10" name="Picture 3" descr="P:\Logos_New_2013\NIH Logo\NIH_Logos\NIH_Master_Logo_Mark\NIH_Master_Logo_Mark_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156" y="367876"/>
            <a:ext cx="2232180" cy="139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g_insignia.gif"/>
          <p:cNvPicPr>
            <a:picLocks noChangeAspect="1"/>
          </p:cNvPicPr>
          <p:nvPr/>
        </p:nvPicPr>
        <p:blipFill>
          <a:blip r:embed="rId5" cstate="print"/>
          <a:srcRect/>
          <a:stretch>
            <a:fillRect/>
          </a:stretch>
        </p:blipFill>
        <p:spPr bwMode="auto">
          <a:xfrm>
            <a:off x="6901070" y="4445000"/>
            <a:ext cx="1797050" cy="1492250"/>
          </a:xfrm>
          <a:prstGeom prst="rect">
            <a:avLst/>
          </a:prstGeom>
          <a:noFill/>
          <a:ln w="9525">
            <a:noFill/>
            <a:miter lim="800000"/>
            <a:headEnd/>
            <a:tailEnd/>
          </a:ln>
        </p:spPr>
      </p:pic>
      <p:grpSp>
        <p:nvGrpSpPr>
          <p:cNvPr id="4" name="Group 3"/>
          <p:cNvGrpSpPr/>
          <p:nvPr/>
        </p:nvGrpSpPr>
        <p:grpSpPr>
          <a:xfrm>
            <a:off x="2428336" y="3448746"/>
            <a:ext cx="4201064" cy="1885254"/>
            <a:chOff x="2428336" y="3448746"/>
            <a:chExt cx="4201064" cy="1885254"/>
          </a:xfrm>
        </p:grpSpPr>
        <p:pic>
          <p:nvPicPr>
            <p:cNvPr id="12" name="Picture 13"/>
            <p:cNvPicPr>
              <a:picLocks noChangeAspect="1" noChangeArrowheads="1"/>
            </p:cNvPicPr>
            <p:nvPr/>
          </p:nvPicPr>
          <p:blipFill>
            <a:blip r:embed="rId6" cstate="print"/>
            <a:srcRect/>
            <a:stretch>
              <a:fillRect/>
            </a:stretch>
          </p:blipFill>
          <p:spPr bwMode="auto">
            <a:xfrm>
              <a:off x="3612357" y="3448746"/>
              <a:ext cx="1885254" cy="1885254"/>
            </a:xfrm>
            <a:prstGeom prst="rect">
              <a:avLst/>
            </a:prstGeom>
            <a:noFill/>
            <a:ln w="9525">
              <a:noFill/>
              <a:miter lim="800000"/>
              <a:headEnd/>
              <a:tailEnd/>
            </a:ln>
          </p:spPr>
        </p:pic>
        <p:sp>
          <p:nvSpPr>
            <p:cNvPr id="15" name="Rectangle 5"/>
            <p:cNvSpPr txBox="1">
              <a:spLocks noChangeArrowheads="1"/>
            </p:cNvSpPr>
            <p:nvPr/>
          </p:nvSpPr>
          <p:spPr>
            <a:xfrm>
              <a:off x="2428336" y="4124673"/>
              <a:ext cx="1305464" cy="533400"/>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algn="ctr"/>
              <a:r>
                <a:rPr lang="en-US" sz="3200" b="1" dirty="0" smtClean="0">
                  <a:solidFill>
                    <a:srgbClr val="FFFF00"/>
                  </a:solidFill>
                  <a:cs typeface="Arial" pitchFamily="34" charset="0"/>
                </a:rPr>
                <a:t>ARO</a:t>
              </a:r>
            </a:p>
          </p:txBody>
        </p:sp>
        <p:sp>
          <p:nvSpPr>
            <p:cNvPr id="16" name="Rectangle 5"/>
            <p:cNvSpPr txBox="1">
              <a:spLocks noChangeArrowheads="1"/>
            </p:cNvSpPr>
            <p:nvPr/>
          </p:nvSpPr>
          <p:spPr>
            <a:xfrm>
              <a:off x="5410200" y="4124673"/>
              <a:ext cx="1219200" cy="533400"/>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algn="ctr"/>
              <a:r>
                <a:rPr lang="en-US" sz="3200" b="1" dirty="0" smtClean="0">
                  <a:solidFill>
                    <a:srgbClr val="FFFF00"/>
                  </a:solidFill>
                  <a:cs typeface="Arial" pitchFamily="34" charset="0"/>
                </a:rPr>
                <a:t>ONR</a:t>
              </a:r>
            </a:p>
          </p:txBody>
        </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5071" y="238000"/>
            <a:ext cx="1743199" cy="1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1217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554162"/>
          </a:xfrm>
          <a:noFill/>
          <a:ln>
            <a:noFill/>
          </a:ln>
        </p:spPr>
        <p:txBody>
          <a:bodyPr>
            <a:normAutofit fontScale="90000"/>
          </a:bodyPr>
          <a:lstStyle/>
          <a:p>
            <a:pPr fontAlgn="auto">
              <a:spcAft>
                <a:spcPts val="0"/>
              </a:spcAft>
              <a:defRPr/>
            </a:pPr>
            <a:r>
              <a:rPr lang="en-US" dirty="0" smtClean="0">
                <a:solidFill>
                  <a:srgbClr val="0070C0"/>
                </a:solidFill>
                <a:effectLst>
                  <a:outerShdw blurRad="38100" dist="38100" dir="2700000" algn="tl">
                    <a:srgbClr val="000000">
                      <a:alpha val="43137"/>
                    </a:srgbClr>
                  </a:outerShdw>
                </a:effectLst>
              </a:rPr>
              <a:t>Specific Topics of Interest</a:t>
            </a:r>
            <a:r>
              <a:rPr lang="en-US" sz="3200" dirty="0" smtClean="0">
                <a:solidFill>
                  <a:schemeClr val="accent1">
                    <a:satMod val="150000"/>
                  </a:schemeClr>
                </a:solidFill>
              </a:rPr>
              <a:t/>
            </a:r>
            <a:br>
              <a:rPr lang="en-US" sz="3200" dirty="0" smtClean="0">
                <a:solidFill>
                  <a:schemeClr val="accent1">
                    <a:satMod val="150000"/>
                  </a:schemeClr>
                </a:solidFill>
              </a:rPr>
            </a:br>
            <a:r>
              <a:rPr lang="en-US" sz="3600" b="1" dirty="0" smtClean="0">
                <a:ln>
                  <a:solidFill>
                    <a:schemeClr val="tx1"/>
                  </a:solidFill>
                </a:ln>
                <a:solidFill>
                  <a:srgbClr val="FFFF00"/>
                </a:solidFill>
              </a:rPr>
              <a:t> (bullets from Section I)</a:t>
            </a:r>
            <a:br>
              <a:rPr lang="en-US" sz="3600" b="1" dirty="0" smtClean="0">
                <a:ln>
                  <a:solidFill>
                    <a:schemeClr val="tx1"/>
                  </a:solidFill>
                </a:ln>
                <a:solidFill>
                  <a:srgbClr val="FFFF00"/>
                </a:solidFill>
              </a:rPr>
            </a:br>
            <a:r>
              <a:rPr lang="en-US" sz="2700" dirty="0" smtClean="0">
                <a:ln w="18415" cmpd="sng">
                  <a:noFill/>
                  <a:prstDash val="solid"/>
                </a:ln>
                <a:solidFill>
                  <a:srgbClr val="C00000"/>
                </a:solidFill>
                <a:hlinkClick r:id="rId2"/>
              </a:rPr>
              <a:t>http://grants.nih.gov/grants/guide/pa-files/PAR-15-085.html</a:t>
            </a:r>
            <a:r>
              <a:rPr lang="en-US" sz="2700" dirty="0" smtClean="0">
                <a:ln w="18415" cmpd="sng">
                  <a:noFill/>
                  <a:prstDash val="solid"/>
                </a:ln>
                <a:solidFill>
                  <a:srgbClr val="C00000"/>
                </a:solidFill>
              </a:rPr>
              <a:t> </a:t>
            </a:r>
            <a:endParaRPr lang="en-US" sz="2700" dirty="0">
              <a:ln w="18415" cmpd="sng">
                <a:noFill/>
                <a:prstDash val="solid"/>
              </a:ln>
              <a:solidFill>
                <a:srgbClr val="C00000"/>
              </a:solidFill>
            </a:endParaRPr>
          </a:p>
        </p:txBody>
      </p:sp>
      <p:sp>
        <p:nvSpPr>
          <p:cNvPr id="3" name="Content Placeholder 2"/>
          <p:cNvSpPr>
            <a:spLocks noGrp="1"/>
          </p:cNvSpPr>
          <p:nvPr>
            <p:ph idx="1"/>
          </p:nvPr>
        </p:nvSpPr>
        <p:spPr>
          <a:xfrm>
            <a:off x="457200" y="1774825"/>
            <a:ext cx="8382000" cy="4625975"/>
          </a:xfrm>
        </p:spPr>
        <p:txBody>
          <a:bodyPr>
            <a:normAutofit fontScale="92500" lnSpcReduction="10000"/>
          </a:bodyPr>
          <a:lstStyle/>
          <a:p>
            <a:r>
              <a:rPr lang="en-US" dirty="0" smtClean="0"/>
              <a:t>Written to stimulate </a:t>
            </a:r>
            <a:r>
              <a:rPr lang="en-US" dirty="0" smtClean="0">
                <a:solidFill>
                  <a:srgbClr val="FF0000"/>
                </a:solidFill>
              </a:rPr>
              <a:t>new ideas</a:t>
            </a:r>
            <a:r>
              <a:rPr lang="en-US" dirty="0" smtClean="0"/>
              <a:t>, and </a:t>
            </a:r>
            <a:r>
              <a:rPr lang="en-US" dirty="0" smtClean="0">
                <a:solidFill>
                  <a:srgbClr val="0070C0"/>
                </a:solidFill>
              </a:rPr>
              <a:t>new unique methods</a:t>
            </a:r>
            <a:r>
              <a:rPr lang="en-US" dirty="0" smtClean="0"/>
              <a:t> to pursue a </a:t>
            </a:r>
            <a:r>
              <a:rPr lang="en-US" dirty="0" err="1" smtClean="0"/>
              <a:t>multiscale</a:t>
            </a:r>
            <a:r>
              <a:rPr lang="en-US" dirty="0" smtClean="0"/>
              <a:t> problem</a:t>
            </a:r>
          </a:p>
          <a:p>
            <a:r>
              <a:rPr lang="en-US" dirty="0" smtClean="0"/>
              <a:t>Bullets are pushing very difficult </a:t>
            </a:r>
            <a:r>
              <a:rPr lang="en-US" dirty="0" smtClean="0"/>
              <a:t>challenges</a:t>
            </a:r>
          </a:p>
          <a:p>
            <a:pPr marL="0" indent="0">
              <a:buNone/>
            </a:pPr>
            <a:endParaRPr lang="en-US" dirty="0" smtClean="0"/>
          </a:p>
          <a:p>
            <a:pPr>
              <a:buNone/>
            </a:pPr>
            <a:r>
              <a:rPr lang="en-US" sz="2400" dirty="0" smtClean="0"/>
              <a:t>REVIEW CRITERIA</a:t>
            </a:r>
            <a:endParaRPr lang="en-US" sz="2600" dirty="0" smtClean="0"/>
          </a:p>
          <a:p>
            <a:r>
              <a:rPr lang="en-US" dirty="0" smtClean="0"/>
              <a:t>Have the investigators taken up one of these challenges, or something similarly challenging?</a:t>
            </a:r>
          </a:p>
          <a:p>
            <a:r>
              <a:rPr lang="en-US" dirty="0" smtClean="0"/>
              <a:t>If the investigators are expanding an existing model, are they using the existing model to address these challenges?</a:t>
            </a:r>
          </a:p>
          <a:p>
            <a:endParaRPr lang="en-US" dirty="0" smtClean="0"/>
          </a:p>
        </p:txBody>
      </p:sp>
    </p:spTree>
    <p:extLst>
      <p:ext uri="{BB962C8B-B14F-4D97-AF65-F5344CB8AC3E}">
        <p14:creationId xmlns:p14="http://schemas.microsoft.com/office/powerpoint/2010/main" val="21586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sp>
        <p:nvSpPr>
          <p:cNvPr id="3" name="Title 2"/>
          <p:cNvSpPr>
            <a:spLocks noGrp="1"/>
          </p:cNvSpPr>
          <p:nvPr>
            <p:ph type="title"/>
          </p:nvPr>
        </p:nvSpPr>
        <p:spPr/>
        <p:txBody>
          <a:bodyPr/>
          <a:lstStyle/>
          <a:p>
            <a:r>
              <a:rPr lang="en-US" dirty="0" smtClean="0"/>
              <a:t>Proposal Requirements</a:t>
            </a:r>
            <a:endParaRPr lang="en-US" dirty="0"/>
          </a:p>
        </p:txBody>
      </p:sp>
      <p:sp>
        <p:nvSpPr>
          <p:cNvPr id="4" name="Content Placeholder 3"/>
          <p:cNvSpPr>
            <a:spLocks noGrp="1"/>
          </p:cNvSpPr>
          <p:nvPr>
            <p:ph idx="1"/>
          </p:nvPr>
        </p:nvSpPr>
        <p:spPr/>
        <p:txBody>
          <a:bodyPr>
            <a:normAutofit fontScale="70000" lnSpcReduction="20000"/>
          </a:bodyPr>
          <a:lstStyle/>
          <a:p>
            <a:r>
              <a:rPr lang="en-US" dirty="0">
                <a:solidFill>
                  <a:schemeClr val="accent3"/>
                </a:solidFill>
                <a:latin typeface="Calibri" panose="020F0502020204030204" pitchFamily="34" charset="0"/>
              </a:rPr>
              <a:t>MSM Consortium </a:t>
            </a:r>
            <a:r>
              <a:rPr lang="en-US" dirty="0" smtClean="0">
                <a:solidFill>
                  <a:schemeClr val="accent3"/>
                </a:solidFill>
                <a:latin typeface="Calibri" panose="020F0502020204030204" pitchFamily="34" charset="0"/>
              </a:rPr>
              <a:t>Plan</a:t>
            </a:r>
          </a:p>
          <a:p>
            <a:pPr lvl="1"/>
            <a:r>
              <a:rPr lang="en-US" dirty="0" smtClean="0">
                <a:latin typeface="Calibri" panose="020F0502020204030204" pitchFamily="34" charset="0"/>
              </a:rPr>
              <a:t>Funded mandate to pursue activities for the community</a:t>
            </a:r>
            <a:endParaRPr lang="en-US" dirty="0">
              <a:latin typeface="Calibri" panose="020F0502020204030204" pitchFamily="34" charset="0"/>
            </a:endParaRPr>
          </a:p>
          <a:p>
            <a:r>
              <a:rPr lang="en-US" dirty="0">
                <a:solidFill>
                  <a:schemeClr val="accent2"/>
                </a:solidFill>
                <a:latin typeface="Calibri" panose="020F0502020204030204" pitchFamily="34" charset="0"/>
              </a:rPr>
              <a:t>Model Credibility </a:t>
            </a:r>
            <a:r>
              <a:rPr lang="en-US" dirty="0" smtClean="0">
                <a:solidFill>
                  <a:schemeClr val="accent2"/>
                </a:solidFill>
                <a:latin typeface="Calibri" panose="020F0502020204030204" pitchFamily="34" charset="0"/>
              </a:rPr>
              <a:t>Plan</a:t>
            </a:r>
          </a:p>
          <a:p>
            <a:pPr lvl="1"/>
            <a:r>
              <a:rPr lang="en-US" dirty="0" smtClean="0">
                <a:latin typeface="Calibri" panose="020F0502020204030204" pitchFamily="34" charset="0"/>
              </a:rPr>
              <a:t>Strategies </a:t>
            </a:r>
            <a:r>
              <a:rPr lang="en-US" dirty="0">
                <a:latin typeface="Calibri" panose="020F0502020204030204" pitchFamily="34" charset="0"/>
              </a:rPr>
              <a:t>and metrics for evaluating the credibility of the proposed </a:t>
            </a:r>
            <a:r>
              <a:rPr lang="en-US" dirty="0" err="1">
                <a:latin typeface="Calibri" panose="020F0502020204030204" pitchFamily="34" charset="0"/>
              </a:rPr>
              <a:t>multiscale</a:t>
            </a:r>
            <a:r>
              <a:rPr lang="en-US" dirty="0">
                <a:latin typeface="Calibri" panose="020F0502020204030204" pitchFamily="34" charset="0"/>
              </a:rPr>
              <a:t> model(s) </a:t>
            </a:r>
            <a:r>
              <a:rPr lang="en-US" dirty="0" smtClean="0">
                <a:latin typeface="Calibri" panose="020F0502020204030204" pitchFamily="34" charset="0"/>
              </a:rPr>
              <a:t>to address </a:t>
            </a:r>
            <a:r>
              <a:rPr lang="en-US" dirty="0">
                <a:latin typeface="Calibri" panose="020F0502020204030204" pitchFamily="34" charset="0"/>
              </a:rPr>
              <a:t>the question(s) of interest within the intended domain of application in biomedical, biological, </a:t>
            </a:r>
            <a:r>
              <a:rPr lang="en-US" dirty="0" smtClean="0">
                <a:latin typeface="Calibri" panose="020F0502020204030204" pitchFamily="34" charset="0"/>
              </a:rPr>
              <a:t>behavioral, environmental </a:t>
            </a:r>
            <a:r>
              <a:rPr lang="en-US" dirty="0">
                <a:latin typeface="Calibri" panose="020F0502020204030204" pitchFamily="34" charset="0"/>
              </a:rPr>
              <a:t>or clinical </a:t>
            </a:r>
            <a:r>
              <a:rPr lang="en-US" dirty="0" smtClean="0">
                <a:latin typeface="Calibri" panose="020F0502020204030204" pitchFamily="34" charset="0"/>
              </a:rPr>
              <a:t>research</a:t>
            </a:r>
          </a:p>
          <a:p>
            <a:pPr lvl="1"/>
            <a:r>
              <a:rPr lang="en-US" dirty="0" smtClean="0">
                <a:latin typeface="Calibri" panose="020F0502020204030204" pitchFamily="34" charset="0"/>
              </a:rPr>
              <a:t>3</a:t>
            </a:r>
            <a:r>
              <a:rPr lang="en-US" baseline="30000" dirty="0" smtClean="0">
                <a:latin typeface="Calibri" panose="020F0502020204030204" pitchFamily="34" charset="0"/>
              </a:rPr>
              <a:t>rd</a:t>
            </a:r>
            <a:r>
              <a:rPr lang="en-US" dirty="0" smtClean="0">
                <a:latin typeface="Calibri" panose="020F0502020204030204" pitchFamily="34" charset="0"/>
              </a:rPr>
              <a:t> party evaluation</a:t>
            </a:r>
          </a:p>
          <a:p>
            <a:pPr lvl="1"/>
            <a:r>
              <a:rPr lang="en-US" dirty="0" smtClean="0">
                <a:latin typeface="Calibri" panose="020F0502020204030204" pitchFamily="34" charset="0"/>
              </a:rPr>
              <a:t>Intention is to move towards model sharing and reuse in the community</a:t>
            </a:r>
            <a:endParaRPr lang="en-US" dirty="0">
              <a:latin typeface="Calibri" panose="020F0502020204030204" pitchFamily="34" charset="0"/>
            </a:endParaRPr>
          </a:p>
          <a:p>
            <a:r>
              <a:rPr lang="en-US" dirty="0">
                <a:solidFill>
                  <a:schemeClr val="accent1"/>
                </a:solidFill>
                <a:latin typeface="Calibri" panose="020F0502020204030204" pitchFamily="34" charset="0"/>
              </a:rPr>
              <a:t>Broader Impacts </a:t>
            </a:r>
            <a:r>
              <a:rPr lang="en-US" dirty="0" smtClean="0">
                <a:solidFill>
                  <a:schemeClr val="accent1"/>
                </a:solidFill>
                <a:latin typeface="Calibri" panose="020F0502020204030204" pitchFamily="34" charset="0"/>
              </a:rPr>
              <a:t>statement</a:t>
            </a:r>
          </a:p>
          <a:p>
            <a:pPr lvl="1"/>
            <a:r>
              <a:rPr lang="en-US" dirty="0" smtClean="0">
                <a:latin typeface="Calibri" panose="020F0502020204030204" pitchFamily="34" charset="0"/>
              </a:rPr>
              <a:t>The </a:t>
            </a:r>
            <a:r>
              <a:rPr lang="en-US" dirty="0">
                <a:latin typeface="Calibri" panose="020F0502020204030204" pitchFamily="34" charset="0"/>
              </a:rPr>
              <a:t>advancement of scientific knowledge and activities that contribute to achievement of societally relevant </a:t>
            </a:r>
            <a:r>
              <a:rPr lang="en-US" dirty="0" smtClean="0">
                <a:latin typeface="Calibri" panose="020F0502020204030204" pitchFamily="34" charset="0"/>
              </a:rPr>
              <a:t>outcomes (e.g. diversity, STEM education)</a:t>
            </a:r>
          </a:p>
          <a:p>
            <a:r>
              <a:rPr lang="en-US" dirty="0" smtClean="0">
                <a:solidFill>
                  <a:schemeClr val="accent4"/>
                </a:solidFill>
                <a:latin typeface="Calibri" panose="020F0502020204030204" pitchFamily="34" charset="0"/>
              </a:rPr>
              <a:t>Data </a:t>
            </a:r>
            <a:r>
              <a:rPr lang="en-US" dirty="0">
                <a:solidFill>
                  <a:schemeClr val="accent4"/>
                </a:solidFill>
                <a:latin typeface="Calibri" panose="020F0502020204030204" pitchFamily="34" charset="0"/>
              </a:rPr>
              <a:t>Management </a:t>
            </a:r>
            <a:r>
              <a:rPr lang="en-US" dirty="0" smtClean="0">
                <a:solidFill>
                  <a:schemeClr val="accent4"/>
                </a:solidFill>
                <a:latin typeface="Calibri" panose="020F0502020204030204" pitchFamily="34" charset="0"/>
              </a:rPr>
              <a:t>Plan</a:t>
            </a:r>
          </a:p>
          <a:p>
            <a:pPr lvl="1"/>
            <a:r>
              <a:rPr lang="en-US" dirty="0" smtClean="0">
                <a:latin typeface="Calibri" panose="020F0502020204030204" pitchFamily="34" charset="0"/>
              </a:rPr>
              <a:t>Description of data types, standards  metadata, policies for reuse, plans for archiving</a:t>
            </a:r>
            <a:endParaRPr lang="en-US" dirty="0">
              <a:latin typeface="Calibri" panose="020F0502020204030204" pitchFamily="34" charset="0"/>
            </a:endParaRPr>
          </a:p>
        </p:txBody>
      </p:sp>
    </p:spTree>
    <p:extLst>
      <p:ext uri="{BB962C8B-B14F-4D97-AF65-F5344CB8AC3E}">
        <p14:creationId xmlns:p14="http://schemas.microsoft.com/office/powerpoint/2010/main" val="1766233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0070C0"/>
                </a:solidFill>
                <a:effectLst>
                  <a:outerShdw blurRad="38100" dist="38100" dir="2700000" algn="tl">
                    <a:srgbClr val="000000">
                      <a:alpha val="43137"/>
                    </a:srgbClr>
                  </a:outerShdw>
                </a:effectLst>
              </a:rPr>
              <a:t>Interagency U01</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NOT a “typical” U, U01, or NIH Cooperative Agreement you might have seen before</a:t>
            </a:r>
          </a:p>
          <a:p>
            <a:pPr lvl="1"/>
            <a:r>
              <a:rPr lang="en-US" dirty="0" smtClean="0">
                <a:solidFill>
                  <a:srgbClr val="FF0000"/>
                </a:solidFill>
              </a:rPr>
              <a:t>Please wipe out any pre-assumptions!</a:t>
            </a:r>
          </a:p>
          <a:p>
            <a:pPr lvl="1"/>
            <a:endParaRPr lang="en-US" dirty="0" smtClean="0">
              <a:solidFill>
                <a:srgbClr val="FF0000"/>
              </a:solidFill>
            </a:endParaRPr>
          </a:p>
          <a:p>
            <a:r>
              <a:rPr lang="en-US" dirty="0" smtClean="0"/>
              <a:t>THIS Cooperative Agreement</a:t>
            </a:r>
          </a:p>
          <a:p>
            <a:pPr lvl="1"/>
            <a:r>
              <a:rPr lang="en-US" dirty="0" smtClean="0"/>
              <a:t>Negotiated milestones, timeline, MSM plan, Model Credibility plan, </a:t>
            </a:r>
            <a:r>
              <a:rPr lang="en-US" i="1" dirty="0" smtClean="0">
                <a:solidFill>
                  <a:srgbClr val="00B050"/>
                </a:solidFill>
              </a:rPr>
              <a:t>prior to award</a:t>
            </a:r>
            <a:r>
              <a:rPr lang="en-US" dirty="0" smtClean="0"/>
              <a:t> – </a:t>
            </a:r>
            <a:r>
              <a:rPr lang="en-US" sz="1900" dirty="0" smtClean="0"/>
              <a:t>utilizing reviewer comments/recommendation</a:t>
            </a:r>
            <a:endParaRPr lang="en-US" sz="1900" i="1" dirty="0" smtClean="0">
              <a:solidFill>
                <a:srgbClr val="00B050"/>
              </a:solidFill>
            </a:endParaRPr>
          </a:p>
          <a:p>
            <a:pPr lvl="1"/>
            <a:r>
              <a:rPr lang="en-US" dirty="0" smtClean="0"/>
              <a:t>PI/investigative team works </a:t>
            </a:r>
            <a:r>
              <a:rPr lang="en-US" i="1" dirty="0" smtClean="0">
                <a:solidFill>
                  <a:srgbClr val="0070C0"/>
                </a:solidFill>
              </a:rPr>
              <a:t>cooperatively</a:t>
            </a:r>
            <a:r>
              <a:rPr lang="en-US" dirty="0" smtClean="0"/>
              <a:t> with program officers</a:t>
            </a:r>
          </a:p>
          <a:p>
            <a:pPr lvl="2"/>
            <a:r>
              <a:rPr lang="en-US" dirty="0" smtClean="0">
                <a:sym typeface="Wingdings" pitchFamily="2" charset="2"/>
              </a:rPr>
              <a:t>“fixable flaws” are monitored with IMAG oversight</a:t>
            </a:r>
          </a:p>
          <a:p>
            <a:pPr>
              <a:buNone/>
            </a:pPr>
            <a:endParaRPr lang="en-US" sz="2200" dirty="0" smtClean="0"/>
          </a:p>
          <a:p>
            <a:pPr>
              <a:buNone/>
            </a:pPr>
            <a:r>
              <a:rPr lang="en-US" sz="3000" b="1" i="1" dirty="0" smtClean="0">
                <a:solidFill>
                  <a:srgbClr val="7030A0"/>
                </a:solidFill>
              </a:rPr>
              <a:t>REMEMBER:  “fixable flaws” do not need further peer review (scores should reflect this)</a:t>
            </a:r>
            <a:endParaRPr lang="en-US" sz="3000" dirty="0" smtClean="0"/>
          </a:p>
          <a:p>
            <a:endParaRPr lang="en-US" dirty="0" smtClean="0">
              <a:solidFill>
                <a:srgbClr val="FF0000"/>
              </a:solidFill>
            </a:endParaRPr>
          </a:p>
        </p:txBody>
      </p:sp>
    </p:spTree>
    <p:extLst>
      <p:ext uri="{BB962C8B-B14F-4D97-AF65-F5344CB8AC3E}">
        <p14:creationId xmlns:p14="http://schemas.microsoft.com/office/powerpoint/2010/main" val="30947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Model Credibility Plan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40000" lnSpcReduction="20000"/>
          </a:bodyPr>
          <a:lstStyle/>
          <a:p>
            <a:pPr marL="0" indent="0">
              <a:buNone/>
            </a:pPr>
            <a:endParaRPr lang="en-US" sz="2000" dirty="0"/>
          </a:p>
          <a:p>
            <a:pPr>
              <a:buNone/>
            </a:pPr>
            <a:r>
              <a:rPr lang="en-US" sz="4400" dirty="0"/>
              <a:t>REVIEW CRITERIA</a:t>
            </a:r>
            <a:endParaRPr lang="en-US" sz="4800" dirty="0"/>
          </a:p>
          <a:p>
            <a:r>
              <a:rPr lang="en-US" sz="4400" dirty="0" smtClean="0"/>
              <a:t>Is </a:t>
            </a:r>
            <a:r>
              <a:rPr lang="en-US" sz="4400" dirty="0"/>
              <a:t>the Model Credibility Plan feasible and appropriate for this project? </a:t>
            </a:r>
            <a:endParaRPr lang="en-US" sz="4400" dirty="0" smtClean="0"/>
          </a:p>
          <a:p>
            <a:r>
              <a:rPr lang="en-US" sz="4400" dirty="0" smtClean="0"/>
              <a:t>To </a:t>
            </a:r>
            <a:r>
              <a:rPr lang="en-US" sz="4400" dirty="0"/>
              <a:t>what degree will the proposed </a:t>
            </a:r>
            <a:r>
              <a:rPr lang="en-US" sz="4400" dirty="0" smtClean="0"/>
              <a:t>credibility assessment </a:t>
            </a:r>
            <a:r>
              <a:rPr lang="en-US" sz="4400" dirty="0"/>
              <a:t>methods and metrics establish confidence in the model's predictive capabilities for the intended domain </a:t>
            </a:r>
            <a:r>
              <a:rPr lang="en-US" sz="4400" dirty="0" smtClean="0"/>
              <a:t>of use</a:t>
            </a:r>
            <a:r>
              <a:rPr lang="en-US" sz="4400" dirty="0"/>
              <a:t>? </a:t>
            </a:r>
            <a:endParaRPr lang="en-US" sz="4400" dirty="0" smtClean="0"/>
          </a:p>
          <a:p>
            <a:r>
              <a:rPr lang="en-US" sz="4400" dirty="0" smtClean="0"/>
              <a:t>Are </a:t>
            </a:r>
            <a:r>
              <a:rPr lang="en-US" sz="4400" dirty="0"/>
              <a:t>the proposed timeline and budget appropriate for model evaluation by a third party?</a:t>
            </a:r>
          </a:p>
          <a:p>
            <a:endParaRPr lang="en-US" sz="2200" dirty="0" smtClean="0"/>
          </a:p>
          <a:p>
            <a:pPr>
              <a:buNone/>
            </a:pPr>
            <a:r>
              <a:rPr lang="en-US" sz="5800" b="1" i="1" dirty="0" smtClean="0">
                <a:solidFill>
                  <a:srgbClr val="7030A0"/>
                </a:solidFill>
              </a:rPr>
              <a:t>NOTE:  Investigators should take this opportunity to propose (</a:t>
            </a:r>
            <a:r>
              <a:rPr lang="en-US" sz="5800" b="1" i="1" dirty="0" smtClean="0">
                <a:solidFill>
                  <a:srgbClr val="C00000"/>
                </a:solidFill>
              </a:rPr>
              <a:t>and allocate funds for</a:t>
            </a:r>
            <a:r>
              <a:rPr lang="en-US" sz="5800" b="1" i="1" dirty="0" smtClean="0">
                <a:solidFill>
                  <a:srgbClr val="7030A0"/>
                </a:solidFill>
              </a:rPr>
              <a:t>) 3</a:t>
            </a:r>
            <a:r>
              <a:rPr lang="en-US" sz="5800" b="1" i="1" baseline="30000" dirty="0" smtClean="0">
                <a:solidFill>
                  <a:srgbClr val="7030A0"/>
                </a:solidFill>
              </a:rPr>
              <a:t>rd</a:t>
            </a:r>
            <a:r>
              <a:rPr lang="en-US" sz="5800" b="1" i="1" dirty="0" smtClean="0">
                <a:solidFill>
                  <a:srgbClr val="7030A0"/>
                </a:solidFill>
              </a:rPr>
              <a:t> party evaluation of the credibility of the proposed model under </a:t>
            </a:r>
            <a:r>
              <a:rPr lang="en-US" sz="5800" b="1" i="1" dirty="0">
                <a:solidFill>
                  <a:srgbClr val="7030A0"/>
                </a:solidFill>
              </a:rPr>
              <a:t>development to address the question(s) of interest within the intended domain of application in biomedical, biological, behavioral, environmental or clinical </a:t>
            </a:r>
            <a:r>
              <a:rPr lang="en-US" sz="5800" b="1" i="1" dirty="0" smtClean="0">
                <a:solidFill>
                  <a:srgbClr val="7030A0"/>
                </a:solidFill>
              </a:rPr>
              <a:t>research</a:t>
            </a:r>
            <a:r>
              <a:rPr lang="en-US" sz="5800" b="1" i="1" dirty="0" smtClean="0"/>
              <a:t>.  Do not list names of 3</a:t>
            </a:r>
            <a:r>
              <a:rPr lang="en-US" sz="5800" b="1" i="1" baseline="30000" dirty="0" smtClean="0"/>
              <a:t>rd</a:t>
            </a:r>
            <a:r>
              <a:rPr lang="en-US" sz="5800" b="1" i="1" dirty="0" smtClean="0"/>
              <a:t> party evaluators.  The program officer and science officers will work with the PI to determine the appropriate 3</a:t>
            </a:r>
            <a:r>
              <a:rPr lang="en-US" sz="5800" b="1" i="1" baseline="30000" dirty="0" smtClean="0"/>
              <a:t>rd</a:t>
            </a:r>
            <a:r>
              <a:rPr lang="en-US" sz="5800" b="1" i="1" dirty="0" smtClean="0"/>
              <a:t> party evaluators during the funding period.  </a:t>
            </a:r>
            <a:endParaRPr lang="en-US" sz="5800" b="1" i="1" dirty="0"/>
          </a:p>
        </p:txBody>
      </p:sp>
    </p:spTree>
    <p:extLst>
      <p:ext uri="{BB962C8B-B14F-4D97-AF65-F5344CB8AC3E}">
        <p14:creationId xmlns:p14="http://schemas.microsoft.com/office/powerpoint/2010/main" val="419076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solidFill>
                <a:effectLst>
                  <a:outerShdw blurRad="38100" dist="38100" dir="2700000" algn="tl">
                    <a:srgbClr val="000000">
                      <a:alpha val="43137"/>
                    </a:srgbClr>
                  </a:outerShdw>
                </a:effectLst>
              </a:rPr>
              <a:t>MSM Consortium Plan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4724400"/>
          </a:xfrm>
        </p:spPr>
        <p:txBody>
          <a:bodyPr>
            <a:noAutofit/>
          </a:bodyPr>
          <a:lstStyle/>
          <a:p>
            <a:pPr>
              <a:buNone/>
            </a:pPr>
            <a:r>
              <a:rPr lang="en-US" sz="2000" dirty="0" smtClean="0"/>
              <a:t>REVIEW </a:t>
            </a:r>
            <a:r>
              <a:rPr lang="en-US" sz="2000" dirty="0"/>
              <a:t>CRITERIA</a:t>
            </a:r>
            <a:endParaRPr lang="en-US" sz="2400" dirty="0"/>
          </a:p>
          <a:p>
            <a:r>
              <a:rPr lang="en-US" sz="2100" dirty="0" smtClean="0"/>
              <a:t>Is </a:t>
            </a:r>
            <a:r>
              <a:rPr lang="en-US" sz="2100" dirty="0"/>
              <a:t>the MSM Consortium Plan feasible and appropriate for this project? </a:t>
            </a:r>
          </a:p>
          <a:p>
            <a:r>
              <a:rPr lang="en-US" sz="2100" dirty="0" smtClean="0"/>
              <a:t>Have </a:t>
            </a:r>
            <a:r>
              <a:rPr lang="en-US" sz="2100" dirty="0"/>
              <a:t>the investigators devoted an </a:t>
            </a:r>
            <a:r>
              <a:rPr lang="en-US" sz="2100" dirty="0" smtClean="0"/>
              <a:t>adequate amount </a:t>
            </a:r>
            <a:r>
              <a:rPr lang="en-US" sz="2100" dirty="0"/>
              <a:t>of personnel and effort to contribute meaningfully to the MSM Consortium? </a:t>
            </a:r>
            <a:endParaRPr lang="en-US" sz="2100" dirty="0" smtClean="0"/>
          </a:p>
          <a:p>
            <a:r>
              <a:rPr lang="en-US" sz="2100" dirty="0" smtClean="0"/>
              <a:t>Are </a:t>
            </a:r>
            <a:r>
              <a:rPr lang="en-US" sz="2100" dirty="0"/>
              <a:t>the milestones, timeline </a:t>
            </a:r>
            <a:r>
              <a:rPr lang="en-US" sz="2100" dirty="0" smtClean="0"/>
              <a:t>and budget </a:t>
            </a:r>
            <a:r>
              <a:rPr lang="en-US" sz="2100" dirty="0"/>
              <a:t>appropriate for active participation within the MSM consortium? </a:t>
            </a:r>
            <a:endParaRPr lang="en-US" sz="2100" dirty="0" smtClean="0"/>
          </a:p>
          <a:p>
            <a:r>
              <a:rPr lang="en-US" sz="2100" dirty="0" smtClean="0"/>
              <a:t>Will </a:t>
            </a:r>
            <a:r>
              <a:rPr lang="en-US" sz="2100" dirty="0"/>
              <a:t>the activities and efforts proposed in </a:t>
            </a:r>
            <a:r>
              <a:rPr lang="en-US" sz="2100" dirty="0" smtClean="0"/>
              <a:t>the plan </a:t>
            </a:r>
            <a:r>
              <a:rPr lang="en-US" sz="2100" dirty="0"/>
              <a:t>contribute to the greater </a:t>
            </a:r>
            <a:r>
              <a:rPr lang="en-US" sz="2100" dirty="0" err="1"/>
              <a:t>multiscale</a:t>
            </a:r>
            <a:r>
              <a:rPr lang="en-US" sz="2100" dirty="0"/>
              <a:t> modeling community? </a:t>
            </a:r>
            <a:endParaRPr lang="en-US" sz="2100" dirty="0" smtClean="0"/>
          </a:p>
          <a:p>
            <a:r>
              <a:rPr lang="en-US" sz="2100" dirty="0" smtClean="0"/>
              <a:t>Have </a:t>
            </a:r>
            <a:r>
              <a:rPr lang="en-US" sz="2100" dirty="0"/>
              <a:t>the investigators proposed co-leading an </a:t>
            </a:r>
            <a:r>
              <a:rPr lang="en-US" sz="2100" dirty="0" smtClean="0"/>
              <a:t>existing MSM </a:t>
            </a:r>
            <a:r>
              <a:rPr lang="en-US" sz="2100" dirty="0"/>
              <a:t>Working Group, or proposed new Working Groups to co-lead</a:t>
            </a:r>
            <a:r>
              <a:rPr lang="en-US" sz="2100" dirty="0" smtClean="0"/>
              <a:t>?</a:t>
            </a:r>
          </a:p>
          <a:p>
            <a:pPr>
              <a:buNone/>
            </a:pPr>
            <a:r>
              <a:rPr lang="en-US" sz="2400" b="1" i="1" dirty="0" smtClean="0">
                <a:solidFill>
                  <a:srgbClr val="7030A0"/>
                </a:solidFill>
              </a:rPr>
              <a:t>NOTE:  Investigators should take this opportunity to propose (</a:t>
            </a:r>
            <a:r>
              <a:rPr lang="en-US" sz="2400" b="1" i="1" dirty="0" smtClean="0">
                <a:solidFill>
                  <a:srgbClr val="C00000"/>
                </a:solidFill>
              </a:rPr>
              <a:t>and allocate funds for</a:t>
            </a:r>
            <a:r>
              <a:rPr lang="en-US" sz="2400" b="1" i="1" dirty="0" smtClean="0">
                <a:solidFill>
                  <a:srgbClr val="7030A0"/>
                </a:solidFill>
              </a:rPr>
              <a:t>) addressing </a:t>
            </a:r>
            <a:r>
              <a:rPr lang="en-US" sz="2400" b="1" i="1" dirty="0">
                <a:solidFill>
                  <a:srgbClr val="7030A0"/>
                </a:solidFill>
              </a:rPr>
              <a:t>unmet needs or challenges of a field through a community driven </a:t>
            </a:r>
            <a:r>
              <a:rPr lang="en-US" sz="2400" b="1" i="1" dirty="0" smtClean="0">
                <a:solidFill>
                  <a:srgbClr val="7030A0"/>
                </a:solidFill>
              </a:rPr>
              <a:t>environment.  </a:t>
            </a:r>
            <a:r>
              <a:rPr lang="en-US" sz="2400" b="1" i="1" dirty="0" smtClean="0">
                <a:solidFill>
                  <a:srgbClr val="C00000"/>
                </a:solidFill>
              </a:rPr>
              <a:t>All PI’s are expected to begin co-leading a Working Group within the time period of their award, for at least 2 years.</a:t>
            </a:r>
          </a:p>
        </p:txBody>
      </p:sp>
    </p:spTree>
    <p:extLst>
      <p:ext uri="{BB962C8B-B14F-4D97-AF65-F5344CB8AC3E}">
        <p14:creationId xmlns:p14="http://schemas.microsoft.com/office/powerpoint/2010/main" val="103424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524000"/>
            <a:ext cx="9144000" cy="2286000"/>
          </a:xfrm>
          <a:prstGeom prst="rect">
            <a:avLst/>
          </a:prstGeom>
          <a:noFill/>
          <a:ln w="38100">
            <a:solidFill>
              <a:srgbClr val="FFFF00"/>
            </a:solidFill>
            <a:miter lim="800000"/>
            <a:headEnd/>
            <a:tailEnd/>
          </a:ln>
          <a:effectLst/>
        </p:spPr>
        <p:txBody>
          <a:bodyPr anchor="ctr"/>
          <a:lstStyle/>
          <a:p>
            <a:pPr algn="ctr" eaLnBrk="1" hangingPunct="1">
              <a:defRPr/>
            </a:pPr>
            <a:r>
              <a:rPr lang="en-US" sz="5400" b="1" dirty="0">
                <a:solidFill>
                  <a:schemeClr val="tx2"/>
                </a:solidFill>
                <a:effectLst>
                  <a:outerShdw blurRad="38100" dist="38100" dir="2700000" algn="tl">
                    <a:srgbClr val="000000"/>
                  </a:outerShdw>
                </a:effectLst>
              </a:rPr>
              <a:t>Interagency Modeling and Analysis Group </a:t>
            </a:r>
          </a:p>
        </p:txBody>
      </p:sp>
      <p:sp>
        <p:nvSpPr>
          <p:cNvPr id="16387" name="WordArt 3"/>
          <p:cNvSpPr>
            <a:spLocks noChangeArrowheads="1" noChangeShapeType="1" noTextEdit="1"/>
          </p:cNvSpPr>
          <p:nvPr/>
        </p:nvSpPr>
        <p:spPr bwMode="auto">
          <a:xfrm>
            <a:off x="3233738" y="278711"/>
            <a:ext cx="2447925" cy="10604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pic>
        <p:nvPicPr>
          <p:cNvPr id="38918" name="Picture 10" descr="lg_insignia.gif"/>
          <p:cNvPicPr>
            <a:picLocks noChangeAspect="1"/>
          </p:cNvPicPr>
          <p:nvPr/>
        </p:nvPicPr>
        <p:blipFill>
          <a:blip r:embed="rId3" cstate="print"/>
          <a:srcRect/>
          <a:stretch>
            <a:fillRect/>
          </a:stretch>
        </p:blipFill>
        <p:spPr bwMode="auto">
          <a:xfrm>
            <a:off x="5026860" y="3962400"/>
            <a:ext cx="1797050" cy="1492250"/>
          </a:xfrm>
          <a:prstGeom prst="rect">
            <a:avLst/>
          </a:prstGeom>
          <a:noFill/>
          <a:ln w="9525">
            <a:noFill/>
            <a:miter lim="800000"/>
            <a:headEnd/>
            <a:tailEnd/>
          </a:ln>
        </p:spPr>
      </p:pic>
      <p:pic>
        <p:nvPicPr>
          <p:cNvPr id="38924" name="Picture 12"/>
          <p:cNvPicPr>
            <a:picLocks noChangeAspect="1" noChangeArrowheads="1"/>
          </p:cNvPicPr>
          <p:nvPr/>
        </p:nvPicPr>
        <p:blipFill>
          <a:blip r:embed="rId4" cstate="print"/>
          <a:srcRect/>
          <a:stretch>
            <a:fillRect/>
          </a:stretch>
        </p:blipFill>
        <p:spPr bwMode="auto">
          <a:xfrm>
            <a:off x="457200" y="5181600"/>
            <a:ext cx="1333500" cy="1393825"/>
          </a:xfrm>
          <a:prstGeom prst="rect">
            <a:avLst/>
          </a:prstGeom>
          <a:noFill/>
          <a:ln w="9525">
            <a:noFill/>
            <a:miter lim="800000"/>
            <a:headEnd/>
            <a:tailEnd/>
          </a:ln>
        </p:spPr>
      </p:pic>
      <p:pic>
        <p:nvPicPr>
          <p:cNvPr id="38925" name="Picture 13"/>
          <p:cNvPicPr>
            <a:picLocks noChangeAspect="1" noChangeArrowheads="1"/>
          </p:cNvPicPr>
          <p:nvPr/>
        </p:nvPicPr>
        <p:blipFill>
          <a:blip r:embed="rId5" cstate="print"/>
          <a:srcRect/>
          <a:stretch>
            <a:fillRect/>
          </a:stretch>
        </p:blipFill>
        <p:spPr bwMode="auto">
          <a:xfrm>
            <a:off x="2839786" y="3966411"/>
            <a:ext cx="1333500" cy="1333500"/>
          </a:xfrm>
          <a:prstGeom prst="rect">
            <a:avLst/>
          </a:prstGeom>
          <a:noFill/>
          <a:ln w="9525">
            <a:noFill/>
            <a:miter lim="800000"/>
            <a:headEnd/>
            <a:tailEnd/>
          </a:ln>
        </p:spPr>
      </p:pic>
      <p:pic>
        <p:nvPicPr>
          <p:cNvPr id="38926" name="Picture 14"/>
          <p:cNvPicPr>
            <a:picLocks noChangeAspect="1" noChangeArrowheads="1"/>
          </p:cNvPicPr>
          <p:nvPr/>
        </p:nvPicPr>
        <p:blipFill>
          <a:blip r:embed="rId6" cstate="print"/>
          <a:srcRect/>
          <a:stretch>
            <a:fillRect/>
          </a:stretch>
        </p:blipFill>
        <p:spPr bwMode="auto">
          <a:xfrm>
            <a:off x="7486650" y="3209925"/>
            <a:ext cx="1504950" cy="1504950"/>
          </a:xfrm>
          <a:prstGeom prst="rect">
            <a:avLst/>
          </a:prstGeom>
          <a:noFill/>
          <a:ln w="9525">
            <a:noFill/>
            <a:miter lim="800000"/>
            <a:headEnd/>
            <a:tailEnd/>
          </a:ln>
        </p:spPr>
      </p:pic>
      <p:pic>
        <p:nvPicPr>
          <p:cNvPr id="65538" name="Picture 2" descr="http://www.imagwiki.org/mediawiki/images/4/46/FDA_logo.PNG"/>
          <p:cNvPicPr>
            <a:picLocks noChangeAspect="1" noChangeArrowheads="1"/>
          </p:cNvPicPr>
          <p:nvPr/>
        </p:nvPicPr>
        <p:blipFill>
          <a:blip r:embed="rId7" cstate="print"/>
          <a:srcRect/>
          <a:stretch>
            <a:fillRect/>
          </a:stretch>
        </p:blipFill>
        <p:spPr bwMode="auto">
          <a:xfrm>
            <a:off x="61913" y="3628524"/>
            <a:ext cx="2071687" cy="1028700"/>
          </a:xfrm>
          <a:prstGeom prst="rect">
            <a:avLst/>
          </a:prstGeom>
          <a:noFill/>
          <a:ln w="9525">
            <a:noFill/>
            <a:miter lim="800000"/>
            <a:headEnd/>
            <a:tailEnd/>
          </a:ln>
        </p:spPr>
      </p:pic>
      <p:pic>
        <p:nvPicPr>
          <p:cNvPr id="14" name="Picture 3" descr="P:\Logos_New_2013\NIH Logo\NIH_Logos\NIH_Master_Logo_Mark\NIH_Master_Logo_Mark_Whi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864" y="274248"/>
            <a:ext cx="1707958" cy="10693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nifa.usda.gov/about/offices/images/usda_nifa_h_rgb_3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7070" y="5680074"/>
            <a:ext cx="4169860" cy="7969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engg\AppData\Local\Microsoft\Windows\Temporary Internet Files\Content.Outlook\IZXTPYO9\iarpa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1425" y="5181600"/>
            <a:ext cx="12954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6391" y="134728"/>
            <a:ext cx="1465468" cy="146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5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p:nvPr>
        </p:nvPicPr>
        <p:blipFill>
          <a:blip r:embed="rId2" cstate="print"/>
          <a:srcRect/>
          <a:stretch>
            <a:fillRect/>
          </a:stretch>
        </p:blipFill>
        <p:spPr>
          <a:xfrm>
            <a:off x="0" y="0"/>
            <a:ext cx="4860924" cy="5552118"/>
          </a:xfrm>
          <a:noFill/>
        </p:spPr>
      </p:pic>
      <p:pic>
        <p:nvPicPr>
          <p:cNvPr id="5" name="Picture 4" descr="Poster.tif"/>
          <p:cNvPicPr>
            <a:picLocks noChangeAspect="1"/>
          </p:cNvPicPr>
          <p:nvPr/>
        </p:nvPicPr>
        <p:blipFill>
          <a:blip r:embed="rId3" cstate="print"/>
          <a:stretch>
            <a:fillRect/>
          </a:stretch>
        </p:blipFill>
        <p:spPr>
          <a:xfrm>
            <a:off x="5535386" y="914400"/>
            <a:ext cx="3608614" cy="5943600"/>
          </a:xfrm>
          <a:prstGeom prst="rect">
            <a:avLst/>
          </a:prstGeom>
        </p:spPr>
      </p:pic>
      <p:sp>
        <p:nvSpPr>
          <p:cNvPr id="6" name="Rectangle 3"/>
          <p:cNvSpPr>
            <a:spLocks noChangeArrowheads="1"/>
          </p:cNvSpPr>
          <p:nvPr/>
        </p:nvSpPr>
        <p:spPr bwMode="auto">
          <a:xfrm>
            <a:off x="838200" y="3200400"/>
            <a:ext cx="7620000" cy="1371600"/>
          </a:xfrm>
          <a:prstGeom prst="rect">
            <a:avLst/>
          </a:prstGeom>
          <a:solidFill>
            <a:srgbClr val="FFFF00"/>
          </a:solidFill>
          <a:ln w="25400">
            <a:solidFill>
              <a:schemeClr val="bg1"/>
            </a:solidFill>
            <a:miter lim="800000"/>
            <a:headEnd/>
            <a:tailEnd/>
          </a:ln>
        </p:spPr>
        <p:txBody>
          <a:bodyPr anchor="ctr"/>
          <a:lstStyle/>
          <a:p>
            <a:pPr algn="ctr"/>
            <a:r>
              <a:rPr lang="en-US" sz="3200" b="1" dirty="0">
                <a:solidFill>
                  <a:srgbClr val="4E5B6F"/>
                </a:solidFill>
              </a:rPr>
              <a:t>Interagency Modeling and Analysis Group (</a:t>
            </a:r>
            <a:r>
              <a:rPr lang="en-US" sz="3200" b="1" dirty="0" smtClean="0">
                <a:solidFill>
                  <a:srgbClr val="4E5B6F"/>
                </a:solidFill>
              </a:rPr>
              <a:t>IMAG)</a:t>
            </a:r>
            <a:r>
              <a:rPr lang="en-US" sz="3200" b="1" dirty="0" smtClean="0">
                <a:solidFill>
                  <a:srgbClr val="FF3300"/>
                </a:solidFill>
              </a:rPr>
              <a:t>Wiki, </a:t>
            </a:r>
            <a:r>
              <a:rPr lang="en-US" sz="3200" b="1" dirty="0" smtClean="0">
                <a:solidFill>
                  <a:srgbClr val="FF3300"/>
                </a:solidFill>
                <a:hlinkClick r:id="rId4"/>
              </a:rPr>
              <a:t>www.imagwiki.org</a:t>
            </a:r>
            <a:r>
              <a:rPr lang="en-US" sz="3200" b="1" dirty="0" smtClean="0">
                <a:solidFill>
                  <a:srgbClr val="FF3300"/>
                </a:solidFill>
              </a:rPr>
              <a:t> </a:t>
            </a:r>
            <a:r>
              <a:rPr lang="en-US" sz="3200" b="1" dirty="0">
                <a:solidFill>
                  <a:srgbClr val="4E5B6F"/>
                </a:solidFill>
              </a:rPr>
              <a:t/>
            </a:r>
            <a:br>
              <a:rPr lang="en-US" sz="3200" b="1" dirty="0">
                <a:solidFill>
                  <a:srgbClr val="4E5B6F"/>
                </a:solidFill>
              </a:rPr>
            </a:br>
            <a:r>
              <a:rPr lang="en-US" sz="2800" b="1" dirty="0" smtClean="0">
                <a:solidFill>
                  <a:prstClr val="black"/>
                </a:solidFill>
              </a:rPr>
              <a:t>(Search:  </a:t>
            </a:r>
            <a:r>
              <a:rPr lang="en-US" sz="2800" b="1" dirty="0">
                <a:solidFill>
                  <a:prstClr val="black"/>
                </a:solidFill>
              </a:rPr>
              <a:t>IMAG Wiki)</a:t>
            </a:r>
          </a:p>
        </p:txBody>
      </p:sp>
    </p:spTree>
    <p:extLst>
      <p:ext uri="{BB962C8B-B14F-4D97-AF65-F5344CB8AC3E}">
        <p14:creationId xmlns:p14="http://schemas.microsoft.com/office/powerpoint/2010/main" val="2099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438400" y="90236"/>
            <a:ext cx="6629400" cy="1295400"/>
          </a:xfrm>
        </p:spPr>
        <p:txBody>
          <a:bodyPr/>
          <a:lstStyle/>
          <a:p>
            <a:pPr eaLnBrk="1" hangingPunct="1"/>
            <a:r>
              <a:rPr lang="en-US" sz="3600" dirty="0" smtClean="0"/>
              <a:t>The MSM Consortium</a:t>
            </a:r>
            <a:br>
              <a:rPr lang="en-US" sz="3600" dirty="0" smtClean="0"/>
            </a:br>
            <a:r>
              <a:rPr lang="en-US" sz="3600" dirty="0" smtClean="0"/>
              <a:t>provides opportunities to: </a:t>
            </a:r>
            <a:br>
              <a:rPr lang="en-US" sz="3600" dirty="0" smtClean="0"/>
            </a:br>
            <a:endParaRPr lang="en-US" sz="3600" dirty="0" smtClean="0"/>
          </a:p>
        </p:txBody>
      </p:sp>
      <p:sp>
        <p:nvSpPr>
          <p:cNvPr id="4" name="Content Placeholder 3"/>
          <p:cNvSpPr>
            <a:spLocks noGrp="1"/>
          </p:cNvSpPr>
          <p:nvPr>
            <p:ph idx="1"/>
          </p:nvPr>
        </p:nvSpPr>
        <p:spPr>
          <a:xfrm>
            <a:off x="381000" y="1600200"/>
            <a:ext cx="8229600" cy="5257800"/>
          </a:xfrm>
        </p:spPr>
        <p:txBody>
          <a:bodyPr>
            <a:normAutofit lnSpcReduction="10000"/>
          </a:bodyPr>
          <a:lstStyle/>
          <a:p>
            <a:pPr eaLnBrk="1" hangingPunct="1">
              <a:defRPr/>
            </a:pPr>
            <a:r>
              <a:rPr lang="en-US" sz="2400" dirty="0" smtClean="0"/>
              <a:t>converse with program officers from 10 government agencies, </a:t>
            </a:r>
            <a:r>
              <a:rPr lang="en-US" sz="2400" dirty="0" smtClean="0">
                <a:hlinkClick r:id="rId3" action="ppaction://hlinkfile" tooltip="Listing of IMAG Participants"/>
              </a:rPr>
              <a:t>IMAG Participants</a:t>
            </a:r>
            <a:r>
              <a:rPr lang="en-US" sz="2400" dirty="0" smtClean="0"/>
              <a:t>, from the United States and Canada </a:t>
            </a:r>
          </a:p>
          <a:p>
            <a:pPr eaLnBrk="1" hangingPunct="1">
              <a:defRPr/>
            </a:pPr>
            <a:r>
              <a:rPr lang="en-US" sz="2400" dirty="0" smtClean="0"/>
              <a:t>network with other MSM investigators, </a:t>
            </a:r>
            <a:r>
              <a:rPr lang="en-US" sz="2400" dirty="0" smtClean="0">
                <a:hlinkClick r:id="rId4" action="ppaction://hlinkfile" tooltip="Listing of MSM Participants"/>
              </a:rPr>
              <a:t>MSM Participants and Projects</a:t>
            </a:r>
            <a:r>
              <a:rPr lang="en-US" sz="2400" dirty="0" smtClean="0"/>
              <a:t> </a:t>
            </a:r>
          </a:p>
          <a:p>
            <a:pPr eaLnBrk="1" hangingPunct="1">
              <a:defRPr/>
            </a:pPr>
            <a:r>
              <a:rPr lang="en-US" sz="2400" dirty="0" smtClean="0"/>
              <a:t>participate in </a:t>
            </a:r>
            <a:r>
              <a:rPr lang="en-US" sz="2400" dirty="0" smtClean="0">
                <a:hlinkClick r:id="rId5" action="ppaction://hlinkfile" tooltip="Multiscale Modeling Working Groups"/>
              </a:rPr>
              <a:t>Working Group</a:t>
            </a:r>
            <a:r>
              <a:rPr lang="en-US" sz="2400" dirty="0" smtClean="0"/>
              <a:t> discussions on the wiki </a:t>
            </a:r>
          </a:p>
          <a:p>
            <a:pPr eaLnBrk="1" hangingPunct="1">
              <a:defRPr/>
            </a:pPr>
            <a:r>
              <a:rPr lang="en-US" sz="2400" dirty="0" smtClean="0"/>
              <a:t>participate in virtual scientific presentations by all </a:t>
            </a:r>
            <a:r>
              <a:rPr lang="en-US" sz="2400" dirty="0" smtClean="0">
                <a:hlinkClick r:id="rId5" action="ppaction://hlinkfile" tooltip="Multiscale Modeling Working Groups"/>
              </a:rPr>
              <a:t>Working Groups</a:t>
            </a:r>
            <a:r>
              <a:rPr lang="en-US" sz="2400" dirty="0" smtClean="0"/>
              <a:t> throughout the year </a:t>
            </a:r>
          </a:p>
          <a:p>
            <a:pPr eaLnBrk="1" hangingPunct="1">
              <a:defRPr/>
            </a:pPr>
            <a:r>
              <a:rPr lang="en-US" sz="2400" dirty="0" smtClean="0"/>
              <a:t>participate in annual meetings of the MSM Consortium, </a:t>
            </a:r>
            <a:r>
              <a:rPr lang="en-US" sz="2400" dirty="0" smtClean="0">
                <a:hlinkClick r:id="rId6" action="ppaction://hlinkfile" tooltip="IMAG/MSM Events"/>
              </a:rPr>
              <a:t>IMAG/MSM Events</a:t>
            </a:r>
            <a:r>
              <a:rPr lang="en-US" sz="2400" dirty="0" smtClean="0"/>
              <a:t> </a:t>
            </a:r>
          </a:p>
          <a:p>
            <a:pPr>
              <a:defRPr/>
            </a:pPr>
            <a:r>
              <a:rPr lang="en-US" sz="2400" dirty="0" smtClean="0"/>
              <a:t>learn about the latest modeling and MSM related activities from around the world, </a:t>
            </a:r>
            <a:r>
              <a:rPr lang="en-US" sz="2400" dirty="0" err="1" smtClean="0">
                <a:hlinkClick r:id="rId7" action="ppaction://hlinkfile" tooltip="Multiscale Modeling of the Physiome - Projects Around the World"/>
              </a:rPr>
              <a:t>Multiscale</a:t>
            </a:r>
            <a:r>
              <a:rPr lang="en-US" sz="2400" dirty="0" smtClean="0">
                <a:hlinkClick r:id="rId7" action="ppaction://hlinkfile" tooltip="Multiscale Modeling of the Physiome - Projects Around the World"/>
              </a:rPr>
              <a:t> Modeling of the </a:t>
            </a:r>
            <a:r>
              <a:rPr lang="en-US" sz="2400" dirty="0" err="1" smtClean="0">
                <a:hlinkClick r:id="rId7" action="ppaction://hlinkfile" tooltip="Multiscale Modeling of the Physiome - Projects Around the World"/>
              </a:rPr>
              <a:t>Physiome</a:t>
            </a:r>
            <a:r>
              <a:rPr lang="en-US" sz="2400" dirty="0" smtClean="0">
                <a:hlinkClick r:id="rId7" action="ppaction://hlinkfile" tooltip="Multiscale Modeling of the Physiome - Projects Around the World"/>
              </a:rPr>
              <a:t> - Projects Around the World</a:t>
            </a:r>
            <a:r>
              <a:rPr lang="en-US" sz="2400" dirty="0" smtClean="0"/>
              <a:t> </a:t>
            </a:r>
          </a:p>
          <a:p>
            <a:pPr eaLnBrk="1" hangingPunct="1">
              <a:defRPr/>
            </a:pPr>
            <a:r>
              <a:rPr lang="en-US" sz="2400" dirty="0" smtClean="0"/>
              <a:t>access various </a:t>
            </a:r>
            <a:r>
              <a:rPr lang="en-US" sz="2400" dirty="0" smtClean="0">
                <a:hlinkClick r:id="rId8" action="ppaction://hlinkfile" tooltip="Resources for Modeling"/>
              </a:rPr>
              <a:t>Resources for Modeling</a:t>
            </a:r>
            <a:r>
              <a:rPr lang="en-US" sz="2400" dirty="0" smtClean="0"/>
              <a:t> </a:t>
            </a:r>
          </a:p>
        </p:txBody>
      </p:sp>
      <p:sp>
        <p:nvSpPr>
          <p:cNvPr id="5"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pic>
        <p:nvPicPr>
          <p:cNvPr id="7" name="Picture 6" descr="Poster.tif"/>
          <p:cNvPicPr>
            <a:picLocks noChangeAspect="1"/>
          </p:cNvPicPr>
          <p:nvPr/>
        </p:nvPicPr>
        <p:blipFill rotWithShape="1">
          <a:blip r:embed="rId9" cstate="print"/>
          <a:srcRect l="17760" t="9446" r="17782" b="65993"/>
          <a:stretch/>
        </p:blipFill>
        <p:spPr>
          <a:xfrm>
            <a:off x="36094" y="64169"/>
            <a:ext cx="2326106" cy="1459831"/>
          </a:xfrm>
          <a:prstGeom prst="rect">
            <a:avLst/>
          </a:prstGeom>
        </p:spPr>
      </p:pic>
    </p:spTree>
    <p:extLst>
      <p:ext uri="{BB962C8B-B14F-4D97-AF65-F5344CB8AC3E}">
        <p14:creationId xmlns:p14="http://schemas.microsoft.com/office/powerpoint/2010/main" val="376441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086" y="512064"/>
            <a:ext cx="8686800" cy="914400"/>
          </a:xfrm>
        </p:spPr>
        <p:txBody>
          <a:bodyPr/>
          <a:lstStyle/>
          <a:p>
            <a:pPr algn="ctr"/>
            <a:r>
              <a:rPr lang="en-US" dirty="0" smtClean="0"/>
              <a:t>2015 MSM Working Groups</a:t>
            </a:r>
            <a:endParaRPr lang="en-US" dirty="0"/>
          </a:p>
        </p:txBody>
      </p:sp>
      <p:sp>
        <p:nvSpPr>
          <p:cNvPr id="5"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sp>
        <p:nvSpPr>
          <p:cNvPr id="2" name="Content Placeholder 1"/>
          <p:cNvSpPr>
            <a:spLocks noGrp="1"/>
          </p:cNvSpPr>
          <p:nvPr>
            <p:ph idx="1"/>
          </p:nvPr>
        </p:nvSpPr>
        <p:spPr>
          <a:xfrm>
            <a:off x="914400" y="1295400"/>
            <a:ext cx="7772400" cy="5486400"/>
          </a:xfrm>
        </p:spPr>
        <p:txBody>
          <a:bodyPr>
            <a:normAutofit fontScale="85000" lnSpcReduction="20000"/>
          </a:bodyPr>
          <a:lstStyle/>
          <a:p>
            <a:r>
              <a:rPr lang="en-US" dirty="0" err="1">
                <a:hlinkClick r:id="rId3" action="ppaction://hlinkfile" tooltip="Multiscale Systems Biology Working Group"/>
              </a:rPr>
              <a:t>Multiscale</a:t>
            </a:r>
            <a:r>
              <a:rPr lang="en-US" dirty="0">
                <a:hlinkClick r:id="rId3" action="ppaction://hlinkfile" tooltip="Multiscale Systems Biology Working Group"/>
              </a:rPr>
              <a:t> Systems Biology Working Group</a:t>
            </a:r>
            <a:r>
              <a:rPr lang="en-US" dirty="0"/>
              <a:t> </a:t>
            </a:r>
          </a:p>
          <a:p>
            <a:r>
              <a:rPr lang="en-US" dirty="0">
                <a:hlinkClick r:id="rId4" action="ppaction://hlinkfile" tooltip="Biomechanics Working Group"/>
              </a:rPr>
              <a:t>Biomechanics Working </a:t>
            </a:r>
            <a:r>
              <a:rPr lang="en-US" dirty="0" smtClean="0">
                <a:hlinkClick r:id="rId4" action="ppaction://hlinkfile" tooltip="Biomechanics Working Group"/>
              </a:rPr>
              <a:t>Group</a:t>
            </a:r>
            <a:endParaRPr lang="en-US" dirty="0"/>
          </a:p>
          <a:p>
            <a:r>
              <a:rPr lang="en-US" dirty="0">
                <a:hlinkClick r:id="rId5" action="ppaction://hlinkfile" tooltip="Theoretical and Computational Methods"/>
              </a:rPr>
              <a:t>Theoretical and Computational Methods</a:t>
            </a:r>
            <a:r>
              <a:rPr lang="en-US" dirty="0"/>
              <a:t> </a:t>
            </a:r>
          </a:p>
          <a:p>
            <a:r>
              <a:rPr lang="en-US" dirty="0">
                <a:hlinkClick r:id="rId6" action="ppaction://hlinkfile" tooltip="Model and Data Sharing Working Group"/>
              </a:rPr>
              <a:t>Model and Data Sharing Working Group</a:t>
            </a:r>
            <a:r>
              <a:rPr lang="en-US" dirty="0"/>
              <a:t> </a:t>
            </a:r>
          </a:p>
          <a:p>
            <a:r>
              <a:rPr lang="en-US" dirty="0">
                <a:hlinkClick r:id="rId7" action="ppaction://hlinkfile" tooltip="High Performance Computing Working Group"/>
              </a:rPr>
              <a:t>High Performance Computing Working Group</a:t>
            </a:r>
            <a:r>
              <a:rPr lang="en-US" dirty="0"/>
              <a:t> </a:t>
            </a:r>
          </a:p>
          <a:p>
            <a:r>
              <a:rPr lang="en-US" dirty="0">
                <a:hlinkClick r:id="rId8" action="ppaction://hlinkfile" tooltip="Clinical and Translational Issues Working Group"/>
              </a:rPr>
              <a:t>Clinical and Translational Issues Working Group</a:t>
            </a:r>
            <a:r>
              <a:rPr lang="en-US" dirty="0"/>
              <a:t> </a:t>
            </a:r>
          </a:p>
          <a:p>
            <a:r>
              <a:rPr lang="en-US" dirty="0">
                <a:hlinkClick r:id="rId9" action="ppaction://hlinkfile" tooltip="Computational Neuroscience Working Group"/>
              </a:rPr>
              <a:t>Computational Neuroscience Working Group</a:t>
            </a:r>
            <a:r>
              <a:rPr lang="en-US" dirty="0"/>
              <a:t> </a:t>
            </a:r>
          </a:p>
          <a:p>
            <a:r>
              <a:rPr lang="en-US" dirty="0" smtClean="0">
                <a:hlinkClick r:id="rId10"/>
              </a:rPr>
              <a:t>Population </a:t>
            </a:r>
            <a:r>
              <a:rPr lang="en-US" dirty="0">
                <a:hlinkClick r:id="rId10"/>
              </a:rPr>
              <a:t>Modeling Working Group </a:t>
            </a:r>
            <a:endParaRPr lang="en-US" dirty="0"/>
          </a:p>
          <a:p>
            <a:r>
              <a:rPr lang="en-US" dirty="0">
                <a:hlinkClick r:id="rId11" action="ppaction://hlinkfile" tooltip="Cell-to-Macroscale Working Group"/>
              </a:rPr>
              <a:t>Cell-to-</a:t>
            </a:r>
            <a:r>
              <a:rPr lang="en-US" dirty="0" err="1">
                <a:hlinkClick r:id="rId11" action="ppaction://hlinkfile" tooltip="Cell-to-Macroscale Working Group"/>
              </a:rPr>
              <a:t>Macroscale</a:t>
            </a:r>
            <a:r>
              <a:rPr lang="en-US" dirty="0">
                <a:hlinkClick r:id="rId11" action="ppaction://hlinkfile" tooltip="Cell-to-Macroscale Working Group"/>
              </a:rPr>
              <a:t> Working Group</a:t>
            </a:r>
            <a:r>
              <a:rPr lang="en-US" dirty="0"/>
              <a:t> </a:t>
            </a:r>
          </a:p>
          <a:p>
            <a:r>
              <a:rPr lang="en-US" dirty="0">
                <a:hlinkClick r:id="rId12" action="ppaction://hlinkfile" tooltip="Integrated multiscale biomaterials experiment and modeling group (ImuBEAM)"/>
              </a:rPr>
              <a:t>Integrated </a:t>
            </a:r>
            <a:r>
              <a:rPr lang="en-US" dirty="0" err="1">
                <a:hlinkClick r:id="rId12" action="ppaction://hlinkfile" tooltip="Integrated multiscale biomaterials experiment and modeling group (ImuBEAM)"/>
              </a:rPr>
              <a:t>multiscale</a:t>
            </a:r>
            <a:r>
              <a:rPr lang="en-US" dirty="0">
                <a:hlinkClick r:id="rId12" action="ppaction://hlinkfile" tooltip="Integrated multiscale biomaterials experiment and modeling group (ImuBEAM)"/>
              </a:rPr>
              <a:t> biomaterials experiment and modeling group (</a:t>
            </a:r>
            <a:r>
              <a:rPr lang="en-US" dirty="0" err="1">
                <a:hlinkClick r:id="rId12" action="ppaction://hlinkfile" tooltip="Integrated multiscale biomaterials experiment and modeling group (ImuBEAM)"/>
              </a:rPr>
              <a:t>ImuBEAM</a:t>
            </a:r>
            <a:r>
              <a:rPr lang="en-US" dirty="0">
                <a:hlinkClick r:id="rId12" action="ppaction://hlinkfile" tooltip="Integrated multiscale biomaterials experiment and modeling group (ImuBEAM)"/>
              </a:rPr>
              <a:t>)</a:t>
            </a:r>
            <a:r>
              <a:rPr lang="en-US" dirty="0"/>
              <a:t> </a:t>
            </a:r>
          </a:p>
          <a:p>
            <a:r>
              <a:rPr lang="en-US" dirty="0">
                <a:hlinkClick r:id="rId13" action="ppaction://hlinkfile" tooltip="Committee on Credible Practice of Modeling &amp; Simulation in Healthcare Description"/>
              </a:rPr>
              <a:t>Committee on Credible Practice of Modeling &amp; Simulation in Healthcare Description</a:t>
            </a:r>
            <a:r>
              <a:rPr lang="en-US" dirty="0"/>
              <a:t> </a:t>
            </a:r>
          </a:p>
        </p:txBody>
      </p:sp>
    </p:spTree>
    <p:extLst>
      <p:ext uri="{BB962C8B-B14F-4D97-AF65-F5344CB8AC3E}">
        <p14:creationId xmlns:p14="http://schemas.microsoft.com/office/powerpoint/2010/main" val="3829046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Tips to Applicants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86800" cy="4525963"/>
          </a:xfrm>
        </p:spPr>
        <p:txBody>
          <a:bodyPr>
            <a:normAutofit fontScale="85000" lnSpcReduction="10000"/>
          </a:bodyPr>
          <a:lstStyle/>
          <a:p>
            <a:r>
              <a:rPr lang="en-US" dirty="0" smtClean="0"/>
              <a:t>Identify the Cutting Edge Challenge(s) you are addressing through your  proposed project </a:t>
            </a:r>
            <a:r>
              <a:rPr lang="en-US" dirty="0" smtClean="0">
                <a:solidFill>
                  <a:srgbClr val="C00000"/>
                </a:solidFill>
              </a:rPr>
              <a:t>(see next 3 slides)</a:t>
            </a:r>
          </a:p>
          <a:p>
            <a:r>
              <a:rPr lang="en-US" dirty="0" smtClean="0"/>
              <a:t>Describe the </a:t>
            </a:r>
            <a:r>
              <a:rPr lang="en-US" u="sng" dirty="0" smtClean="0"/>
              <a:t>research being proposed </a:t>
            </a:r>
            <a:r>
              <a:rPr lang="en-US" dirty="0" smtClean="0"/>
              <a:t>for that Cutting Edge Challenge</a:t>
            </a:r>
          </a:p>
          <a:p>
            <a:r>
              <a:rPr lang="en-US" dirty="0" smtClean="0"/>
              <a:t>Form highly </a:t>
            </a:r>
            <a:r>
              <a:rPr lang="en-US" dirty="0"/>
              <a:t>interactive partnerships that strongly integrate truly diverse expertise</a:t>
            </a:r>
          </a:p>
          <a:p>
            <a:pPr lvl="1"/>
            <a:r>
              <a:rPr lang="en-US" dirty="0">
                <a:solidFill>
                  <a:schemeClr val="tx2"/>
                </a:solidFill>
              </a:rPr>
              <a:t>Written in research plan section of application, or in the </a:t>
            </a:r>
            <a:r>
              <a:rPr lang="en-US" dirty="0" err="1">
                <a:solidFill>
                  <a:schemeClr val="tx2"/>
                </a:solidFill>
              </a:rPr>
              <a:t>biosketches</a:t>
            </a:r>
            <a:r>
              <a:rPr lang="en-US" dirty="0">
                <a:solidFill>
                  <a:schemeClr val="tx2"/>
                </a:solidFill>
              </a:rPr>
              <a:t> or budget </a:t>
            </a:r>
            <a:r>
              <a:rPr lang="en-US" dirty="0" smtClean="0">
                <a:solidFill>
                  <a:schemeClr val="tx2"/>
                </a:solidFill>
              </a:rPr>
              <a:t>justification</a:t>
            </a:r>
          </a:p>
          <a:p>
            <a:r>
              <a:rPr lang="en-US" dirty="0" smtClean="0"/>
              <a:t>Read </a:t>
            </a:r>
            <a:r>
              <a:rPr lang="en-US" dirty="0">
                <a:solidFill>
                  <a:srgbClr val="C00000"/>
                </a:solidFill>
              </a:rPr>
              <a:t>Section IV </a:t>
            </a:r>
            <a:r>
              <a:rPr lang="en-US" dirty="0"/>
              <a:t>requirements very carefully</a:t>
            </a:r>
            <a:r>
              <a:rPr lang="en-US" dirty="0" smtClean="0"/>
              <a:t>!!</a:t>
            </a:r>
          </a:p>
          <a:p>
            <a:pPr marL="0" indent="0">
              <a:buNone/>
            </a:pPr>
            <a:r>
              <a:rPr lang="en-US" dirty="0" smtClean="0">
                <a:ln w="18415" cmpd="sng">
                  <a:noFill/>
                  <a:prstDash val="solid"/>
                </a:ln>
                <a:solidFill>
                  <a:srgbClr val="C00000"/>
                </a:solidFill>
                <a:hlinkClick r:id="rId2"/>
              </a:rPr>
              <a:t>http://grants.nih.gov/grants/guide/pa-files/PAR-15-085.html</a:t>
            </a:r>
            <a:endParaRPr lang="en-US" dirty="0"/>
          </a:p>
          <a:p>
            <a:pPr lvl="1"/>
            <a:endParaRPr lang="en-US" dirty="0"/>
          </a:p>
        </p:txBody>
      </p:sp>
    </p:spTree>
    <p:extLst>
      <p:ext uri="{BB962C8B-B14F-4D97-AF65-F5344CB8AC3E}">
        <p14:creationId xmlns:p14="http://schemas.microsoft.com/office/powerpoint/2010/main" val="13904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sp>
        <p:nvSpPr>
          <p:cNvPr id="3" name="Title 2"/>
          <p:cNvSpPr>
            <a:spLocks noGrp="1"/>
          </p:cNvSpPr>
          <p:nvPr>
            <p:ph type="title"/>
          </p:nvPr>
        </p:nvSpPr>
        <p:spPr/>
        <p:txBody>
          <a:bodyPr/>
          <a:lstStyle/>
          <a:p>
            <a:r>
              <a:rPr lang="en-US" dirty="0" smtClean="0"/>
              <a:t>Cutting Edge Challenges (1)</a:t>
            </a:r>
            <a:endParaRPr lang="en-US" dirty="0"/>
          </a:p>
        </p:txBody>
      </p:sp>
      <p:sp>
        <p:nvSpPr>
          <p:cNvPr id="4" name="Content Placeholder 3"/>
          <p:cNvSpPr>
            <a:spLocks noGrp="1"/>
          </p:cNvSpPr>
          <p:nvPr>
            <p:ph idx="1"/>
          </p:nvPr>
        </p:nvSpPr>
        <p:spPr>
          <a:xfrm>
            <a:off x="838200" y="1524000"/>
            <a:ext cx="7772400" cy="4572000"/>
          </a:xfrm>
        </p:spPr>
        <p:txBody>
          <a:bodyPr>
            <a:noAutofit/>
          </a:bodyPr>
          <a:lstStyle/>
          <a:p>
            <a:r>
              <a:rPr lang="en-US" sz="1800" dirty="0">
                <a:latin typeface="Calibri" panose="020F0502020204030204" pitchFamily="34" charset="0"/>
              </a:rPr>
              <a:t>Next-generation </a:t>
            </a:r>
            <a:r>
              <a:rPr lang="en-US" sz="1800" dirty="0" err="1">
                <a:latin typeface="Calibri" panose="020F0502020204030204" pitchFamily="34" charset="0"/>
              </a:rPr>
              <a:t>multiscale</a:t>
            </a:r>
            <a:r>
              <a:rPr lang="en-US" sz="1800" dirty="0">
                <a:latin typeface="Calibri" panose="020F0502020204030204" pitchFamily="34" charset="0"/>
              </a:rPr>
              <a:t> models that </a:t>
            </a:r>
            <a:r>
              <a:rPr lang="en-US" sz="1800" dirty="0">
                <a:solidFill>
                  <a:schemeClr val="accent3"/>
                </a:solidFill>
                <a:latin typeface="Calibri" panose="020F0502020204030204" pitchFamily="34" charset="0"/>
              </a:rPr>
              <a:t>integrate between different scientific fields</a:t>
            </a:r>
            <a:r>
              <a:rPr lang="en-US" sz="1800" dirty="0">
                <a:latin typeface="Calibri" panose="020F0502020204030204" pitchFamily="34" charset="0"/>
              </a:rPr>
              <a:t> (e.g. cardiovascular </a:t>
            </a:r>
            <a:r>
              <a:rPr lang="en-US" sz="1800" dirty="0" smtClean="0">
                <a:latin typeface="Calibri" panose="020F0502020204030204" pitchFamily="34" charset="0"/>
              </a:rPr>
              <a:t>and neuroscience</a:t>
            </a:r>
            <a:r>
              <a:rPr lang="en-US" sz="1800" dirty="0">
                <a:latin typeface="Calibri" panose="020F0502020204030204" pitchFamily="34" charset="0"/>
              </a:rPr>
              <a:t>) and predict integrated functions</a:t>
            </a:r>
          </a:p>
          <a:p>
            <a:r>
              <a:rPr lang="en-US" sz="1800" dirty="0">
                <a:latin typeface="Calibri" panose="020F0502020204030204" pitchFamily="34" charset="0"/>
              </a:rPr>
              <a:t>Higher level models and modeling approaches </a:t>
            </a:r>
            <a:r>
              <a:rPr lang="en-US" sz="1800" dirty="0">
                <a:solidFill>
                  <a:schemeClr val="accent4"/>
                </a:solidFill>
                <a:latin typeface="Calibri" panose="020F0502020204030204" pitchFamily="34" charset="0"/>
              </a:rPr>
              <a:t>that integrate multiple physiological (and possibly </a:t>
            </a:r>
            <a:r>
              <a:rPr lang="en-US" sz="1800" dirty="0" smtClean="0">
                <a:solidFill>
                  <a:schemeClr val="accent4"/>
                </a:solidFill>
                <a:latin typeface="Calibri" panose="020F0502020204030204" pitchFamily="34" charset="0"/>
              </a:rPr>
              <a:t>psychological) systems </a:t>
            </a:r>
            <a:r>
              <a:rPr lang="en-US" sz="1800" dirty="0">
                <a:latin typeface="Calibri" panose="020F0502020204030204" pitchFamily="34" charset="0"/>
              </a:rPr>
              <a:t>in order to better understand the human response (e.g. to extended space flight, and other </a:t>
            </a:r>
            <a:r>
              <a:rPr lang="en-US" sz="1800" dirty="0" smtClean="0">
                <a:latin typeface="Calibri" panose="020F0502020204030204" pitchFamily="34" charset="0"/>
              </a:rPr>
              <a:t>unique environments</a:t>
            </a:r>
            <a:r>
              <a:rPr lang="en-US" sz="1800" dirty="0">
                <a:latin typeface="Calibri" panose="020F0502020204030204" pitchFamily="34" charset="0"/>
              </a:rPr>
              <a:t>)</a:t>
            </a:r>
          </a:p>
          <a:p>
            <a:r>
              <a:rPr lang="en-US" sz="1800" dirty="0">
                <a:latin typeface="Calibri" panose="020F0502020204030204" pitchFamily="34" charset="0"/>
              </a:rPr>
              <a:t>Novel methods to </a:t>
            </a:r>
            <a:r>
              <a:rPr lang="en-US" sz="1800" dirty="0">
                <a:solidFill>
                  <a:schemeClr val="accent1"/>
                </a:solidFill>
                <a:latin typeface="Calibri" panose="020F0502020204030204" pitchFamily="34" charset="0"/>
              </a:rPr>
              <a:t>fuse data-rich and data-poor scales </a:t>
            </a:r>
            <a:r>
              <a:rPr lang="en-US" sz="1800" dirty="0">
                <a:latin typeface="Calibri" panose="020F0502020204030204" pitchFamily="34" charset="0"/>
              </a:rPr>
              <a:t>to enable predictive modeling</a:t>
            </a:r>
          </a:p>
          <a:p>
            <a:r>
              <a:rPr lang="en-US" sz="1800" dirty="0">
                <a:latin typeface="Calibri" panose="020F0502020204030204" pitchFamily="34" charset="0"/>
              </a:rPr>
              <a:t>Novel methods to </a:t>
            </a:r>
            <a:r>
              <a:rPr lang="en-US" sz="1800" dirty="0">
                <a:solidFill>
                  <a:schemeClr val="accent2"/>
                </a:solidFill>
                <a:latin typeface="Calibri" panose="020F0502020204030204" pitchFamily="34" charset="0"/>
              </a:rPr>
              <a:t>fuse biological and/or behavioral processes </a:t>
            </a:r>
            <a:r>
              <a:rPr lang="en-US" sz="1800" dirty="0">
                <a:latin typeface="Calibri" panose="020F0502020204030204" pitchFamily="34" charset="0"/>
              </a:rPr>
              <a:t>and mechanisms to model outcomes as a result </a:t>
            </a:r>
            <a:r>
              <a:rPr lang="en-US" sz="1800" dirty="0" smtClean="0">
                <a:latin typeface="Calibri" panose="020F0502020204030204" pitchFamily="34" charset="0"/>
              </a:rPr>
              <a:t>of</a:t>
            </a:r>
            <a:r>
              <a:rPr lang="en-US" sz="1800" dirty="0">
                <a:latin typeface="Calibri" panose="020F0502020204030204" pitchFamily="34" charset="0"/>
              </a:rPr>
              <a:t> </a:t>
            </a:r>
            <a:r>
              <a:rPr lang="en-US" sz="1800" dirty="0" smtClean="0">
                <a:latin typeface="Calibri" panose="020F0502020204030204" pitchFamily="34" charset="0"/>
              </a:rPr>
              <a:t>various </a:t>
            </a:r>
            <a:r>
              <a:rPr lang="en-US" sz="1800" dirty="0">
                <a:latin typeface="Calibri" panose="020F0502020204030204" pitchFamily="34" charset="0"/>
              </a:rPr>
              <a:t>interventions</a:t>
            </a:r>
          </a:p>
          <a:p>
            <a:r>
              <a:rPr lang="en-US" sz="1800" dirty="0">
                <a:solidFill>
                  <a:schemeClr val="accent3"/>
                </a:solidFill>
                <a:latin typeface="Calibri" panose="020F0502020204030204" pitchFamily="34" charset="0"/>
              </a:rPr>
              <a:t>Reproducible and reusable </a:t>
            </a:r>
            <a:r>
              <a:rPr lang="en-US" sz="1800" dirty="0" err="1">
                <a:solidFill>
                  <a:schemeClr val="accent3"/>
                </a:solidFill>
                <a:latin typeface="Calibri" panose="020F0502020204030204" pitchFamily="34" charset="0"/>
              </a:rPr>
              <a:t>multiscale</a:t>
            </a:r>
            <a:r>
              <a:rPr lang="en-US" sz="1800" dirty="0">
                <a:solidFill>
                  <a:schemeClr val="accent3"/>
                </a:solidFill>
                <a:latin typeface="Calibri" panose="020F0502020204030204" pitchFamily="34" charset="0"/>
              </a:rPr>
              <a:t> models </a:t>
            </a:r>
            <a:r>
              <a:rPr lang="en-US" sz="1800" dirty="0">
                <a:latin typeface="Calibri" panose="020F0502020204030204" pitchFamily="34" charset="0"/>
              </a:rPr>
              <a:t>that will be integrated and adopted into </a:t>
            </a:r>
            <a:r>
              <a:rPr lang="en-US" sz="1800" dirty="0">
                <a:solidFill>
                  <a:schemeClr val="accent3"/>
                </a:solidFill>
                <a:latin typeface="Calibri" panose="020F0502020204030204" pitchFamily="34" charset="0"/>
              </a:rPr>
              <a:t>model-poor fields </a:t>
            </a:r>
            <a:r>
              <a:rPr lang="en-US" sz="1800" dirty="0">
                <a:latin typeface="Calibri" panose="020F0502020204030204" pitchFamily="34" charset="0"/>
              </a:rPr>
              <a:t>(e.g. </a:t>
            </a:r>
            <a:r>
              <a:rPr lang="en-US" sz="1800" dirty="0" smtClean="0">
                <a:latin typeface="Calibri" panose="020F0502020204030204" pitchFamily="34" charset="0"/>
              </a:rPr>
              <a:t>tissue engineering</a:t>
            </a:r>
            <a:r>
              <a:rPr lang="en-US" sz="1800" dirty="0">
                <a:latin typeface="Calibri" panose="020F0502020204030204" pitchFamily="34" charset="0"/>
              </a:rPr>
              <a:t>, regenerative medicine, drug and gene delivery, preventive interventions</a:t>
            </a:r>
            <a:r>
              <a:rPr lang="en-US" sz="1800" dirty="0" smtClean="0">
                <a:latin typeface="Calibri" panose="020F0502020204030204" pitchFamily="34" charset="0"/>
              </a:rPr>
              <a:t>)</a:t>
            </a:r>
          </a:p>
          <a:p>
            <a:r>
              <a:rPr lang="en-US" sz="1800" dirty="0" err="1">
                <a:latin typeface="Calibri" panose="020F0502020204030204" pitchFamily="34" charset="0"/>
              </a:rPr>
              <a:t>Multiscale</a:t>
            </a:r>
            <a:r>
              <a:rPr lang="en-US" sz="1800" dirty="0">
                <a:latin typeface="Calibri" panose="020F0502020204030204" pitchFamily="34" charset="0"/>
              </a:rPr>
              <a:t> models strongly coupled with standardized protocols for </a:t>
            </a:r>
            <a:r>
              <a:rPr lang="en-US" sz="1800" dirty="0">
                <a:solidFill>
                  <a:schemeClr val="accent4">
                    <a:lumMod val="60000"/>
                    <a:lumOff val="40000"/>
                  </a:schemeClr>
                </a:solidFill>
                <a:latin typeface="Calibri" panose="020F0502020204030204" pitchFamily="34" charset="0"/>
              </a:rPr>
              <a:t>model-driven data </a:t>
            </a:r>
            <a:r>
              <a:rPr lang="en-US" sz="1800" dirty="0" smtClean="0">
                <a:solidFill>
                  <a:schemeClr val="accent4">
                    <a:lumMod val="60000"/>
                    <a:lumOff val="40000"/>
                  </a:schemeClr>
                </a:solidFill>
                <a:latin typeface="Calibri" panose="020F0502020204030204" pitchFamily="34" charset="0"/>
              </a:rPr>
              <a:t>collection</a:t>
            </a:r>
            <a:endParaRPr lang="en-US" sz="1800" dirty="0">
              <a:solidFill>
                <a:schemeClr val="accent4">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1640654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sp>
        <p:nvSpPr>
          <p:cNvPr id="3" name="Title 2"/>
          <p:cNvSpPr>
            <a:spLocks noGrp="1"/>
          </p:cNvSpPr>
          <p:nvPr>
            <p:ph type="title"/>
          </p:nvPr>
        </p:nvSpPr>
        <p:spPr/>
        <p:txBody>
          <a:bodyPr/>
          <a:lstStyle/>
          <a:p>
            <a:r>
              <a:rPr lang="en-US" dirty="0" smtClean="0"/>
              <a:t>Cutting Edge Challenges (2)</a:t>
            </a:r>
            <a:endParaRPr lang="en-US" dirty="0"/>
          </a:p>
        </p:txBody>
      </p:sp>
      <p:sp>
        <p:nvSpPr>
          <p:cNvPr id="4" name="Content Placeholder 3"/>
          <p:cNvSpPr>
            <a:spLocks noGrp="1"/>
          </p:cNvSpPr>
          <p:nvPr>
            <p:ph idx="1"/>
          </p:nvPr>
        </p:nvSpPr>
        <p:spPr>
          <a:xfrm>
            <a:off x="914400" y="1524000"/>
            <a:ext cx="7772400" cy="4693440"/>
          </a:xfrm>
        </p:spPr>
        <p:txBody>
          <a:bodyPr>
            <a:noAutofit/>
          </a:bodyPr>
          <a:lstStyle/>
          <a:p>
            <a:r>
              <a:rPr lang="en-US" sz="1800" dirty="0" smtClean="0">
                <a:latin typeface="Calibri" panose="020F0502020204030204" pitchFamily="34" charset="0"/>
              </a:rPr>
              <a:t>Implementing </a:t>
            </a:r>
            <a:r>
              <a:rPr lang="en-US" sz="1800" dirty="0">
                <a:solidFill>
                  <a:schemeClr val="accent1"/>
                </a:solidFill>
                <a:latin typeface="Calibri" panose="020F0502020204030204" pitchFamily="34" charset="0"/>
              </a:rPr>
              <a:t>virtual clinical trials </a:t>
            </a:r>
            <a:r>
              <a:rPr lang="en-US" sz="1800" dirty="0">
                <a:latin typeface="Calibri" panose="020F0502020204030204" pitchFamily="34" charset="0"/>
              </a:rPr>
              <a:t>with </a:t>
            </a:r>
            <a:r>
              <a:rPr lang="en-US" sz="1800" dirty="0" err="1">
                <a:latin typeface="Calibri" panose="020F0502020204030204" pitchFamily="34" charset="0"/>
              </a:rPr>
              <a:t>multiscale</a:t>
            </a:r>
            <a:r>
              <a:rPr lang="en-US" sz="1800" dirty="0">
                <a:latin typeface="Calibri" panose="020F0502020204030204" pitchFamily="34" charset="0"/>
              </a:rPr>
              <a:t> models to predict outcomes</a:t>
            </a:r>
          </a:p>
          <a:p>
            <a:r>
              <a:rPr lang="en-US" sz="1800" dirty="0">
                <a:latin typeface="Calibri" panose="020F0502020204030204" pitchFamily="34" charset="0"/>
              </a:rPr>
              <a:t>Problem-driven </a:t>
            </a:r>
            <a:r>
              <a:rPr lang="en-US" sz="1800" dirty="0" err="1">
                <a:latin typeface="Calibri" panose="020F0502020204030204" pitchFamily="34" charset="0"/>
              </a:rPr>
              <a:t>multiscale</a:t>
            </a:r>
            <a:r>
              <a:rPr lang="en-US" sz="1800" dirty="0">
                <a:latin typeface="Calibri" panose="020F0502020204030204" pitchFamily="34" charset="0"/>
              </a:rPr>
              <a:t> models that require </a:t>
            </a:r>
            <a:r>
              <a:rPr lang="en-US" sz="1800" dirty="0">
                <a:solidFill>
                  <a:schemeClr val="accent2"/>
                </a:solidFill>
                <a:latin typeface="Calibri" panose="020F0502020204030204" pitchFamily="34" charset="0"/>
              </a:rPr>
              <a:t>high performance </a:t>
            </a:r>
            <a:r>
              <a:rPr lang="en-US" sz="1800" dirty="0" smtClean="0">
                <a:solidFill>
                  <a:schemeClr val="accent2"/>
                </a:solidFill>
                <a:latin typeface="Calibri" panose="020F0502020204030204" pitchFamily="34" charset="0"/>
              </a:rPr>
              <a:t>computing</a:t>
            </a:r>
            <a:endParaRPr lang="en-US" sz="1800" dirty="0">
              <a:solidFill>
                <a:schemeClr val="accent2"/>
              </a:solidFill>
              <a:latin typeface="Calibri" panose="020F0502020204030204" pitchFamily="34" charset="0"/>
            </a:endParaRPr>
          </a:p>
          <a:p>
            <a:r>
              <a:rPr lang="en-US" sz="1800" dirty="0">
                <a:latin typeface="Calibri" panose="020F0502020204030204" pitchFamily="34" charset="0"/>
              </a:rPr>
              <a:t>Model predictions that drive a community of experimentalists towards </a:t>
            </a:r>
            <a:r>
              <a:rPr lang="en-US" sz="1800" dirty="0">
                <a:solidFill>
                  <a:schemeClr val="accent3"/>
                </a:solidFill>
                <a:latin typeface="Calibri" panose="020F0502020204030204" pitchFamily="34" charset="0"/>
              </a:rPr>
              <a:t>systematic testing and validation</a:t>
            </a:r>
          </a:p>
          <a:p>
            <a:r>
              <a:rPr lang="en-US" sz="1800" dirty="0">
                <a:latin typeface="Calibri" panose="020F0502020204030204" pitchFamily="34" charset="0"/>
              </a:rPr>
              <a:t>Predictive </a:t>
            </a:r>
            <a:r>
              <a:rPr lang="en-US" sz="1800" dirty="0" err="1">
                <a:latin typeface="Calibri" panose="020F0502020204030204" pitchFamily="34" charset="0"/>
              </a:rPr>
              <a:t>multiscale</a:t>
            </a:r>
            <a:r>
              <a:rPr lang="en-US" sz="1800" dirty="0">
                <a:latin typeface="Calibri" panose="020F0502020204030204" pitchFamily="34" charset="0"/>
              </a:rPr>
              <a:t> models that </a:t>
            </a:r>
            <a:r>
              <a:rPr lang="en-US" sz="1800" dirty="0">
                <a:solidFill>
                  <a:schemeClr val="accent4"/>
                </a:solidFill>
                <a:latin typeface="Calibri" panose="020F0502020204030204" pitchFamily="34" charset="0"/>
              </a:rPr>
              <a:t>strongly incorporate uncertainty quantification</a:t>
            </a:r>
          </a:p>
          <a:p>
            <a:r>
              <a:rPr lang="en-US" sz="1800" dirty="0">
                <a:latin typeface="Calibri" panose="020F0502020204030204" pitchFamily="34" charset="0"/>
              </a:rPr>
              <a:t>Mechanistic </a:t>
            </a:r>
            <a:r>
              <a:rPr lang="en-US" sz="1800" dirty="0" err="1">
                <a:latin typeface="Calibri" panose="020F0502020204030204" pitchFamily="34" charset="0"/>
              </a:rPr>
              <a:t>multiscale</a:t>
            </a:r>
            <a:r>
              <a:rPr lang="en-US" sz="1800" dirty="0">
                <a:latin typeface="Calibri" panose="020F0502020204030204" pitchFamily="34" charset="0"/>
              </a:rPr>
              <a:t> models that </a:t>
            </a:r>
            <a:r>
              <a:rPr lang="en-US" sz="1800" dirty="0">
                <a:solidFill>
                  <a:schemeClr val="accent1"/>
                </a:solidFill>
                <a:latin typeface="Calibri" panose="020F0502020204030204" pitchFamily="34" charset="0"/>
              </a:rPr>
              <a:t>bridge to the population level to capture more clinical and biological realism </a:t>
            </a:r>
            <a:r>
              <a:rPr lang="en-US" sz="1800" dirty="0">
                <a:latin typeface="Calibri" panose="020F0502020204030204" pitchFamily="34" charset="0"/>
              </a:rPr>
              <a:t>for </a:t>
            </a:r>
            <a:r>
              <a:rPr lang="en-US" sz="1800" dirty="0" smtClean="0">
                <a:latin typeface="Calibri" panose="020F0502020204030204" pitchFamily="34" charset="0"/>
              </a:rPr>
              <a:t>the population</a:t>
            </a:r>
            <a:endParaRPr lang="en-US" sz="1800" dirty="0">
              <a:latin typeface="Calibri" panose="020F0502020204030204" pitchFamily="34" charset="0"/>
            </a:endParaRPr>
          </a:p>
          <a:p>
            <a:r>
              <a:rPr lang="en-US" sz="1800" dirty="0">
                <a:latin typeface="Calibri" panose="020F0502020204030204" pitchFamily="34" charset="0"/>
              </a:rPr>
              <a:t>Models that generate </a:t>
            </a:r>
            <a:r>
              <a:rPr lang="en-US" sz="1800" dirty="0">
                <a:solidFill>
                  <a:schemeClr val="accent2"/>
                </a:solidFill>
                <a:latin typeface="Calibri" panose="020F0502020204030204" pitchFamily="34" charset="0"/>
              </a:rPr>
              <a:t>testable hypotheses </a:t>
            </a:r>
            <a:r>
              <a:rPr lang="en-US" sz="1800" dirty="0">
                <a:latin typeface="Calibri" panose="020F0502020204030204" pitchFamily="34" charset="0"/>
              </a:rPr>
              <a:t>regarding the biological underpinnings of </a:t>
            </a:r>
            <a:r>
              <a:rPr lang="en-US" sz="1800" dirty="0">
                <a:solidFill>
                  <a:schemeClr val="accent2"/>
                </a:solidFill>
                <a:latin typeface="Calibri" panose="020F0502020204030204" pitchFamily="34" charset="0"/>
              </a:rPr>
              <a:t>behavioral and social </a:t>
            </a:r>
            <a:r>
              <a:rPr lang="en-US" sz="1800" dirty="0" smtClean="0">
                <a:solidFill>
                  <a:schemeClr val="accent2"/>
                </a:solidFill>
                <a:latin typeface="Calibri" panose="020F0502020204030204" pitchFamily="34" charset="0"/>
              </a:rPr>
              <a:t>phenomena and </a:t>
            </a:r>
            <a:r>
              <a:rPr lang="en-US" sz="1800" dirty="0">
                <a:solidFill>
                  <a:schemeClr val="accent2"/>
                </a:solidFill>
                <a:latin typeface="Calibri" panose="020F0502020204030204" pitchFamily="34" charset="0"/>
              </a:rPr>
              <a:t>processes</a:t>
            </a:r>
            <a:r>
              <a:rPr lang="en-US" sz="1800" dirty="0">
                <a:latin typeface="Calibri" panose="020F0502020204030204" pitchFamily="34" charset="0"/>
              </a:rPr>
              <a:t> at the individual and population level</a:t>
            </a:r>
          </a:p>
          <a:p>
            <a:r>
              <a:rPr lang="en-US" sz="1800" dirty="0">
                <a:latin typeface="Calibri" panose="020F0502020204030204" pitchFamily="34" charset="0"/>
              </a:rPr>
              <a:t>Models that describe mechanisms through which </a:t>
            </a:r>
            <a:r>
              <a:rPr lang="en-US" sz="1800" dirty="0">
                <a:solidFill>
                  <a:schemeClr val="accent3"/>
                </a:solidFill>
                <a:latin typeface="Calibri" panose="020F0502020204030204" pitchFamily="34" charset="0"/>
              </a:rPr>
              <a:t>“outside-the-skin” factors</a:t>
            </a:r>
            <a:r>
              <a:rPr lang="en-US" sz="1800" dirty="0">
                <a:latin typeface="Calibri" panose="020F0502020204030204" pitchFamily="34" charset="0"/>
              </a:rPr>
              <a:t>, such as behavioral stressors, </a:t>
            </a:r>
            <a:r>
              <a:rPr lang="en-US" sz="1800" dirty="0" smtClean="0">
                <a:latin typeface="Calibri" panose="020F0502020204030204" pitchFamily="34" charset="0"/>
              </a:rPr>
              <a:t>social bonding</a:t>
            </a:r>
            <a:r>
              <a:rPr lang="en-US" sz="1800" dirty="0">
                <a:latin typeface="Calibri" panose="020F0502020204030204" pitchFamily="34" charset="0"/>
              </a:rPr>
              <a:t>, parenting behavior, etc., can lead to </a:t>
            </a:r>
            <a:r>
              <a:rPr lang="en-US" sz="1800" dirty="0">
                <a:solidFill>
                  <a:schemeClr val="accent3"/>
                </a:solidFill>
                <a:latin typeface="Calibri" panose="020F0502020204030204" pitchFamily="34" charset="0"/>
              </a:rPr>
              <a:t>“inside-the-skin” changes</a:t>
            </a:r>
            <a:r>
              <a:rPr lang="en-US" sz="1800" dirty="0">
                <a:latin typeface="Calibri" panose="020F0502020204030204" pitchFamily="34" charset="0"/>
              </a:rPr>
              <a:t>, such as in gene expression, the </a:t>
            </a:r>
            <a:r>
              <a:rPr lang="en-US" sz="1800" dirty="0" smtClean="0">
                <a:latin typeface="Calibri" panose="020F0502020204030204" pitchFamily="34" charset="0"/>
              </a:rPr>
              <a:t>microbiome, or </a:t>
            </a:r>
            <a:r>
              <a:rPr lang="en-US" sz="1800" dirty="0">
                <a:latin typeface="Calibri" panose="020F0502020204030204" pitchFamily="34" charset="0"/>
              </a:rPr>
              <a:t>other factors that affect health or behavior</a:t>
            </a:r>
          </a:p>
        </p:txBody>
      </p:sp>
    </p:spTree>
    <p:extLst>
      <p:ext uri="{BB962C8B-B14F-4D97-AF65-F5344CB8AC3E}">
        <p14:creationId xmlns:p14="http://schemas.microsoft.com/office/powerpoint/2010/main" val="97005517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sp>
        <p:nvSpPr>
          <p:cNvPr id="3" name="Title 2"/>
          <p:cNvSpPr>
            <a:spLocks noGrp="1"/>
          </p:cNvSpPr>
          <p:nvPr>
            <p:ph type="title"/>
          </p:nvPr>
        </p:nvSpPr>
        <p:spPr/>
        <p:txBody>
          <a:bodyPr/>
          <a:lstStyle/>
          <a:p>
            <a:r>
              <a:rPr lang="en-US" dirty="0" smtClean="0"/>
              <a:t>Cutting Edge Challenges (3)</a:t>
            </a:r>
            <a:endParaRPr lang="en-US" dirty="0"/>
          </a:p>
        </p:txBody>
      </p:sp>
      <p:sp>
        <p:nvSpPr>
          <p:cNvPr id="4" name="Content Placeholder 3"/>
          <p:cNvSpPr>
            <a:spLocks noGrp="1"/>
          </p:cNvSpPr>
          <p:nvPr>
            <p:ph idx="1"/>
          </p:nvPr>
        </p:nvSpPr>
        <p:spPr>
          <a:xfrm>
            <a:off x="914400" y="1600200"/>
            <a:ext cx="7772400" cy="4693440"/>
          </a:xfrm>
        </p:spPr>
        <p:txBody>
          <a:bodyPr>
            <a:normAutofit/>
          </a:bodyPr>
          <a:lstStyle/>
          <a:p>
            <a:r>
              <a:rPr lang="en-US" sz="1800" dirty="0">
                <a:latin typeface="Calibri" panose="020F0502020204030204" pitchFamily="34" charset="0"/>
              </a:rPr>
              <a:t>Models that provide </a:t>
            </a:r>
            <a:r>
              <a:rPr lang="en-US" sz="1800" dirty="0">
                <a:solidFill>
                  <a:schemeClr val="accent4"/>
                </a:solidFill>
                <a:latin typeface="Calibri" panose="020F0502020204030204" pitchFamily="34" charset="0"/>
              </a:rPr>
              <a:t>innovative characterizations </a:t>
            </a:r>
            <a:r>
              <a:rPr lang="en-US" sz="1800" dirty="0">
                <a:latin typeface="Calibri" panose="020F0502020204030204" pitchFamily="34" charset="0"/>
              </a:rPr>
              <a:t>of interactions between individual-level behaviors, cognition, </a:t>
            </a:r>
            <a:r>
              <a:rPr lang="en-US" sz="1800" dirty="0" smtClean="0">
                <a:latin typeface="Calibri" panose="020F0502020204030204" pitchFamily="34" charset="0"/>
              </a:rPr>
              <a:t>or affective </a:t>
            </a:r>
            <a:r>
              <a:rPr lang="en-US" sz="1800" dirty="0">
                <a:latin typeface="Calibri" panose="020F0502020204030204" pitchFamily="34" charset="0"/>
              </a:rPr>
              <a:t>processes and group-, market-, or population-level outcomes</a:t>
            </a:r>
          </a:p>
          <a:p>
            <a:r>
              <a:rPr lang="en-US" sz="1800" dirty="0">
                <a:latin typeface="Calibri" panose="020F0502020204030204" pitchFamily="34" charset="0"/>
              </a:rPr>
              <a:t>Models to explore </a:t>
            </a:r>
            <a:r>
              <a:rPr lang="en-US" sz="1800" dirty="0">
                <a:solidFill>
                  <a:schemeClr val="accent1"/>
                </a:solidFill>
                <a:latin typeface="Calibri" panose="020F0502020204030204" pitchFamily="34" charset="0"/>
              </a:rPr>
              <a:t>underlying mechanisms of individual-, community-, or population-level preventive or </a:t>
            </a:r>
            <a:r>
              <a:rPr lang="en-US" sz="1800" dirty="0" smtClean="0">
                <a:solidFill>
                  <a:schemeClr val="accent1"/>
                </a:solidFill>
                <a:latin typeface="Calibri" panose="020F0502020204030204" pitchFamily="34" charset="0"/>
              </a:rPr>
              <a:t>therapeutic interventions</a:t>
            </a:r>
            <a:endParaRPr lang="en-US" sz="1800" dirty="0">
              <a:solidFill>
                <a:schemeClr val="accent1"/>
              </a:solidFill>
              <a:latin typeface="Calibri" panose="020F0502020204030204" pitchFamily="34" charset="0"/>
            </a:endParaRPr>
          </a:p>
          <a:p>
            <a:r>
              <a:rPr lang="en-US" sz="1800" dirty="0">
                <a:latin typeface="Calibri" panose="020F0502020204030204" pitchFamily="34" charset="0"/>
              </a:rPr>
              <a:t>Novel computational modeling </a:t>
            </a:r>
            <a:r>
              <a:rPr lang="en-US" sz="1800" dirty="0">
                <a:solidFill>
                  <a:schemeClr val="accent2"/>
                </a:solidFill>
                <a:latin typeface="Calibri" panose="020F0502020204030204" pitchFamily="34" charset="0"/>
              </a:rPr>
              <a:t>approaches for big data that account for simultaneous sources of data on </a:t>
            </a:r>
            <a:r>
              <a:rPr lang="en-US" sz="1800" dirty="0" smtClean="0">
                <a:solidFill>
                  <a:schemeClr val="accent2"/>
                </a:solidFill>
                <a:latin typeface="Calibri" panose="020F0502020204030204" pitchFamily="34" charset="0"/>
              </a:rPr>
              <a:t>multiple scales</a:t>
            </a:r>
            <a:r>
              <a:rPr lang="en-US" sz="1800" dirty="0">
                <a:latin typeface="Calibri" panose="020F0502020204030204" pitchFamily="34" charset="0"/>
              </a:rPr>
              <a:t>; from biological and physiological measures, to social and psychological variables, and to environmental </a:t>
            </a:r>
            <a:r>
              <a:rPr lang="en-US" sz="1800" dirty="0" smtClean="0">
                <a:latin typeface="Calibri" panose="020F0502020204030204" pitchFamily="34" charset="0"/>
              </a:rPr>
              <a:t>or contextual </a:t>
            </a:r>
            <a:r>
              <a:rPr lang="en-US" sz="1800" dirty="0">
                <a:latin typeface="Calibri" panose="020F0502020204030204" pitchFamily="34" charset="0"/>
              </a:rPr>
              <a:t>or societal level factors</a:t>
            </a:r>
          </a:p>
          <a:p>
            <a:r>
              <a:rPr lang="en-US" sz="1800" dirty="0" err="1">
                <a:latin typeface="Calibri" panose="020F0502020204030204" pitchFamily="34" charset="0"/>
              </a:rPr>
              <a:t>Multiscale</a:t>
            </a:r>
            <a:r>
              <a:rPr lang="en-US" sz="1800" dirty="0">
                <a:latin typeface="Calibri" panose="020F0502020204030204" pitchFamily="34" charset="0"/>
              </a:rPr>
              <a:t> models that </a:t>
            </a:r>
            <a:r>
              <a:rPr lang="en-US" sz="1800" dirty="0">
                <a:solidFill>
                  <a:schemeClr val="accent3"/>
                </a:solidFill>
                <a:latin typeface="Calibri" panose="020F0502020204030204" pitchFamily="34" charset="0"/>
              </a:rPr>
              <a:t>characterize the implications of individual-level risks for collective outcomes</a:t>
            </a:r>
            <a:r>
              <a:rPr lang="en-US" sz="1800" dirty="0">
                <a:latin typeface="Calibri" panose="020F0502020204030204" pitchFamily="34" charset="0"/>
              </a:rPr>
              <a:t>, or the </a:t>
            </a:r>
            <a:r>
              <a:rPr lang="en-US" sz="1800" dirty="0" smtClean="0">
                <a:latin typeface="Calibri" panose="020F0502020204030204" pitchFamily="34" charset="0"/>
              </a:rPr>
              <a:t>implications of </a:t>
            </a:r>
            <a:r>
              <a:rPr lang="en-US" sz="1800" dirty="0">
                <a:latin typeface="Calibri" panose="020F0502020204030204" pitchFamily="34" charset="0"/>
              </a:rPr>
              <a:t>systemic risks for individual behaviors and outcomes</a:t>
            </a:r>
          </a:p>
          <a:p>
            <a:r>
              <a:rPr lang="en-US" sz="1800" dirty="0">
                <a:latin typeface="Calibri" panose="020F0502020204030204" pitchFamily="34" charset="0"/>
              </a:rPr>
              <a:t>Predictive </a:t>
            </a:r>
            <a:r>
              <a:rPr lang="en-US" sz="1800" dirty="0" err="1">
                <a:latin typeface="Calibri" panose="020F0502020204030204" pitchFamily="34" charset="0"/>
              </a:rPr>
              <a:t>multiscale</a:t>
            </a:r>
            <a:r>
              <a:rPr lang="en-US" sz="1800" dirty="0">
                <a:latin typeface="Calibri" panose="020F0502020204030204" pitchFamily="34" charset="0"/>
              </a:rPr>
              <a:t> models </a:t>
            </a:r>
            <a:r>
              <a:rPr lang="en-US" sz="1800" dirty="0">
                <a:solidFill>
                  <a:schemeClr val="accent4"/>
                </a:solidFill>
                <a:latin typeface="Calibri" panose="020F0502020204030204" pitchFamily="34" charset="0"/>
              </a:rPr>
              <a:t>to improve clinical workflow, standard operating procedures, patient-specific modeling </a:t>
            </a:r>
            <a:r>
              <a:rPr lang="en-US" sz="1800" dirty="0" smtClean="0">
                <a:latin typeface="Calibri" panose="020F0502020204030204" pitchFamily="34" charset="0"/>
              </a:rPr>
              <a:t>for diagnosis </a:t>
            </a:r>
            <a:r>
              <a:rPr lang="en-US" sz="1800" dirty="0">
                <a:latin typeface="Calibri" panose="020F0502020204030204" pitchFamily="34" charset="0"/>
              </a:rPr>
              <a:t>and therapy planning</a:t>
            </a:r>
            <a:endParaRPr lang="en-US" sz="2000" dirty="0">
              <a:latin typeface="Calibri" panose="020F0502020204030204" pitchFamily="34" charset="0"/>
            </a:endParaRPr>
          </a:p>
        </p:txBody>
      </p:sp>
    </p:spTree>
    <p:extLst>
      <p:ext uri="{BB962C8B-B14F-4D97-AF65-F5344CB8AC3E}">
        <p14:creationId xmlns:p14="http://schemas.microsoft.com/office/powerpoint/2010/main" val="4651493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PAR-15-085 Contacts</a:t>
            </a:r>
            <a:endParaRPr lang="en-US" dirty="0"/>
          </a:p>
        </p:txBody>
      </p:sp>
      <p:sp>
        <p:nvSpPr>
          <p:cNvPr id="3" name="Content Placeholder 2"/>
          <p:cNvSpPr>
            <a:spLocks noGrp="1"/>
          </p:cNvSpPr>
          <p:nvPr>
            <p:ph sz="half" idx="1"/>
          </p:nvPr>
        </p:nvSpPr>
        <p:spPr>
          <a:xfrm>
            <a:off x="304800" y="1770501"/>
            <a:ext cx="4038600" cy="4525963"/>
          </a:xfrm>
        </p:spPr>
        <p:txBody>
          <a:bodyPr>
            <a:normAutofit fontScale="92500" lnSpcReduction="20000"/>
          </a:bodyPr>
          <a:lstStyle/>
          <a:p>
            <a:pPr marL="68580" indent="0">
              <a:buNone/>
            </a:pPr>
            <a:r>
              <a:rPr lang="en-US" dirty="0" smtClean="0">
                <a:solidFill>
                  <a:srgbClr val="FFFF00"/>
                </a:solidFill>
              </a:rPr>
              <a:t>NIBIB</a:t>
            </a:r>
            <a:r>
              <a:rPr lang="en-US" dirty="0" smtClean="0"/>
              <a:t> – </a:t>
            </a:r>
            <a:r>
              <a:rPr lang="en-US" dirty="0" smtClean="0">
                <a:hlinkClick r:id="rId2"/>
              </a:rPr>
              <a:t>Grace Peng</a:t>
            </a:r>
            <a:endParaRPr lang="en-US" dirty="0" smtClean="0"/>
          </a:p>
          <a:p>
            <a:pPr marL="68580" indent="0">
              <a:buNone/>
            </a:pPr>
            <a:r>
              <a:rPr lang="en-US" dirty="0" smtClean="0">
                <a:solidFill>
                  <a:srgbClr val="FFFF00"/>
                </a:solidFill>
              </a:rPr>
              <a:t>NCI</a:t>
            </a:r>
            <a:r>
              <a:rPr lang="en-US" dirty="0" smtClean="0"/>
              <a:t> – </a:t>
            </a:r>
            <a:r>
              <a:rPr lang="en-US" dirty="0" smtClean="0">
                <a:hlinkClick r:id="rId3"/>
              </a:rPr>
              <a:t>Nicole Moore</a:t>
            </a:r>
            <a:endParaRPr lang="en-US" dirty="0" smtClean="0"/>
          </a:p>
          <a:p>
            <a:pPr marL="68580" indent="0">
              <a:buNone/>
            </a:pPr>
            <a:r>
              <a:rPr lang="en-US" dirty="0" smtClean="0">
                <a:solidFill>
                  <a:srgbClr val="FFFF00"/>
                </a:solidFill>
              </a:rPr>
              <a:t>NHGRI</a:t>
            </a:r>
            <a:r>
              <a:rPr lang="en-US" dirty="0" smtClean="0"/>
              <a:t> – </a:t>
            </a:r>
            <a:r>
              <a:rPr lang="en-US" dirty="0" smtClean="0">
                <a:hlinkClick r:id="rId4"/>
              </a:rPr>
              <a:t>Mike Pazin</a:t>
            </a:r>
            <a:endParaRPr lang="en-US" dirty="0" smtClean="0"/>
          </a:p>
          <a:p>
            <a:pPr marL="68580" indent="0">
              <a:buNone/>
            </a:pPr>
            <a:r>
              <a:rPr lang="en-US" dirty="0" smtClean="0">
                <a:solidFill>
                  <a:srgbClr val="FFFF00"/>
                </a:solidFill>
              </a:rPr>
              <a:t>NIA </a:t>
            </a:r>
            <a:r>
              <a:rPr lang="en-US" dirty="0" smtClean="0"/>
              <a:t>– </a:t>
            </a:r>
            <a:r>
              <a:rPr lang="en-US" dirty="0" smtClean="0">
                <a:hlinkClick r:id="rId5"/>
              </a:rPr>
              <a:t>Molly Wagster</a:t>
            </a:r>
            <a:endParaRPr lang="en-US" dirty="0" smtClean="0"/>
          </a:p>
          <a:p>
            <a:pPr marL="68580" indent="0">
              <a:buNone/>
            </a:pPr>
            <a:r>
              <a:rPr lang="en-US" dirty="0" smtClean="0">
                <a:solidFill>
                  <a:srgbClr val="FFFF00"/>
                </a:solidFill>
              </a:rPr>
              <a:t>NIAAA</a:t>
            </a:r>
            <a:r>
              <a:rPr lang="en-US" dirty="0" smtClean="0"/>
              <a:t> – </a:t>
            </a:r>
            <a:r>
              <a:rPr lang="en-US" dirty="0" smtClean="0">
                <a:hlinkClick r:id="rId6"/>
              </a:rPr>
              <a:t>Greg Bloss</a:t>
            </a:r>
            <a:endParaRPr lang="en-US" dirty="0" smtClean="0"/>
          </a:p>
          <a:p>
            <a:pPr marL="68580" indent="0">
              <a:buNone/>
            </a:pPr>
            <a:r>
              <a:rPr lang="en-US" dirty="0" smtClean="0">
                <a:solidFill>
                  <a:srgbClr val="FFFF00"/>
                </a:solidFill>
              </a:rPr>
              <a:t>NIAMS</a:t>
            </a:r>
            <a:r>
              <a:rPr lang="en-US" dirty="0" smtClean="0"/>
              <a:t> – </a:t>
            </a:r>
            <a:r>
              <a:rPr lang="en-US" dirty="0" smtClean="0">
                <a:hlinkClick r:id="rId7"/>
              </a:rPr>
              <a:t>Gayle Lester</a:t>
            </a:r>
            <a:endParaRPr lang="en-US" dirty="0" smtClean="0"/>
          </a:p>
          <a:p>
            <a:pPr marL="68580" indent="0">
              <a:buNone/>
            </a:pPr>
            <a:r>
              <a:rPr lang="en-US" dirty="0" smtClean="0">
                <a:solidFill>
                  <a:srgbClr val="FFFF00"/>
                </a:solidFill>
              </a:rPr>
              <a:t>NIAMS</a:t>
            </a:r>
            <a:r>
              <a:rPr lang="en-US" dirty="0" smtClean="0"/>
              <a:t> – </a:t>
            </a:r>
            <a:r>
              <a:rPr lang="en-US" dirty="0" smtClean="0">
                <a:hlinkClick r:id="rId8"/>
              </a:rPr>
              <a:t>Hung Tseng</a:t>
            </a:r>
            <a:endParaRPr lang="en-US" dirty="0" smtClean="0"/>
          </a:p>
          <a:p>
            <a:pPr marL="68580" indent="0">
              <a:buNone/>
            </a:pPr>
            <a:r>
              <a:rPr lang="en-US" dirty="0" smtClean="0">
                <a:solidFill>
                  <a:srgbClr val="FFFF00"/>
                </a:solidFill>
              </a:rPr>
              <a:t>NICHD</a:t>
            </a:r>
            <a:r>
              <a:rPr lang="en-US" dirty="0" smtClean="0"/>
              <a:t> –  </a:t>
            </a:r>
            <a:r>
              <a:rPr lang="en-US" dirty="0" smtClean="0">
                <a:hlinkClick r:id="rId9"/>
              </a:rPr>
              <a:t>Regina Bures</a:t>
            </a:r>
            <a:endParaRPr lang="en-US" dirty="0" smtClean="0"/>
          </a:p>
          <a:p>
            <a:pPr marL="68580" indent="0">
              <a:buNone/>
            </a:pPr>
            <a:r>
              <a:rPr lang="en-US" dirty="0" smtClean="0">
                <a:solidFill>
                  <a:srgbClr val="FFFF00"/>
                </a:solidFill>
              </a:rPr>
              <a:t>NIDA</a:t>
            </a:r>
            <a:r>
              <a:rPr lang="en-US" dirty="0" smtClean="0"/>
              <a:t> – </a:t>
            </a:r>
            <a:r>
              <a:rPr lang="en-US" dirty="0" smtClean="0">
                <a:hlinkClick r:id="rId10"/>
              </a:rPr>
              <a:t>Susan Volman</a:t>
            </a:r>
            <a:endParaRPr lang="en-US" dirty="0" smtClean="0"/>
          </a:p>
          <a:p>
            <a:pPr marL="68580" indent="0">
              <a:buNone/>
            </a:pPr>
            <a:r>
              <a:rPr lang="en-US" dirty="0" smtClean="0">
                <a:solidFill>
                  <a:srgbClr val="FFFF00"/>
                </a:solidFill>
              </a:rPr>
              <a:t>OBSSR</a:t>
            </a:r>
            <a:r>
              <a:rPr lang="en-US" dirty="0" smtClean="0"/>
              <a:t> – </a:t>
            </a:r>
            <a:r>
              <a:rPr lang="en-US" dirty="0" smtClean="0">
                <a:hlinkClick r:id="rId11"/>
              </a:rPr>
              <a:t>Bill </a:t>
            </a:r>
            <a:r>
              <a:rPr lang="en-US" dirty="0" smtClean="0">
                <a:hlinkClick r:id="rId11"/>
              </a:rPr>
              <a:t>Riley</a:t>
            </a:r>
            <a:endParaRPr lang="en-US" dirty="0" smtClean="0"/>
          </a:p>
          <a:p>
            <a:pPr marL="68580" indent="0">
              <a:buNone/>
            </a:pPr>
            <a:r>
              <a:rPr lang="en-US" dirty="0" smtClean="0">
                <a:solidFill>
                  <a:srgbClr val="FFFF00"/>
                </a:solidFill>
              </a:rPr>
              <a:t>NCCIH</a:t>
            </a:r>
            <a:r>
              <a:rPr lang="en-US" dirty="0" smtClean="0"/>
              <a:t> </a:t>
            </a:r>
            <a:r>
              <a:rPr lang="en-US" dirty="0"/>
              <a:t>– </a:t>
            </a:r>
            <a:r>
              <a:rPr lang="en-US" dirty="0" smtClean="0">
                <a:hlinkClick r:id="rId12"/>
              </a:rPr>
              <a:t>Wen Chen</a:t>
            </a:r>
            <a:endParaRPr lang="en-US" dirty="0"/>
          </a:p>
          <a:p>
            <a:pPr marL="68580" indent="0">
              <a:buNone/>
            </a:pPr>
            <a:endParaRPr lang="en-US" dirty="0"/>
          </a:p>
        </p:txBody>
      </p:sp>
      <p:sp>
        <p:nvSpPr>
          <p:cNvPr id="4" name="Content Placeholder 3"/>
          <p:cNvSpPr>
            <a:spLocks noGrp="1"/>
          </p:cNvSpPr>
          <p:nvPr>
            <p:ph sz="half" idx="2"/>
          </p:nvPr>
        </p:nvSpPr>
        <p:spPr>
          <a:xfrm>
            <a:off x="3810000" y="1770501"/>
            <a:ext cx="5181600" cy="4525963"/>
          </a:xfrm>
        </p:spPr>
        <p:txBody>
          <a:bodyPr>
            <a:normAutofit fontScale="92500" lnSpcReduction="20000"/>
          </a:bodyPr>
          <a:lstStyle/>
          <a:p>
            <a:pPr marL="68580" indent="0">
              <a:buNone/>
            </a:pPr>
            <a:r>
              <a:rPr lang="en-US" dirty="0" smtClean="0">
                <a:solidFill>
                  <a:srgbClr val="FFFF00"/>
                </a:solidFill>
              </a:rPr>
              <a:t>ARO</a:t>
            </a:r>
            <a:r>
              <a:rPr lang="en-US" dirty="0" smtClean="0"/>
              <a:t> – </a:t>
            </a:r>
            <a:r>
              <a:rPr lang="en-US" dirty="0" smtClean="0">
                <a:hlinkClick r:id="rId13"/>
              </a:rPr>
              <a:t>Virginia Pasour</a:t>
            </a:r>
            <a:endParaRPr lang="en-US" dirty="0" smtClean="0"/>
          </a:p>
          <a:p>
            <a:pPr marL="68580" indent="0">
              <a:buNone/>
            </a:pPr>
            <a:r>
              <a:rPr lang="en-US" dirty="0" smtClean="0">
                <a:solidFill>
                  <a:srgbClr val="FFFF00"/>
                </a:solidFill>
              </a:rPr>
              <a:t>DOE </a:t>
            </a:r>
            <a:r>
              <a:rPr lang="en-US" dirty="0" smtClean="0"/>
              <a:t>– </a:t>
            </a:r>
            <a:r>
              <a:rPr lang="en-US" dirty="0" smtClean="0">
                <a:hlinkClick r:id="rId14"/>
              </a:rPr>
              <a:t>Pablo </a:t>
            </a:r>
            <a:r>
              <a:rPr lang="en-US" dirty="0" err="1" smtClean="0">
                <a:hlinkClick r:id="rId14"/>
              </a:rPr>
              <a:t>Rabinowicz</a:t>
            </a:r>
            <a:endParaRPr lang="en-US" dirty="0" smtClean="0"/>
          </a:p>
          <a:p>
            <a:pPr marL="68580" indent="0">
              <a:buNone/>
            </a:pPr>
            <a:r>
              <a:rPr lang="en-US" dirty="0" smtClean="0">
                <a:solidFill>
                  <a:srgbClr val="FFFF00"/>
                </a:solidFill>
              </a:rPr>
              <a:t>FDA</a:t>
            </a:r>
            <a:r>
              <a:rPr lang="en-US" dirty="0" smtClean="0"/>
              <a:t> – </a:t>
            </a:r>
            <a:r>
              <a:rPr lang="en-US" dirty="0" smtClean="0">
                <a:hlinkClick r:id="rId15"/>
              </a:rPr>
              <a:t>Donna Lochner</a:t>
            </a:r>
            <a:endParaRPr lang="en-US" dirty="0" smtClean="0"/>
          </a:p>
          <a:p>
            <a:pPr marL="68580" indent="0">
              <a:buNone/>
            </a:pPr>
            <a:r>
              <a:rPr lang="en-US" dirty="0" smtClean="0">
                <a:solidFill>
                  <a:srgbClr val="FFFF00"/>
                </a:solidFill>
              </a:rPr>
              <a:t>NSF</a:t>
            </a:r>
            <a:r>
              <a:rPr lang="en-US" dirty="0" smtClean="0"/>
              <a:t> – </a:t>
            </a:r>
            <a:r>
              <a:rPr lang="en-US" dirty="0" smtClean="0">
                <a:hlinkClick r:id="rId16"/>
              </a:rPr>
              <a:t>Tom Russell</a:t>
            </a:r>
            <a:endParaRPr lang="en-US" dirty="0" smtClean="0"/>
          </a:p>
          <a:p>
            <a:pPr marL="68580" indent="0">
              <a:buNone/>
            </a:pPr>
            <a:r>
              <a:rPr lang="en-US" dirty="0" smtClean="0">
                <a:solidFill>
                  <a:srgbClr val="FFFF00"/>
                </a:solidFill>
              </a:rPr>
              <a:t>NSF (CISE)</a:t>
            </a:r>
            <a:r>
              <a:rPr lang="en-US" dirty="0" smtClean="0"/>
              <a:t> – </a:t>
            </a:r>
            <a:r>
              <a:rPr lang="en-US" dirty="0" smtClean="0">
                <a:hlinkClick r:id="rId17"/>
              </a:rPr>
              <a:t>Dan Katz</a:t>
            </a:r>
            <a:endParaRPr lang="en-US" dirty="0" smtClean="0"/>
          </a:p>
          <a:p>
            <a:pPr marL="68580" indent="0">
              <a:buNone/>
            </a:pPr>
            <a:r>
              <a:rPr lang="en-US" dirty="0" smtClean="0">
                <a:solidFill>
                  <a:srgbClr val="FFFF00"/>
                </a:solidFill>
              </a:rPr>
              <a:t>NSF (ENG) </a:t>
            </a:r>
            <a:r>
              <a:rPr lang="en-US" dirty="0" smtClean="0"/>
              <a:t>– </a:t>
            </a:r>
            <a:r>
              <a:rPr lang="en-US" dirty="0" smtClean="0">
                <a:hlinkClick r:id="rId18"/>
              </a:rPr>
              <a:t>Athanassios </a:t>
            </a:r>
            <a:r>
              <a:rPr lang="en-US" dirty="0" err="1" smtClean="0">
                <a:hlinkClick r:id="rId18"/>
              </a:rPr>
              <a:t>Sambanis</a:t>
            </a:r>
            <a:endParaRPr lang="en-US" dirty="0" smtClean="0"/>
          </a:p>
          <a:p>
            <a:pPr marL="68580" indent="0">
              <a:buNone/>
            </a:pPr>
            <a:r>
              <a:rPr lang="en-US" dirty="0" smtClean="0">
                <a:solidFill>
                  <a:srgbClr val="FFFF00"/>
                </a:solidFill>
              </a:rPr>
              <a:t>NSF (Math) </a:t>
            </a:r>
            <a:r>
              <a:rPr lang="en-US" dirty="0" smtClean="0"/>
              <a:t>– </a:t>
            </a:r>
            <a:r>
              <a:rPr lang="en-US" dirty="0" smtClean="0">
                <a:hlinkClick r:id="rId19"/>
              </a:rPr>
              <a:t>Mary Ann Horn</a:t>
            </a:r>
            <a:endParaRPr lang="en-US" dirty="0" smtClean="0"/>
          </a:p>
          <a:p>
            <a:pPr marL="68580" indent="0">
              <a:buNone/>
            </a:pPr>
            <a:r>
              <a:rPr lang="en-US" dirty="0" smtClean="0">
                <a:solidFill>
                  <a:srgbClr val="FFFF00"/>
                </a:solidFill>
              </a:rPr>
              <a:t>NASA</a:t>
            </a:r>
            <a:r>
              <a:rPr lang="en-US" dirty="0" smtClean="0"/>
              <a:t> – </a:t>
            </a:r>
            <a:r>
              <a:rPr lang="en-US" dirty="0" smtClean="0">
                <a:hlinkClick r:id="rId20"/>
              </a:rPr>
              <a:t>Mark </a:t>
            </a:r>
            <a:r>
              <a:rPr lang="en-US" dirty="0" err="1" smtClean="0">
                <a:hlinkClick r:id="rId20"/>
              </a:rPr>
              <a:t>Shelhamer</a:t>
            </a:r>
            <a:endParaRPr lang="en-US" dirty="0" smtClean="0"/>
          </a:p>
          <a:p>
            <a:pPr marL="68580" indent="0">
              <a:buNone/>
            </a:pPr>
            <a:r>
              <a:rPr lang="en-US" dirty="0" smtClean="0">
                <a:solidFill>
                  <a:srgbClr val="FFFF00"/>
                </a:solidFill>
              </a:rPr>
              <a:t>ONR</a:t>
            </a:r>
            <a:r>
              <a:rPr lang="en-US" dirty="0" smtClean="0"/>
              <a:t> – </a:t>
            </a:r>
            <a:r>
              <a:rPr lang="en-US" dirty="0" err="1" smtClean="0">
                <a:hlinkClick r:id="rId21"/>
              </a:rPr>
              <a:t>Pedja</a:t>
            </a:r>
            <a:r>
              <a:rPr lang="en-US" dirty="0" smtClean="0">
                <a:hlinkClick r:id="rId21"/>
              </a:rPr>
              <a:t> Neskovic</a:t>
            </a:r>
            <a:endParaRPr lang="en-US" dirty="0" smtClean="0"/>
          </a:p>
          <a:p>
            <a:pPr marL="68580" indent="0">
              <a:buNone/>
            </a:pPr>
            <a:r>
              <a:rPr lang="en-US" dirty="0" smtClean="0">
                <a:solidFill>
                  <a:srgbClr val="FFFF00"/>
                </a:solidFill>
              </a:rPr>
              <a:t>NHLBI</a:t>
            </a:r>
            <a:r>
              <a:rPr lang="en-US" dirty="0" smtClean="0"/>
              <a:t> – </a:t>
            </a:r>
            <a:r>
              <a:rPr lang="en-US" dirty="0" smtClean="0">
                <a:hlinkClick r:id="rId22"/>
              </a:rPr>
              <a:t>Pankaj Qasba</a:t>
            </a:r>
            <a:endParaRPr lang="en-US" dirty="0"/>
          </a:p>
        </p:txBody>
      </p:sp>
    </p:spTree>
    <p:extLst>
      <p:ext uri="{BB962C8B-B14F-4D97-AF65-F5344CB8AC3E}">
        <p14:creationId xmlns:p14="http://schemas.microsoft.com/office/powerpoint/2010/main" val="3988602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Common Review Concerns</a:t>
            </a:r>
            <a:endParaRPr lang="en-US" b="1" dirty="0">
              <a:solidFill>
                <a:srgbClr val="C00000"/>
              </a:solidFill>
            </a:endParaRPr>
          </a:p>
        </p:txBody>
      </p:sp>
      <p:sp>
        <p:nvSpPr>
          <p:cNvPr id="3" name="Content Placeholder 2"/>
          <p:cNvSpPr>
            <a:spLocks noGrp="1"/>
          </p:cNvSpPr>
          <p:nvPr>
            <p:ph idx="1"/>
          </p:nvPr>
        </p:nvSpPr>
        <p:spPr>
          <a:xfrm>
            <a:off x="457200" y="1295400"/>
            <a:ext cx="8229600" cy="5562600"/>
          </a:xfrm>
        </p:spPr>
        <p:txBody>
          <a:bodyPr>
            <a:normAutofit fontScale="70000" lnSpcReduction="20000"/>
          </a:bodyPr>
          <a:lstStyle/>
          <a:p>
            <a:r>
              <a:rPr lang="en-US" b="1" dirty="0" smtClean="0"/>
              <a:t>Not clear how this model is </a:t>
            </a:r>
            <a:r>
              <a:rPr lang="en-US" b="1" dirty="0" err="1" smtClean="0"/>
              <a:t>multiscale</a:t>
            </a:r>
            <a:r>
              <a:rPr lang="en-US" b="1" dirty="0" smtClean="0"/>
              <a:t> (!)</a:t>
            </a:r>
          </a:p>
          <a:p>
            <a:pPr lvl="1"/>
            <a:r>
              <a:rPr lang="en-US" dirty="0" smtClean="0"/>
              <a:t>How will they link/integrate data between scales?</a:t>
            </a:r>
          </a:p>
          <a:p>
            <a:pPr lvl="1"/>
            <a:r>
              <a:rPr lang="en-US" dirty="0" smtClean="0">
                <a:solidFill>
                  <a:srgbClr val="C00000"/>
                </a:solidFill>
              </a:rPr>
              <a:t>Are they really only using single-scale models to address the problem?</a:t>
            </a:r>
          </a:p>
          <a:p>
            <a:pPr lvl="1"/>
            <a:r>
              <a:rPr lang="en-US" dirty="0" smtClean="0"/>
              <a:t>Is a </a:t>
            </a:r>
            <a:r>
              <a:rPr lang="en-US" dirty="0" err="1" smtClean="0"/>
              <a:t>multiscale</a:t>
            </a:r>
            <a:r>
              <a:rPr lang="en-US" dirty="0" smtClean="0"/>
              <a:t> model needed to address this question?</a:t>
            </a:r>
          </a:p>
          <a:p>
            <a:pPr lvl="1"/>
            <a:r>
              <a:rPr lang="en-US" dirty="0" smtClean="0"/>
              <a:t>Not clear this is the right method to use</a:t>
            </a:r>
          </a:p>
          <a:p>
            <a:r>
              <a:rPr lang="en-US" b="1" dirty="0" smtClean="0"/>
              <a:t>Not clear how this model will be predictive</a:t>
            </a:r>
          </a:p>
          <a:p>
            <a:pPr lvl="1"/>
            <a:r>
              <a:rPr lang="en-US" dirty="0" smtClean="0"/>
              <a:t>What are they going to do with the model?</a:t>
            </a:r>
          </a:p>
          <a:p>
            <a:pPr lvl="1"/>
            <a:r>
              <a:rPr lang="en-US" dirty="0" smtClean="0"/>
              <a:t>What are the new hypotheses that might be generated?</a:t>
            </a:r>
          </a:p>
          <a:p>
            <a:pPr lvl="1"/>
            <a:r>
              <a:rPr lang="en-US" dirty="0" smtClean="0">
                <a:solidFill>
                  <a:srgbClr val="C00000"/>
                </a:solidFill>
              </a:rPr>
              <a:t>A shame that they didn’t extend their predictions to other interesting questions related to the application areas.</a:t>
            </a:r>
          </a:p>
          <a:p>
            <a:r>
              <a:rPr lang="en-US" b="1" dirty="0" smtClean="0"/>
              <a:t>Not clear on the modeling methodology</a:t>
            </a:r>
          </a:p>
          <a:p>
            <a:pPr lvl="1"/>
            <a:r>
              <a:rPr lang="en-US" dirty="0" smtClean="0"/>
              <a:t>Forcing the use of a method without really addressing question</a:t>
            </a:r>
          </a:p>
          <a:p>
            <a:pPr lvl="1"/>
            <a:r>
              <a:rPr lang="en-US" dirty="0" smtClean="0"/>
              <a:t>Uncritical of their own methodology, what are the limitations </a:t>
            </a:r>
            <a:r>
              <a:rPr lang="en-US" dirty="0" smtClean="0">
                <a:solidFill>
                  <a:srgbClr val="C00000"/>
                </a:solidFill>
              </a:rPr>
              <a:t>(how will they address them), pitfalls, alternative approaches?</a:t>
            </a:r>
          </a:p>
          <a:p>
            <a:pPr lvl="1"/>
            <a:r>
              <a:rPr lang="en-US" dirty="0" smtClean="0"/>
              <a:t>Cutting edge/new method with little preliminary data to show it will work</a:t>
            </a:r>
          </a:p>
          <a:p>
            <a:pPr lvl="1"/>
            <a:r>
              <a:rPr lang="en-US" dirty="0" smtClean="0"/>
              <a:t>How are they calculating x, y, z, etc.</a:t>
            </a:r>
          </a:p>
        </p:txBody>
      </p:sp>
    </p:spTree>
    <p:extLst>
      <p:ext uri="{BB962C8B-B14F-4D97-AF65-F5344CB8AC3E}">
        <p14:creationId xmlns:p14="http://schemas.microsoft.com/office/powerpoint/2010/main" val="30592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PROGRAMMATIC ISSUES OF</a:t>
            </a:r>
            <a:br>
              <a:rPr lang="en-US" dirty="0" smtClean="0"/>
            </a:br>
            <a:r>
              <a:rPr lang="en-US" dirty="0" smtClean="0"/>
              <a:t>par-15-085</a:t>
            </a:r>
            <a:endParaRPr lang="en-US" dirty="0"/>
          </a:p>
        </p:txBody>
      </p:sp>
      <p:sp>
        <p:nvSpPr>
          <p:cNvPr id="5" name="Text Placeholder 4"/>
          <p:cNvSpPr>
            <a:spLocks noGrp="1"/>
          </p:cNvSpPr>
          <p:nvPr>
            <p:ph type="body" idx="1"/>
          </p:nvPr>
        </p:nvSpPr>
        <p:spPr/>
        <p:txBody>
          <a:bodyPr/>
          <a:lstStyle/>
          <a:p>
            <a:r>
              <a:rPr lang="en-US" b="1" dirty="0" smtClean="0">
                <a:solidFill>
                  <a:srgbClr val="C00000"/>
                </a:solidFill>
              </a:rPr>
              <a:t>Presented to reviewers during reviewer orientation</a:t>
            </a:r>
            <a:endParaRPr lang="en-US" b="1" dirty="0">
              <a:solidFill>
                <a:srgbClr val="C00000"/>
              </a:solidFill>
            </a:endParaRPr>
          </a:p>
        </p:txBody>
      </p:sp>
    </p:spTree>
    <p:extLst>
      <p:ext uri="{BB962C8B-B14F-4D97-AF65-F5344CB8AC3E}">
        <p14:creationId xmlns:p14="http://schemas.microsoft.com/office/powerpoint/2010/main" val="318841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4"/>
          <p:cNvSpPr>
            <a:spLocks noChangeArrowheads="1" noChangeShapeType="1" noTextEdit="1"/>
          </p:cNvSpPr>
          <p:nvPr/>
        </p:nvSpPr>
        <p:spPr bwMode="auto">
          <a:xfrm>
            <a:off x="7620000" y="6172200"/>
            <a:ext cx="14478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IMAG</a:t>
            </a:r>
          </a:p>
        </p:txBody>
      </p:sp>
      <p:sp>
        <p:nvSpPr>
          <p:cNvPr id="3" name="Title 2"/>
          <p:cNvSpPr>
            <a:spLocks noGrp="1"/>
          </p:cNvSpPr>
          <p:nvPr>
            <p:ph type="title"/>
          </p:nvPr>
        </p:nvSpPr>
        <p:spPr/>
        <p:txBody>
          <a:bodyPr/>
          <a:lstStyle/>
          <a:p>
            <a:r>
              <a:rPr lang="en-US" dirty="0" smtClean="0"/>
              <a:t>Model Requirements</a:t>
            </a:r>
            <a:endParaRPr lang="en-US" dirty="0"/>
          </a:p>
        </p:txBody>
      </p:sp>
      <p:sp>
        <p:nvSpPr>
          <p:cNvPr id="4" name="Content Placeholder 3"/>
          <p:cNvSpPr>
            <a:spLocks noGrp="1"/>
          </p:cNvSpPr>
          <p:nvPr>
            <p:ph idx="1"/>
          </p:nvPr>
        </p:nvSpPr>
        <p:spPr>
          <a:xfrm>
            <a:off x="914400" y="1447800"/>
            <a:ext cx="7772400" cy="5334000"/>
          </a:xfrm>
        </p:spPr>
        <p:txBody>
          <a:bodyPr>
            <a:normAutofit fontScale="70000" lnSpcReduction="20000"/>
          </a:bodyPr>
          <a:lstStyle/>
          <a:p>
            <a:r>
              <a:rPr lang="en-US" dirty="0" smtClean="0">
                <a:solidFill>
                  <a:schemeClr val="accent3"/>
                </a:solidFill>
                <a:latin typeface="Calibri" panose="020F0502020204030204" pitchFamily="34" charset="0"/>
              </a:rPr>
              <a:t>Compelling </a:t>
            </a:r>
            <a:r>
              <a:rPr lang="en-US" dirty="0" err="1" smtClean="0">
                <a:solidFill>
                  <a:schemeClr val="accent3"/>
                </a:solidFill>
                <a:latin typeface="Calibri" panose="020F0502020204030204" pitchFamily="34" charset="0"/>
              </a:rPr>
              <a:t>Multiscale</a:t>
            </a:r>
            <a:r>
              <a:rPr lang="en-US" dirty="0" smtClean="0">
                <a:solidFill>
                  <a:schemeClr val="accent3"/>
                </a:solidFill>
                <a:latin typeface="Calibri" panose="020F0502020204030204" pitchFamily="34" charset="0"/>
              </a:rPr>
              <a:t> Problem</a:t>
            </a:r>
            <a:r>
              <a:rPr lang="en-US" dirty="0" smtClean="0">
                <a:latin typeface="Calibri" panose="020F0502020204030204" pitchFamily="34" charset="0"/>
              </a:rPr>
              <a:t>:  identified by one of the breakthrough challenge bullets</a:t>
            </a:r>
          </a:p>
          <a:p>
            <a:pPr lvl="1"/>
            <a:r>
              <a:rPr lang="en-US" dirty="0" smtClean="0">
                <a:latin typeface="Calibri" panose="020F0502020204030204" pitchFamily="34" charset="0"/>
              </a:rPr>
              <a:t>For both new </a:t>
            </a:r>
            <a:r>
              <a:rPr lang="en-US" dirty="0" smtClean="0">
                <a:solidFill>
                  <a:schemeClr val="accent3"/>
                </a:solidFill>
                <a:latin typeface="Calibri" panose="020F0502020204030204" pitchFamily="34" charset="0"/>
              </a:rPr>
              <a:t>and</a:t>
            </a:r>
            <a:r>
              <a:rPr lang="en-US" dirty="0" smtClean="0">
                <a:latin typeface="Calibri" panose="020F0502020204030204" pitchFamily="34" charset="0"/>
              </a:rPr>
              <a:t> </a:t>
            </a:r>
            <a:r>
              <a:rPr lang="en-US" dirty="0" smtClean="0">
                <a:solidFill>
                  <a:schemeClr val="accent3"/>
                </a:solidFill>
                <a:latin typeface="Calibri" panose="020F0502020204030204" pitchFamily="34" charset="0"/>
              </a:rPr>
              <a:t>existing</a:t>
            </a:r>
            <a:r>
              <a:rPr lang="en-US" dirty="0" smtClean="0">
                <a:latin typeface="Calibri" panose="020F0502020204030204" pitchFamily="34" charset="0"/>
              </a:rPr>
              <a:t> models</a:t>
            </a:r>
          </a:p>
          <a:p>
            <a:pPr lvl="1"/>
            <a:endParaRPr lang="en-US" dirty="0" smtClean="0">
              <a:latin typeface="Calibri" panose="020F0502020204030204" pitchFamily="34" charset="0"/>
            </a:endParaRPr>
          </a:p>
          <a:p>
            <a:r>
              <a:rPr lang="en-US" dirty="0" err="1" smtClean="0">
                <a:solidFill>
                  <a:schemeClr val="accent2"/>
                </a:solidFill>
                <a:latin typeface="Calibri" panose="020F0502020204030204" pitchFamily="34" charset="0"/>
              </a:rPr>
              <a:t>Multiscale</a:t>
            </a:r>
            <a:r>
              <a:rPr lang="en-US" dirty="0">
                <a:latin typeface="Calibri" panose="020F0502020204030204" pitchFamily="34" charset="0"/>
              </a:rPr>
              <a:t>:</a:t>
            </a:r>
            <a:r>
              <a:rPr lang="en-US" dirty="0" smtClean="0">
                <a:latin typeface="Calibri" panose="020F0502020204030204" pitchFamily="34" charset="0"/>
              </a:rPr>
              <a:t>  model crosses </a:t>
            </a:r>
            <a:r>
              <a:rPr lang="en-US" dirty="0">
                <a:latin typeface="Calibri" panose="020F0502020204030204" pitchFamily="34" charset="0"/>
              </a:rPr>
              <a:t>at least two </a:t>
            </a:r>
            <a:r>
              <a:rPr lang="en-US" dirty="0" smtClean="0">
                <a:latin typeface="Calibri" panose="020F0502020204030204" pitchFamily="34" charset="0"/>
              </a:rPr>
              <a:t>scales and at least one linkage between scales</a:t>
            </a:r>
          </a:p>
          <a:p>
            <a:endParaRPr lang="en-US" dirty="0" smtClean="0">
              <a:latin typeface="Calibri" panose="020F0502020204030204" pitchFamily="34" charset="0"/>
            </a:endParaRPr>
          </a:p>
          <a:p>
            <a:r>
              <a:rPr lang="en-US" dirty="0" smtClean="0">
                <a:solidFill>
                  <a:schemeClr val="accent1"/>
                </a:solidFill>
                <a:latin typeface="Calibri" panose="020F0502020204030204" pitchFamily="34" charset="0"/>
              </a:rPr>
              <a:t>Mechanistic</a:t>
            </a:r>
            <a:r>
              <a:rPr lang="en-US" dirty="0" smtClean="0">
                <a:latin typeface="Calibri" panose="020F0502020204030204" pitchFamily="34" charset="0"/>
              </a:rPr>
              <a:t>: </a:t>
            </a:r>
            <a:r>
              <a:rPr lang="en-US" dirty="0">
                <a:latin typeface="Calibri" panose="020F0502020204030204" pitchFamily="34" charset="0"/>
              </a:rPr>
              <a:t>substantial representations of the underlying biological or </a:t>
            </a:r>
            <a:r>
              <a:rPr lang="en-US" dirty="0" smtClean="0">
                <a:latin typeface="Calibri" panose="020F0502020204030204" pitchFamily="34" charset="0"/>
              </a:rPr>
              <a:t>behavioral mechanisms </a:t>
            </a:r>
            <a:r>
              <a:rPr lang="en-US" dirty="0">
                <a:latin typeface="Calibri" panose="020F0502020204030204" pitchFamily="34" charset="0"/>
              </a:rPr>
              <a:t>and </a:t>
            </a:r>
            <a:r>
              <a:rPr lang="en-US" dirty="0" smtClean="0">
                <a:latin typeface="Calibri" panose="020F0502020204030204" pitchFamily="34" charset="0"/>
              </a:rPr>
              <a:t>processes</a:t>
            </a:r>
          </a:p>
          <a:p>
            <a:endParaRPr lang="en-US" dirty="0" smtClean="0">
              <a:latin typeface="Calibri" panose="020F0502020204030204" pitchFamily="34" charset="0"/>
            </a:endParaRPr>
          </a:p>
          <a:p>
            <a:r>
              <a:rPr lang="en-US" dirty="0" smtClean="0">
                <a:solidFill>
                  <a:schemeClr val="accent4"/>
                </a:solidFill>
                <a:latin typeface="Calibri" panose="020F0502020204030204" pitchFamily="34" charset="0"/>
              </a:rPr>
              <a:t>Predictive</a:t>
            </a:r>
            <a:r>
              <a:rPr lang="en-US" dirty="0">
                <a:latin typeface="Calibri" panose="020F0502020204030204" pitchFamily="34" charset="0"/>
              </a:rPr>
              <a:t>:  convincing technical plan (approach) for achieving predictive outcomes from the proposed </a:t>
            </a:r>
            <a:r>
              <a:rPr lang="en-US" dirty="0" err="1">
                <a:latin typeface="Calibri" panose="020F0502020204030204" pitchFamily="34" charset="0"/>
              </a:rPr>
              <a:t>multiscale</a:t>
            </a:r>
            <a:r>
              <a:rPr lang="en-US" dirty="0">
                <a:latin typeface="Calibri" panose="020F0502020204030204" pitchFamily="34" charset="0"/>
              </a:rPr>
              <a:t> </a:t>
            </a:r>
            <a:r>
              <a:rPr lang="en-US" dirty="0" smtClean="0">
                <a:latin typeface="Calibri" panose="020F0502020204030204" pitchFamily="34" charset="0"/>
              </a:rPr>
              <a:t>model</a:t>
            </a:r>
          </a:p>
          <a:p>
            <a:endParaRPr lang="en-US" dirty="0">
              <a:latin typeface="Calibri" panose="020F0502020204030204" pitchFamily="34" charset="0"/>
            </a:endParaRPr>
          </a:p>
          <a:p>
            <a:r>
              <a:rPr lang="en-US" dirty="0" smtClean="0">
                <a:solidFill>
                  <a:srgbClr val="FFFF00"/>
                </a:solidFill>
                <a:latin typeface="Calibri" panose="020F0502020204030204" pitchFamily="34" charset="0"/>
              </a:rPr>
              <a:t>Data: </a:t>
            </a:r>
            <a:r>
              <a:rPr lang="en-US" dirty="0" smtClean="0">
                <a:latin typeface="Calibri" panose="020F0502020204030204" pitchFamily="34" charset="0"/>
              </a:rPr>
              <a:t>identified </a:t>
            </a:r>
            <a:r>
              <a:rPr lang="en-US" dirty="0">
                <a:latin typeface="Calibri" panose="020F0502020204030204" pitchFamily="34" charset="0"/>
              </a:rPr>
              <a:t>and appropriately justified for each scale and link modeled.</a:t>
            </a:r>
            <a:endParaRPr lang="en-US" dirty="0" smtClean="0">
              <a:latin typeface="Calibri" panose="020F0502020204030204" pitchFamily="34" charset="0"/>
            </a:endParaRPr>
          </a:p>
          <a:p>
            <a:endParaRPr lang="en-US" dirty="0" smtClean="0">
              <a:latin typeface="Calibri" panose="020F0502020204030204" pitchFamily="34" charset="0"/>
            </a:endParaRPr>
          </a:p>
          <a:p>
            <a:r>
              <a:rPr lang="en-US" b="1" dirty="0" smtClean="0">
                <a:solidFill>
                  <a:schemeClr val="bg1"/>
                </a:solidFill>
                <a:latin typeface="Calibri" panose="020F0502020204030204" pitchFamily="34" charset="0"/>
              </a:rPr>
              <a:t>Architecture:</a:t>
            </a:r>
            <a:r>
              <a:rPr lang="en-US" dirty="0" smtClean="0">
                <a:latin typeface="Calibri" panose="020F0502020204030204" pitchFamily="34" charset="0"/>
              </a:rPr>
              <a:t> which </a:t>
            </a:r>
            <a:r>
              <a:rPr lang="en-US" dirty="0">
                <a:latin typeface="Calibri" panose="020F0502020204030204" pitchFamily="34" charset="0"/>
              </a:rPr>
              <a:t>will facilitate future model sharing</a:t>
            </a:r>
          </a:p>
        </p:txBody>
      </p:sp>
    </p:spTree>
    <p:extLst>
      <p:ext uri="{BB962C8B-B14F-4D97-AF65-F5344CB8AC3E}">
        <p14:creationId xmlns:p14="http://schemas.microsoft.com/office/powerpoint/2010/main" val="12593759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3819</TotalTime>
  <Words>1940</Words>
  <Application>Microsoft Office PowerPoint</Application>
  <PresentationFormat>On-screen Show (4:3)</PresentationFormat>
  <Paragraphs>190</Paragraphs>
  <Slides>18</Slides>
  <Notes>5</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Metro</vt:lpstr>
      <vt:lpstr>2_Metro</vt:lpstr>
      <vt:lpstr>Office Theme</vt:lpstr>
      <vt:lpstr>1_Office Theme</vt:lpstr>
      <vt:lpstr>PAR-15-085  Funding Opportunity Announcement</vt:lpstr>
      <vt:lpstr>Tips to Applicants</vt:lpstr>
      <vt:lpstr>Cutting Edge Challenges (1)</vt:lpstr>
      <vt:lpstr>Cutting Edge Challenges (2)</vt:lpstr>
      <vt:lpstr>Cutting Edge Challenges (3)</vt:lpstr>
      <vt:lpstr>PAR-15-085 Contacts</vt:lpstr>
      <vt:lpstr>Common Review Concerns</vt:lpstr>
      <vt:lpstr>PROGRAMMATIC ISSUES OF par-15-085</vt:lpstr>
      <vt:lpstr>Model Requirements</vt:lpstr>
      <vt:lpstr>Specific Topics of Interest  (bullets from Section I) http://grants.nih.gov/grants/guide/pa-files/PAR-15-085.html </vt:lpstr>
      <vt:lpstr>Proposal Requirements</vt:lpstr>
      <vt:lpstr>Interagency U01</vt:lpstr>
      <vt:lpstr>Model Credibility Plan</vt:lpstr>
      <vt:lpstr>MSM Consortium Plan</vt:lpstr>
      <vt:lpstr>PowerPoint Presentation</vt:lpstr>
      <vt:lpstr>PowerPoint Presentation</vt:lpstr>
      <vt:lpstr>The MSM Consortium provides opportunities to:  </vt:lpstr>
      <vt:lpstr>2015 MSM Working Groups</vt:lpstr>
    </vt:vector>
  </TitlesOfParts>
  <Company>NIH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modeling can impact tissue engineering</dc:title>
  <dc:creator>Peng, Grace (NIH/NIBIB)</dc:creator>
  <cp:lastModifiedBy>Grace Peng</cp:lastModifiedBy>
  <cp:revision>274</cp:revision>
  <dcterms:created xsi:type="dcterms:W3CDTF">2010-12-21T12:28:03Z</dcterms:created>
  <dcterms:modified xsi:type="dcterms:W3CDTF">2015-08-31T23:17:36Z</dcterms:modified>
</cp:coreProperties>
</file>