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5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2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5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5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3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8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7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35872-3AE4-974C-8E08-A5F4A6CE6E70}" type="datetimeFigureOut">
              <a:rPr lang="en-US" smtClean="0"/>
              <a:t>9/9/15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058C0-206A-F84A-980B-D373CE9F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1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878" y="384253"/>
            <a:ext cx="6006570" cy="824635"/>
          </a:xfrm>
        </p:spPr>
        <p:txBody>
          <a:bodyPr>
            <a:normAutofit/>
          </a:bodyPr>
          <a:lstStyle/>
          <a:p>
            <a:r>
              <a:rPr lang="en-US" sz="2400" dirty="0"/>
              <a:t>Integrated </a:t>
            </a:r>
            <a:r>
              <a:rPr lang="en-US" sz="2400" dirty="0" err="1"/>
              <a:t>multiscale</a:t>
            </a:r>
            <a:r>
              <a:rPr lang="en-US" sz="2400" dirty="0"/>
              <a:t> biomaterials experiment and modeling </a:t>
            </a:r>
            <a:r>
              <a:rPr lang="en-US" sz="2400" dirty="0" smtClean="0"/>
              <a:t>working group (</a:t>
            </a:r>
            <a:r>
              <a:rPr lang="en-US" sz="2400" dirty="0" err="1" smtClean="0"/>
              <a:t>I</a:t>
            </a:r>
            <a:r>
              <a:rPr lang="en-US" sz="2400" dirty="0" err="1" smtClean="0">
                <a:latin typeface="Symbol" charset="2"/>
                <a:cs typeface="Symbol" charset="2"/>
              </a:rPr>
              <a:t>m</a:t>
            </a:r>
            <a:r>
              <a:rPr lang="en-US" sz="2400" dirty="0" err="1" smtClean="0"/>
              <a:t>BEAM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532" y="1419578"/>
            <a:ext cx="6810676" cy="4551597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Achievements over the past year</a:t>
            </a:r>
          </a:p>
          <a:p>
            <a:pPr marL="342900" indent="-342900" algn="l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ebinar colloquium series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1800" u="sng" dirty="0" smtClean="0">
                <a:solidFill>
                  <a:srgbClr val="000000"/>
                </a:solidFill>
              </a:rPr>
              <a:t>Models </a:t>
            </a:r>
            <a:r>
              <a:rPr lang="en-US" sz="1800" u="sng" dirty="0">
                <a:solidFill>
                  <a:srgbClr val="000000"/>
                </a:solidFill>
              </a:rPr>
              <a:t>to predict protein biomaterial </a:t>
            </a:r>
            <a:r>
              <a:rPr lang="en-US" sz="1800" u="sng" dirty="0" smtClean="0">
                <a:solidFill>
                  <a:srgbClr val="000000"/>
                </a:solidFill>
              </a:rPr>
              <a:t>performance </a:t>
            </a:r>
          </a:p>
          <a:p>
            <a:pPr lvl="1" algn="l">
              <a:spcBef>
                <a:spcPts val="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Markus Buehler, David Kaplan and Joyce Wong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1800" u="sng" dirty="0">
                <a:solidFill>
                  <a:srgbClr val="000000"/>
                </a:solidFill>
              </a:rPr>
              <a:t>Tuning the entropic spring to dictate order and functionality in polymer conjugated peptide </a:t>
            </a:r>
            <a:r>
              <a:rPr lang="en-US" sz="1800" u="sng" dirty="0" smtClean="0">
                <a:solidFill>
                  <a:srgbClr val="000000"/>
                </a:solidFill>
              </a:rPr>
              <a:t>biomaterials</a:t>
            </a:r>
          </a:p>
          <a:p>
            <a:pPr lvl="1" algn="l">
              <a:spcBef>
                <a:spcPts val="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</a:rPr>
              <a:t>Sinan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Keten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800100" lvl="1" indent="-342900" algn="l">
              <a:buFont typeface="Arial"/>
              <a:buChar char="•"/>
            </a:pPr>
            <a:r>
              <a:rPr lang="en-US" sz="1800" u="sng" dirty="0">
                <a:solidFill>
                  <a:srgbClr val="000000"/>
                </a:solidFill>
              </a:rPr>
              <a:t>Bioactivity is the Name of the Game—</a:t>
            </a:r>
            <a:r>
              <a:rPr lang="en-US" sz="1800" u="sng" dirty="0" err="1">
                <a:solidFill>
                  <a:srgbClr val="000000"/>
                </a:solidFill>
              </a:rPr>
              <a:t>Multiscale</a:t>
            </a:r>
            <a:r>
              <a:rPr lang="en-US" sz="1800" u="sng" dirty="0">
                <a:solidFill>
                  <a:srgbClr val="000000"/>
                </a:solidFill>
              </a:rPr>
              <a:t> Modeling to Predict the Structure and Bioactivity of Adsorbed Proteins on Biomaterials </a:t>
            </a:r>
            <a:r>
              <a:rPr lang="en-US" sz="1800" u="sng" dirty="0" smtClean="0">
                <a:solidFill>
                  <a:srgbClr val="000000"/>
                </a:solidFill>
              </a:rPr>
              <a:t>Surfaces</a:t>
            </a:r>
          </a:p>
          <a:p>
            <a:pPr lvl="1" algn="l"/>
            <a:r>
              <a:rPr lang="en-US" sz="1800" dirty="0" smtClean="0">
                <a:solidFill>
                  <a:srgbClr val="000000"/>
                </a:solidFill>
              </a:rPr>
              <a:t>	Robert </a:t>
            </a:r>
            <a:r>
              <a:rPr lang="en-US" sz="1800" dirty="0" err="1" smtClean="0">
                <a:solidFill>
                  <a:srgbClr val="000000"/>
                </a:solidFill>
              </a:rPr>
              <a:t>Latour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800100" lvl="1" indent="-342900" algn="l">
              <a:buFont typeface="Arial"/>
              <a:buChar char="•"/>
            </a:pPr>
            <a:r>
              <a:rPr lang="en-US" sz="1800" u="sng" dirty="0">
                <a:solidFill>
                  <a:srgbClr val="000000"/>
                </a:solidFill>
              </a:rPr>
              <a:t>Cell-Matrix interactions in 3D microtissues: Multiscale mechanical </a:t>
            </a:r>
            <a:r>
              <a:rPr lang="en-US" sz="1800" u="sng" dirty="0" smtClean="0">
                <a:solidFill>
                  <a:srgbClr val="000000"/>
                </a:solidFill>
              </a:rPr>
              <a:t>models</a:t>
            </a:r>
          </a:p>
          <a:p>
            <a:pPr lvl="1" algn="l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	</a:t>
            </a:r>
            <a:r>
              <a:rPr lang="en-US" sz="1800" dirty="0" err="1">
                <a:solidFill>
                  <a:srgbClr val="000000"/>
                </a:solidFill>
              </a:rPr>
              <a:t>Vivek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Shenoy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US" sz="2200" u="sng" dirty="0" smtClean="0">
              <a:solidFill>
                <a:srgbClr val="000000"/>
              </a:solidFill>
            </a:endParaRPr>
          </a:p>
          <a:p>
            <a:pPr marL="800100" lvl="1" indent="-342900" algn="l">
              <a:buFont typeface="Arial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7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878" y="384253"/>
            <a:ext cx="6006570" cy="824635"/>
          </a:xfrm>
        </p:spPr>
        <p:txBody>
          <a:bodyPr>
            <a:normAutofit/>
          </a:bodyPr>
          <a:lstStyle/>
          <a:p>
            <a:r>
              <a:rPr lang="en-US" sz="2400" dirty="0"/>
              <a:t>Integrated </a:t>
            </a:r>
            <a:r>
              <a:rPr lang="en-US" sz="2400" dirty="0" err="1"/>
              <a:t>multiscale</a:t>
            </a:r>
            <a:r>
              <a:rPr lang="en-US" sz="2400" dirty="0"/>
              <a:t> biomaterials experiment and modeling </a:t>
            </a:r>
            <a:r>
              <a:rPr lang="en-US" sz="2400" dirty="0" smtClean="0"/>
              <a:t>working group (</a:t>
            </a:r>
            <a:r>
              <a:rPr lang="en-US" sz="2400" dirty="0" err="1" smtClean="0"/>
              <a:t>I</a:t>
            </a:r>
            <a:r>
              <a:rPr lang="en-US" sz="2400" dirty="0" err="1" smtClean="0">
                <a:latin typeface="Symbol" charset="2"/>
                <a:cs typeface="Symbol" charset="2"/>
              </a:rPr>
              <a:t>m</a:t>
            </a:r>
            <a:r>
              <a:rPr lang="en-US" sz="2400" dirty="0" err="1" smtClean="0"/>
              <a:t>BEAM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532" y="1419578"/>
            <a:ext cx="6810676" cy="4551597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Achievements over the past year (continued)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TERMIS </a:t>
            </a:r>
            <a:r>
              <a:rPr lang="en-US" sz="2000" dirty="0">
                <a:solidFill>
                  <a:srgbClr val="000000"/>
                </a:solidFill>
              </a:rPr>
              <a:t>Pre-Conference Workshop </a:t>
            </a:r>
            <a:r>
              <a:rPr lang="en-US" sz="2000" dirty="0" smtClean="0">
                <a:solidFill>
                  <a:srgbClr val="000000"/>
                </a:solidFill>
              </a:rPr>
              <a:t> - September 8</a:t>
            </a:r>
            <a:r>
              <a:rPr lang="en-US" sz="2000" dirty="0">
                <a:solidFill>
                  <a:srgbClr val="000000"/>
                </a:solidFill>
              </a:rPr>
              <a:t>, 2015</a:t>
            </a:r>
          </a:p>
          <a:p>
            <a:pPr lvl="1" algn="l"/>
            <a:r>
              <a:rPr lang="en-US" sz="2000" b="1" dirty="0">
                <a:solidFill>
                  <a:srgbClr val="000000"/>
                </a:solidFill>
              </a:rPr>
              <a:t>Intelligent design: multi-scale modeling of cells, tissues, and organs</a:t>
            </a:r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Boston </a:t>
            </a:r>
            <a:r>
              <a:rPr lang="en-US" sz="2000" dirty="0">
                <a:solidFill>
                  <a:srgbClr val="000000"/>
                </a:solidFill>
              </a:rPr>
              <a:t>Marriott Copley Place</a:t>
            </a:r>
          </a:p>
          <a:p>
            <a:pPr algn="l"/>
            <a:r>
              <a:rPr lang="en-US" sz="2000" b="1" dirty="0" smtClean="0">
                <a:solidFill>
                  <a:srgbClr val="000000"/>
                </a:solidFill>
              </a:rPr>
              <a:t>	Chairs</a:t>
            </a:r>
            <a:r>
              <a:rPr lang="en-US" sz="2000" dirty="0">
                <a:solidFill>
                  <a:srgbClr val="000000"/>
                </a:solidFill>
              </a:rPr>
              <a:t>: Markus J. Buehler (</a:t>
            </a:r>
            <a:r>
              <a:rPr lang="en-US" sz="2000" dirty="0" smtClean="0">
                <a:solidFill>
                  <a:srgbClr val="000000"/>
                </a:solidFill>
              </a:rPr>
              <a:t>MIT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	      Guy </a:t>
            </a:r>
            <a:r>
              <a:rPr lang="en-US" sz="2000" dirty="0">
                <a:solidFill>
                  <a:srgbClr val="000000"/>
                </a:solidFill>
              </a:rPr>
              <a:t>Genin (</a:t>
            </a:r>
            <a:r>
              <a:rPr lang="en-US" sz="2000" dirty="0" smtClean="0">
                <a:solidFill>
                  <a:srgbClr val="000000"/>
                </a:solidFill>
              </a:rPr>
              <a:t>WUSTL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marL="342900" indent="-342900" algn="l">
              <a:spcBef>
                <a:spcPts val="0"/>
              </a:spcBef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Journal Special Issues</a:t>
            </a:r>
          </a:p>
          <a:p>
            <a:pPr marL="800100" lvl="1" indent="-342900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In Progress: Special issue of </a:t>
            </a:r>
            <a:r>
              <a:rPr lang="en-US" sz="2000" i="1" dirty="0" smtClean="0">
                <a:solidFill>
                  <a:srgbClr val="000000"/>
                </a:solidFill>
              </a:rPr>
              <a:t>J Roy </a:t>
            </a:r>
            <a:r>
              <a:rPr lang="en-US" sz="2000" i="1" dirty="0" err="1" smtClean="0">
                <a:solidFill>
                  <a:srgbClr val="000000"/>
                </a:solidFill>
              </a:rPr>
              <a:t>Soc</a:t>
            </a:r>
            <a:r>
              <a:rPr lang="en-US" sz="2000" i="1" dirty="0" smtClean="0">
                <a:solidFill>
                  <a:srgbClr val="000000"/>
                </a:solidFill>
              </a:rPr>
              <a:t> Interface Focus</a:t>
            </a:r>
          </a:p>
          <a:p>
            <a:pPr marL="800100" lvl="1" indent="-342900" algn="l">
              <a:spcBef>
                <a:spcPts val="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Upcoming</a:t>
            </a:r>
            <a:r>
              <a:rPr lang="en-US" sz="2000" dirty="0">
                <a:solidFill>
                  <a:srgbClr val="000000"/>
                </a:solidFill>
              </a:rPr>
              <a:t>: special issue of </a:t>
            </a:r>
            <a:r>
              <a:rPr lang="en-US" sz="2000" i="1" dirty="0">
                <a:solidFill>
                  <a:srgbClr val="000000"/>
                </a:solidFill>
              </a:rPr>
              <a:t>ACS </a:t>
            </a:r>
            <a:r>
              <a:rPr lang="en-US" sz="2000" i="1" dirty="0" smtClean="0">
                <a:solidFill>
                  <a:srgbClr val="000000"/>
                </a:solidFill>
              </a:rPr>
              <a:t>Biomaterials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2499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878" y="384253"/>
            <a:ext cx="6006570" cy="824635"/>
          </a:xfrm>
        </p:spPr>
        <p:txBody>
          <a:bodyPr>
            <a:normAutofit/>
          </a:bodyPr>
          <a:lstStyle/>
          <a:p>
            <a:r>
              <a:rPr lang="en-US" sz="2400" dirty="0"/>
              <a:t>Integrated </a:t>
            </a:r>
            <a:r>
              <a:rPr lang="en-US" sz="2400" dirty="0" err="1"/>
              <a:t>multiscale</a:t>
            </a:r>
            <a:r>
              <a:rPr lang="en-US" sz="2400" dirty="0"/>
              <a:t> biomaterials experiment and modeling </a:t>
            </a:r>
            <a:r>
              <a:rPr lang="en-US" sz="2400" dirty="0" smtClean="0"/>
              <a:t>working group (</a:t>
            </a:r>
            <a:r>
              <a:rPr lang="en-US" sz="2400" dirty="0" err="1" smtClean="0"/>
              <a:t>I</a:t>
            </a:r>
            <a:r>
              <a:rPr lang="en-US" sz="2400" dirty="0" err="1" smtClean="0">
                <a:latin typeface="Symbol" charset="2"/>
                <a:cs typeface="Symbol" charset="2"/>
              </a:rPr>
              <a:t>m</a:t>
            </a:r>
            <a:r>
              <a:rPr lang="en-US" sz="2400" dirty="0" err="1" smtClean="0"/>
              <a:t>BEAM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532" y="1419578"/>
            <a:ext cx="6810676" cy="4551597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Goals over the next year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Continue the Webinar Colloquium Series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Advertise to other working groups and broader community</a:t>
            </a:r>
          </a:p>
          <a:p>
            <a:pPr marL="342900" indent="-342900" algn="l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Summer Short Course in </a:t>
            </a:r>
            <a:r>
              <a:rPr lang="en-US" sz="2000" dirty="0" err="1" smtClean="0">
                <a:solidFill>
                  <a:srgbClr val="000000"/>
                </a:solidFill>
              </a:rPr>
              <a:t>Multiscale</a:t>
            </a:r>
            <a:r>
              <a:rPr lang="en-US" sz="2000" dirty="0" smtClean="0">
                <a:solidFill>
                  <a:srgbClr val="000000"/>
                </a:solidFill>
              </a:rPr>
              <a:t> Materials Design put on by Markus Buehler at </a:t>
            </a:r>
            <a:r>
              <a:rPr lang="en-US" sz="2000" dirty="0" smtClean="0">
                <a:solidFill>
                  <a:srgbClr val="000000"/>
                </a:solidFill>
              </a:rPr>
              <a:t>MIT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3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878" y="384253"/>
            <a:ext cx="6006570" cy="824635"/>
          </a:xfrm>
        </p:spPr>
        <p:txBody>
          <a:bodyPr>
            <a:normAutofit/>
          </a:bodyPr>
          <a:lstStyle/>
          <a:p>
            <a:r>
              <a:rPr lang="en-US" sz="2400" dirty="0"/>
              <a:t>Integrated </a:t>
            </a:r>
            <a:r>
              <a:rPr lang="en-US" sz="2400" dirty="0" err="1"/>
              <a:t>multiscale</a:t>
            </a:r>
            <a:r>
              <a:rPr lang="en-US" sz="2400" dirty="0"/>
              <a:t> biomaterials experiment and modeling </a:t>
            </a:r>
            <a:r>
              <a:rPr lang="en-US" sz="2400" dirty="0" smtClean="0"/>
              <a:t>working group (</a:t>
            </a:r>
            <a:r>
              <a:rPr lang="en-US" sz="2400" dirty="0" err="1" smtClean="0"/>
              <a:t>I</a:t>
            </a:r>
            <a:r>
              <a:rPr lang="en-US" sz="2400" dirty="0" err="1" smtClean="0">
                <a:latin typeface="Symbol" charset="2"/>
                <a:cs typeface="Symbol" charset="2"/>
              </a:rPr>
              <a:t>m</a:t>
            </a:r>
            <a:r>
              <a:rPr lang="en-US" sz="2400" dirty="0" err="1" smtClean="0"/>
              <a:t>BEAM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5" name="Picture 4" descr="Materials By Design - 2016 (dragged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164" y="1440897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44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71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Integrated multiscale biomaterials experiment and modeling working group (ImBEAM)</vt:lpstr>
      <vt:lpstr>Integrated multiscale biomaterials experiment and modeling working group (ImBEAM)</vt:lpstr>
      <vt:lpstr>Integrated multiscale biomaterials experiment and modeling working group (ImBEAM)</vt:lpstr>
      <vt:lpstr>Integrated multiscale biomaterials experiment and modeling working group (ImBEAM)</vt:lpstr>
    </vt:vector>
  </TitlesOfParts>
  <Company>Medical College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multiscale biomaterials experiment and modeling working group (ImBEAM)</dc:title>
  <dc:creator>Brian Carlson</dc:creator>
  <cp:lastModifiedBy>Brian Carlson</cp:lastModifiedBy>
  <cp:revision>5</cp:revision>
  <dcterms:created xsi:type="dcterms:W3CDTF">2015-09-09T02:15:57Z</dcterms:created>
  <dcterms:modified xsi:type="dcterms:W3CDTF">2015-09-09T17:53:05Z</dcterms:modified>
</cp:coreProperties>
</file>