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311" r:id="rId2"/>
    <p:sldId id="492" r:id="rId3"/>
    <p:sldId id="582" r:id="rId4"/>
    <p:sldId id="590" r:id="rId5"/>
    <p:sldId id="591" r:id="rId6"/>
    <p:sldId id="592" r:id="rId7"/>
    <p:sldId id="593" r:id="rId8"/>
    <p:sldId id="594" r:id="rId9"/>
    <p:sldId id="595" r:id="rId10"/>
    <p:sldId id="596" r:id="rId11"/>
    <p:sldId id="598" r:id="rId12"/>
    <p:sldId id="597" r:id="rId13"/>
    <p:sldId id="583" r:id="rId14"/>
    <p:sldId id="584" r:id="rId15"/>
    <p:sldId id="585" r:id="rId16"/>
    <p:sldId id="586" r:id="rId17"/>
    <p:sldId id="577" r:id="rId18"/>
    <p:sldId id="578" r:id="rId19"/>
    <p:sldId id="579" r:id="rId20"/>
    <p:sldId id="580" r:id="rId21"/>
    <p:sldId id="581" r:id="rId22"/>
    <p:sldId id="493" r:id="rId23"/>
    <p:sldId id="494" r:id="rId24"/>
    <p:sldId id="495" r:id="rId25"/>
    <p:sldId id="496" r:id="rId26"/>
    <p:sldId id="497" r:id="rId27"/>
    <p:sldId id="501" r:id="rId28"/>
    <p:sldId id="498" r:id="rId29"/>
    <p:sldId id="554" r:id="rId30"/>
    <p:sldId id="530" r:id="rId31"/>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00"/>
    <a:srgbClr val="6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537" autoAdjust="0"/>
  </p:normalViewPr>
  <p:slideViewPr>
    <p:cSldViewPr snapToGrid="0" snapToObjects="1">
      <p:cViewPr varScale="1">
        <p:scale>
          <a:sx n="84" d="100"/>
          <a:sy n="84" d="100"/>
        </p:scale>
        <p:origin x="1976" y="192"/>
      </p:cViewPr>
      <p:guideLst>
        <p:guide orient="horz" pos="3072"/>
        <p:guide pos="4096"/>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86960180"/>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53383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itchFamily="2" charset="2"/>
              <a:buChar char="Ø"/>
            </a:pPr>
            <a:r>
              <a:rPr lang="en-US" sz="1200" kern="1200" dirty="0">
                <a:solidFill>
                  <a:schemeClr val="tx1"/>
                </a:solidFill>
                <a:effectLst/>
                <a:latin typeface="+mn-lt"/>
                <a:ea typeface="+mn-ea"/>
                <a:cs typeface="+mn-cs"/>
              </a:rPr>
              <a:t>More recently and inspired by the developments in physics-informed neural networks, I have been able to leverage the governing equations of fluid mechanics to infer the latent quantities of interest such as the velocity and pressure fields as we train the neural network using data from visualizations of a passive scalar only.</a:t>
            </a:r>
          </a:p>
          <a:p>
            <a:pPr marL="171450" lvl="0" indent="-171450">
              <a:buFont typeface="Wingdings" pitchFamily="2" charset="2"/>
              <a:buChar char="Ø"/>
            </a:pPr>
            <a:r>
              <a:rPr lang="en-US" sz="1200" kern="1200" dirty="0">
                <a:solidFill>
                  <a:schemeClr val="tx1"/>
                </a:solidFill>
                <a:effectLst/>
                <a:latin typeface="+mn-lt"/>
                <a:ea typeface="+mn-ea"/>
                <a:cs typeface="+mn-cs"/>
              </a:rPr>
              <a:t>This offers a promising alternative to the conventional optimization methods. Here, the passive scalar could be the bolus dye that is typically injected to the blood stream for the purpose of blood flow monitoring and medical imaging.</a:t>
            </a:r>
          </a:p>
          <a:p>
            <a:pPr marL="171450" lvl="0" indent="-171450">
              <a:buFont typeface="Wingdings" pitchFamily="2" charset="2"/>
              <a:buChar char="Ø"/>
            </a:pPr>
            <a:r>
              <a:rPr lang="en-US" sz="1200" kern="1200" dirty="0">
                <a:solidFill>
                  <a:schemeClr val="tx1"/>
                </a:solidFill>
                <a:effectLst/>
                <a:latin typeface="+mn-lt"/>
                <a:ea typeface="+mn-ea"/>
                <a:cs typeface="+mn-cs"/>
              </a:rPr>
              <a:t>This algorithm is capable of accurately reconstructing the velocity and the pressure fields without having access to any observations of these fields as shown by the comparison of the learned fields against the exact fields in the last two columns.</a:t>
            </a:r>
          </a:p>
          <a:p>
            <a:pPr marL="171450" lvl="0" indent="-171450">
              <a:buFont typeface="Wingdings" pitchFamily="2" charset="2"/>
              <a:buChar char="Ø"/>
            </a:pPr>
            <a:r>
              <a:rPr lang="en-US" sz="1200" dirty="0"/>
              <a:t>I will extend this framework to address a variety of problems:</a:t>
            </a:r>
          </a:p>
          <a:p>
            <a:pPr marL="171450" lvl="0" indent="-171450">
              <a:buFont typeface="Wingdings" pitchFamily="2" charset="2"/>
              <a:buChar char="Ø"/>
            </a:pPr>
            <a:r>
              <a:rPr lang="en-US" sz="1200" dirty="0"/>
              <a:t>Frist, I will directly assimilate data such as the </a:t>
            </a:r>
            <a:r>
              <a:rPr lang="en-US" sz="1200" b="1" dirty="0"/>
              <a:t>visualizations of bolus dye</a:t>
            </a:r>
            <a:r>
              <a:rPr lang="en-US" sz="1200" dirty="0"/>
              <a:t> transported in the vessels and aneurysms to infer the latent fields such as wall shear stresses.</a:t>
            </a:r>
          </a:p>
          <a:p>
            <a:pPr marL="171450" lvl="0" indent="-171450">
              <a:buFont typeface="Wingdings" pitchFamily="2" charset="2"/>
              <a:buChar char="Ø"/>
            </a:pPr>
            <a:r>
              <a:rPr lang="en-US" sz="1200" dirty="0"/>
              <a:t>Infer parameters of interest in </a:t>
            </a:r>
            <a:r>
              <a:rPr lang="en-US" sz="1200" b="1" dirty="0"/>
              <a:t>systems biological models</a:t>
            </a:r>
            <a:r>
              <a:rPr lang="en-US" sz="1200" dirty="0"/>
              <a:t> for which a system of equations already exists and we use observations on a few species only.</a:t>
            </a:r>
          </a:p>
          <a:p>
            <a:pPr marL="171450" lvl="0" indent="-171450">
              <a:buFont typeface="Wingdings" pitchFamily="2" charset="2"/>
              <a:buChar char="Ø"/>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6365B4-D6AB-1146-B05F-02C43A19D5DD}" type="slidenum">
              <a:rPr lang="en-US" smtClean="0"/>
              <a:t>10</a:t>
            </a:fld>
            <a:endParaRPr lang="en-US"/>
          </a:p>
        </p:txBody>
      </p:sp>
    </p:spTree>
    <p:extLst>
      <p:ext uri="{BB962C8B-B14F-4D97-AF65-F5344CB8AC3E}">
        <p14:creationId xmlns:p14="http://schemas.microsoft.com/office/powerpoint/2010/main" val="68855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US" sz="1200" kern="1200" dirty="0">
                <a:solidFill>
                  <a:schemeClr val="tx1"/>
                </a:solidFill>
                <a:effectLst/>
                <a:latin typeface="+mn-lt"/>
                <a:ea typeface="+mn-ea"/>
                <a:cs typeface="+mn-cs"/>
              </a:rPr>
              <a:t>We consider 3D physiologic blood flow in a realistic intracranial aneurysm, where exact concentration fields are generated numerically using realistic boundary conditions.</a:t>
            </a:r>
          </a:p>
          <a:p>
            <a:pPr marL="171450" indent="-171450">
              <a:buFont typeface="Wingdings" pitchFamily="2" charset="2"/>
              <a:buChar char="Ø"/>
            </a:pPr>
            <a:r>
              <a:rPr lang="en-US" sz="1200" kern="1200" dirty="0">
                <a:solidFill>
                  <a:schemeClr val="tx1"/>
                </a:solidFill>
                <a:effectLst/>
                <a:latin typeface="+mn-lt"/>
                <a:ea typeface="+mn-ea"/>
                <a:cs typeface="+mn-cs"/>
              </a:rPr>
              <a:t>At the outlet, zero-Neumann boundary conditions are imposed for velocities and concentration, whereas a </a:t>
            </a:r>
            <a:r>
              <a:rPr lang="en-US" sz="1200" kern="1200" dirty="0" err="1">
                <a:solidFill>
                  <a:schemeClr val="tx1"/>
                </a:solidFill>
                <a:effectLst/>
                <a:latin typeface="+mn-lt"/>
                <a:ea typeface="+mn-ea"/>
                <a:cs typeface="+mn-cs"/>
              </a:rPr>
              <a:t>Windkessel</a:t>
            </a:r>
            <a:r>
              <a:rPr lang="en-US" sz="1200" kern="1200" dirty="0">
                <a:solidFill>
                  <a:schemeClr val="tx1"/>
                </a:solidFill>
                <a:effectLst/>
                <a:latin typeface="+mn-lt"/>
                <a:ea typeface="+mn-ea"/>
                <a:cs typeface="+mn-cs"/>
              </a:rPr>
              <a:t> type boundary condition is used for the pressure to represent the truncated geometry downstream. Re = Pec = 98.</a:t>
            </a:r>
          </a:p>
          <a:p>
            <a:pPr marL="171450" indent="-171450">
              <a:buFont typeface="Wingdings" pitchFamily="2" charset="2"/>
              <a:buChar char="Ø"/>
            </a:pPr>
            <a:r>
              <a:rPr lang="en-US" sz="1200" kern="1200" dirty="0">
                <a:solidFill>
                  <a:schemeClr val="tx1"/>
                </a:solidFill>
                <a:effectLst/>
                <a:latin typeface="+mn-lt"/>
                <a:ea typeface="+mn-ea"/>
                <a:cs typeface="+mn-cs"/>
              </a:rPr>
              <a:t>It is possible to focus only on the regions where velocity and pressure fields are needed, which will </a:t>
            </a:r>
            <a:r>
              <a:rPr lang="en-US" sz="1200" kern="1200" dirty="0" err="1">
                <a:solidFill>
                  <a:schemeClr val="tx1"/>
                </a:solidFill>
                <a:effectLst/>
                <a:latin typeface="+mn-lt"/>
                <a:ea typeface="+mn-ea"/>
                <a:cs typeface="+mn-cs"/>
              </a:rPr>
              <a:t>signficantly</a:t>
            </a:r>
            <a:r>
              <a:rPr lang="en-US" sz="1200" kern="1200" dirty="0">
                <a:solidFill>
                  <a:schemeClr val="tx1"/>
                </a:solidFill>
                <a:effectLst/>
                <a:latin typeface="+mn-lt"/>
                <a:ea typeface="+mn-ea"/>
                <a:cs typeface="+mn-cs"/>
              </a:rPr>
              <a:t> reduce the size of data and the cost of training.</a:t>
            </a:r>
          </a:p>
          <a:p>
            <a:endParaRPr lang="en-US" sz="1200" kern="1200" dirty="0">
              <a:solidFill>
                <a:schemeClr val="tx1"/>
              </a:solidFill>
              <a:effectLst/>
              <a:latin typeface="+mn-lt"/>
              <a:ea typeface="+mn-ea"/>
              <a:cs typeface="+mn-cs"/>
            </a:endParaRPr>
          </a:p>
          <a:p>
            <a:pPr marL="742950" lvl="1" indent="-285750">
              <a:buFont typeface="Wingdings" pitchFamily="2" charset="2"/>
              <a:buChar char="Ø"/>
            </a:pPr>
            <a:endParaRPr lang="en-US" dirty="0"/>
          </a:p>
        </p:txBody>
      </p:sp>
      <p:sp>
        <p:nvSpPr>
          <p:cNvPr id="4" name="Slide Number Placeholder 3"/>
          <p:cNvSpPr>
            <a:spLocks noGrp="1"/>
          </p:cNvSpPr>
          <p:nvPr>
            <p:ph type="sldNum" sz="quarter" idx="10"/>
          </p:nvPr>
        </p:nvSpPr>
        <p:spPr/>
        <p:txBody>
          <a:bodyPr/>
          <a:lstStyle/>
          <a:p>
            <a:fld id="{1107E450-2E38-4EB8-A48A-7A0592FD96C2}" type="slidenum">
              <a:rPr lang="en-US" smtClean="0"/>
              <a:t>11</a:t>
            </a:fld>
            <a:endParaRPr lang="en-US"/>
          </a:p>
        </p:txBody>
      </p:sp>
    </p:spTree>
    <p:extLst>
      <p:ext uri="{BB962C8B-B14F-4D97-AF65-F5344CB8AC3E}">
        <p14:creationId xmlns:p14="http://schemas.microsoft.com/office/powerpoint/2010/main" val="62839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itchFamily="2" charset="2"/>
              <a:buChar char="Ø"/>
            </a:pPr>
            <a:r>
              <a:rPr lang="en-US" sz="1200" b="0" i="0" u="none" strike="noStrike" kern="1200" dirty="0">
                <a:solidFill>
                  <a:schemeClr val="tx1"/>
                </a:solidFill>
                <a:effectLst/>
                <a:latin typeface="+mn-lt"/>
                <a:ea typeface="+mn-ea"/>
                <a:cs typeface="+mn-cs"/>
              </a:rPr>
              <a:t>The nonlinearity of dynamics in systems biology makes it hard to infer them from experimental data. However, having the ordinary differential equations (ODEs) that describe the time-evolution of biochemical species, and encoding them into a PINNs algorithm, we are able to infer the unknown parameters with little amount of scattered data. We have tested tested this approach by inferring the dynamics of yeast glycolysis, which has become a standard test case for biochemical dynamics inference.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kern="1200" dirty="0">
                <a:solidFill>
                  <a:schemeClr val="tx1"/>
                </a:solidFill>
                <a:effectLst/>
                <a:latin typeface="+mn-lt"/>
                <a:ea typeface="+mn-ea"/>
                <a:cs typeface="+mn-cs"/>
              </a:rPr>
              <a:t>Ultradian model of glucose-insulin dynamics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kern="1200" dirty="0">
                <a:solidFill>
                  <a:schemeClr val="tx1"/>
                </a:solidFill>
                <a:effectLst/>
                <a:latin typeface="+mn-lt"/>
                <a:ea typeface="+mn-ea"/>
                <a:cs typeface="+mn-cs"/>
              </a:rPr>
              <a:t>Blood glucose and nutrition data were collected retrospectively from six participants, four with type 2 diabetes and two without diabetes, using custom-designed mobile applications for capturing self-monitoring data.</a:t>
            </a:r>
          </a:p>
          <a:p>
            <a:pPr marL="171450" lvl="0" indent="-171450">
              <a:buFont typeface="Wingdings" pitchFamily="2" charset="2"/>
              <a:buChar char="Ø"/>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6365B4-D6AB-1146-B05F-02C43A19D5DD}" type="slidenum">
              <a:rPr lang="en-US" smtClean="0"/>
              <a:t>12</a:t>
            </a:fld>
            <a:endParaRPr lang="en-US"/>
          </a:p>
        </p:txBody>
      </p:sp>
    </p:spTree>
    <p:extLst>
      <p:ext uri="{BB962C8B-B14F-4D97-AF65-F5344CB8AC3E}">
        <p14:creationId xmlns:p14="http://schemas.microsoft.com/office/powerpoint/2010/main" val="103090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FFFFFF"/>
        </a:solid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xfrm>
            <a:off x="1270000" y="3225800"/>
            <a:ext cx="10464800" cy="3302000"/>
          </a:xfrm>
          <a:prstGeom prst="rect">
            <a:avLst/>
          </a:prstGeom>
        </p:spPr>
        <p:txBody>
          <a:bodyPr lIns="0" tIns="0" rIns="0" bIns="0" anchor="ctr">
            <a:normAutofit/>
          </a:bodyPr>
          <a:lstStyle>
            <a:lvl1pPr algn="ctr">
              <a:defRPr sz="8000" b="0">
                <a:solidFill>
                  <a:srgbClr val="000000"/>
                </a:solidFill>
                <a:latin typeface="+mn-lt"/>
                <a:ea typeface="+mn-ea"/>
                <a:cs typeface="+mn-cs"/>
                <a:sym typeface="Helvetica Light"/>
              </a:defRPr>
            </a:lvl1pPr>
          </a:lstStyle>
          <a:p>
            <a:pPr lvl="0">
              <a:defRPr sz="1800"/>
            </a:pPr>
            <a:r>
              <a:rPr sz="800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94080" y="9040143"/>
            <a:ext cx="2926080" cy="519289"/>
          </a:xfrm>
          <a:prstGeom prst="rect">
            <a:avLst/>
          </a:prstGeom>
        </p:spPr>
        <p:txBody>
          <a:bodyPr/>
          <a:lstStyle/>
          <a:p>
            <a:fld id="{AB751A39-8AFF-4689-B14C-D45AD9575703}" type="datetimeFigureOut">
              <a:rPr lang="en-US" smtClean="0"/>
              <a:t>3/6/19</a:t>
            </a:fld>
            <a:endParaRPr lang="en-US"/>
          </a:p>
        </p:txBody>
      </p:sp>
      <p:sp>
        <p:nvSpPr>
          <p:cNvPr id="4" name="Footer Placeholder 3"/>
          <p:cNvSpPr>
            <a:spLocks noGrp="1"/>
          </p:cNvSpPr>
          <p:nvPr>
            <p:ph type="ftr" sz="quarter" idx="11"/>
          </p:nvPr>
        </p:nvSpPr>
        <p:spPr>
          <a:xfrm>
            <a:off x="4307840" y="9040143"/>
            <a:ext cx="4389120" cy="519289"/>
          </a:xfrm>
          <a:prstGeom prst="rect">
            <a:avLst/>
          </a:prstGeom>
        </p:spPr>
        <p:txBody>
          <a:bodyPr/>
          <a:lstStyle/>
          <a:p>
            <a:endParaRPr lang="en-US"/>
          </a:p>
        </p:txBody>
      </p:sp>
      <p:sp>
        <p:nvSpPr>
          <p:cNvPr id="5" name="Slide Number Placeholder 4"/>
          <p:cNvSpPr>
            <a:spLocks noGrp="1"/>
          </p:cNvSpPr>
          <p:nvPr>
            <p:ph type="sldNum" sz="quarter" idx="12"/>
          </p:nvPr>
        </p:nvSpPr>
        <p:spPr>
          <a:xfrm>
            <a:off x="11843210" y="9194800"/>
            <a:ext cx="315792" cy="312906"/>
          </a:xfrm>
        </p:spPr>
        <p:txBody>
          <a:bodyPr/>
          <a:lstStyle/>
          <a:p>
            <a:fld id="{32D51AFF-54A1-4131-8386-9527E7FA7CCE}" type="slidenum">
              <a:rPr lang="en-US" smtClean="0"/>
              <a:t>‹#›</a:t>
            </a:fld>
            <a:endParaRPr lang="en-US"/>
          </a:p>
        </p:txBody>
      </p:sp>
    </p:spTree>
    <p:extLst>
      <p:ext uri="{BB962C8B-B14F-4D97-AF65-F5344CB8AC3E}">
        <p14:creationId xmlns:p14="http://schemas.microsoft.com/office/powerpoint/2010/main" val="3367331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FFFFFF"/>
        </a:solidFill>
        <a:effectLst/>
      </p:bgPr>
    </p:bg>
    <p:spTree>
      <p:nvGrpSpPr>
        <p:cNvPr id="1" name=""/>
        <p:cNvGrpSpPr/>
        <p:nvPr/>
      </p:nvGrpSpPr>
      <p:grpSpPr>
        <a:xfrm>
          <a:off x="0" y="0"/>
          <a:ext cx="0" cy="0"/>
          <a:chOff x="0" y="0"/>
          <a:chExt cx="0" cy="0"/>
        </a:xfrm>
      </p:grpSpPr>
      <p:sp>
        <p:nvSpPr>
          <p:cNvPr id="16" name="Shape 16"/>
          <p:cNvSpPr>
            <a:spLocks noGrp="1"/>
          </p:cNvSpPr>
          <p:nvPr>
            <p:ph type="title"/>
          </p:nvPr>
        </p:nvSpPr>
        <p:spPr>
          <a:xfrm>
            <a:off x="952500" y="635000"/>
            <a:ext cx="5334000" cy="3987800"/>
          </a:xfrm>
          <a:prstGeom prst="rect">
            <a:avLst/>
          </a:prstGeom>
        </p:spPr>
        <p:txBody>
          <a:bodyPr lIns="0" tIns="0" rIns="0" bIns="0">
            <a:normAutofit/>
          </a:bodyPr>
          <a:lstStyle>
            <a:lvl1pPr algn="ctr">
              <a:defRPr sz="6000" b="0">
                <a:solidFill>
                  <a:srgbClr val="000000"/>
                </a:solidFill>
                <a:latin typeface="+mn-lt"/>
                <a:ea typeface="+mn-ea"/>
                <a:cs typeface="+mn-cs"/>
                <a:sym typeface="Helvetica Light"/>
              </a:defRPr>
            </a:lvl1pPr>
          </a:lstStyle>
          <a:p>
            <a:pPr lvl="0">
              <a:defRPr sz="1800"/>
            </a:pPr>
            <a:r>
              <a:rPr sz="6000"/>
              <a:t>Title Text</a:t>
            </a:r>
          </a:p>
        </p:txBody>
      </p:sp>
      <p:sp>
        <p:nvSpPr>
          <p:cNvPr id="17" name="Shape 17"/>
          <p:cNvSpPr>
            <a:spLocks noGrp="1"/>
          </p:cNvSpPr>
          <p:nvPr>
            <p:ph type="body" idx="1"/>
          </p:nvPr>
        </p:nvSpPr>
        <p:spPr>
          <a:xfrm>
            <a:off x="952500" y="4762500"/>
            <a:ext cx="5334000" cy="4102100"/>
          </a:xfrm>
          <a:prstGeom prst="rect">
            <a:avLst/>
          </a:prstGeom>
        </p:spPr>
        <p:txBody>
          <a:bodyPr lIns="0" tIns="0" rIns="0" bIns="0" anchor="t">
            <a:normAutofit/>
          </a:bodyPr>
          <a:lstStyle>
            <a:lvl1pPr algn="ctr">
              <a:spcBef>
                <a:spcPts val="0"/>
              </a:spcBef>
              <a:defRPr sz="3200">
                <a:solidFill>
                  <a:srgbClr val="000000"/>
                </a:solidFill>
                <a:latin typeface="+mn-lt"/>
                <a:ea typeface="+mn-ea"/>
                <a:cs typeface="+mn-cs"/>
                <a:sym typeface="Helvetica Light"/>
              </a:defRPr>
            </a:lvl1pPr>
            <a:lvl2pPr indent="228600" algn="ctr">
              <a:spcBef>
                <a:spcPts val="0"/>
              </a:spcBef>
              <a:defRPr sz="3200">
                <a:solidFill>
                  <a:srgbClr val="000000"/>
                </a:solidFill>
                <a:latin typeface="+mn-lt"/>
                <a:ea typeface="+mn-ea"/>
                <a:cs typeface="+mn-cs"/>
                <a:sym typeface="Helvetica Light"/>
              </a:defRPr>
            </a:lvl2pPr>
            <a:lvl3pPr indent="457200" algn="ctr">
              <a:spcBef>
                <a:spcPts val="0"/>
              </a:spcBef>
              <a:defRPr sz="3200">
                <a:solidFill>
                  <a:srgbClr val="000000"/>
                </a:solidFill>
                <a:latin typeface="+mn-lt"/>
                <a:ea typeface="+mn-ea"/>
                <a:cs typeface="+mn-cs"/>
                <a:sym typeface="Helvetica Light"/>
              </a:defRPr>
            </a:lvl3pPr>
            <a:lvl4pPr indent="685800" algn="ctr">
              <a:spcBef>
                <a:spcPts val="0"/>
              </a:spcBef>
              <a:defRPr sz="3200">
                <a:solidFill>
                  <a:srgbClr val="000000"/>
                </a:solidFill>
                <a:latin typeface="+mn-lt"/>
                <a:ea typeface="+mn-ea"/>
                <a:cs typeface="+mn-cs"/>
                <a:sym typeface="Helvetica Light"/>
              </a:defRPr>
            </a:lvl4pPr>
            <a:lvl5pPr indent="914400" algn="ctr">
              <a:spcBef>
                <a:spcPts val="0"/>
              </a:spcBef>
              <a:defRPr sz="3200">
                <a:solidFill>
                  <a:srgbClr val="000000"/>
                </a:solidFill>
                <a:latin typeface="+mn-lt"/>
                <a:ea typeface="+mn-ea"/>
                <a:cs typeface="+mn-cs"/>
                <a:sym typeface="Helvetica Ligh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FFFFFF"/>
        </a:solidFill>
        <a:effectLst/>
      </p:bgPr>
    </p:bg>
    <p:spTree>
      <p:nvGrpSpPr>
        <p:cNvPr id="1" name=""/>
        <p:cNvGrpSpPr/>
        <p:nvPr/>
      </p:nvGrpSpPr>
      <p:grpSpPr>
        <a:xfrm>
          <a:off x="0" y="0"/>
          <a:ext cx="0" cy="0"/>
          <a:chOff x="0" y="0"/>
          <a:chExt cx="0" cy="0"/>
        </a:xfrm>
      </p:grpSpPr>
      <p:sp>
        <p:nvSpPr>
          <p:cNvPr id="19" name="Shape 19"/>
          <p:cNvSpPr>
            <a:spLocks noGrp="1"/>
          </p:cNvSpPr>
          <p:nvPr>
            <p:ph type="title"/>
          </p:nvPr>
        </p:nvSpPr>
        <p:spPr>
          <a:xfrm>
            <a:off x="952500" y="444500"/>
            <a:ext cx="11099800" cy="2159000"/>
          </a:xfrm>
          <a:prstGeom prst="rect">
            <a:avLst/>
          </a:prstGeom>
        </p:spPr>
        <p:txBody>
          <a:bodyPr lIns="0" tIns="0" rIns="0" bIns="0" anchor="ctr">
            <a:normAutofit/>
          </a:bodyPr>
          <a:lstStyle>
            <a:lvl1pPr algn="ctr">
              <a:defRPr sz="8000" b="0">
                <a:solidFill>
                  <a:srgbClr val="000000"/>
                </a:solidFill>
                <a:latin typeface="+mn-lt"/>
                <a:ea typeface="+mn-ea"/>
                <a:cs typeface="+mn-cs"/>
                <a:sym typeface="Helvetica Light"/>
              </a:defRPr>
            </a:lvl1p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24" name="Shape 24"/>
          <p:cNvSpPr>
            <a:spLocks noGrp="1"/>
          </p:cNvSpPr>
          <p:nvPr>
            <p:ph type="title"/>
          </p:nvPr>
        </p:nvSpPr>
        <p:spPr>
          <a:xfrm>
            <a:off x="952500" y="444500"/>
            <a:ext cx="11099800" cy="2159000"/>
          </a:xfrm>
          <a:prstGeom prst="rect">
            <a:avLst/>
          </a:prstGeom>
        </p:spPr>
        <p:txBody>
          <a:bodyPr lIns="0" tIns="0" rIns="0" bIns="0" anchor="ctr">
            <a:normAutofit/>
          </a:bodyPr>
          <a:lstStyle>
            <a:lvl1pPr algn="ctr">
              <a:defRPr sz="8000" b="0">
                <a:solidFill>
                  <a:srgbClr val="000000"/>
                </a:solidFill>
                <a:latin typeface="+mn-lt"/>
                <a:ea typeface="+mn-ea"/>
                <a:cs typeface="+mn-cs"/>
                <a:sym typeface="Helvetica Light"/>
              </a:defRPr>
            </a:lvl1pPr>
          </a:lstStyle>
          <a:p>
            <a:pPr lvl="0">
              <a:defRPr sz="1800"/>
            </a:pPr>
            <a:r>
              <a:rPr sz="8000"/>
              <a:t>Title Text</a:t>
            </a:r>
          </a:p>
        </p:txBody>
      </p:sp>
      <p:sp>
        <p:nvSpPr>
          <p:cNvPr id="25" name="Shape 25"/>
          <p:cNvSpPr>
            <a:spLocks noGrp="1"/>
          </p:cNvSpPr>
          <p:nvPr>
            <p:ph type="body" idx="1"/>
          </p:nvPr>
        </p:nvSpPr>
        <p:spPr>
          <a:xfrm>
            <a:off x="952500" y="2603500"/>
            <a:ext cx="5334000" cy="6286500"/>
          </a:xfrm>
          <a:prstGeom prst="rect">
            <a:avLst/>
          </a:prstGeom>
        </p:spPr>
        <p:txBody>
          <a:bodyPr lIns="0" tIns="0" rIns="0" bIns="0" anchor="ctr">
            <a:normAutofit/>
          </a:bodyPr>
          <a:lstStyle>
            <a:lvl1pPr marL="342900" indent="-342900">
              <a:spcBef>
                <a:spcPts val="3200"/>
              </a:spcBef>
              <a:buSzPct val="75000"/>
              <a:buChar char="•"/>
              <a:defRPr sz="2800">
                <a:solidFill>
                  <a:srgbClr val="000000"/>
                </a:solidFill>
                <a:latin typeface="+mn-lt"/>
                <a:ea typeface="+mn-ea"/>
                <a:cs typeface="+mn-cs"/>
                <a:sym typeface="Helvetica Light"/>
              </a:defRPr>
            </a:lvl1pPr>
            <a:lvl2pPr marL="685800" indent="-342900">
              <a:spcBef>
                <a:spcPts val="3200"/>
              </a:spcBef>
              <a:buSzPct val="75000"/>
              <a:buChar char="•"/>
              <a:defRPr sz="2800">
                <a:solidFill>
                  <a:srgbClr val="000000"/>
                </a:solidFill>
                <a:latin typeface="+mn-lt"/>
                <a:ea typeface="+mn-ea"/>
                <a:cs typeface="+mn-cs"/>
                <a:sym typeface="Helvetica Light"/>
              </a:defRPr>
            </a:lvl2pPr>
            <a:lvl3pPr marL="1028700" indent="-342900">
              <a:spcBef>
                <a:spcPts val="3200"/>
              </a:spcBef>
              <a:buSzPct val="75000"/>
              <a:buChar char="•"/>
              <a:defRPr sz="2800">
                <a:solidFill>
                  <a:srgbClr val="000000"/>
                </a:solidFill>
                <a:latin typeface="+mn-lt"/>
                <a:ea typeface="+mn-ea"/>
                <a:cs typeface="+mn-cs"/>
                <a:sym typeface="Helvetica Light"/>
              </a:defRPr>
            </a:lvl3pPr>
            <a:lvl4pPr marL="1371600" indent="-342900">
              <a:spcBef>
                <a:spcPts val="3200"/>
              </a:spcBef>
              <a:buSzPct val="75000"/>
              <a:buChar char="•"/>
              <a:defRPr sz="2800">
                <a:solidFill>
                  <a:srgbClr val="000000"/>
                </a:solidFill>
                <a:latin typeface="+mn-lt"/>
                <a:ea typeface="+mn-ea"/>
                <a:cs typeface="+mn-cs"/>
                <a:sym typeface="Helvetica Light"/>
              </a:defRPr>
            </a:lvl4pPr>
            <a:lvl5pPr marL="1714500" indent="-342900">
              <a:spcBef>
                <a:spcPts val="3200"/>
              </a:spcBef>
              <a:buSzPct val="75000"/>
              <a:buChar char="•"/>
              <a:defRPr sz="2800">
                <a:solidFill>
                  <a:srgbClr val="000000"/>
                </a:solidFill>
                <a:latin typeface="+mn-lt"/>
                <a:ea typeface="+mn-ea"/>
                <a:cs typeface="+mn-cs"/>
                <a:sym typeface="Helvetica Light"/>
              </a:defRPr>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b="0">
                <a:solidFill>
                  <a:srgbClr val="000000"/>
                </a:solidFill>
              </a:defRPr>
            </a:pPr>
            <a:r>
              <a:rPr sz="4800" b="1">
                <a:solidFill>
                  <a:srgbClr val="437FBD"/>
                </a:solidFill>
              </a:rPr>
              <a:t>Title Text</a:t>
            </a:r>
          </a:p>
        </p:txBody>
      </p:sp>
      <p:sp>
        <p:nvSpPr>
          <p:cNvPr id="34" name="Shape 34"/>
          <p:cNvSpPr>
            <a:spLocks noGrp="1"/>
          </p:cNvSpPr>
          <p:nvPr>
            <p:ph type="body" idx="1"/>
          </p:nvPr>
        </p:nvSpPr>
        <p:spPr>
          <a:prstGeom prst="rect">
            <a:avLst/>
          </a:prstGeom>
        </p:spPr>
        <p:txBody>
          <a:bodyPr/>
          <a:lstStyle/>
          <a:p>
            <a:pPr lvl="0">
              <a:defRPr sz="1800">
                <a:solidFill>
                  <a:srgbClr val="000000"/>
                </a:solidFill>
              </a:defRPr>
            </a:pPr>
            <a:r>
              <a:rPr sz="2200">
                <a:solidFill>
                  <a:srgbClr val="929292"/>
                </a:solidFill>
              </a:rPr>
              <a:t>Body Level One</a:t>
            </a:r>
          </a:p>
          <a:p>
            <a:pPr lvl="1">
              <a:defRPr sz="1800">
                <a:solidFill>
                  <a:srgbClr val="000000"/>
                </a:solidFill>
              </a:defRPr>
            </a:pPr>
            <a:r>
              <a:rPr sz="2200">
                <a:solidFill>
                  <a:srgbClr val="929292"/>
                </a:solidFill>
              </a:rPr>
              <a:t>Body Level Two</a:t>
            </a:r>
          </a:p>
          <a:p>
            <a:pPr lvl="2">
              <a:defRPr sz="1800">
                <a:solidFill>
                  <a:srgbClr val="000000"/>
                </a:solidFill>
              </a:defRPr>
            </a:pPr>
            <a:r>
              <a:rPr sz="2200">
                <a:solidFill>
                  <a:srgbClr val="929292"/>
                </a:solidFill>
              </a:rPr>
              <a:t>Body Level Three</a:t>
            </a:r>
          </a:p>
          <a:p>
            <a:pPr lvl="3">
              <a:defRPr sz="1800">
                <a:solidFill>
                  <a:srgbClr val="000000"/>
                </a:solidFill>
              </a:defRPr>
            </a:pPr>
            <a:r>
              <a:rPr sz="2200">
                <a:solidFill>
                  <a:srgbClr val="929292"/>
                </a:solidFill>
              </a:rPr>
              <a:t>Body Level Four</a:t>
            </a:r>
          </a:p>
          <a:p>
            <a:pPr lvl="4">
              <a:defRPr sz="1800">
                <a:solidFill>
                  <a:srgbClr val="000000"/>
                </a:solidFill>
              </a:defRPr>
            </a:pPr>
            <a:r>
              <a:rPr sz="2200">
                <a:solidFill>
                  <a:srgbClr val="929292"/>
                </a:solidFill>
              </a:rPr>
              <a:t>Body Level Five</a:t>
            </a:r>
          </a:p>
        </p:txBody>
      </p:sp>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b="0">
                <a:solidFill>
                  <a:srgbClr val="000000"/>
                </a:solidFill>
              </a:defRPr>
            </a:pPr>
            <a:r>
              <a:rPr sz="4800" b="1">
                <a:solidFill>
                  <a:srgbClr val="437FBD"/>
                </a:solidFill>
              </a:rPr>
              <a:t>Title Text</a:t>
            </a:r>
          </a:p>
        </p:txBody>
      </p:sp>
      <p:sp>
        <p:nvSpPr>
          <p:cNvPr id="38" name="Shape 38"/>
          <p:cNvSpPr>
            <a:spLocks noGrp="1"/>
          </p:cNvSpPr>
          <p:nvPr>
            <p:ph type="body" idx="1"/>
          </p:nvPr>
        </p:nvSpPr>
        <p:spPr>
          <a:prstGeom prst="rect">
            <a:avLst/>
          </a:prstGeom>
        </p:spPr>
        <p:txBody>
          <a:bodyPr/>
          <a:lstStyle/>
          <a:p>
            <a:pPr lvl="0">
              <a:defRPr sz="1800">
                <a:solidFill>
                  <a:srgbClr val="000000"/>
                </a:solidFill>
              </a:defRPr>
            </a:pPr>
            <a:r>
              <a:rPr sz="2200">
                <a:solidFill>
                  <a:srgbClr val="929292"/>
                </a:solidFill>
              </a:rPr>
              <a:t>Body Level One</a:t>
            </a:r>
          </a:p>
          <a:p>
            <a:pPr lvl="1">
              <a:defRPr sz="1800">
                <a:solidFill>
                  <a:srgbClr val="000000"/>
                </a:solidFill>
              </a:defRPr>
            </a:pPr>
            <a:r>
              <a:rPr sz="2200">
                <a:solidFill>
                  <a:srgbClr val="929292"/>
                </a:solidFill>
              </a:rPr>
              <a:t>Body Level Two</a:t>
            </a:r>
          </a:p>
          <a:p>
            <a:pPr lvl="2">
              <a:defRPr sz="1800">
                <a:solidFill>
                  <a:srgbClr val="000000"/>
                </a:solidFill>
              </a:defRPr>
            </a:pPr>
            <a:r>
              <a:rPr sz="2200">
                <a:solidFill>
                  <a:srgbClr val="929292"/>
                </a:solidFill>
              </a:rPr>
              <a:t>Body Level Three</a:t>
            </a:r>
          </a:p>
          <a:p>
            <a:pPr lvl="3">
              <a:defRPr sz="1800">
                <a:solidFill>
                  <a:srgbClr val="000000"/>
                </a:solidFill>
              </a:defRPr>
            </a:pPr>
            <a:r>
              <a:rPr sz="2200">
                <a:solidFill>
                  <a:srgbClr val="929292"/>
                </a:solidFill>
              </a:rPr>
              <a:t>Body Level Four</a:t>
            </a:r>
          </a:p>
          <a:p>
            <a:pPr lvl="4">
              <a:defRPr sz="1800">
                <a:solidFill>
                  <a:srgbClr val="000000"/>
                </a:solidFill>
              </a:defRPr>
            </a:pPr>
            <a:r>
              <a:rPr sz="2200">
                <a:solidFill>
                  <a:srgbClr val="929292"/>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4DB6682A-6320-4F58-BE88-A53356D33AB8}" type="datetimeFigureOut">
              <a:rPr lang="en-US" smtClean="0"/>
              <a:t>3/6/19</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endParaRPr lang="en-US"/>
          </a:p>
        </p:txBody>
      </p:sp>
      <p:sp>
        <p:nvSpPr>
          <p:cNvPr id="6" name="Slide Number Placeholder 5"/>
          <p:cNvSpPr>
            <a:spLocks noGrp="1"/>
          </p:cNvSpPr>
          <p:nvPr>
            <p:ph type="sldNum" sz="quarter" idx="12"/>
          </p:nvPr>
        </p:nvSpPr>
        <p:spPr>
          <a:xfrm>
            <a:off x="11843210" y="9194800"/>
            <a:ext cx="315792" cy="312906"/>
          </a:xfrm>
        </p:spPr>
        <p:txBody>
          <a:bodyPr/>
          <a:lstStyle/>
          <a:p>
            <a:fld id="{7D2696B9-88AF-430B-9E7E-58E85CE68AAE}" type="slidenum">
              <a:rPr lang="en-US" smtClean="0"/>
              <a:t>‹#›</a:t>
            </a:fld>
            <a:endParaRPr lang="en-US"/>
          </a:p>
        </p:txBody>
      </p:sp>
    </p:spTree>
    <p:extLst>
      <p:ext uri="{BB962C8B-B14F-4D97-AF65-F5344CB8AC3E}">
        <p14:creationId xmlns:p14="http://schemas.microsoft.com/office/powerpoint/2010/main" val="623783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4DB6682A-6320-4F58-BE88-A53356D33AB8}" type="datetimeFigureOut">
              <a:rPr lang="en-US" smtClean="0"/>
              <a:t>3/6/19</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endParaRPr lang="en-US"/>
          </a:p>
        </p:txBody>
      </p:sp>
      <p:sp>
        <p:nvSpPr>
          <p:cNvPr id="6" name="Slide Number Placeholder 5"/>
          <p:cNvSpPr>
            <a:spLocks noGrp="1"/>
          </p:cNvSpPr>
          <p:nvPr>
            <p:ph type="sldNum" sz="quarter" idx="12"/>
          </p:nvPr>
        </p:nvSpPr>
        <p:spPr>
          <a:xfrm>
            <a:off x="11843210" y="9194800"/>
            <a:ext cx="315792" cy="312906"/>
          </a:xfrm>
        </p:spPr>
        <p:txBody>
          <a:bodyPr/>
          <a:lstStyle/>
          <a:p>
            <a:fld id="{7D2696B9-88AF-430B-9E7E-58E85CE68AAE}" type="slidenum">
              <a:rPr lang="en-US" smtClean="0"/>
              <a:t>‹#›</a:t>
            </a:fld>
            <a:endParaRPr lang="en-US"/>
          </a:p>
        </p:txBody>
      </p:sp>
    </p:spTree>
    <p:extLst>
      <p:ext uri="{BB962C8B-B14F-4D97-AF65-F5344CB8AC3E}">
        <p14:creationId xmlns:p14="http://schemas.microsoft.com/office/powerpoint/2010/main" val="323232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101600" y="-139700"/>
            <a:ext cx="13208000" cy="10045700"/>
          </a:xfrm>
          <a:prstGeom prst="rect">
            <a:avLst/>
          </a:prstGeom>
          <a:gradFill>
            <a:gsLst>
              <a:gs pos="0">
                <a:srgbClr val="FFFFFF"/>
              </a:gs>
              <a:gs pos="26030">
                <a:srgbClr val="FFFFFF">
                  <a:alpha val="50000"/>
                </a:srgbClr>
              </a:gs>
              <a:gs pos="100000">
                <a:srgbClr val="FFFFFF">
                  <a:alpha val="0"/>
                </a:srgbClr>
              </a:gs>
            </a:gsLst>
            <a:path>
              <a:fillToRect l="9817" t="11651" r="90182" b="88348"/>
            </a:path>
          </a:gradFill>
          <a:ln w="12700">
            <a:miter lim="400000"/>
          </a:ln>
        </p:spPr>
        <p:txBody>
          <a:bodyPr lIns="63500" tIns="63500" rIns="63500" bIns="63500" anchor="ctr"/>
          <a:lstStyle/>
          <a:p>
            <a:pPr lvl="0">
              <a:defRPr sz="1400">
                <a:solidFill>
                  <a:srgbClr val="FFFFFF"/>
                </a:solidFill>
                <a:latin typeface="ArialUnicodeMS"/>
                <a:ea typeface="ArialUnicodeMS"/>
                <a:cs typeface="ArialUnicodeMS"/>
                <a:sym typeface="ArialUnicodeMS"/>
              </a:defRPr>
            </a:pPr>
            <a:endParaRPr/>
          </a:p>
        </p:txBody>
      </p:sp>
      <p:pic>
        <p:nvPicPr>
          <p:cNvPr id="3" name="Apple Logo 127 1.4.pdf"/>
          <p:cNvPicPr/>
          <p:nvPr/>
        </p:nvPicPr>
        <p:blipFill>
          <a:blip r:embed="rId13">
            <a:extLst/>
          </a:blip>
          <a:stretch>
            <a:fillRect/>
          </a:stretch>
        </p:blipFill>
        <p:spPr>
          <a:xfrm>
            <a:off x="13398500" y="1333500"/>
            <a:ext cx="406400" cy="498574"/>
          </a:xfrm>
          <a:prstGeom prst="rect">
            <a:avLst/>
          </a:prstGeom>
          <a:ln w="12700">
            <a:miter lim="400000"/>
          </a:ln>
        </p:spPr>
      </p:pic>
      <p:sp>
        <p:nvSpPr>
          <p:cNvPr id="4" name="Shape 4"/>
          <p:cNvSpPr>
            <a:spLocks noGrp="1"/>
          </p:cNvSpPr>
          <p:nvPr>
            <p:ph type="title"/>
          </p:nvPr>
        </p:nvSpPr>
        <p:spPr>
          <a:xfrm>
            <a:off x="927100" y="1663700"/>
            <a:ext cx="11163300" cy="2997200"/>
          </a:xfrm>
          <a:prstGeom prst="rect">
            <a:avLst/>
          </a:prstGeom>
          <a:ln w="12700">
            <a:miter lim="400000"/>
          </a:ln>
          <a:extLst>
            <a:ext uri="{C572A759-6A51-4108-AA02-DFA0A04FC94B}">
              <ma14:wrappingTextBoxFlag xmlns:ma14="http://schemas.microsoft.com/office/mac/drawingml/2011/main" xmlns="" val="1"/>
            </a:ext>
          </a:extLst>
        </p:spPr>
        <p:txBody>
          <a:bodyPr lIns="63500" tIns="63500" rIns="63500" bIns="63500" anchor="b"/>
          <a:lstStyle/>
          <a:p>
            <a:pPr lvl="0">
              <a:defRPr sz="1800" b="0">
                <a:solidFill>
                  <a:srgbClr val="000000"/>
                </a:solidFill>
              </a:defRPr>
            </a:pPr>
            <a:r>
              <a:rPr sz="4800" b="1">
                <a:solidFill>
                  <a:srgbClr val="437FBD"/>
                </a:solidFill>
              </a:rPr>
              <a:t>Title Text</a:t>
            </a:r>
          </a:p>
        </p:txBody>
      </p:sp>
      <p:sp>
        <p:nvSpPr>
          <p:cNvPr id="5" name="Shape 5"/>
          <p:cNvSpPr>
            <a:spLocks noGrp="1"/>
          </p:cNvSpPr>
          <p:nvPr>
            <p:ph type="body" idx="1"/>
          </p:nvPr>
        </p:nvSpPr>
        <p:spPr>
          <a:xfrm>
            <a:off x="927100" y="7493000"/>
            <a:ext cx="8826500" cy="1524000"/>
          </a:xfrm>
          <a:prstGeom prst="rect">
            <a:avLst/>
          </a:prstGeom>
          <a:ln w="12700">
            <a:miter lim="400000"/>
          </a:ln>
          <a:extLst>
            <a:ext uri="{C572A759-6A51-4108-AA02-DFA0A04FC94B}">
              <ma14:wrappingTextBoxFlag xmlns:ma14="http://schemas.microsoft.com/office/mac/drawingml/2011/main" xmlns="" val="1"/>
            </a:ext>
          </a:extLst>
        </p:spPr>
        <p:txBody>
          <a:bodyPr lIns="63500" tIns="63500" rIns="63500" bIns="63500" anchor="b"/>
          <a:lstStyle/>
          <a:p>
            <a:pPr lvl="0">
              <a:defRPr sz="1800">
                <a:solidFill>
                  <a:srgbClr val="000000"/>
                </a:solidFill>
              </a:defRPr>
            </a:pPr>
            <a:r>
              <a:rPr sz="2200">
                <a:solidFill>
                  <a:srgbClr val="929292"/>
                </a:solidFill>
              </a:rPr>
              <a:t>Body Level One</a:t>
            </a:r>
          </a:p>
          <a:p>
            <a:pPr lvl="1">
              <a:defRPr sz="1800">
                <a:solidFill>
                  <a:srgbClr val="000000"/>
                </a:solidFill>
              </a:defRPr>
            </a:pPr>
            <a:r>
              <a:rPr sz="2200">
                <a:solidFill>
                  <a:srgbClr val="929292"/>
                </a:solidFill>
              </a:rPr>
              <a:t>Body Level Two</a:t>
            </a:r>
          </a:p>
          <a:p>
            <a:pPr lvl="2">
              <a:defRPr sz="1800">
                <a:solidFill>
                  <a:srgbClr val="000000"/>
                </a:solidFill>
              </a:defRPr>
            </a:pPr>
            <a:r>
              <a:rPr sz="2200">
                <a:solidFill>
                  <a:srgbClr val="929292"/>
                </a:solidFill>
              </a:rPr>
              <a:t>Body Level Three</a:t>
            </a:r>
          </a:p>
          <a:p>
            <a:pPr lvl="3">
              <a:defRPr sz="1800">
                <a:solidFill>
                  <a:srgbClr val="000000"/>
                </a:solidFill>
              </a:defRPr>
            </a:pPr>
            <a:r>
              <a:rPr sz="2200">
                <a:solidFill>
                  <a:srgbClr val="929292"/>
                </a:solidFill>
              </a:rPr>
              <a:t>Body Level Four</a:t>
            </a:r>
          </a:p>
          <a:p>
            <a:pPr lvl="4">
              <a:defRPr sz="1800">
                <a:solidFill>
                  <a:srgbClr val="000000"/>
                </a:solidFill>
              </a:defRPr>
            </a:pPr>
            <a:r>
              <a:rPr sz="2200">
                <a:solidFill>
                  <a:srgbClr val="929292"/>
                </a:solidFill>
              </a:rPr>
              <a:t>Body Level Five</a:t>
            </a:r>
          </a:p>
        </p:txBody>
      </p:sp>
      <p:sp>
        <p:nvSpPr>
          <p:cNvPr id="6" name="Shape 6"/>
          <p:cNvSpPr>
            <a:spLocks noGrp="1"/>
          </p:cNvSpPr>
          <p:nvPr>
            <p:ph type="sldNum" sz="quarter" idx="2"/>
          </p:nvPr>
        </p:nvSpPr>
        <p:spPr>
          <a:xfrm>
            <a:off x="11826569" y="9194800"/>
            <a:ext cx="332433" cy="317500"/>
          </a:xfrm>
          <a:prstGeom prst="rect">
            <a:avLst/>
          </a:prstGeom>
          <a:ln w="12700">
            <a:miter lim="400000"/>
          </a:ln>
        </p:spPr>
        <p:txBody>
          <a:bodyPr wrap="none" lIns="63500" tIns="63500" rIns="63500" bIns="63500">
            <a:spAutoFit/>
          </a:bodyPr>
          <a:lstStyle>
            <a:lvl1pPr algn="r">
              <a:defRPr sz="1200">
                <a:solidFill>
                  <a:srgbClr val="A6B0C0"/>
                </a:solidFill>
                <a:latin typeface="ArialUnicodeMS"/>
                <a:ea typeface="ArialUnicodeMS"/>
                <a:cs typeface="ArialUnicodeMS"/>
                <a:sym typeface="ArialUnicodeMS"/>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60" r:id="rId5"/>
    <p:sldLayoutId id="2147483661" r:id="rId6"/>
    <p:sldLayoutId id="2147483662" r:id="rId7"/>
    <p:sldLayoutId id="2147483663" r:id="rId8"/>
    <p:sldLayoutId id="2147483664" r:id="rId9"/>
    <p:sldLayoutId id="2147483665" r:id="rId10"/>
  </p:sldLayoutIdLst>
  <p:transition spd="med"/>
  <p:txStyles>
    <p:titleStyle>
      <a:lvl1pPr defTabSz="584200">
        <a:defRPr sz="4800" b="1">
          <a:solidFill>
            <a:srgbClr val="437FBD"/>
          </a:solidFill>
          <a:latin typeface="ArialUnicodeMS"/>
          <a:ea typeface="ArialUnicodeMS"/>
          <a:cs typeface="ArialUnicodeMS"/>
          <a:sym typeface="ArialUnicodeMS"/>
        </a:defRPr>
      </a:lvl1pPr>
      <a:lvl2pPr indent="228600" defTabSz="584200">
        <a:defRPr sz="4800" b="1">
          <a:solidFill>
            <a:srgbClr val="437FBD"/>
          </a:solidFill>
          <a:latin typeface="ArialUnicodeMS"/>
          <a:ea typeface="ArialUnicodeMS"/>
          <a:cs typeface="ArialUnicodeMS"/>
          <a:sym typeface="ArialUnicodeMS"/>
        </a:defRPr>
      </a:lvl2pPr>
      <a:lvl3pPr indent="457200" defTabSz="584200">
        <a:defRPr sz="4800" b="1">
          <a:solidFill>
            <a:srgbClr val="437FBD"/>
          </a:solidFill>
          <a:latin typeface="ArialUnicodeMS"/>
          <a:ea typeface="ArialUnicodeMS"/>
          <a:cs typeface="ArialUnicodeMS"/>
          <a:sym typeface="ArialUnicodeMS"/>
        </a:defRPr>
      </a:lvl3pPr>
      <a:lvl4pPr indent="685800" defTabSz="584200">
        <a:defRPr sz="4800" b="1">
          <a:solidFill>
            <a:srgbClr val="437FBD"/>
          </a:solidFill>
          <a:latin typeface="ArialUnicodeMS"/>
          <a:ea typeface="ArialUnicodeMS"/>
          <a:cs typeface="ArialUnicodeMS"/>
          <a:sym typeface="ArialUnicodeMS"/>
        </a:defRPr>
      </a:lvl4pPr>
      <a:lvl5pPr indent="914400" defTabSz="584200">
        <a:defRPr sz="4800" b="1">
          <a:solidFill>
            <a:srgbClr val="437FBD"/>
          </a:solidFill>
          <a:latin typeface="ArialUnicodeMS"/>
          <a:ea typeface="ArialUnicodeMS"/>
          <a:cs typeface="ArialUnicodeMS"/>
          <a:sym typeface="ArialUnicodeMS"/>
        </a:defRPr>
      </a:lvl5pPr>
      <a:lvl6pPr indent="1143000" defTabSz="584200">
        <a:defRPr sz="4800" b="1">
          <a:solidFill>
            <a:srgbClr val="437FBD"/>
          </a:solidFill>
          <a:latin typeface="ArialUnicodeMS"/>
          <a:ea typeface="ArialUnicodeMS"/>
          <a:cs typeface="ArialUnicodeMS"/>
          <a:sym typeface="ArialUnicodeMS"/>
        </a:defRPr>
      </a:lvl6pPr>
      <a:lvl7pPr indent="1371600" defTabSz="584200">
        <a:defRPr sz="4800" b="1">
          <a:solidFill>
            <a:srgbClr val="437FBD"/>
          </a:solidFill>
          <a:latin typeface="ArialUnicodeMS"/>
          <a:ea typeface="ArialUnicodeMS"/>
          <a:cs typeface="ArialUnicodeMS"/>
          <a:sym typeface="ArialUnicodeMS"/>
        </a:defRPr>
      </a:lvl7pPr>
      <a:lvl8pPr indent="1600200" defTabSz="584200">
        <a:defRPr sz="4800" b="1">
          <a:solidFill>
            <a:srgbClr val="437FBD"/>
          </a:solidFill>
          <a:latin typeface="ArialUnicodeMS"/>
          <a:ea typeface="ArialUnicodeMS"/>
          <a:cs typeface="ArialUnicodeMS"/>
          <a:sym typeface="ArialUnicodeMS"/>
        </a:defRPr>
      </a:lvl8pPr>
      <a:lvl9pPr indent="1828800" defTabSz="584200">
        <a:defRPr sz="4800" b="1">
          <a:solidFill>
            <a:srgbClr val="437FBD"/>
          </a:solidFill>
          <a:latin typeface="ArialUnicodeMS"/>
          <a:ea typeface="ArialUnicodeMS"/>
          <a:cs typeface="ArialUnicodeMS"/>
          <a:sym typeface="ArialUnicodeMS"/>
        </a:defRPr>
      </a:lvl9pPr>
    </p:titleStyle>
    <p:bodyStyle>
      <a:lvl1pPr defTabSz="584200">
        <a:spcBef>
          <a:spcPts val="200"/>
        </a:spcBef>
        <a:defRPr sz="2200">
          <a:solidFill>
            <a:srgbClr val="929292"/>
          </a:solidFill>
          <a:latin typeface="ArialUnicodeMS"/>
          <a:ea typeface="ArialUnicodeMS"/>
          <a:cs typeface="ArialUnicodeMS"/>
          <a:sym typeface="ArialUnicodeMS"/>
        </a:defRPr>
      </a:lvl1pPr>
      <a:lvl2pPr defTabSz="584200">
        <a:spcBef>
          <a:spcPts val="200"/>
        </a:spcBef>
        <a:defRPr sz="2200">
          <a:solidFill>
            <a:srgbClr val="929292"/>
          </a:solidFill>
          <a:latin typeface="ArialUnicodeMS"/>
          <a:ea typeface="ArialUnicodeMS"/>
          <a:cs typeface="ArialUnicodeMS"/>
          <a:sym typeface="ArialUnicodeMS"/>
        </a:defRPr>
      </a:lvl2pPr>
      <a:lvl3pPr defTabSz="584200">
        <a:spcBef>
          <a:spcPts val="200"/>
        </a:spcBef>
        <a:defRPr sz="2200">
          <a:solidFill>
            <a:srgbClr val="929292"/>
          </a:solidFill>
          <a:latin typeface="ArialUnicodeMS"/>
          <a:ea typeface="ArialUnicodeMS"/>
          <a:cs typeface="ArialUnicodeMS"/>
          <a:sym typeface="ArialUnicodeMS"/>
        </a:defRPr>
      </a:lvl3pPr>
      <a:lvl4pPr defTabSz="584200">
        <a:spcBef>
          <a:spcPts val="200"/>
        </a:spcBef>
        <a:defRPr sz="2200">
          <a:solidFill>
            <a:srgbClr val="929292"/>
          </a:solidFill>
          <a:latin typeface="ArialUnicodeMS"/>
          <a:ea typeface="ArialUnicodeMS"/>
          <a:cs typeface="ArialUnicodeMS"/>
          <a:sym typeface="ArialUnicodeMS"/>
        </a:defRPr>
      </a:lvl4pPr>
      <a:lvl5pPr defTabSz="584200">
        <a:spcBef>
          <a:spcPts val="200"/>
        </a:spcBef>
        <a:defRPr sz="2200">
          <a:solidFill>
            <a:srgbClr val="929292"/>
          </a:solidFill>
          <a:latin typeface="ArialUnicodeMS"/>
          <a:ea typeface="ArialUnicodeMS"/>
          <a:cs typeface="ArialUnicodeMS"/>
          <a:sym typeface="ArialUnicodeMS"/>
        </a:defRPr>
      </a:lvl5pPr>
      <a:lvl6pPr defTabSz="584200">
        <a:spcBef>
          <a:spcPts val="200"/>
        </a:spcBef>
        <a:defRPr sz="2200">
          <a:solidFill>
            <a:srgbClr val="929292"/>
          </a:solidFill>
          <a:latin typeface="ArialUnicodeMS"/>
          <a:ea typeface="ArialUnicodeMS"/>
          <a:cs typeface="ArialUnicodeMS"/>
          <a:sym typeface="ArialUnicodeMS"/>
        </a:defRPr>
      </a:lvl6pPr>
      <a:lvl7pPr defTabSz="584200">
        <a:spcBef>
          <a:spcPts val="200"/>
        </a:spcBef>
        <a:defRPr sz="2200">
          <a:solidFill>
            <a:srgbClr val="929292"/>
          </a:solidFill>
          <a:latin typeface="ArialUnicodeMS"/>
          <a:ea typeface="ArialUnicodeMS"/>
          <a:cs typeface="ArialUnicodeMS"/>
          <a:sym typeface="ArialUnicodeMS"/>
        </a:defRPr>
      </a:lvl7pPr>
      <a:lvl8pPr defTabSz="584200">
        <a:spcBef>
          <a:spcPts val="200"/>
        </a:spcBef>
        <a:defRPr sz="2200">
          <a:solidFill>
            <a:srgbClr val="929292"/>
          </a:solidFill>
          <a:latin typeface="ArialUnicodeMS"/>
          <a:ea typeface="ArialUnicodeMS"/>
          <a:cs typeface="ArialUnicodeMS"/>
          <a:sym typeface="ArialUnicodeMS"/>
        </a:defRPr>
      </a:lvl8pPr>
      <a:lvl9pPr defTabSz="584200">
        <a:spcBef>
          <a:spcPts val="200"/>
        </a:spcBef>
        <a:defRPr sz="2200">
          <a:solidFill>
            <a:srgbClr val="929292"/>
          </a:solidFill>
          <a:latin typeface="ArialUnicodeMS"/>
          <a:ea typeface="ArialUnicodeMS"/>
          <a:cs typeface="ArialUnicodeMS"/>
          <a:sym typeface="ArialUnicodeMS"/>
        </a:defRPr>
      </a:lvl9pPr>
    </p:bodyStyle>
    <p:otherStyle>
      <a:lvl1pPr algn="r" defTabSz="584200">
        <a:defRPr sz="1200">
          <a:solidFill>
            <a:schemeClr val="tx1"/>
          </a:solidFill>
          <a:latin typeface="+mn-lt"/>
          <a:ea typeface="+mn-ea"/>
          <a:cs typeface="+mn-cs"/>
          <a:sym typeface="ArialUnicodeMS"/>
        </a:defRPr>
      </a:lvl1pPr>
      <a:lvl2pPr indent="228600" algn="r" defTabSz="584200">
        <a:defRPr sz="1200">
          <a:solidFill>
            <a:schemeClr val="tx1"/>
          </a:solidFill>
          <a:latin typeface="+mn-lt"/>
          <a:ea typeface="+mn-ea"/>
          <a:cs typeface="+mn-cs"/>
          <a:sym typeface="ArialUnicodeMS"/>
        </a:defRPr>
      </a:lvl2pPr>
      <a:lvl3pPr indent="457200" algn="r" defTabSz="584200">
        <a:defRPr sz="1200">
          <a:solidFill>
            <a:schemeClr val="tx1"/>
          </a:solidFill>
          <a:latin typeface="+mn-lt"/>
          <a:ea typeface="+mn-ea"/>
          <a:cs typeface="+mn-cs"/>
          <a:sym typeface="ArialUnicodeMS"/>
        </a:defRPr>
      </a:lvl3pPr>
      <a:lvl4pPr indent="685800" algn="r" defTabSz="584200">
        <a:defRPr sz="1200">
          <a:solidFill>
            <a:schemeClr val="tx1"/>
          </a:solidFill>
          <a:latin typeface="+mn-lt"/>
          <a:ea typeface="+mn-ea"/>
          <a:cs typeface="+mn-cs"/>
          <a:sym typeface="ArialUnicodeMS"/>
        </a:defRPr>
      </a:lvl4pPr>
      <a:lvl5pPr indent="914400" algn="r" defTabSz="584200">
        <a:defRPr sz="1200">
          <a:solidFill>
            <a:schemeClr val="tx1"/>
          </a:solidFill>
          <a:latin typeface="+mn-lt"/>
          <a:ea typeface="+mn-ea"/>
          <a:cs typeface="+mn-cs"/>
          <a:sym typeface="ArialUnicodeMS"/>
        </a:defRPr>
      </a:lvl5pPr>
      <a:lvl6pPr indent="1143000" algn="r" defTabSz="584200">
        <a:defRPr sz="1200">
          <a:solidFill>
            <a:schemeClr val="tx1"/>
          </a:solidFill>
          <a:latin typeface="+mn-lt"/>
          <a:ea typeface="+mn-ea"/>
          <a:cs typeface="+mn-cs"/>
          <a:sym typeface="ArialUnicodeMS"/>
        </a:defRPr>
      </a:lvl6pPr>
      <a:lvl7pPr indent="1371600" algn="r" defTabSz="584200">
        <a:defRPr sz="1200">
          <a:solidFill>
            <a:schemeClr val="tx1"/>
          </a:solidFill>
          <a:latin typeface="+mn-lt"/>
          <a:ea typeface="+mn-ea"/>
          <a:cs typeface="+mn-cs"/>
          <a:sym typeface="ArialUnicodeMS"/>
        </a:defRPr>
      </a:lvl7pPr>
      <a:lvl8pPr indent="1600200" algn="r" defTabSz="584200">
        <a:defRPr sz="1200">
          <a:solidFill>
            <a:schemeClr val="tx1"/>
          </a:solidFill>
          <a:latin typeface="+mn-lt"/>
          <a:ea typeface="+mn-ea"/>
          <a:cs typeface="+mn-cs"/>
          <a:sym typeface="ArialUnicodeMS"/>
        </a:defRPr>
      </a:lvl8pPr>
      <a:lvl9pPr indent="1828800" algn="r" defTabSz="584200">
        <a:defRPr sz="1200">
          <a:solidFill>
            <a:schemeClr val="tx1"/>
          </a:solidFill>
          <a:latin typeface="+mn-lt"/>
          <a:ea typeface="+mn-ea"/>
          <a:cs typeface="+mn-cs"/>
          <a:sym typeface="ArialUnicode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3.mp4"/><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0.xml"/><Relationship Id="rId10" Type="http://schemas.openxmlformats.org/officeDocument/2006/relationships/image" Target="../media/image25.png"/><Relationship Id="rId4" Type="http://schemas.openxmlformats.org/officeDocument/2006/relationships/video" Target="../media/media3.mp4"/><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1903.00104v1" TargetMode="External"/><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5.xml"/><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1811.02033" TargetMode="External"/><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p:cNvSpPr>
          <p:nvPr>
            <p:ph type="subTitle" idx="1"/>
          </p:nvPr>
        </p:nvSpPr>
        <p:spPr>
          <a:xfrm>
            <a:off x="0" y="6782943"/>
            <a:ext cx="13004800" cy="2888069"/>
          </a:xfrm>
          <a:solidFill>
            <a:srgbClr val="FF9900"/>
          </a:solidFill>
          <a:ln>
            <a:solidFill>
              <a:schemeClr val="accent1"/>
            </a:solidFill>
            <a:miter lim="800000"/>
            <a:headEnd/>
            <a:tailEnd/>
          </a:ln>
        </p:spPr>
        <p:txBody>
          <a:bodyPr/>
          <a:lstStyle/>
          <a:p>
            <a:pPr eaLnBrk="1" hangingPunct="1">
              <a:lnSpc>
                <a:spcPct val="90000"/>
              </a:lnSpc>
            </a:pPr>
            <a:endParaRPr lang="en-US" altLang="en-US" sz="2844" dirty="0">
              <a:solidFill>
                <a:schemeClr val="tx1"/>
              </a:solidFill>
              <a:latin typeface="Comic Sans MS" panose="030F0702030302020204" pitchFamily="66" charset="0"/>
            </a:endParaRPr>
          </a:p>
          <a:p>
            <a:pPr eaLnBrk="1" hangingPunct="1">
              <a:lnSpc>
                <a:spcPct val="90000"/>
              </a:lnSpc>
            </a:pPr>
            <a:endParaRPr lang="en-US" altLang="en-US" sz="3200" dirty="0">
              <a:solidFill>
                <a:schemeClr val="tx1"/>
              </a:solidFill>
              <a:latin typeface="Comic Sans MS" panose="030F0702030302020204" pitchFamily="66" charset="0"/>
            </a:endParaRPr>
          </a:p>
          <a:p>
            <a:pPr eaLnBrk="1" hangingPunct="1">
              <a:lnSpc>
                <a:spcPct val="90000"/>
              </a:lnSpc>
            </a:pPr>
            <a:r>
              <a:rPr lang="en-US" altLang="en-US" sz="3200" dirty="0">
                <a:solidFill>
                  <a:schemeClr val="tx1"/>
                </a:solidFill>
                <a:latin typeface="Comic Sans MS" panose="030F0702030302020204" pitchFamily="66" charset="0"/>
              </a:rPr>
              <a:t>George </a:t>
            </a:r>
            <a:r>
              <a:rPr lang="en-US" altLang="en-US" sz="3200" dirty="0" err="1">
                <a:solidFill>
                  <a:schemeClr val="tx1"/>
                </a:solidFill>
                <a:latin typeface="Comic Sans MS" panose="030F0702030302020204" pitchFamily="66" charset="0"/>
              </a:rPr>
              <a:t>Em</a:t>
            </a:r>
            <a:r>
              <a:rPr lang="en-US" altLang="en-US" sz="3200" dirty="0">
                <a:solidFill>
                  <a:schemeClr val="tx1"/>
                </a:solidFill>
                <a:latin typeface="Comic Sans MS" panose="030F0702030302020204" pitchFamily="66" charset="0"/>
              </a:rPr>
              <a:t> </a:t>
            </a:r>
            <a:r>
              <a:rPr lang="en-US" altLang="en-US" sz="3200" dirty="0" err="1">
                <a:solidFill>
                  <a:schemeClr val="tx1"/>
                </a:solidFill>
                <a:latin typeface="Comic Sans MS" panose="030F0702030302020204" pitchFamily="66" charset="0"/>
              </a:rPr>
              <a:t>Karniadakis</a:t>
            </a:r>
            <a:endParaRPr lang="en-US" altLang="en-US" sz="3200" dirty="0">
              <a:solidFill>
                <a:schemeClr val="tx1"/>
              </a:solidFill>
              <a:latin typeface="Comic Sans MS" panose="030F0702030302020204" pitchFamily="66" charset="0"/>
            </a:endParaRPr>
          </a:p>
          <a:p>
            <a:pPr eaLnBrk="1" hangingPunct="1">
              <a:lnSpc>
                <a:spcPct val="90000"/>
              </a:lnSpc>
            </a:pPr>
            <a:r>
              <a:rPr lang="en-US" altLang="en-US" sz="2400" dirty="0">
                <a:solidFill>
                  <a:schemeClr val="tx1"/>
                </a:solidFill>
                <a:latin typeface="Comic Sans MS" panose="030F0702030302020204" pitchFamily="66" charset="0"/>
              </a:rPr>
              <a:t>Division of Applied Mathematics,  Brown University</a:t>
            </a:r>
          </a:p>
          <a:p>
            <a:pPr eaLnBrk="1" hangingPunct="1">
              <a:lnSpc>
                <a:spcPct val="90000"/>
              </a:lnSpc>
            </a:pPr>
            <a:r>
              <a:rPr lang="en-US" altLang="en-US" sz="2400" dirty="0">
                <a:solidFill>
                  <a:schemeClr val="tx1"/>
                </a:solidFill>
                <a:latin typeface="Comic Sans MS" panose="030F0702030302020204" pitchFamily="66" charset="0"/>
              </a:rPr>
              <a:t>Also @MIT and @PNNL</a:t>
            </a:r>
          </a:p>
          <a:p>
            <a:pPr>
              <a:lnSpc>
                <a:spcPct val="90000"/>
              </a:lnSpc>
            </a:pPr>
            <a:endParaRPr lang="en-US" altLang="en-US" sz="2400" dirty="0">
              <a:solidFill>
                <a:schemeClr val="tx1"/>
              </a:solidFill>
            </a:endParaRPr>
          </a:p>
          <a:p>
            <a:pPr>
              <a:lnSpc>
                <a:spcPct val="90000"/>
              </a:lnSpc>
            </a:pPr>
            <a:r>
              <a:rPr lang="en-US" altLang="en-US" sz="2400" dirty="0">
                <a:solidFill>
                  <a:schemeClr val="tx1"/>
                </a:solidFill>
              </a:rPr>
              <a:t>The </a:t>
            </a:r>
            <a:r>
              <a:rPr lang="en-US" altLang="en-US" sz="2400" b="1" dirty="0">
                <a:solidFill>
                  <a:srgbClr val="FF0000"/>
                </a:solidFill>
              </a:rPr>
              <a:t>CRUNCH</a:t>
            </a:r>
            <a:r>
              <a:rPr lang="en-US" altLang="en-US" sz="2400" dirty="0">
                <a:solidFill>
                  <a:schemeClr val="tx1"/>
                </a:solidFill>
              </a:rPr>
              <a:t> group: </a:t>
            </a:r>
            <a:r>
              <a:rPr lang="en-US" altLang="en-US" sz="2400" b="1" dirty="0">
                <a:solidFill>
                  <a:schemeClr val="tx1"/>
                </a:solidFill>
              </a:rPr>
              <a:t>Home of “Math + Machine Learning + X”</a:t>
            </a:r>
          </a:p>
          <a:p>
            <a:pPr>
              <a:lnSpc>
                <a:spcPct val="90000"/>
              </a:lnSpc>
            </a:pPr>
            <a:r>
              <a:rPr lang="en-US" altLang="en-US" sz="2400" dirty="0">
                <a:solidFill>
                  <a:schemeClr val="tx1"/>
                </a:solidFill>
              </a:rPr>
              <a:t> </a:t>
            </a:r>
            <a:r>
              <a:rPr lang="en-US" sz="2400" b="1" dirty="0">
                <a:solidFill>
                  <a:srgbClr val="0070C0"/>
                </a:solidFill>
              </a:rPr>
              <a:t>https://www.brown.edu/research/projects/crunch/home</a:t>
            </a:r>
          </a:p>
          <a:p>
            <a:pPr eaLnBrk="1" hangingPunct="1">
              <a:lnSpc>
                <a:spcPct val="90000"/>
              </a:lnSpc>
            </a:pPr>
            <a:endParaRPr lang="en-US" altLang="en-US" sz="2400" dirty="0">
              <a:solidFill>
                <a:srgbClr val="0000FF"/>
              </a:solidFill>
            </a:endParaRPr>
          </a:p>
        </p:txBody>
      </p:sp>
      <p:sp>
        <p:nvSpPr>
          <p:cNvPr id="12291" name="Text Box 3"/>
          <p:cNvSpPr txBox="1">
            <a:spLocks noChangeArrowheads="1"/>
          </p:cNvSpPr>
          <p:nvPr/>
        </p:nvSpPr>
        <p:spPr bwMode="auto">
          <a:xfrm>
            <a:off x="1099743" y="562188"/>
            <a:ext cx="184730"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marL="609600" indent="-609600"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sz="2844">
              <a:latin typeface="Times New Roman" panose="02020603050405020304" pitchFamily="18" charset="0"/>
              <a:ea typeface="ＭＳ Ｐゴシック" panose="020B0600070205080204" pitchFamily="34" charset="-128"/>
            </a:endParaRPr>
          </a:p>
        </p:txBody>
      </p:sp>
      <p:grpSp>
        <p:nvGrpSpPr>
          <p:cNvPr id="12293" name="Group 5"/>
          <p:cNvGrpSpPr>
            <a:grpSpLocks noChangeAspect="1"/>
          </p:cNvGrpSpPr>
          <p:nvPr/>
        </p:nvGrpSpPr>
        <p:grpSpPr bwMode="auto">
          <a:xfrm>
            <a:off x="11379200" y="8778240"/>
            <a:ext cx="1300480" cy="731520"/>
            <a:chOff x="4800" y="144"/>
            <a:chExt cx="768" cy="432"/>
          </a:xfrm>
        </p:grpSpPr>
        <p:pic>
          <p:nvPicPr>
            <p:cNvPr id="12301" name="Picture 6"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0" y="144"/>
              <a:ext cx="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7" descr="b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 y="14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4"/>
          <p:cNvSpPr>
            <a:spLocks noChangeArrowheads="1"/>
          </p:cNvSpPr>
          <p:nvPr/>
        </p:nvSpPr>
        <p:spPr bwMode="auto">
          <a:xfrm>
            <a:off x="108373" y="-8340"/>
            <a:ext cx="1267968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spcBef>
                <a:spcPct val="50000"/>
              </a:spcBef>
            </a:pPr>
            <a:r>
              <a:rPr lang="en-US" b="1" u="sng" dirty="0">
                <a:solidFill>
                  <a:srgbClr val="A40000"/>
                </a:solidFill>
              </a:rPr>
              <a:t>PINNs: Physics-Informed Neural Networks for Biomedical Applications</a:t>
            </a:r>
            <a:endParaRPr lang="en-US" altLang="en-US" b="1" dirty="0">
              <a:solidFill>
                <a:srgbClr val="A40000"/>
              </a:solidFill>
            </a:endParaRPr>
          </a:p>
          <a:p>
            <a:pPr eaLnBrk="1" hangingPunct="1">
              <a:spcBef>
                <a:spcPct val="50000"/>
              </a:spcBef>
            </a:pPr>
            <a:r>
              <a:rPr lang="en-US" altLang="en-US" b="1" i="1" dirty="0">
                <a:solidFill>
                  <a:srgbClr val="A40000"/>
                </a:solidFill>
                <a:latin typeface="Calibri" panose="020F0502020204030204" pitchFamily="34" charset="0"/>
                <a:ea typeface="ＭＳ Ｐゴシック" panose="020B0600070205080204" pitchFamily="34" charset="-128"/>
              </a:rPr>
              <a:t>(Learning from small data)</a:t>
            </a:r>
          </a:p>
        </p:txBody>
      </p:sp>
      <p:pic>
        <p:nvPicPr>
          <p:cNvPr id="9" name="ICA-dye.mp4">
            <a:hlinkClick r:id="" action="ppaction://media"/>
            <a:extLst>
              <a:ext uri="{FF2B5EF4-FFF2-40B4-BE49-F238E27FC236}">
                <a16:creationId xmlns:a16="http://schemas.microsoft.com/office/drawing/2014/main" id="{E26698BE-7586-8B45-ACCA-BE3DCF3722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944720" y="918343"/>
            <a:ext cx="3006985" cy="5975239"/>
          </a:xfrm>
          <a:prstGeom prst="rect">
            <a:avLst/>
          </a:prstGeom>
        </p:spPr>
      </p:pic>
    </p:spTree>
    <p:extLst>
      <p:ext uri="{BB962C8B-B14F-4D97-AF65-F5344CB8AC3E}">
        <p14:creationId xmlns:p14="http://schemas.microsoft.com/office/powerpoint/2010/main" val="2491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creenshot&#10;&#10;Description automatically generated">
            <a:extLst>
              <a:ext uri="{FF2B5EF4-FFF2-40B4-BE49-F238E27FC236}">
                <a16:creationId xmlns:a16="http://schemas.microsoft.com/office/drawing/2014/main" id="{2692B82B-EA3A-B04A-853A-4DFFC8890AAA}"/>
              </a:ext>
            </a:extLst>
          </p:cNvPr>
          <p:cNvPicPr>
            <a:picLocks noChangeAspect="1"/>
          </p:cNvPicPr>
          <p:nvPr/>
        </p:nvPicPr>
        <p:blipFill>
          <a:blip r:embed="rId3"/>
          <a:stretch>
            <a:fillRect/>
          </a:stretch>
        </p:blipFill>
        <p:spPr>
          <a:xfrm>
            <a:off x="3586523" y="1260915"/>
            <a:ext cx="9377101" cy="5368389"/>
          </a:xfrm>
          <a:prstGeom prst="rect">
            <a:avLst/>
          </a:prstGeom>
        </p:spPr>
      </p:pic>
      <p:sp>
        <p:nvSpPr>
          <p:cNvPr id="7" name="TextBox 6">
            <a:extLst>
              <a:ext uri="{FF2B5EF4-FFF2-40B4-BE49-F238E27FC236}">
                <a16:creationId xmlns:a16="http://schemas.microsoft.com/office/drawing/2014/main" id="{69372BDF-A4CB-D241-BAE4-4A0EC7C44FF8}"/>
              </a:ext>
            </a:extLst>
          </p:cNvPr>
          <p:cNvSpPr txBox="1"/>
          <p:nvPr/>
        </p:nvSpPr>
        <p:spPr>
          <a:xfrm>
            <a:off x="682752" y="3431855"/>
            <a:ext cx="2935844" cy="2889893"/>
          </a:xfrm>
          <a:prstGeom prst="ellipse">
            <a:avLst/>
          </a:prstGeom>
          <a:solidFill>
            <a:srgbClr val="262626"/>
          </a:solidFill>
          <a:ln w="174625" cmpd="thinThick">
            <a:solidFill>
              <a:srgbClr val="262626"/>
            </a:solidFill>
          </a:ln>
        </p:spPr>
        <p:txBody>
          <a:bodyPr vert="horz" lIns="97536" tIns="48768" rIns="97536" bIns="48768" rtlCol="0" anchor="ctr">
            <a:normAutofit lnSpcReduction="10000"/>
          </a:bodyPr>
          <a:lstStyle/>
          <a:p>
            <a:pPr>
              <a:lnSpc>
                <a:spcPct val="90000"/>
              </a:lnSpc>
              <a:spcBef>
                <a:spcPct val="0"/>
              </a:spcBef>
              <a:spcAft>
                <a:spcPts val="640"/>
              </a:spcAft>
            </a:pPr>
            <a:r>
              <a:rPr lang="en-US" sz="2133" b="1" kern="1200" dirty="0">
                <a:solidFill>
                  <a:srgbClr val="FFFFFF"/>
                </a:solidFill>
                <a:ea typeface="+mj-ea"/>
                <a:cs typeface="+mj-cs"/>
              </a:rPr>
              <a:t>Physics-informed Neural Networks: Inverse Problems and Inference</a:t>
            </a:r>
          </a:p>
        </p:txBody>
      </p:sp>
      <p:sp>
        <p:nvSpPr>
          <p:cNvPr id="8" name="TextBox 7">
            <a:extLst>
              <a:ext uri="{FF2B5EF4-FFF2-40B4-BE49-F238E27FC236}">
                <a16:creationId xmlns:a16="http://schemas.microsoft.com/office/drawing/2014/main" id="{B9FEB170-D68F-634B-9C79-46ECE218D059}"/>
              </a:ext>
            </a:extLst>
          </p:cNvPr>
          <p:cNvSpPr txBox="1"/>
          <p:nvPr/>
        </p:nvSpPr>
        <p:spPr>
          <a:xfrm>
            <a:off x="5480958" y="7354561"/>
            <a:ext cx="7509285" cy="1668534"/>
          </a:xfrm>
          <a:prstGeom prst="rect">
            <a:avLst/>
          </a:prstGeom>
          <a:solidFill>
            <a:schemeClr val="bg2"/>
          </a:solidFill>
        </p:spPr>
        <p:txBody>
          <a:bodyPr wrap="square" rtlCol="0">
            <a:spAutoFit/>
          </a:bodyPr>
          <a:lstStyle/>
          <a:p>
            <a:pPr marL="304810" indent="-304810">
              <a:buFont typeface="Wingdings" pitchFamily="2" charset="2"/>
              <a:buChar char="Ø"/>
            </a:pPr>
            <a:r>
              <a:rPr lang="en-US" sz="1707" dirty="0"/>
              <a:t>Directly assimilate data such as the </a:t>
            </a:r>
            <a:r>
              <a:rPr lang="en-US" sz="1707" b="1" dirty="0"/>
              <a:t>visualizations of bolus dye</a:t>
            </a:r>
            <a:r>
              <a:rPr lang="en-US" sz="1707" dirty="0"/>
              <a:t> transported in the vessels and aneurysms to infer the latent fields such as wall shear stresses.</a:t>
            </a:r>
          </a:p>
          <a:p>
            <a:pPr marL="304810" indent="-304810">
              <a:buFont typeface="Wingdings" pitchFamily="2" charset="2"/>
              <a:buChar char="Ø"/>
            </a:pPr>
            <a:r>
              <a:rPr lang="en-US" sz="1707" dirty="0"/>
              <a:t>Infer parameters of interest in </a:t>
            </a:r>
            <a:r>
              <a:rPr lang="en-US" sz="1707" b="1" dirty="0"/>
              <a:t>systems biological models</a:t>
            </a:r>
            <a:r>
              <a:rPr lang="en-US" sz="1707" dirty="0"/>
              <a:t> for which a system of equations already exists and using observations on a few species only.</a:t>
            </a:r>
          </a:p>
        </p:txBody>
      </p:sp>
      <p:sp>
        <p:nvSpPr>
          <p:cNvPr id="2" name="TextBox 1"/>
          <p:cNvSpPr txBox="1"/>
          <p:nvPr/>
        </p:nvSpPr>
        <p:spPr>
          <a:xfrm>
            <a:off x="473996" y="207363"/>
            <a:ext cx="1220847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A40000"/>
                </a:solidFill>
                <a:effectLst/>
                <a:uFillTx/>
                <a:latin typeface="+mn-lt"/>
                <a:ea typeface="+mn-ea"/>
                <a:cs typeface="+mn-cs"/>
                <a:sym typeface="Helvetica Light"/>
              </a:rPr>
              <a:t>From Dye</a:t>
            </a:r>
            <a:r>
              <a:rPr kumimoji="0" lang="en-US" sz="3600" b="1" i="0" u="none" strike="noStrike" cap="none" spc="0" normalizeH="0" dirty="0">
                <a:ln>
                  <a:noFill/>
                </a:ln>
                <a:solidFill>
                  <a:srgbClr val="A40000"/>
                </a:solidFill>
                <a:effectLst/>
                <a:uFillTx/>
                <a:latin typeface="+mn-lt"/>
                <a:ea typeface="+mn-ea"/>
                <a:cs typeface="+mn-cs"/>
                <a:sym typeface="Helvetica Light"/>
              </a:rPr>
              <a:t> Visualizations to Wall Shear Stress Inference</a:t>
            </a:r>
            <a:endParaRPr kumimoji="0" lang="en-US" sz="3600" b="1" i="0" u="none" strike="noStrike" cap="none" spc="0" normalizeH="0" baseline="0" dirty="0">
              <a:ln>
                <a:noFill/>
              </a:ln>
              <a:solidFill>
                <a:srgbClr val="A40000"/>
              </a:solidFill>
              <a:effectLst/>
              <a:uFillTx/>
              <a:latin typeface="+mn-lt"/>
              <a:ea typeface="+mn-ea"/>
              <a:cs typeface="+mn-cs"/>
              <a:sym typeface="Helvetica Light"/>
            </a:endParaRPr>
          </a:p>
        </p:txBody>
      </p:sp>
    </p:spTree>
    <p:extLst>
      <p:ext uri="{BB962C8B-B14F-4D97-AF65-F5344CB8AC3E}">
        <p14:creationId xmlns:p14="http://schemas.microsoft.com/office/powerpoint/2010/main" val="38687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408853" y="130048"/>
            <a:ext cx="10728960" cy="953685"/>
          </a:xfrm>
        </p:spPr>
        <p:txBody>
          <a:bodyPr>
            <a:noAutofit/>
          </a:bodyPr>
          <a:lstStyle/>
          <a:p>
            <a:r>
              <a:rPr lang="en-US" sz="2844" dirty="0">
                <a:solidFill>
                  <a:schemeClr val="tx2"/>
                </a:solidFill>
                <a:effectLst>
                  <a:outerShdw blurRad="63500" dist="38100" dir="5400000" algn="t" rotWithShape="0">
                    <a:prstClr val="black">
                      <a:alpha val="25000"/>
                    </a:prstClr>
                  </a:outerShdw>
                </a:effectLst>
              </a:rPr>
              <a:t>Hidden Fluid Mechanics:</a:t>
            </a:r>
            <a:br>
              <a:rPr lang="en-US" sz="2844" dirty="0">
                <a:solidFill>
                  <a:schemeClr val="tx2"/>
                </a:solidFill>
                <a:effectLst>
                  <a:outerShdw blurRad="63500" dist="38100" dir="5400000" algn="t" rotWithShape="0">
                    <a:prstClr val="black">
                      <a:alpha val="25000"/>
                    </a:prstClr>
                  </a:outerShdw>
                </a:effectLst>
              </a:rPr>
            </a:br>
            <a:r>
              <a:rPr lang="en-US" sz="2844" dirty="0">
                <a:solidFill>
                  <a:schemeClr val="tx2"/>
                </a:solidFill>
                <a:effectLst>
                  <a:outerShdw blurRad="63500" dist="38100" dir="5400000" algn="t" rotWithShape="0">
                    <a:prstClr val="black">
                      <a:alpha val="25000"/>
                    </a:prstClr>
                  </a:outerShdw>
                </a:effectLst>
              </a:rPr>
              <a:t>flow dynamics in an intracranial aneurysm </a:t>
            </a:r>
          </a:p>
        </p:txBody>
      </p:sp>
      <p:pic>
        <p:nvPicPr>
          <p:cNvPr id="25" name="Picture 24">
            <a:extLst>
              <a:ext uri="{FF2B5EF4-FFF2-40B4-BE49-F238E27FC236}">
                <a16:creationId xmlns:a16="http://schemas.microsoft.com/office/drawing/2014/main" id="{3884DDE6-824F-DC43-8639-ED013091D012}"/>
              </a:ext>
            </a:extLst>
          </p:cNvPr>
          <p:cNvPicPr>
            <a:picLocks noChangeAspect="1"/>
          </p:cNvPicPr>
          <p:nvPr/>
        </p:nvPicPr>
        <p:blipFill rotWithShape="1">
          <a:blip r:embed="rId7"/>
          <a:srcRect b="24382"/>
          <a:stretch/>
        </p:blipFill>
        <p:spPr>
          <a:xfrm>
            <a:off x="5303844" y="1803002"/>
            <a:ext cx="3149276" cy="3115938"/>
          </a:xfrm>
          <a:prstGeom prst="rect">
            <a:avLst/>
          </a:prstGeom>
        </p:spPr>
      </p:pic>
      <p:grpSp>
        <p:nvGrpSpPr>
          <p:cNvPr id="26" name="Group 25">
            <a:extLst>
              <a:ext uri="{FF2B5EF4-FFF2-40B4-BE49-F238E27FC236}">
                <a16:creationId xmlns:a16="http://schemas.microsoft.com/office/drawing/2014/main" id="{F12C1123-2597-594C-A451-FB703C221080}"/>
              </a:ext>
            </a:extLst>
          </p:cNvPr>
          <p:cNvGrpSpPr/>
          <p:nvPr/>
        </p:nvGrpSpPr>
        <p:grpSpPr>
          <a:xfrm>
            <a:off x="1766790" y="1586255"/>
            <a:ext cx="3389413" cy="4049158"/>
            <a:chOff x="0" y="349970"/>
            <a:chExt cx="4097277" cy="5225324"/>
          </a:xfrm>
        </p:grpSpPr>
        <p:pic>
          <p:nvPicPr>
            <p:cNvPr id="27" name="Picture 26">
              <a:extLst>
                <a:ext uri="{FF2B5EF4-FFF2-40B4-BE49-F238E27FC236}">
                  <a16:creationId xmlns:a16="http://schemas.microsoft.com/office/drawing/2014/main" id="{65BFD896-614E-6E48-B428-D18EC446E9BE}"/>
                </a:ext>
              </a:extLst>
            </p:cNvPr>
            <p:cNvPicPr>
              <a:picLocks noChangeAspect="1"/>
            </p:cNvPicPr>
            <p:nvPr/>
          </p:nvPicPr>
          <p:blipFill>
            <a:blip r:embed="rId8"/>
            <a:stretch>
              <a:fillRect/>
            </a:stretch>
          </p:blipFill>
          <p:spPr>
            <a:xfrm>
              <a:off x="0" y="349970"/>
              <a:ext cx="4097277" cy="5225324"/>
            </a:xfrm>
            <a:prstGeom prst="rect">
              <a:avLst/>
            </a:prstGeom>
          </p:spPr>
        </p:pic>
        <p:sp>
          <p:nvSpPr>
            <p:cNvPr id="28" name="Oval 27">
              <a:extLst>
                <a:ext uri="{FF2B5EF4-FFF2-40B4-BE49-F238E27FC236}">
                  <a16:creationId xmlns:a16="http://schemas.microsoft.com/office/drawing/2014/main" id="{5134E662-7884-8A40-85FB-71BD6AF4B584}"/>
                </a:ext>
              </a:extLst>
            </p:cNvPr>
            <p:cNvSpPr/>
            <p:nvPr/>
          </p:nvSpPr>
          <p:spPr>
            <a:xfrm rot="899907">
              <a:off x="1876909" y="2447996"/>
              <a:ext cx="1261109" cy="2002855"/>
            </a:xfrm>
            <a:prstGeom prst="ellipse">
              <a:avLst/>
            </a:prstGeom>
            <a:noFill/>
            <a:ln w="381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grpSp>
      <p:cxnSp>
        <p:nvCxnSpPr>
          <p:cNvPr id="10" name="Elbow Connector 9">
            <a:extLst>
              <a:ext uri="{FF2B5EF4-FFF2-40B4-BE49-F238E27FC236}">
                <a16:creationId xmlns:a16="http://schemas.microsoft.com/office/drawing/2014/main" id="{EE00D06F-18A7-B540-92C5-E4469C8C9934}"/>
              </a:ext>
            </a:extLst>
          </p:cNvPr>
          <p:cNvCxnSpPr>
            <a:stCxn id="28" idx="0"/>
            <a:endCxn id="25" idx="0"/>
          </p:cNvCxnSpPr>
          <p:nvPr/>
        </p:nvCxnSpPr>
        <p:spPr>
          <a:xfrm rot="5400000" flipH="1" flipV="1">
            <a:off x="4742445" y="1102437"/>
            <a:ext cx="1435472" cy="2836602"/>
          </a:xfrm>
          <a:prstGeom prst="bentConnector3">
            <a:avLst>
              <a:gd name="adj1" fmla="val 122649"/>
            </a:avLst>
          </a:prstGeom>
          <a:ln w="38100">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15" name="ICA-dye.mp4">
            <a:hlinkClick r:id="" action="ppaction://media"/>
            <a:extLst>
              <a:ext uri="{FF2B5EF4-FFF2-40B4-BE49-F238E27FC236}">
                <a16:creationId xmlns:a16="http://schemas.microsoft.com/office/drawing/2014/main" id="{E26698BE-7586-8B45-ACCA-BE3DCF37226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753600" y="1307304"/>
            <a:ext cx="3006985" cy="5975239"/>
          </a:xfrm>
          <a:prstGeom prst="rect">
            <a:avLst/>
          </a:prstGeom>
        </p:spPr>
      </p:pic>
      <p:pic>
        <p:nvPicPr>
          <p:cNvPr id="29" name="Picture 28">
            <a:extLst>
              <a:ext uri="{FF2B5EF4-FFF2-40B4-BE49-F238E27FC236}">
                <a16:creationId xmlns:a16="http://schemas.microsoft.com/office/drawing/2014/main" id="{86C14285-AE88-D549-9A2E-F5666154F51C}"/>
              </a:ext>
            </a:extLst>
          </p:cNvPr>
          <p:cNvPicPr>
            <a:picLocks noChangeAspect="1"/>
          </p:cNvPicPr>
          <p:nvPr/>
        </p:nvPicPr>
        <p:blipFill>
          <a:blip r:embed="rId10"/>
          <a:stretch>
            <a:fillRect/>
          </a:stretch>
        </p:blipFill>
        <p:spPr>
          <a:xfrm>
            <a:off x="156626" y="6246309"/>
            <a:ext cx="6677345" cy="3507291"/>
          </a:xfrm>
          <a:prstGeom prst="rect">
            <a:avLst/>
          </a:prstGeom>
        </p:spPr>
      </p:pic>
      <p:pic>
        <p:nvPicPr>
          <p:cNvPr id="30" name="ICA-streamlines.mp4">
            <a:hlinkClick r:id="" action="ppaction://media"/>
            <a:extLst>
              <a:ext uri="{FF2B5EF4-FFF2-40B4-BE49-F238E27FC236}">
                <a16:creationId xmlns:a16="http://schemas.microsoft.com/office/drawing/2014/main" id="{2ED6BD23-8552-7442-8B7C-F82BEDA1AD55}"/>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344747" y="7477760"/>
            <a:ext cx="4443307" cy="2233225"/>
          </a:xfrm>
          <a:prstGeom prst="rect">
            <a:avLst/>
          </a:prstGeom>
        </p:spPr>
      </p:pic>
      <p:cxnSp>
        <p:nvCxnSpPr>
          <p:cNvPr id="32" name="Straight Connector 31">
            <a:extLst>
              <a:ext uri="{FF2B5EF4-FFF2-40B4-BE49-F238E27FC236}">
                <a16:creationId xmlns:a16="http://schemas.microsoft.com/office/drawing/2014/main" id="{4AB00A78-2C5B-EC45-87E2-E17CA912975A}"/>
              </a:ext>
            </a:extLst>
          </p:cNvPr>
          <p:cNvCxnSpPr>
            <a:cxnSpLocks/>
          </p:cNvCxnSpPr>
          <p:nvPr/>
        </p:nvCxnSpPr>
        <p:spPr>
          <a:xfrm>
            <a:off x="1083734" y="5743787"/>
            <a:ext cx="856149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9EFE4F69-5F46-6543-931D-49AD4D422CA3}"/>
              </a:ext>
            </a:extLst>
          </p:cNvPr>
          <p:cNvSpPr/>
          <p:nvPr/>
        </p:nvSpPr>
        <p:spPr>
          <a:xfrm>
            <a:off x="6456683" y="4985174"/>
            <a:ext cx="3405290" cy="523220"/>
          </a:xfrm>
          <a:prstGeom prst="rect">
            <a:avLst/>
          </a:prstGeom>
        </p:spPr>
        <p:txBody>
          <a:bodyPr wrap="square">
            <a:spAutoFit/>
          </a:bodyPr>
          <a:lstStyle/>
          <a:p>
            <a:r>
              <a:rPr lang="en-US" sz="2800" b="1" dirty="0">
                <a:solidFill>
                  <a:srgbClr val="333333"/>
                </a:solidFill>
              </a:rPr>
              <a:t>Training Data</a:t>
            </a:r>
            <a:endParaRPr lang="en-US" sz="2800" dirty="0"/>
          </a:p>
        </p:txBody>
      </p:sp>
      <p:sp>
        <p:nvSpPr>
          <p:cNvPr id="34" name="Rectangle 33">
            <a:extLst>
              <a:ext uri="{FF2B5EF4-FFF2-40B4-BE49-F238E27FC236}">
                <a16:creationId xmlns:a16="http://schemas.microsoft.com/office/drawing/2014/main" id="{2C1DFD79-47C2-1C46-8B48-D60D556257C3}"/>
              </a:ext>
            </a:extLst>
          </p:cNvPr>
          <p:cNvSpPr/>
          <p:nvPr/>
        </p:nvSpPr>
        <p:spPr>
          <a:xfrm>
            <a:off x="4545728" y="5731737"/>
            <a:ext cx="4809287" cy="523220"/>
          </a:xfrm>
          <a:prstGeom prst="rect">
            <a:avLst/>
          </a:prstGeom>
        </p:spPr>
        <p:txBody>
          <a:bodyPr wrap="square">
            <a:spAutoFit/>
          </a:bodyPr>
          <a:lstStyle/>
          <a:p>
            <a:r>
              <a:rPr lang="en-US" sz="2800" b="1" dirty="0">
                <a:solidFill>
                  <a:srgbClr val="333333"/>
                </a:solidFill>
              </a:rPr>
              <a:t>Inferred Hidden Physics</a:t>
            </a:r>
            <a:endParaRPr lang="en-US" sz="2800" dirty="0"/>
          </a:p>
        </p:txBody>
      </p:sp>
      <p:pic>
        <p:nvPicPr>
          <p:cNvPr id="3" name="Picture 2" descr="A drawing of a person&#10;&#10;Description automatically generated">
            <a:extLst>
              <a:ext uri="{FF2B5EF4-FFF2-40B4-BE49-F238E27FC236}">
                <a16:creationId xmlns:a16="http://schemas.microsoft.com/office/drawing/2014/main" id="{CF664517-C127-6E45-BC9B-18440E13C4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4216" y="1214946"/>
            <a:ext cx="1810960" cy="1529948"/>
          </a:xfrm>
          <a:prstGeom prst="rect">
            <a:avLst/>
          </a:prstGeom>
        </p:spPr>
      </p:pic>
      <p:cxnSp>
        <p:nvCxnSpPr>
          <p:cNvPr id="16" name="Straight Connector 15">
            <a:extLst>
              <a:ext uri="{FF2B5EF4-FFF2-40B4-BE49-F238E27FC236}">
                <a16:creationId xmlns:a16="http://schemas.microsoft.com/office/drawing/2014/main" id="{0EA01B16-DD2E-594F-9E4A-E143FB79259B}"/>
              </a:ext>
            </a:extLst>
          </p:cNvPr>
          <p:cNvCxnSpPr>
            <a:cxnSpLocks/>
          </p:cNvCxnSpPr>
          <p:nvPr/>
        </p:nvCxnSpPr>
        <p:spPr>
          <a:xfrm>
            <a:off x="3684693" y="6502400"/>
            <a:ext cx="0" cy="292608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0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30"/>
                </p:tgtEl>
              </p:cMediaNode>
            </p:video>
            <p:video>
              <p:cMediaNode vol="80000">
                <p:cTn id="18" repeatCount="indefinite" fill="hold" display="0">
                  <p:stCondLst>
                    <p:cond delay="indefinite"/>
                  </p:stCondLst>
                </p:cTn>
                <p:tgtEl>
                  <p:spTgt spid="1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text on a white background&#10;&#10;Description automatically generated">
            <a:extLst>
              <a:ext uri="{FF2B5EF4-FFF2-40B4-BE49-F238E27FC236}">
                <a16:creationId xmlns:a16="http://schemas.microsoft.com/office/drawing/2014/main" id="{42D397E5-8205-4E41-A5C0-D62AF5196B20}"/>
              </a:ext>
            </a:extLst>
          </p:cNvPr>
          <p:cNvPicPr>
            <a:picLocks noChangeAspect="1"/>
          </p:cNvPicPr>
          <p:nvPr/>
        </p:nvPicPr>
        <p:blipFill>
          <a:blip r:embed="rId3"/>
          <a:stretch>
            <a:fillRect/>
          </a:stretch>
        </p:blipFill>
        <p:spPr>
          <a:xfrm>
            <a:off x="3562184" y="1225050"/>
            <a:ext cx="3604220" cy="3251200"/>
          </a:xfrm>
          <a:prstGeom prst="rect">
            <a:avLst/>
          </a:prstGeom>
        </p:spPr>
      </p:pic>
      <p:sp>
        <p:nvSpPr>
          <p:cNvPr id="7" name="TextBox 6">
            <a:extLst>
              <a:ext uri="{FF2B5EF4-FFF2-40B4-BE49-F238E27FC236}">
                <a16:creationId xmlns:a16="http://schemas.microsoft.com/office/drawing/2014/main" id="{69372BDF-A4CB-D241-BAE4-4A0EC7C44FF8}"/>
              </a:ext>
            </a:extLst>
          </p:cNvPr>
          <p:cNvSpPr txBox="1"/>
          <p:nvPr/>
        </p:nvSpPr>
        <p:spPr>
          <a:xfrm>
            <a:off x="682752" y="3431855"/>
            <a:ext cx="2935844" cy="2889893"/>
          </a:xfrm>
          <a:prstGeom prst="ellipse">
            <a:avLst/>
          </a:prstGeom>
          <a:solidFill>
            <a:srgbClr val="262626"/>
          </a:solidFill>
          <a:ln w="174625" cmpd="thinThick">
            <a:solidFill>
              <a:srgbClr val="262626"/>
            </a:solidFill>
          </a:ln>
        </p:spPr>
        <p:txBody>
          <a:bodyPr vert="horz" lIns="97536" tIns="48768" rIns="97536" bIns="48768" rtlCol="0" anchor="ctr">
            <a:normAutofit/>
          </a:bodyPr>
          <a:lstStyle/>
          <a:p>
            <a:pPr algn="ctr"/>
            <a:r>
              <a:rPr lang="en-US" sz="2133" b="1" dirty="0">
                <a:solidFill>
                  <a:srgbClr val="FFFFFF"/>
                </a:solidFill>
              </a:rPr>
              <a:t>PINNs in Systems Biology</a:t>
            </a:r>
          </a:p>
          <a:p>
            <a:pPr algn="ctr"/>
            <a:endParaRPr lang="en-US" sz="2133" b="1" dirty="0">
              <a:solidFill>
                <a:srgbClr val="FFFFFF"/>
              </a:solidFill>
              <a:latin typeface="+mj-lt"/>
              <a:ea typeface="+mj-ea"/>
              <a:cs typeface="+mj-cs"/>
            </a:endParaRPr>
          </a:p>
        </p:txBody>
      </p:sp>
      <p:sp>
        <p:nvSpPr>
          <p:cNvPr id="9" name="TextBox 8">
            <a:extLst>
              <a:ext uri="{FF2B5EF4-FFF2-40B4-BE49-F238E27FC236}">
                <a16:creationId xmlns:a16="http://schemas.microsoft.com/office/drawing/2014/main" id="{6AD3DA62-C5A0-7041-B578-48626B201180}"/>
              </a:ext>
            </a:extLst>
          </p:cNvPr>
          <p:cNvSpPr txBox="1"/>
          <p:nvPr/>
        </p:nvSpPr>
        <p:spPr>
          <a:xfrm>
            <a:off x="5480958" y="7377470"/>
            <a:ext cx="7509285" cy="1143133"/>
          </a:xfrm>
          <a:prstGeom prst="rect">
            <a:avLst/>
          </a:prstGeom>
          <a:solidFill>
            <a:schemeClr val="bg2"/>
          </a:solidFill>
        </p:spPr>
        <p:txBody>
          <a:bodyPr wrap="square" rtlCol="0">
            <a:spAutoFit/>
          </a:bodyPr>
          <a:lstStyle/>
          <a:p>
            <a:pPr marL="304810" indent="-304810">
              <a:buFont typeface="Wingdings" pitchFamily="2" charset="2"/>
              <a:buChar char="Ø"/>
            </a:pPr>
            <a:r>
              <a:rPr lang="en-US" sz="1707" dirty="0"/>
              <a:t>The nonlinearity of dynamics in systems biology makes it hard to infer them from experimental data.</a:t>
            </a:r>
          </a:p>
          <a:p>
            <a:pPr marL="304810" indent="-304810">
              <a:buFont typeface="Wingdings" pitchFamily="2" charset="2"/>
              <a:buChar char="Ø"/>
            </a:pPr>
            <a:r>
              <a:rPr lang="en-US" sz="1707" dirty="0"/>
              <a:t>Knowing the system of ordinary differential equations and with PINNs algorithm, we are able to infer the unknown parameters.</a:t>
            </a:r>
          </a:p>
        </p:txBody>
      </p:sp>
      <p:sp>
        <p:nvSpPr>
          <p:cNvPr id="20" name="Rectangle 19">
            <a:extLst>
              <a:ext uri="{FF2B5EF4-FFF2-40B4-BE49-F238E27FC236}">
                <a16:creationId xmlns:a16="http://schemas.microsoft.com/office/drawing/2014/main" id="{8340A37D-1C7E-734D-81F5-1408BBDBDA0E}"/>
              </a:ext>
            </a:extLst>
          </p:cNvPr>
          <p:cNvSpPr/>
          <p:nvPr/>
        </p:nvSpPr>
        <p:spPr>
          <a:xfrm>
            <a:off x="2731539" y="185267"/>
            <a:ext cx="7067553" cy="683264"/>
          </a:xfrm>
          <a:prstGeom prst="rect">
            <a:avLst/>
          </a:prstGeom>
        </p:spPr>
        <p:txBody>
          <a:bodyPr wrap="square">
            <a:spAutoFit/>
          </a:bodyPr>
          <a:lstStyle/>
          <a:p>
            <a:pPr algn="ctr"/>
            <a:r>
              <a:rPr lang="en-US" sz="3840" b="1" dirty="0">
                <a:solidFill>
                  <a:srgbClr val="A40000"/>
                </a:solidFill>
              </a:rPr>
              <a:t>Yeast Glycolysis Oscillator</a:t>
            </a:r>
          </a:p>
        </p:txBody>
      </p:sp>
      <p:sp>
        <p:nvSpPr>
          <p:cNvPr id="19" name="Right Arrow 18">
            <a:extLst>
              <a:ext uri="{FF2B5EF4-FFF2-40B4-BE49-F238E27FC236}">
                <a16:creationId xmlns:a16="http://schemas.microsoft.com/office/drawing/2014/main" id="{949AC3B0-DAD8-C24B-9DA7-C674220339C7}"/>
              </a:ext>
            </a:extLst>
          </p:cNvPr>
          <p:cNvSpPr/>
          <p:nvPr/>
        </p:nvSpPr>
        <p:spPr>
          <a:xfrm>
            <a:off x="7878559" y="4734461"/>
            <a:ext cx="1229804" cy="576028"/>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BioPINNs</a:t>
            </a:r>
            <a:endParaRPr lang="en-US" sz="1400" b="1" dirty="0">
              <a:solidFill>
                <a:schemeClr val="tx1"/>
              </a:solidFill>
            </a:endParaRPr>
          </a:p>
        </p:txBody>
      </p:sp>
      <p:pic>
        <p:nvPicPr>
          <p:cNvPr id="5" name="Picture 4" descr="A picture containing object&#10;&#10;Description automatically generated">
            <a:extLst>
              <a:ext uri="{FF2B5EF4-FFF2-40B4-BE49-F238E27FC236}">
                <a16:creationId xmlns:a16="http://schemas.microsoft.com/office/drawing/2014/main" id="{27EA6E30-2458-D14A-871C-9B09F2F9F038}"/>
              </a:ext>
            </a:extLst>
          </p:cNvPr>
          <p:cNvPicPr>
            <a:picLocks noChangeAspect="1"/>
          </p:cNvPicPr>
          <p:nvPr/>
        </p:nvPicPr>
        <p:blipFill rotWithShape="1">
          <a:blip r:embed="rId4"/>
          <a:srcRect l="4304" t="4257" r="3530" b="7444"/>
          <a:stretch/>
        </p:blipFill>
        <p:spPr>
          <a:xfrm>
            <a:off x="9154110" y="1282471"/>
            <a:ext cx="3829743" cy="6094998"/>
          </a:xfrm>
          <a:prstGeom prst="rect">
            <a:avLst/>
          </a:prstGeom>
        </p:spPr>
      </p:pic>
      <p:sp>
        <p:nvSpPr>
          <p:cNvPr id="6" name="Rectangle 5">
            <a:extLst>
              <a:ext uri="{FF2B5EF4-FFF2-40B4-BE49-F238E27FC236}">
                <a16:creationId xmlns:a16="http://schemas.microsoft.com/office/drawing/2014/main" id="{21937F65-D16F-084A-803F-E03246F2B81F}"/>
              </a:ext>
            </a:extLst>
          </p:cNvPr>
          <p:cNvSpPr/>
          <p:nvPr/>
        </p:nvSpPr>
        <p:spPr>
          <a:xfrm>
            <a:off x="3618596" y="3123767"/>
            <a:ext cx="3519908" cy="93854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40"/>
          </a:p>
        </p:txBody>
      </p:sp>
      <p:pic>
        <p:nvPicPr>
          <p:cNvPr id="15" name="Picture 14" descr="A close up of a logo&#10;&#10;Description automatically generated">
            <a:extLst>
              <a:ext uri="{FF2B5EF4-FFF2-40B4-BE49-F238E27FC236}">
                <a16:creationId xmlns:a16="http://schemas.microsoft.com/office/drawing/2014/main" id="{F23984E1-9129-F346-AC4A-81812AAD502D}"/>
              </a:ext>
            </a:extLst>
          </p:cNvPr>
          <p:cNvPicPr>
            <a:picLocks noChangeAspect="1"/>
          </p:cNvPicPr>
          <p:nvPr/>
        </p:nvPicPr>
        <p:blipFill rotWithShape="1">
          <a:blip r:embed="rId5"/>
          <a:srcRect l="4809" t="48642" r="3418" b="31998"/>
          <a:stretch/>
        </p:blipFill>
        <p:spPr>
          <a:xfrm>
            <a:off x="3990476" y="4401069"/>
            <a:ext cx="3802491" cy="1332497"/>
          </a:xfrm>
          <a:prstGeom prst="rect">
            <a:avLst/>
          </a:prstGeom>
        </p:spPr>
      </p:pic>
    </p:spTree>
    <p:extLst>
      <p:ext uri="{BB962C8B-B14F-4D97-AF65-F5344CB8AC3E}">
        <p14:creationId xmlns:p14="http://schemas.microsoft.com/office/powerpoint/2010/main" val="200018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747" y="498146"/>
            <a:ext cx="13328887" cy="8686797"/>
          </a:xfrm>
          <a:prstGeom prst="rect">
            <a:avLst/>
          </a:prstGeom>
        </p:spPr>
      </p:pic>
      <p:sp>
        <p:nvSpPr>
          <p:cNvPr id="3" name="Rectangle 2"/>
          <p:cNvSpPr/>
          <p:nvPr/>
        </p:nvSpPr>
        <p:spPr>
          <a:xfrm>
            <a:off x="8167362" y="554841"/>
            <a:ext cx="4544834" cy="646331"/>
          </a:xfrm>
          <a:prstGeom prst="rect">
            <a:avLst/>
          </a:prstGeom>
        </p:spPr>
        <p:txBody>
          <a:bodyPr wrap="none">
            <a:spAutoFit/>
          </a:bodyPr>
          <a:lstStyle/>
          <a:p>
            <a:r>
              <a:rPr lang="en-US" dirty="0">
                <a:solidFill>
                  <a:srgbClr val="000000"/>
                </a:solidFill>
                <a:latin typeface="Lucida Grande"/>
              </a:rPr>
              <a:t> </a:t>
            </a:r>
            <a:r>
              <a:rPr lang="en-US" b="1" u="sng" dirty="0">
                <a:solidFill>
                  <a:srgbClr val="000000"/>
                </a:solidFill>
                <a:latin typeface="Lucida Grande"/>
                <a:hlinkClick r:id="rId3"/>
              </a:rPr>
              <a:t>arXiv:1903.00104v1</a:t>
            </a:r>
            <a:endParaRPr lang="en-US" dirty="0"/>
          </a:p>
        </p:txBody>
      </p:sp>
    </p:spTree>
    <p:extLst>
      <p:ext uri="{BB962C8B-B14F-4D97-AF65-F5344CB8AC3E}">
        <p14:creationId xmlns:p14="http://schemas.microsoft.com/office/powerpoint/2010/main" val="13073244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622" y="388959"/>
            <a:ext cx="12954550" cy="8611737"/>
          </a:xfrm>
          <a:prstGeom prst="rect">
            <a:avLst/>
          </a:prstGeom>
        </p:spPr>
      </p:pic>
    </p:spTree>
    <p:extLst>
      <p:ext uri="{BB962C8B-B14F-4D97-AF65-F5344CB8AC3E}">
        <p14:creationId xmlns:p14="http://schemas.microsoft.com/office/powerpoint/2010/main" val="17274464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4" y="450373"/>
            <a:ext cx="13204387" cy="8748216"/>
          </a:xfrm>
          <a:prstGeom prst="rect">
            <a:avLst/>
          </a:prstGeom>
        </p:spPr>
      </p:pic>
    </p:spTree>
    <p:extLst>
      <p:ext uri="{BB962C8B-B14F-4D97-AF65-F5344CB8AC3E}">
        <p14:creationId xmlns:p14="http://schemas.microsoft.com/office/powerpoint/2010/main" val="417200916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0393" y="711226"/>
            <a:ext cx="11155298"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4000" b="1" dirty="0">
                <a:solidFill>
                  <a:srgbClr val="A40000"/>
                </a:solidFill>
                <a:latin typeface="Arial" panose="020B0604020202020204" pitchFamily="34" charset="0"/>
                <a:cs typeface="Arial" panose="020B0604020202020204" pitchFamily="34" charset="0"/>
              </a:rPr>
              <a:t>Twenty-Dimensional Function Approximation</a:t>
            </a:r>
          </a:p>
        </p:txBody>
      </p:sp>
      <p:grpSp>
        <p:nvGrpSpPr>
          <p:cNvPr id="3" name="Group 5"/>
          <p:cNvGrpSpPr>
            <a:grpSpLocks noChangeAspect="1"/>
          </p:cNvGrpSpPr>
          <p:nvPr/>
        </p:nvGrpSpPr>
        <p:grpSpPr bwMode="auto">
          <a:xfrm>
            <a:off x="11595948" y="8812106"/>
            <a:ext cx="1286933" cy="724747"/>
            <a:chOff x="4800" y="144"/>
            <a:chExt cx="768" cy="432"/>
          </a:xfrm>
        </p:grpSpPr>
        <p:pic>
          <p:nvPicPr>
            <p:cNvPr id="4" name="Picture 6"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0" y="144"/>
              <a:ext cx="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14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4"/>
          <a:stretch>
            <a:fillRect/>
          </a:stretch>
        </p:blipFill>
        <p:spPr>
          <a:xfrm>
            <a:off x="386055" y="3289111"/>
            <a:ext cx="11985643" cy="4850384"/>
          </a:xfrm>
          <a:prstGeom prst="rect">
            <a:avLst/>
          </a:prstGeom>
        </p:spPr>
      </p:pic>
      <p:sp>
        <p:nvSpPr>
          <p:cNvPr id="7" name="TextBox 6"/>
          <p:cNvSpPr txBox="1"/>
          <p:nvPr/>
        </p:nvSpPr>
        <p:spPr>
          <a:xfrm>
            <a:off x="1838880" y="8249323"/>
            <a:ext cx="889185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Comic Sans MS" panose="030F0702030302020204" pitchFamily="66" charset="0"/>
                <a:sym typeface="Helvetica Light"/>
              </a:rPr>
              <a:t>Use only 5,000 HF and 30,000 LF points </a:t>
            </a:r>
          </a:p>
        </p:txBody>
      </p:sp>
      <p:pic>
        <p:nvPicPr>
          <p:cNvPr id="8" name="Picture 7"/>
          <p:cNvPicPr>
            <a:picLocks noChangeAspect="1"/>
          </p:cNvPicPr>
          <p:nvPr/>
        </p:nvPicPr>
        <p:blipFill>
          <a:blip r:embed="rId5"/>
          <a:stretch>
            <a:fillRect/>
          </a:stretch>
        </p:blipFill>
        <p:spPr>
          <a:xfrm>
            <a:off x="1810070" y="1699169"/>
            <a:ext cx="9217797" cy="1890192"/>
          </a:xfrm>
          <a:prstGeom prst="rect">
            <a:avLst/>
          </a:prstGeom>
        </p:spPr>
      </p:pic>
    </p:spTree>
    <p:extLst>
      <p:ext uri="{BB962C8B-B14F-4D97-AF65-F5344CB8AC3E}">
        <p14:creationId xmlns:p14="http://schemas.microsoft.com/office/powerpoint/2010/main" val="30090377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705" y="750627"/>
            <a:ext cx="13172870" cy="8250071"/>
          </a:xfrm>
          <a:prstGeom prst="rect">
            <a:avLst/>
          </a:prstGeom>
        </p:spPr>
      </p:pic>
      <p:sp>
        <p:nvSpPr>
          <p:cNvPr id="3" name="TextBox 2"/>
          <p:cNvSpPr txBox="1"/>
          <p:nvPr/>
        </p:nvSpPr>
        <p:spPr>
          <a:xfrm>
            <a:off x="1491436" y="127408"/>
            <a:ext cx="861774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00000"/>
                </a:solidFill>
                <a:effectLst/>
                <a:uFillTx/>
                <a:latin typeface="+mn-lt"/>
                <a:ea typeface="+mn-ea"/>
                <a:cs typeface="+mn-cs"/>
                <a:sym typeface="Helvetica Light"/>
              </a:rPr>
              <a:t>Learning the Dynamics from Data Only</a:t>
            </a:r>
          </a:p>
        </p:txBody>
      </p:sp>
    </p:spTree>
    <p:extLst>
      <p:ext uri="{BB962C8B-B14F-4D97-AF65-F5344CB8AC3E}">
        <p14:creationId xmlns:p14="http://schemas.microsoft.com/office/powerpoint/2010/main" val="39364283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63" y="928046"/>
            <a:ext cx="12549543" cy="6130609"/>
          </a:xfrm>
          <a:prstGeom prst="rect">
            <a:avLst/>
          </a:prstGeom>
        </p:spPr>
      </p:pic>
      <p:pic>
        <p:nvPicPr>
          <p:cNvPr id="3" name="Picture 2"/>
          <p:cNvPicPr>
            <a:picLocks noChangeAspect="1"/>
          </p:cNvPicPr>
          <p:nvPr/>
        </p:nvPicPr>
        <p:blipFill>
          <a:blip r:embed="rId3"/>
          <a:stretch>
            <a:fillRect/>
          </a:stretch>
        </p:blipFill>
        <p:spPr>
          <a:xfrm>
            <a:off x="1321845" y="6933064"/>
            <a:ext cx="10644808" cy="2796169"/>
          </a:xfrm>
          <a:prstGeom prst="rect">
            <a:avLst/>
          </a:prstGeom>
        </p:spPr>
      </p:pic>
      <p:sp>
        <p:nvSpPr>
          <p:cNvPr id="4" name="TextBox 3"/>
          <p:cNvSpPr txBox="1"/>
          <p:nvPr/>
        </p:nvSpPr>
        <p:spPr>
          <a:xfrm>
            <a:off x="1491436" y="127408"/>
            <a:ext cx="861774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00000"/>
                </a:solidFill>
                <a:effectLst/>
                <a:uFillTx/>
                <a:latin typeface="+mn-lt"/>
                <a:ea typeface="+mn-ea"/>
                <a:cs typeface="+mn-cs"/>
                <a:sym typeface="Helvetica Light"/>
              </a:rPr>
              <a:t>Learning the Dynamics from Data Only</a:t>
            </a:r>
          </a:p>
        </p:txBody>
      </p:sp>
    </p:spTree>
    <p:extLst>
      <p:ext uri="{BB962C8B-B14F-4D97-AF65-F5344CB8AC3E}">
        <p14:creationId xmlns:p14="http://schemas.microsoft.com/office/powerpoint/2010/main" val="20508870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048868" y="127435"/>
            <a:ext cx="4009293" cy="1421583"/>
          </a:xfrm>
          <a:prstGeom prst="rect">
            <a:avLst/>
          </a:prstGeom>
        </p:spPr>
      </p:pic>
      <p:pic>
        <p:nvPicPr>
          <p:cNvPr id="2" name="Picture 1"/>
          <p:cNvPicPr>
            <a:picLocks noChangeAspect="1"/>
          </p:cNvPicPr>
          <p:nvPr/>
        </p:nvPicPr>
        <p:blipFill>
          <a:blip r:embed="rId3"/>
          <a:stretch>
            <a:fillRect/>
          </a:stretch>
        </p:blipFill>
        <p:spPr>
          <a:xfrm>
            <a:off x="1501837" y="1132768"/>
            <a:ext cx="10085704" cy="5490109"/>
          </a:xfrm>
          <a:prstGeom prst="rect">
            <a:avLst/>
          </a:prstGeom>
        </p:spPr>
      </p:pic>
      <p:pic>
        <p:nvPicPr>
          <p:cNvPr id="3" name="Picture 2"/>
          <p:cNvPicPr>
            <a:picLocks noChangeAspect="1"/>
          </p:cNvPicPr>
          <p:nvPr/>
        </p:nvPicPr>
        <p:blipFill>
          <a:blip r:embed="rId4"/>
          <a:stretch>
            <a:fillRect/>
          </a:stretch>
        </p:blipFill>
        <p:spPr>
          <a:xfrm>
            <a:off x="210853" y="6763808"/>
            <a:ext cx="5049556" cy="2516670"/>
          </a:xfrm>
          <a:prstGeom prst="rect">
            <a:avLst/>
          </a:prstGeom>
        </p:spPr>
      </p:pic>
      <p:pic>
        <p:nvPicPr>
          <p:cNvPr id="4" name="Picture 3"/>
          <p:cNvPicPr>
            <a:picLocks noChangeAspect="1"/>
          </p:cNvPicPr>
          <p:nvPr/>
        </p:nvPicPr>
        <p:blipFill>
          <a:blip r:embed="rId5"/>
          <a:stretch>
            <a:fillRect/>
          </a:stretch>
        </p:blipFill>
        <p:spPr>
          <a:xfrm>
            <a:off x="6221800" y="6970045"/>
            <a:ext cx="6231344" cy="2092068"/>
          </a:xfrm>
          <a:prstGeom prst="rect">
            <a:avLst/>
          </a:prstGeom>
        </p:spPr>
      </p:pic>
      <p:sp>
        <p:nvSpPr>
          <p:cNvPr id="6" name="TextBox 5"/>
          <p:cNvSpPr txBox="1"/>
          <p:nvPr/>
        </p:nvSpPr>
        <p:spPr>
          <a:xfrm>
            <a:off x="0" y="495154"/>
            <a:ext cx="819979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00000"/>
                </a:solidFill>
                <a:effectLst/>
                <a:uFillTx/>
                <a:latin typeface="+mn-lt"/>
                <a:ea typeface="+mn-ea"/>
                <a:cs typeface="+mn-cs"/>
                <a:sym typeface="Helvetica Light"/>
              </a:rPr>
              <a:t>Two-dimensional Damped Oscillator</a:t>
            </a:r>
          </a:p>
        </p:txBody>
      </p:sp>
    </p:spTree>
    <p:extLst>
      <p:ext uri="{BB962C8B-B14F-4D97-AF65-F5344CB8AC3E}">
        <p14:creationId xmlns:p14="http://schemas.microsoft.com/office/powerpoint/2010/main" val="9697663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06779" y="681639"/>
            <a:ext cx="478336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b="1" dirty="0">
                <a:solidFill>
                  <a:srgbClr val="A40000"/>
                </a:solidFill>
              </a:rPr>
              <a:t>Data + Physical Laws</a:t>
            </a:r>
            <a:endParaRPr kumimoji="0" lang="en-US" sz="3600" b="0" i="0" strike="noStrike" cap="none" spc="0" normalizeH="0" dirty="0">
              <a:ln>
                <a:noFill/>
              </a:ln>
              <a:solidFill>
                <a:srgbClr val="A40000"/>
              </a:solidFill>
              <a:effectLst/>
              <a:uFillTx/>
              <a:sym typeface="Helvetica Ligh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44" y="1946153"/>
            <a:ext cx="9914485" cy="6365331"/>
          </a:xfrm>
          <a:prstGeom prst="rect">
            <a:avLst/>
          </a:prstGeom>
        </p:spPr>
      </p:pic>
      <p:grpSp>
        <p:nvGrpSpPr>
          <p:cNvPr id="4" name="Group 5"/>
          <p:cNvGrpSpPr>
            <a:grpSpLocks noChangeAspect="1"/>
          </p:cNvGrpSpPr>
          <p:nvPr/>
        </p:nvGrpSpPr>
        <p:grpSpPr bwMode="auto">
          <a:xfrm>
            <a:off x="11595948" y="8812106"/>
            <a:ext cx="1286933" cy="724747"/>
            <a:chOff x="4800" y="144"/>
            <a:chExt cx="768" cy="432"/>
          </a:xfrm>
        </p:grpSpPr>
        <p:pic>
          <p:nvPicPr>
            <p:cNvPr id="7" name="Picture 6"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 y="144"/>
              <a:ext cx="24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r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 y="14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3182745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99027" y="243904"/>
            <a:ext cx="4863737" cy="5152245"/>
          </a:xfrm>
          <a:prstGeom prst="rect">
            <a:avLst/>
          </a:prstGeom>
        </p:spPr>
      </p:pic>
      <p:pic>
        <p:nvPicPr>
          <p:cNvPr id="3" name="Picture 2"/>
          <p:cNvPicPr>
            <a:picLocks noChangeAspect="1"/>
          </p:cNvPicPr>
          <p:nvPr/>
        </p:nvPicPr>
        <p:blipFill>
          <a:blip r:embed="rId3"/>
          <a:stretch>
            <a:fillRect/>
          </a:stretch>
        </p:blipFill>
        <p:spPr>
          <a:xfrm>
            <a:off x="1542641" y="1692322"/>
            <a:ext cx="5691022" cy="2880971"/>
          </a:xfrm>
          <a:prstGeom prst="rect">
            <a:avLst/>
          </a:prstGeom>
        </p:spPr>
      </p:pic>
      <p:sp>
        <p:nvSpPr>
          <p:cNvPr id="4" name="TextBox 3"/>
          <p:cNvSpPr txBox="1"/>
          <p:nvPr/>
        </p:nvSpPr>
        <p:spPr>
          <a:xfrm>
            <a:off x="1850128" y="421583"/>
            <a:ext cx="448840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00000"/>
                </a:solidFill>
                <a:effectLst/>
                <a:uFillTx/>
                <a:latin typeface="+mn-lt"/>
                <a:ea typeface="+mn-ea"/>
                <a:cs typeface="+mn-cs"/>
                <a:sym typeface="Helvetica Light"/>
              </a:rPr>
              <a:t>The Lorentz System</a:t>
            </a:r>
          </a:p>
        </p:txBody>
      </p:sp>
      <p:pic>
        <p:nvPicPr>
          <p:cNvPr id="5" name="Picture 4"/>
          <p:cNvPicPr>
            <a:picLocks noChangeAspect="1"/>
          </p:cNvPicPr>
          <p:nvPr/>
        </p:nvPicPr>
        <p:blipFill>
          <a:blip r:embed="rId4"/>
          <a:stretch>
            <a:fillRect/>
          </a:stretch>
        </p:blipFill>
        <p:spPr>
          <a:xfrm>
            <a:off x="1542641" y="5187442"/>
            <a:ext cx="10012695" cy="3557792"/>
          </a:xfrm>
          <a:prstGeom prst="rect">
            <a:avLst/>
          </a:prstGeom>
        </p:spPr>
      </p:pic>
    </p:spTree>
    <p:extLst>
      <p:ext uri="{BB962C8B-B14F-4D97-AF65-F5344CB8AC3E}">
        <p14:creationId xmlns:p14="http://schemas.microsoft.com/office/powerpoint/2010/main" val="10563968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3298" y="655092"/>
            <a:ext cx="7376012" cy="2328237"/>
          </a:xfrm>
          <a:prstGeom prst="rect">
            <a:avLst/>
          </a:prstGeom>
        </p:spPr>
      </p:pic>
      <p:pic>
        <p:nvPicPr>
          <p:cNvPr id="3" name="Picture 2"/>
          <p:cNvPicPr>
            <a:picLocks noChangeAspect="1"/>
          </p:cNvPicPr>
          <p:nvPr/>
        </p:nvPicPr>
        <p:blipFill>
          <a:blip r:embed="rId3"/>
          <a:stretch>
            <a:fillRect/>
          </a:stretch>
        </p:blipFill>
        <p:spPr>
          <a:xfrm>
            <a:off x="780875" y="3228274"/>
            <a:ext cx="11665883" cy="6126064"/>
          </a:xfrm>
          <a:prstGeom prst="rect">
            <a:avLst/>
          </a:prstGeom>
        </p:spPr>
      </p:pic>
      <p:sp>
        <p:nvSpPr>
          <p:cNvPr id="4" name="TextBox 3"/>
          <p:cNvSpPr txBox="1"/>
          <p:nvPr/>
        </p:nvSpPr>
        <p:spPr>
          <a:xfrm>
            <a:off x="947328" y="1278520"/>
            <a:ext cx="4929235"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800" b="1" i="0" u="none" strike="noStrike" cap="none" spc="0" normalizeH="0" baseline="0" dirty="0" err="1">
                <a:ln>
                  <a:noFill/>
                </a:ln>
                <a:solidFill>
                  <a:srgbClr val="600000"/>
                </a:solidFill>
                <a:effectLst/>
                <a:uFillTx/>
                <a:latin typeface="+mn-lt"/>
                <a:ea typeface="+mn-ea"/>
                <a:cs typeface="+mn-cs"/>
                <a:sym typeface="Helvetica Light"/>
              </a:rPr>
              <a:t>Hopf</a:t>
            </a:r>
            <a:r>
              <a:rPr kumimoji="0" lang="en-US" sz="4800" b="1" i="0" u="none" strike="noStrike" cap="none" spc="0" normalizeH="0" baseline="0" dirty="0">
                <a:ln>
                  <a:noFill/>
                </a:ln>
                <a:solidFill>
                  <a:srgbClr val="600000"/>
                </a:solidFill>
                <a:effectLst/>
                <a:uFillTx/>
                <a:latin typeface="+mn-lt"/>
                <a:ea typeface="+mn-ea"/>
                <a:cs typeface="+mn-cs"/>
                <a:sym typeface="Helvetica Light"/>
              </a:rPr>
              <a:t> Bifurcation</a:t>
            </a:r>
          </a:p>
        </p:txBody>
      </p:sp>
    </p:spTree>
    <p:extLst>
      <p:ext uri="{BB962C8B-B14F-4D97-AF65-F5344CB8AC3E}">
        <p14:creationId xmlns:p14="http://schemas.microsoft.com/office/powerpoint/2010/main" val="42705201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927" y="296984"/>
            <a:ext cx="10951716" cy="79201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endParaRPr lang="en-US" sz="4800" dirty="0">
              <a:solidFill>
                <a:srgbClr val="000000"/>
              </a:solidFill>
              <a:latin typeface="Arial" panose="020B0604020202020204" pitchFamily="34" charset="0"/>
              <a:cs typeface="Arial" panose="020B0604020202020204" pitchFamily="34" charset="0"/>
            </a:endParaRPr>
          </a:p>
          <a:p>
            <a:pPr marR="0" algn="l" defTabSz="584200" rtl="0" fontAlgn="auto" latinLnBrk="1" hangingPunct="0">
              <a:lnSpc>
                <a:spcPct val="100000"/>
              </a:lnSpc>
              <a:spcBef>
                <a:spcPts val="0"/>
              </a:spcBef>
              <a:spcAft>
                <a:spcPts val="0"/>
              </a:spcAft>
              <a:buClrTx/>
              <a:buSzTx/>
              <a:tabLst/>
            </a:pPr>
            <a:endParaRPr lang="en-US" dirty="0">
              <a:solidFill>
                <a:srgbClr val="000000"/>
              </a:solidFill>
              <a:latin typeface="Arial" panose="020B0604020202020204" pitchFamily="34" charset="0"/>
              <a:cs typeface="Arial" panose="020B0604020202020204" pitchFamily="34" charset="0"/>
            </a:endParaRPr>
          </a:p>
          <a:p>
            <a:pPr marR="0" algn="l" defTabSz="584200" rtl="0" fontAlgn="auto" latinLnBrk="1" hangingPunct="0">
              <a:lnSpc>
                <a:spcPct val="100000"/>
              </a:lnSpc>
              <a:spcBef>
                <a:spcPts val="0"/>
              </a:spcBef>
              <a:spcAft>
                <a:spcPts val="0"/>
              </a:spcAft>
              <a:buClrTx/>
              <a:buSzTx/>
              <a:tabLst/>
            </a:pPr>
            <a:endParaRPr kumimoji="0" lang="en-US" sz="6600" b="1" i="0" u="sng"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Light"/>
            </a:endParaRPr>
          </a:p>
          <a:p>
            <a:pPr marR="0" algn="l" defTabSz="584200" rtl="0" fontAlgn="auto" latinLnBrk="1" hangingPunct="0">
              <a:lnSpc>
                <a:spcPct val="100000"/>
              </a:lnSpc>
              <a:spcBef>
                <a:spcPts val="0"/>
              </a:spcBef>
              <a:spcAft>
                <a:spcPts val="0"/>
              </a:spcAft>
              <a:buClrTx/>
              <a:buSzTx/>
              <a:tabLst/>
            </a:pPr>
            <a:endParaRPr lang="en-US" sz="6600" b="1" u="sng" dirty="0">
              <a:solidFill>
                <a:schemeClr val="accent5">
                  <a:lumMod val="75000"/>
                </a:schemeClr>
              </a:solidFill>
              <a:latin typeface="Arial" panose="020B0604020202020204" pitchFamily="34" charset="0"/>
              <a:cs typeface="Arial" panose="020B0604020202020204" pitchFamily="34" charset="0"/>
            </a:endParaRPr>
          </a:p>
          <a:p>
            <a:pPr marR="0" algn="l" defTabSz="584200" rtl="0" fontAlgn="auto" latinLnBrk="1" hangingPunct="0">
              <a:lnSpc>
                <a:spcPct val="100000"/>
              </a:lnSpc>
              <a:spcBef>
                <a:spcPts val="0"/>
              </a:spcBef>
              <a:spcAft>
                <a:spcPts val="0"/>
              </a:spcAft>
              <a:buClrTx/>
              <a:buSzTx/>
              <a:tabLst/>
            </a:pPr>
            <a:endParaRPr lang="en-US" sz="5400" b="1" u="sng" dirty="0">
              <a:solidFill>
                <a:schemeClr val="accent5">
                  <a:lumMod val="75000"/>
                </a:schemeClr>
              </a:solidFill>
              <a:latin typeface="Arial" panose="020B0604020202020204" pitchFamily="34" charset="0"/>
              <a:cs typeface="Arial" panose="020B0604020202020204" pitchFamily="34" charset="0"/>
            </a:endParaRPr>
          </a:p>
          <a:p>
            <a:pPr marR="0" algn="l" defTabSz="584200" rtl="0" fontAlgn="auto" latinLnBrk="1" hangingPunct="0">
              <a:lnSpc>
                <a:spcPct val="100000"/>
              </a:lnSpc>
              <a:spcBef>
                <a:spcPts val="0"/>
              </a:spcBef>
              <a:spcAft>
                <a:spcPts val="0"/>
              </a:spcAft>
              <a:buClrTx/>
              <a:buSzTx/>
              <a:tabLst/>
            </a:pPr>
            <a:r>
              <a:rPr lang="en-US" sz="5400" b="1" u="sng" dirty="0">
                <a:solidFill>
                  <a:schemeClr val="accent5">
                    <a:lumMod val="75000"/>
                  </a:schemeClr>
                </a:solidFill>
                <a:latin typeface="Arial" panose="020B0604020202020204" pitchFamily="34" charset="0"/>
                <a:cs typeface="Arial" panose="020B0604020202020204" pitchFamily="34" charset="0"/>
              </a:rPr>
              <a:t>Generative Adversarial </a:t>
            </a:r>
            <a:r>
              <a:rPr kumimoji="0" lang="en-US" sz="5400" b="1" i="0" u="sng" strike="noStrike" cap="none" spc="0" normalizeH="0" baseline="0" dirty="0">
                <a:ln>
                  <a:noFill/>
                </a:ln>
                <a:solidFill>
                  <a:schemeClr val="accent5">
                    <a:lumMod val="75000"/>
                  </a:schemeClr>
                </a:solidFill>
                <a:effectLst/>
                <a:uFillTx/>
                <a:latin typeface="Arial" panose="020B0604020202020204" pitchFamily="34" charset="0"/>
                <a:cs typeface="Arial" panose="020B0604020202020204" pitchFamily="34" charset="0"/>
                <a:sym typeface="Helvetica Light"/>
              </a:rPr>
              <a:t>Networks</a:t>
            </a:r>
          </a:p>
          <a:p>
            <a:pPr marL="685800" lvl="5" indent="-685800" algn="l" rtl="0" latinLnBrk="1" hangingPunct="0">
              <a:buFont typeface="Wingdings" panose="05000000000000000000" pitchFamily="2" charset="2"/>
              <a:buChar char="v"/>
            </a:pPr>
            <a:r>
              <a:rPr lang="en-US" sz="4400" b="1" u="sng" dirty="0">
                <a:solidFill>
                  <a:srgbClr val="000000"/>
                </a:solidFill>
                <a:latin typeface="Arial" panose="020B0604020202020204" pitchFamily="34" charset="0"/>
                <a:cs typeface="Arial" panose="020B0604020202020204" pitchFamily="34" charset="0"/>
              </a:rPr>
              <a:t>Stochastic Process</a:t>
            </a:r>
          </a:p>
          <a:p>
            <a:pPr marL="685800" lvl="3" indent="-685800" algn="l" rtl="0" latinLnBrk="1" hangingPunct="0">
              <a:buFont typeface="Wingdings" panose="05000000000000000000" pitchFamily="2" charset="2"/>
              <a:buChar char="v"/>
            </a:pPr>
            <a:r>
              <a:rPr lang="en-US" sz="4400" b="1" u="sng" dirty="0">
                <a:solidFill>
                  <a:srgbClr val="000000"/>
                </a:solidFill>
                <a:latin typeface="Arial" panose="020B0604020202020204" pitchFamily="34" charset="0"/>
                <a:cs typeface="Arial" panose="020B0604020202020204" pitchFamily="34" charset="0"/>
              </a:rPr>
              <a:t>Stochastic PDEs</a:t>
            </a:r>
          </a:p>
          <a:p>
            <a:pPr lvl="3" indent="0" algn="l" rtl="0" latinLnBrk="1" hangingPunct="0"/>
            <a:endParaRPr kumimoji="0" lang="en-US" sz="4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Light"/>
            </a:endParaRPr>
          </a:p>
        </p:txBody>
      </p:sp>
      <p:pic>
        <p:nvPicPr>
          <p:cNvPr id="5" name="Picture 2" descr="https://www.brown.edu/academics/applied-mathematics/sites/brown.edu.academics.applied-mathematics/files/images/web_Liu%20Yang.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2218" y="875906"/>
            <a:ext cx="1491584" cy="1491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96104" y="712482"/>
            <a:ext cx="192360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a:ln>
                  <a:noFill/>
                </a:ln>
                <a:solidFill>
                  <a:srgbClr val="000000"/>
                </a:solidFill>
                <a:effectLst/>
                <a:uFillTx/>
                <a:latin typeface="+mn-lt"/>
                <a:ea typeface="+mn-ea"/>
                <a:cs typeface="+mn-cs"/>
                <a:sym typeface="Helvetica Light"/>
              </a:rPr>
              <a:t>Yang Liu</a:t>
            </a:r>
          </a:p>
        </p:txBody>
      </p:sp>
      <p:graphicFrame>
        <p:nvGraphicFramePr>
          <p:cNvPr id="3" name="Table 2"/>
          <p:cNvGraphicFramePr>
            <a:graphicFrameLocks noGrp="1"/>
          </p:cNvGraphicFramePr>
          <p:nvPr>
            <p:extLst>
              <p:ext uri="{D42A27DB-BD31-4B8C-83A1-F6EECF244321}">
                <p14:modId xmlns:p14="http://schemas.microsoft.com/office/powerpoint/2010/main" val="3806876720"/>
              </p:ext>
            </p:extLst>
          </p:nvPr>
        </p:nvGraphicFramePr>
        <p:xfrm>
          <a:off x="3652715" y="7570372"/>
          <a:ext cx="8826500" cy="1188720"/>
        </p:xfrm>
        <a:graphic>
          <a:graphicData uri="http://schemas.openxmlformats.org/drawingml/2006/table">
            <a:tbl>
              <a:tblPr/>
              <a:tblGrid>
                <a:gridCol w="8826500">
                  <a:extLst>
                    <a:ext uri="{9D8B030D-6E8A-4147-A177-3AD203B41FA5}">
                      <a16:colId xmlns:a16="http://schemas.microsoft.com/office/drawing/2014/main" val="2336517398"/>
                    </a:ext>
                  </a:extLst>
                </a:gridCol>
              </a:tblGrid>
              <a:tr h="0">
                <a:tc>
                  <a:txBody>
                    <a:bodyPr/>
                    <a:lstStyle/>
                    <a:p>
                      <a:pPr fontAlgn="t"/>
                      <a:br>
                        <a:rPr lang="en-US" sz="3600" b="1" u="none" strike="noStrike" dirty="0">
                          <a:effectLst/>
                          <a:hlinkClick r:id="rId3"/>
                        </a:rPr>
                      </a:br>
                      <a:r>
                        <a:rPr lang="en-US" sz="3600" b="1" u="none" strike="noStrike" dirty="0">
                          <a:effectLst/>
                          <a:hlinkClick r:id="rId3"/>
                        </a:rPr>
                        <a:t>arXiv:1811.02033</a:t>
                      </a:r>
                      <a:endParaRPr lang="en-US" sz="3600" b="1" dirty="0">
                        <a:effectLst/>
                      </a:endParaRPr>
                    </a:p>
                  </a:txBody>
                  <a:tcPr>
                    <a:lnL>
                      <a:noFill/>
                    </a:lnL>
                    <a:lnR>
                      <a:noFill/>
                    </a:lnR>
                    <a:lnT>
                      <a:noFill/>
                    </a:lnT>
                    <a:lnB>
                      <a:noFill/>
                    </a:lnB>
                    <a:solidFill>
                      <a:srgbClr val="FFFFFF"/>
                    </a:solidFill>
                  </a:tcPr>
                </a:tc>
                <a:extLst>
                  <a:ext uri="{0D108BD9-81ED-4DB2-BD59-A6C34878D82A}">
                    <a16:rowId xmlns:a16="http://schemas.microsoft.com/office/drawing/2014/main" val="2178937290"/>
                  </a:ext>
                </a:extLst>
              </a:tr>
            </a:tbl>
          </a:graphicData>
        </a:graphic>
      </p:graphicFrame>
      <p:pic>
        <p:nvPicPr>
          <p:cNvPr id="4" name="Picture 3"/>
          <p:cNvPicPr>
            <a:picLocks noChangeAspect="1"/>
          </p:cNvPicPr>
          <p:nvPr/>
        </p:nvPicPr>
        <p:blipFill>
          <a:blip r:embed="rId4"/>
          <a:stretch>
            <a:fillRect/>
          </a:stretch>
        </p:blipFill>
        <p:spPr>
          <a:xfrm>
            <a:off x="670689" y="1737732"/>
            <a:ext cx="9685344" cy="3420422"/>
          </a:xfrm>
          <a:prstGeom prst="rect">
            <a:avLst/>
          </a:prstGeom>
        </p:spPr>
      </p:pic>
    </p:spTree>
    <p:extLst>
      <p:ext uri="{BB962C8B-B14F-4D97-AF65-F5344CB8AC3E}">
        <p14:creationId xmlns:p14="http://schemas.microsoft.com/office/powerpoint/2010/main" val="7123850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04" y="849883"/>
            <a:ext cx="12924674" cy="7092462"/>
          </a:xfrm>
          <a:prstGeom prst="rect">
            <a:avLst/>
          </a:prstGeom>
        </p:spPr>
      </p:pic>
    </p:spTree>
    <p:extLst>
      <p:ext uri="{BB962C8B-B14F-4D97-AF65-F5344CB8AC3E}">
        <p14:creationId xmlns:p14="http://schemas.microsoft.com/office/powerpoint/2010/main" val="39487986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97" y="1072635"/>
            <a:ext cx="12864288" cy="6886414"/>
          </a:xfrm>
          <a:prstGeom prst="rect">
            <a:avLst/>
          </a:prstGeom>
        </p:spPr>
      </p:pic>
    </p:spTree>
    <p:extLst>
      <p:ext uri="{BB962C8B-B14F-4D97-AF65-F5344CB8AC3E}">
        <p14:creationId xmlns:p14="http://schemas.microsoft.com/office/powerpoint/2010/main" val="11704002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831" y="937846"/>
            <a:ext cx="13202890" cy="7285891"/>
          </a:xfrm>
          <a:prstGeom prst="rect">
            <a:avLst/>
          </a:prstGeom>
        </p:spPr>
      </p:pic>
    </p:spTree>
    <p:extLst>
      <p:ext uri="{BB962C8B-B14F-4D97-AF65-F5344CB8AC3E}">
        <p14:creationId xmlns:p14="http://schemas.microsoft.com/office/powerpoint/2010/main" val="261398318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205" y="627185"/>
            <a:ext cx="12765978" cy="7039708"/>
          </a:xfrm>
          <a:prstGeom prst="rect">
            <a:avLst/>
          </a:prstGeom>
        </p:spPr>
      </p:pic>
    </p:spTree>
    <p:extLst>
      <p:ext uri="{BB962C8B-B14F-4D97-AF65-F5344CB8AC3E}">
        <p14:creationId xmlns:p14="http://schemas.microsoft.com/office/powerpoint/2010/main" val="972471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91" y="1119543"/>
            <a:ext cx="13073529" cy="7256585"/>
          </a:xfrm>
          <a:prstGeom prst="rect">
            <a:avLst/>
          </a:prstGeom>
        </p:spPr>
      </p:pic>
    </p:spTree>
    <p:extLst>
      <p:ext uri="{BB962C8B-B14F-4D97-AF65-F5344CB8AC3E}">
        <p14:creationId xmlns:p14="http://schemas.microsoft.com/office/powerpoint/2010/main" val="6196277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212" y="1271949"/>
            <a:ext cx="12663471" cy="7063154"/>
          </a:xfrm>
          <a:prstGeom prst="rect">
            <a:avLst/>
          </a:prstGeom>
        </p:spPr>
      </p:pic>
    </p:spTree>
    <p:extLst>
      <p:ext uri="{BB962C8B-B14F-4D97-AF65-F5344CB8AC3E}">
        <p14:creationId xmlns:p14="http://schemas.microsoft.com/office/powerpoint/2010/main" val="142492849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EA2CA6-93D1-C143-9F29-7837F1EC3BE6}"/>
              </a:ext>
            </a:extLst>
          </p:cNvPr>
          <p:cNvSpPr>
            <a:spLocks noGrp="1"/>
          </p:cNvSpPr>
          <p:nvPr>
            <p:ph type="sldNum" sz="quarter" idx="12"/>
          </p:nvPr>
        </p:nvSpPr>
        <p:spPr/>
        <p:txBody>
          <a:bodyPr/>
          <a:lstStyle/>
          <a:p>
            <a:fld id="{84B65AF2-5EC4-704D-8F32-A81FD9EBABD8}" type="slidenum">
              <a:rPr lang="en-US" smtClean="0"/>
              <a:t>29</a:t>
            </a:fld>
            <a:endParaRPr lang="en-US"/>
          </a:p>
        </p:txBody>
      </p:sp>
      <p:sp>
        <p:nvSpPr>
          <p:cNvPr id="7" name="Rectangle 6">
            <a:extLst>
              <a:ext uri="{FF2B5EF4-FFF2-40B4-BE49-F238E27FC236}">
                <a16:creationId xmlns:a16="http://schemas.microsoft.com/office/drawing/2014/main" id="{FD548CDB-D98A-C341-B144-B75EDBDAC079}"/>
              </a:ext>
            </a:extLst>
          </p:cNvPr>
          <p:cNvSpPr/>
          <p:nvPr/>
        </p:nvSpPr>
        <p:spPr>
          <a:xfrm>
            <a:off x="694129" y="109182"/>
            <a:ext cx="11764760" cy="646331"/>
          </a:xfrm>
          <a:prstGeom prst="rect">
            <a:avLst/>
          </a:prstGeom>
        </p:spPr>
        <p:txBody>
          <a:bodyPr wrap="none">
            <a:spAutoFit/>
          </a:bodyPr>
          <a:lstStyle/>
          <a:p>
            <a:r>
              <a:rPr lang="en-US" b="1" u="sng" dirty="0">
                <a:solidFill>
                  <a:srgbClr val="A40000"/>
                </a:solidFill>
              </a:rPr>
              <a:t>Scaling up: 120 dimensions ~ polynomial complexity</a:t>
            </a:r>
          </a:p>
        </p:txBody>
      </p:sp>
      <p:pic>
        <p:nvPicPr>
          <p:cNvPr id="9" name="Picture 8">
            <a:extLst>
              <a:ext uri="{FF2B5EF4-FFF2-40B4-BE49-F238E27FC236}">
                <a16:creationId xmlns:a16="http://schemas.microsoft.com/office/drawing/2014/main" id="{346E9025-8A68-CA48-BEA1-E75195E5EFFD}"/>
              </a:ext>
            </a:extLst>
          </p:cNvPr>
          <p:cNvPicPr>
            <a:picLocks noChangeAspect="1"/>
          </p:cNvPicPr>
          <p:nvPr/>
        </p:nvPicPr>
        <p:blipFill>
          <a:blip r:embed="rId2"/>
          <a:stretch>
            <a:fillRect/>
          </a:stretch>
        </p:blipFill>
        <p:spPr>
          <a:xfrm>
            <a:off x="701349" y="5241101"/>
            <a:ext cx="5124090" cy="3896075"/>
          </a:xfrm>
          <a:prstGeom prst="rect">
            <a:avLst/>
          </a:prstGeom>
        </p:spPr>
      </p:pic>
      <p:pic>
        <p:nvPicPr>
          <p:cNvPr id="10" name="Picture 9">
            <a:extLst>
              <a:ext uri="{FF2B5EF4-FFF2-40B4-BE49-F238E27FC236}">
                <a16:creationId xmlns:a16="http://schemas.microsoft.com/office/drawing/2014/main" id="{DE55196C-3420-7042-9D86-E99F6718E441}"/>
              </a:ext>
            </a:extLst>
          </p:cNvPr>
          <p:cNvPicPr>
            <a:picLocks noChangeAspect="1"/>
          </p:cNvPicPr>
          <p:nvPr/>
        </p:nvPicPr>
        <p:blipFill>
          <a:blip r:embed="rId3"/>
          <a:stretch>
            <a:fillRect/>
          </a:stretch>
        </p:blipFill>
        <p:spPr>
          <a:xfrm>
            <a:off x="6324250" y="5318030"/>
            <a:ext cx="5815006" cy="3819146"/>
          </a:xfrm>
          <a:prstGeom prst="rect">
            <a:avLst/>
          </a:prstGeom>
        </p:spPr>
      </p:pic>
      <p:sp>
        <p:nvSpPr>
          <p:cNvPr id="11" name="TextBox 10">
            <a:extLst>
              <a:ext uri="{FF2B5EF4-FFF2-40B4-BE49-F238E27FC236}">
                <a16:creationId xmlns:a16="http://schemas.microsoft.com/office/drawing/2014/main" id="{79421B5D-9115-EE4D-8018-98397CD63615}"/>
              </a:ext>
            </a:extLst>
          </p:cNvPr>
          <p:cNvSpPr txBox="1"/>
          <p:nvPr/>
        </p:nvSpPr>
        <p:spPr>
          <a:xfrm>
            <a:off x="718116" y="1073851"/>
            <a:ext cx="12225403" cy="3416320"/>
          </a:xfrm>
          <a:prstGeom prst="rect">
            <a:avLst/>
          </a:prstGeom>
          <a:noFill/>
        </p:spPr>
        <p:txBody>
          <a:bodyPr wrap="square" rtlCol="0">
            <a:spAutoFit/>
          </a:bodyPr>
          <a:lstStyle/>
          <a:p>
            <a:pPr marL="342900" indent="-342900" algn="l">
              <a:buFont typeface="Wingdings" panose="05000000000000000000" pitchFamily="2" charset="2"/>
              <a:buChar char="Ø"/>
            </a:pPr>
            <a:r>
              <a:rPr lang="en-US" sz="2400" dirty="0"/>
              <a:t>Increase depth of neural network from 4 to 8 </a:t>
            </a:r>
          </a:p>
          <a:p>
            <a:pPr marL="342900" indent="-342900" algn="l">
              <a:buFont typeface="Wingdings" panose="05000000000000000000" pitchFamily="2" charset="2"/>
              <a:buChar char="Ø"/>
            </a:pPr>
            <a:r>
              <a:rPr lang="en-US" sz="2400" dirty="0"/>
              <a:t>Use </a:t>
            </a:r>
            <a:r>
              <a:rPr lang="en-US" sz="2400" b="1" dirty="0" err="1"/>
              <a:t>ResNet</a:t>
            </a:r>
            <a:endParaRPr lang="en-US" sz="2400" b="1" dirty="0"/>
          </a:p>
          <a:p>
            <a:pPr marL="342900" indent="-342900" algn="l">
              <a:buFont typeface="Wingdings" panose="05000000000000000000" pitchFamily="2" charset="2"/>
              <a:buChar char="Ø"/>
            </a:pPr>
            <a:r>
              <a:rPr lang="en-US" sz="2400" dirty="0"/>
              <a:t>Increasing training steps from 2e5 to 4e5</a:t>
            </a:r>
          </a:p>
          <a:p>
            <a:pPr marL="342900" indent="-342900" algn="l">
              <a:buFont typeface="Wingdings" panose="05000000000000000000" pitchFamily="2" charset="2"/>
              <a:buChar char="Ø"/>
            </a:pPr>
            <a:r>
              <a:rPr lang="en-US" sz="2400" dirty="0"/>
              <a:t>Using Leaky </a:t>
            </a:r>
            <a:r>
              <a:rPr lang="en-US" sz="2400" dirty="0" err="1"/>
              <a:t>Relu</a:t>
            </a:r>
            <a:r>
              <a:rPr lang="en-US" sz="2400" dirty="0"/>
              <a:t> for the discriminator </a:t>
            </a:r>
          </a:p>
          <a:p>
            <a:pPr algn="l"/>
            <a:endParaRPr lang="en-US" sz="2400" dirty="0"/>
          </a:p>
          <a:p>
            <a:pPr algn="l"/>
            <a:r>
              <a:rPr lang="en-US" sz="2400" b="1" dirty="0"/>
              <a:t>Challenges for higher dimensions:</a:t>
            </a:r>
          </a:p>
          <a:p>
            <a:pPr marL="342900" indent="-342900" algn="l">
              <a:buFont typeface="Wingdings" panose="05000000000000000000" pitchFamily="2" charset="2"/>
              <a:buChar char="Ø"/>
            </a:pPr>
            <a:r>
              <a:rPr lang="en-US" sz="2400" dirty="0"/>
              <a:t>Already using up the memory of 12 Gb</a:t>
            </a:r>
          </a:p>
          <a:p>
            <a:pPr marL="342900" indent="-342900" algn="l">
              <a:buFont typeface="Wingdings" panose="05000000000000000000" pitchFamily="2" charset="2"/>
              <a:buChar char="Ø"/>
            </a:pPr>
            <a:r>
              <a:rPr lang="en-US" sz="2400" dirty="0"/>
              <a:t>May need to use other neural networks, like dense net.</a:t>
            </a:r>
          </a:p>
          <a:p>
            <a:pPr marL="342900" indent="-342900" algn="l">
              <a:buFont typeface="Wingdings" panose="05000000000000000000" pitchFamily="2" charset="2"/>
              <a:buChar char="Ø"/>
            </a:pPr>
            <a:r>
              <a:rPr lang="en-US" sz="2400" dirty="0"/>
              <a:t>We may spend a lot of time on tuning the neural networks... </a:t>
            </a:r>
          </a:p>
        </p:txBody>
      </p:sp>
    </p:spTree>
    <p:extLst>
      <p:ext uri="{BB962C8B-B14F-4D97-AF65-F5344CB8AC3E}">
        <p14:creationId xmlns:p14="http://schemas.microsoft.com/office/powerpoint/2010/main" val="3600660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368490" y="1235120"/>
                <a:ext cx="11782266" cy="4314860"/>
              </a:xfrm>
            </p:spPr>
            <p:txBody>
              <a:bodyPr>
                <a:noAutofit/>
              </a:bodyPr>
              <a:lstStyle/>
              <a:p>
                <a:pPr algn="l"/>
                <a:r>
                  <a:rPr lang="en-US" sz="3200" b="1" dirty="0">
                    <a:solidFill>
                      <a:schemeClr val="tx1"/>
                    </a:solidFill>
                    <a:latin typeface="Arial" panose="020B0604020202020204" pitchFamily="34" charset="0"/>
                    <a:cs typeface="Arial" panose="020B0604020202020204" pitchFamily="34" charset="0"/>
                  </a:rPr>
                  <a:t>Theorem (</a:t>
                </a:r>
                <a:r>
                  <a:rPr lang="en-US" sz="3200" b="1" i="1" dirty="0" err="1">
                    <a:solidFill>
                      <a:schemeClr val="tx1"/>
                    </a:solidFill>
                    <a:latin typeface="Arial" panose="020B0604020202020204" pitchFamily="34" charset="0"/>
                    <a:cs typeface="Arial" panose="020B0604020202020204" pitchFamily="34" charset="0"/>
                  </a:rPr>
                  <a:t>Cybenko</a:t>
                </a:r>
                <a:r>
                  <a:rPr lang="en-US" sz="3200" b="1" i="1" dirty="0">
                    <a:solidFill>
                      <a:schemeClr val="tx1"/>
                    </a:solidFill>
                    <a:latin typeface="Arial" panose="020B0604020202020204" pitchFamily="34" charset="0"/>
                    <a:cs typeface="Arial" panose="020B0604020202020204" pitchFamily="34" charset="0"/>
                  </a:rPr>
                  <a:t>, 1989</a:t>
                </a:r>
                <a:r>
                  <a:rPr lang="en-US" sz="3200" b="1" dirty="0">
                    <a:solidFill>
                      <a:schemeClr val="tx1"/>
                    </a:solidFill>
                    <a:latin typeface="Arial" panose="020B0604020202020204" pitchFamily="34" charset="0"/>
                    <a:cs typeface="Arial" panose="020B0604020202020204" pitchFamily="34" charset="0"/>
                  </a:rPr>
                  <a:t>) </a:t>
                </a:r>
              </a:p>
              <a:p>
                <a:pPr algn="l"/>
                <a:r>
                  <a:rPr lang="en-US" sz="3200" dirty="0">
                    <a:solidFill>
                      <a:schemeClr val="tx1"/>
                    </a:solidFill>
                    <a:latin typeface="Arial" panose="020B0604020202020204" pitchFamily="34" charset="0"/>
                    <a:cs typeface="Arial" panose="020B0604020202020204" pitchFamily="34" charset="0"/>
                  </a:rPr>
                  <a:t>Let </a:t>
                </a:r>
                <a14:m>
                  <m:oMath xmlns:m="http://schemas.openxmlformats.org/officeDocument/2006/math">
                    <m:r>
                      <a:rPr lang="en-US" sz="3200">
                        <a:solidFill>
                          <a:schemeClr val="tx1"/>
                        </a:solidFill>
                        <a:latin typeface="Cambria Math" panose="02040503050406030204" pitchFamily="18" charset="0"/>
                        <a:cs typeface="Times New Roman" panose="02020603050405020304" pitchFamily="18" charset="0"/>
                      </a:rPr>
                      <m:t>𝜎</m:t>
                    </m:r>
                  </m:oMath>
                </a14:m>
                <a:r>
                  <a:rPr lang="en-US" sz="3200" dirty="0">
                    <a:solidFill>
                      <a:schemeClr val="tx1"/>
                    </a:solidFill>
                    <a:latin typeface="Arial" panose="020B0604020202020204" pitchFamily="34" charset="0"/>
                    <a:cs typeface="Arial" panose="020B0604020202020204" pitchFamily="34" charset="0"/>
                  </a:rPr>
                  <a:t> be any continuous sigmoidal function. Then, the finite sums of the form </a:t>
                </a:r>
              </a:p>
              <a:p>
                <a:pPr algn="l"/>
                <a14:m>
                  <m:oMathPara xmlns:m="http://schemas.openxmlformats.org/officeDocument/2006/math">
                    <m:oMathParaPr>
                      <m:jc m:val="centerGroup"/>
                    </m:oMathParaPr>
                    <m:oMath xmlns:m="http://schemas.openxmlformats.org/officeDocument/2006/math">
                      <m:r>
                        <a:rPr lang="en-US" sz="3200">
                          <a:solidFill>
                            <a:schemeClr val="tx1"/>
                          </a:solidFill>
                          <a:latin typeface="Cambria Math" panose="02040503050406030204" pitchFamily="18" charset="0"/>
                          <a:cs typeface="Times New Roman" panose="02020603050405020304" pitchFamily="18" charset="0"/>
                        </a:rPr>
                        <m:t>𝐺</m:t>
                      </m:r>
                      <m:d>
                        <m:dPr>
                          <m:ctrlPr>
                            <a:rPr lang="en-US" sz="3200" i="1">
                              <a:solidFill>
                                <a:schemeClr val="tx1"/>
                              </a:solidFill>
                              <a:latin typeface="Cambria Math" panose="02040503050406030204" pitchFamily="18" charset="0"/>
                              <a:cs typeface="Times New Roman" panose="02020603050405020304" pitchFamily="18" charset="0"/>
                            </a:rPr>
                          </m:ctrlPr>
                        </m:dPr>
                        <m:e>
                          <m:r>
                            <a:rPr lang="en-US" sz="3200">
                              <a:solidFill>
                                <a:schemeClr val="tx1"/>
                              </a:solidFill>
                              <a:latin typeface="Cambria Math" panose="02040503050406030204" pitchFamily="18" charset="0"/>
                              <a:cs typeface="Times New Roman" panose="02020603050405020304" pitchFamily="18" charset="0"/>
                            </a:rPr>
                            <m:t>𝑥</m:t>
                          </m:r>
                        </m:e>
                      </m:d>
                      <m:r>
                        <a:rPr lang="en-US" sz="3200">
                          <a:solidFill>
                            <a:schemeClr val="tx1"/>
                          </a:solidFill>
                          <a:latin typeface="Cambria Math" panose="02040503050406030204" pitchFamily="18" charset="0"/>
                          <a:cs typeface="Times New Roman" panose="02020603050405020304" pitchFamily="18" charset="0"/>
                        </a:rPr>
                        <m:t>=</m:t>
                      </m:r>
                      <m:nary>
                        <m:naryPr>
                          <m:chr m:val="∑"/>
                          <m:ctrlPr>
                            <a:rPr lang="en-US" sz="3200" i="1">
                              <a:solidFill>
                                <a:schemeClr val="tx1"/>
                              </a:solidFill>
                              <a:latin typeface="Cambria Math" panose="02040503050406030204" pitchFamily="18" charset="0"/>
                              <a:cs typeface="Times New Roman" panose="02020603050405020304" pitchFamily="18" charset="0"/>
                            </a:rPr>
                          </m:ctrlPr>
                        </m:naryPr>
                        <m:sub>
                          <m:r>
                            <m:rPr>
                              <m:brk m:alnAt="23"/>
                            </m:rPr>
                            <a:rPr lang="en-US" sz="3200">
                              <a:solidFill>
                                <a:schemeClr val="tx1"/>
                              </a:solidFill>
                              <a:latin typeface="Cambria Math" panose="02040503050406030204" pitchFamily="18" charset="0"/>
                              <a:cs typeface="Times New Roman" panose="02020603050405020304" pitchFamily="18" charset="0"/>
                            </a:rPr>
                            <m:t>𝑗</m:t>
                          </m:r>
                          <m:r>
                            <a:rPr lang="en-US" sz="3200">
                              <a:solidFill>
                                <a:schemeClr val="tx1"/>
                              </a:solidFill>
                              <a:latin typeface="Cambria Math" panose="02040503050406030204" pitchFamily="18" charset="0"/>
                              <a:cs typeface="Times New Roman" panose="02020603050405020304" pitchFamily="18" charset="0"/>
                            </a:rPr>
                            <m:t>=1</m:t>
                          </m:r>
                        </m:sub>
                        <m:sup>
                          <m:r>
                            <a:rPr lang="en-US" sz="3200">
                              <a:solidFill>
                                <a:schemeClr val="tx1"/>
                              </a:solidFill>
                              <a:latin typeface="Cambria Math" panose="02040503050406030204" pitchFamily="18" charset="0"/>
                              <a:cs typeface="Times New Roman" panose="02020603050405020304" pitchFamily="18" charset="0"/>
                            </a:rPr>
                            <m:t>𝑁</m:t>
                          </m:r>
                        </m:sup>
                        <m:e>
                          <m:sSub>
                            <m:sSubPr>
                              <m:ctrlPr>
                                <a:rPr lang="en-US" sz="3200" i="1">
                                  <a:solidFill>
                                    <a:schemeClr val="tx1"/>
                                  </a:solidFill>
                                  <a:latin typeface="Cambria Math" panose="02040503050406030204" pitchFamily="18" charset="0"/>
                                  <a:cs typeface="Times New Roman" panose="02020603050405020304" pitchFamily="18" charset="0"/>
                                </a:rPr>
                              </m:ctrlPr>
                            </m:sSubPr>
                            <m:e>
                              <m:r>
                                <a:rPr lang="en-US" sz="3200">
                                  <a:solidFill>
                                    <a:schemeClr val="tx1"/>
                                  </a:solidFill>
                                  <a:latin typeface="Cambria Math" panose="02040503050406030204" pitchFamily="18" charset="0"/>
                                  <a:cs typeface="Times New Roman" panose="02020603050405020304" pitchFamily="18" charset="0"/>
                                </a:rPr>
                                <m:t>𝛼</m:t>
                              </m:r>
                            </m:e>
                            <m:sub>
                              <m:r>
                                <a:rPr lang="en-US" sz="3200">
                                  <a:solidFill>
                                    <a:schemeClr val="tx1"/>
                                  </a:solidFill>
                                  <a:latin typeface="Cambria Math" panose="02040503050406030204" pitchFamily="18" charset="0"/>
                                  <a:cs typeface="Times New Roman" panose="02020603050405020304" pitchFamily="18" charset="0"/>
                                </a:rPr>
                                <m:t>𝑗</m:t>
                              </m:r>
                            </m:sub>
                          </m:sSub>
                          <m:r>
                            <a:rPr lang="en-US" sz="3200">
                              <a:solidFill>
                                <a:schemeClr val="tx1"/>
                              </a:solidFill>
                              <a:latin typeface="Cambria Math" panose="02040503050406030204" pitchFamily="18" charset="0"/>
                              <a:cs typeface="Times New Roman" panose="02020603050405020304" pitchFamily="18" charset="0"/>
                            </a:rPr>
                            <m:t>𝜎</m:t>
                          </m:r>
                          <m:d>
                            <m:dPr>
                              <m:ctrlPr>
                                <a:rPr lang="en-US" sz="3200" i="1">
                                  <a:solidFill>
                                    <a:schemeClr val="tx1"/>
                                  </a:solidFill>
                                  <a:latin typeface="Cambria Math" panose="02040503050406030204" pitchFamily="18" charset="0"/>
                                  <a:cs typeface="Times New Roman" panose="02020603050405020304" pitchFamily="18" charset="0"/>
                                </a:rPr>
                              </m:ctrlPr>
                            </m:dPr>
                            <m:e>
                              <m:sSub>
                                <m:sSubPr>
                                  <m:ctrlPr>
                                    <a:rPr lang="en-US" sz="3200" i="1">
                                      <a:solidFill>
                                        <a:schemeClr val="tx1"/>
                                      </a:solidFill>
                                      <a:latin typeface="Cambria Math" panose="02040503050406030204" pitchFamily="18" charset="0"/>
                                      <a:cs typeface="Times New Roman" panose="02020603050405020304" pitchFamily="18" charset="0"/>
                                    </a:rPr>
                                  </m:ctrlPr>
                                </m:sSubPr>
                                <m:e>
                                  <m:r>
                                    <a:rPr lang="en-US" sz="3200">
                                      <a:solidFill>
                                        <a:schemeClr val="tx1"/>
                                      </a:solidFill>
                                      <a:latin typeface="Cambria Math" panose="02040503050406030204" pitchFamily="18" charset="0"/>
                                      <a:cs typeface="Times New Roman" panose="02020603050405020304" pitchFamily="18" charset="0"/>
                                    </a:rPr>
                                    <m:t>𝑦</m:t>
                                  </m:r>
                                </m:e>
                                <m:sub>
                                  <m:r>
                                    <a:rPr lang="en-US" sz="3200">
                                      <a:solidFill>
                                        <a:schemeClr val="tx1"/>
                                      </a:solidFill>
                                      <a:latin typeface="Cambria Math" panose="02040503050406030204" pitchFamily="18" charset="0"/>
                                      <a:cs typeface="Times New Roman" panose="02020603050405020304" pitchFamily="18" charset="0"/>
                                    </a:rPr>
                                    <m:t>𝑗</m:t>
                                  </m:r>
                                </m:sub>
                              </m:sSub>
                              <m:r>
                                <a:rPr lang="en-US" sz="3200">
                                  <a:solidFill>
                                    <a:schemeClr val="tx1"/>
                                  </a:solidFill>
                                  <a:latin typeface="Cambria Math" panose="02040503050406030204" pitchFamily="18" charset="0"/>
                                  <a:cs typeface="Times New Roman" panose="02020603050405020304" pitchFamily="18" charset="0"/>
                                </a:rPr>
                                <m:t>∙</m:t>
                              </m:r>
                              <m:r>
                                <a:rPr lang="en-US" sz="3200">
                                  <a:solidFill>
                                    <a:schemeClr val="tx1"/>
                                  </a:solidFill>
                                  <a:latin typeface="Cambria Math" panose="02040503050406030204" pitchFamily="18" charset="0"/>
                                  <a:cs typeface="Times New Roman" panose="02020603050405020304" pitchFamily="18" charset="0"/>
                                </a:rPr>
                                <m:t>𝑥</m:t>
                              </m:r>
                              <m:r>
                                <a:rPr lang="en-US" sz="3200">
                                  <a:solidFill>
                                    <a:schemeClr val="tx1"/>
                                  </a:solidFill>
                                  <a:latin typeface="Cambria Math" panose="02040503050406030204" pitchFamily="18" charset="0"/>
                                  <a:cs typeface="Times New Roman" panose="02020603050405020304" pitchFamily="18" charset="0"/>
                                </a:rPr>
                                <m:t>+</m:t>
                              </m:r>
                              <m:sSub>
                                <m:sSubPr>
                                  <m:ctrlPr>
                                    <a:rPr lang="en-US" sz="3200" i="1">
                                      <a:solidFill>
                                        <a:schemeClr val="tx1"/>
                                      </a:solidFill>
                                      <a:latin typeface="Cambria Math" panose="02040503050406030204" pitchFamily="18" charset="0"/>
                                      <a:cs typeface="Times New Roman" panose="02020603050405020304" pitchFamily="18" charset="0"/>
                                    </a:rPr>
                                  </m:ctrlPr>
                                </m:sSubPr>
                                <m:e>
                                  <m:r>
                                    <a:rPr lang="en-US" sz="3200">
                                      <a:solidFill>
                                        <a:schemeClr val="tx1"/>
                                      </a:solidFill>
                                      <a:latin typeface="Cambria Math" panose="02040503050406030204" pitchFamily="18" charset="0"/>
                                      <a:cs typeface="Times New Roman" panose="02020603050405020304" pitchFamily="18" charset="0"/>
                                    </a:rPr>
                                    <m:t>𝜃</m:t>
                                  </m:r>
                                </m:e>
                                <m:sub>
                                  <m:r>
                                    <a:rPr lang="en-US" sz="3200">
                                      <a:solidFill>
                                        <a:schemeClr val="tx1"/>
                                      </a:solidFill>
                                      <a:latin typeface="Cambria Math" panose="02040503050406030204" pitchFamily="18" charset="0"/>
                                      <a:cs typeface="Times New Roman" panose="02020603050405020304" pitchFamily="18" charset="0"/>
                                    </a:rPr>
                                    <m:t>𝑗</m:t>
                                  </m:r>
                                </m:sub>
                              </m:sSub>
                            </m:e>
                          </m:d>
                        </m:e>
                      </m:nary>
                    </m:oMath>
                  </m:oMathPara>
                </a14:m>
                <a:endParaRPr lang="en-US" sz="3200" dirty="0">
                  <a:solidFill>
                    <a:schemeClr val="tx1"/>
                  </a:solidFill>
                  <a:latin typeface="Arial" panose="020B0604020202020204" pitchFamily="34" charset="0"/>
                  <a:cs typeface="Arial" panose="020B0604020202020204" pitchFamily="34" charset="0"/>
                </a:endParaRPr>
              </a:p>
              <a:p>
                <a:pPr algn="l"/>
                <a:r>
                  <a:rPr lang="en-US" sz="3200" dirty="0">
                    <a:solidFill>
                      <a:schemeClr val="tx1"/>
                    </a:solidFill>
                    <a:latin typeface="Arial" panose="020B0604020202020204" pitchFamily="34" charset="0"/>
                    <a:cs typeface="Arial" panose="020B0604020202020204" pitchFamily="34" charset="0"/>
                  </a:rPr>
                  <a:t>are dense in </a:t>
                </a:r>
                <a14:m>
                  <m:oMath xmlns:m="http://schemas.openxmlformats.org/officeDocument/2006/math">
                    <m:r>
                      <a:rPr lang="en-US" sz="3200">
                        <a:solidFill>
                          <a:schemeClr val="tx1"/>
                        </a:solidFill>
                        <a:latin typeface="Cambria Math" panose="02040503050406030204" pitchFamily="18" charset="0"/>
                        <a:cs typeface="Times New Roman" panose="02020603050405020304" pitchFamily="18" charset="0"/>
                      </a:rPr>
                      <m:t>𝐶</m:t>
                    </m:r>
                    <m:d>
                      <m:dPr>
                        <m:ctrlPr>
                          <a:rPr lang="en-US" sz="3200" i="1">
                            <a:solidFill>
                              <a:schemeClr val="tx1"/>
                            </a:solidFill>
                            <a:latin typeface="Cambria Math" panose="02040503050406030204" pitchFamily="18" charset="0"/>
                            <a:cs typeface="Times New Roman" panose="02020603050405020304" pitchFamily="18" charset="0"/>
                          </a:rPr>
                        </m:ctrlPr>
                      </m:dPr>
                      <m:e>
                        <m:sSub>
                          <m:sSubPr>
                            <m:ctrlPr>
                              <a:rPr lang="en-US" sz="3200" i="1">
                                <a:solidFill>
                                  <a:schemeClr val="tx1"/>
                                </a:solidFill>
                                <a:latin typeface="Cambria Math" panose="02040503050406030204" pitchFamily="18" charset="0"/>
                                <a:cs typeface="Times New Roman" panose="02020603050405020304" pitchFamily="18" charset="0"/>
                              </a:rPr>
                            </m:ctrlPr>
                          </m:sSubPr>
                          <m:e>
                            <m:r>
                              <a:rPr lang="en-US" sz="3200">
                                <a:solidFill>
                                  <a:schemeClr val="tx1"/>
                                </a:solidFill>
                                <a:latin typeface="Cambria Math" panose="02040503050406030204" pitchFamily="18" charset="0"/>
                                <a:cs typeface="Times New Roman" panose="02020603050405020304" pitchFamily="18" charset="0"/>
                              </a:rPr>
                              <m:t>𝐼</m:t>
                            </m:r>
                          </m:e>
                          <m:sub>
                            <m:r>
                              <a:rPr lang="en-US" sz="3200">
                                <a:solidFill>
                                  <a:schemeClr val="tx1"/>
                                </a:solidFill>
                                <a:latin typeface="Cambria Math" panose="02040503050406030204" pitchFamily="18" charset="0"/>
                                <a:cs typeface="Times New Roman" panose="02020603050405020304" pitchFamily="18" charset="0"/>
                              </a:rPr>
                              <m:t>𝑑</m:t>
                            </m:r>
                          </m:sub>
                        </m:sSub>
                      </m:e>
                    </m:d>
                  </m:oMath>
                </a14:m>
                <a:r>
                  <a:rPr lang="en-US" sz="3200" dirty="0">
                    <a:solidFill>
                      <a:schemeClr val="tx1"/>
                    </a:solidFill>
                    <a:latin typeface="Arial" panose="020B0604020202020204" pitchFamily="34" charset="0"/>
                    <a:cs typeface="Arial" panose="020B0604020202020204" pitchFamily="34" charset="0"/>
                  </a:rPr>
                  <a:t>.</a:t>
                </a:r>
              </a:p>
              <a:p>
                <a:pPr algn="l"/>
                <a:endParaRPr lang="en-US" sz="3200" dirty="0">
                  <a:solidFill>
                    <a:schemeClr val="tx1"/>
                  </a:solidFill>
                  <a:latin typeface="Arial" panose="020B0604020202020204" pitchFamily="34" charset="0"/>
                  <a:cs typeface="Arial" panose="020B0604020202020204" pitchFamily="34" charset="0"/>
                </a:endParaRPr>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368490" y="1235120"/>
                <a:ext cx="11782266" cy="4314860"/>
              </a:xfrm>
              <a:blipFill>
                <a:blip r:embed="rId2"/>
                <a:stretch>
                  <a:fillRect l="-1552"/>
                </a:stretch>
              </a:blipFill>
            </p:spPr>
            <p:txBody>
              <a:bodyPr/>
              <a:lstStyle/>
              <a:p>
                <a:r>
                  <a:rPr lang="en-US">
                    <a:noFill/>
                  </a:rPr>
                  <a:t> </a:t>
                </a:r>
              </a:p>
            </p:txBody>
          </p:sp>
        </mc:Fallback>
      </mc:AlternateContent>
      <p:sp>
        <p:nvSpPr>
          <p:cNvPr id="8" name="TextBox 7"/>
          <p:cNvSpPr txBox="1"/>
          <p:nvPr/>
        </p:nvSpPr>
        <p:spPr>
          <a:xfrm>
            <a:off x="0" y="7334425"/>
            <a:ext cx="13538579" cy="2246769"/>
          </a:xfrm>
          <a:prstGeom prst="rect">
            <a:avLst/>
          </a:prstGeom>
          <a:noFill/>
        </p:spPr>
        <p:txBody>
          <a:bodyPr wrap="square" rtlCol="0">
            <a:spAutoFit/>
          </a:bodyPr>
          <a:lstStyle/>
          <a:p>
            <a:pPr marL="457200" indent="-457200" algn="l">
              <a:buFont typeface="Wingdings" panose="05000000000000000000" pitchFamily="2" charset="2"/>
              <a:buChar char="Ø"/>
            </a:pPr>
            <a:r>
              <a:rPr lang="en-US" sz="2800" u="sng" dirty="0">
                <a:solidFill>
                  <a:srgbClr val="0070C0"/>
                </a:solidFill>
              </a:rPr>
              <a:t>G. </a:t>
            </a:r>
            <a:r>
              <a:rPr lang="en-US" sz="2800" u="sng" dirty="0" err="1">
                <a:solidFill>
                  <a:srgbClr val="0070C0"/>
                </a:solidFill>
              </a:rPr>
              <a:t>Cybenko</a:t>
            </a:r>
            <a:r>
              <a:rPr lang="en-US" sz="2800" u="sng" dirty="0">
                <a:solidFill>
                  <a:srgbClr val="0070C0"/>
                </a:solidFill>
              </a:rPr>
              <a:t>, “Approximation by </a:t>
            </a:r>
            <a:r>
              <a:rPr lang="en-US" sz="2800" u="sng" dirty="0" err="1">
                <a:solidFill>
                  <a:srgbClr val="0070C0"/>
                </a:solidFill>
              </a:rPr>
              <a:t>superpositions</a:t>
            </a:r>
            <a:r>
              <a:rPr lang="en-US" sz="2800" u="sng" dirty="0">
                <a:solidFill>
                  <a:srgbClr val="0070C0"/>
                </a:solidFill>
              </a:rPr>
              <a:t> of a sigmoidal function”, Mathematics of Control, Signals and Systems, 303-314, 2(4), 1989</a:t>
            </a:r>
          </a:p>
          <a:p>
            <a:pPr marL="457200" indent="-457200" algn="l">
              <a:buFont typeface="Wingdings" panose="05000000000000000000" pitchFamily="2" charset="2"/>
              <a:buChar char="Ø"/>
            </a:pPr>
            <a:endParaRPr lang="en-US" sz="2800" u="sng" dirty="0">
              <a:solidFill>
                <a:srgbClr val="0070C0"/>
              </a:solidFill>
            </a:endParaRPr>
          </a:p>
          <a:p>
            <a:pPr marL="457200" indent="-457200" algn="l">
              <a:buFont typeface="Wingdings" panose="05000000000000000000" pitchFamily="2" charset="2"/>
              <a:buChar char="Ø"/>
            </a:pPr>
            <a:r>
              <a:rPr lang="en-US" sz="2800" dirty="0" err="1"/>
              <a:t>Hornik</a:t>
            </a:r>
            <a:r>
              <a:rPr lang="en-US" sz="2800" dirty="0"/>
              <a:t> et. al., 1989; Barron</a:t>
            </a:r>
            <a:r>
              <a:rPr lang="zh-Hans" altLang="en-US" sz="2800" dirty="0"/>
              <a:t> </a:t>
            </a:r>
            <a:r>
              <a:rPr lang="en-US" altLang="zh-Hans" sz="2800" dirty="0"/>
              <a:t>(1994); </a:t>
            </a:r>
            <a:r>
              <a:rPr lang="en-US" sz="2800" dirty="0" err="1"/>
              <a:t>Mhaskar</a:t>
            </a:r>
            <a:r>
              <a:rPr lang="en-US" sz="2800" dirty="0"/>
              <a:t> </a:t>
            </a:r>
            <a:r>
              <a:rPr lang="en-US" altLang="zh-Hans" sz="2800" dirty="0"/>
              <a:t>(1996)</a:t>
            </a:r>
            <a:r>
              <a:rPr lang="zh-Hans" altLang="en-US" sz="2800" dirty="0"/>
              <a:t> </a:t>
            </a:r>
            <a:endParaRPr lang="en-US" sz="2800" u="sng" dirty="0">
              <a:solidFill>
                <a:srgbClr val="0070C0"/>
              </a:solidFill>
            </a:endParaRPr>
          </a:p>
          <a:p>
            <a:pPr algn="l"/>
            <a:endParaRPr lang="en-US" sz="2800" dirty="0">
              <a:solidFill>
                <a:schemeClr val="tx1"/>
              </a:solidFill>
            </a:endParaRPr>
          </a:p>
        </p:txBody>
      </p:sp>
      <p:sp>
        <p:nvSpPr>
          <p:cNvPr id="9" name="Title 1"/>
          <p:cNvSpPr txBox="1">
            <a:spLocks/>
          </p:cNvSpPr>
          <p:nvPr/>
        </p:nvSpPr>
        <p:spPr>
          <a:xfrm>
            <a:off x="-109182" y="65227"/>
            <a:ext cx="13006315" cy="1214979"/>
          </a:xfrm>
          <a:prstGeom prst="rect">
            <a:avLst/>
          </a:prstGeom>
        </p:spPr>
        <p:txBody>
          <a:bodyPr vert="horz" lIns="130048" tIns="65024" rIns="130048" bIns="6502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u="sng" dirty="0">
                <a:solidFill>
                  <a:srgbClr val="A40000"/>
                </a:solidFill>
              </a:rPr>
              <a:t>Neural Networks are Function </a:t>
            </a:r>
            <a:r>
              <a:rPr lang="en-US" sz="3200" b="1" u="sng" dirty="0" err="1">
                <a:solidFill>
                  <a:srgbClr val="A40000"/>
                </a:solidFill>
              </a:rPr>
              <a:t>Approximators</a:t>
            </a:r>
            <a:r>
              <a:rPr lang="en-US" sz="3200" b="1" u="sng" dirty="0">
                <a:solidFill>
                  <a:srgbClr val="A40000"/>
                </a:solidFill>
              </a:rPr>
              <a:t>, Not Predictors! </a:t>
            </a:r>
          </a:p>
        </p:txBody>
      </p:sp>
      <p:pic>
        <p:nvPicPr>
          <p:cNvPr id="4100" name="Picture 4" descr="A simple neural network 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253" y="4101521"/>
            <a:ext cx="47625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727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8713"/>
            <a:ext cx="11099800" cy="2159000"/>
          </a:xfrm>
        </p:spPr>
        <p:txBody>
          <a:bodyPr>
            <a:normAutofit/>
          </a:bodyPr>
          <a:lstStyle/>
          <a:p>
            <a:r>
              <a:rPr lang="en-US" sz="4800" b="1" dirty="0">
                <a:solidFill>
                  <a:srgbClr val="A40000"/>
                </a:solidFill>
              </a:rPr>
              <a:t>Conclusions</a:t>
            </a:r>
          </a:p>
        </p:txBody>
      </p:sp>
      <p:sp>
        <p:nvSpPr>
          <p:cNvPr id="3" name="TextBox 2"/>
          <p:cNvSpPr txBox="1"/>
          <p:nvPr/>
        </p:nvSpPr>
        <p:spPr>
          <a:xfrm>
            <a:off x="1" y="1766397"/>
            <a:ext cx="13196540" cy="61965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Comic Sans MS" panose="030F0702030302020204" pitchFamily="66" charset="0"/>
                <a:sym typeface="Helvetica Light"/>
              </a:rPr>
              <a:t>PINNs integrate</a:t>
            </a:r>
            <a:r>
              <a:rPr kumimoji="0" lang="en-US" sz="3600" b="0" i="0" u="none" strike="noStrike" cap="none" spc="0" normalizeH="0" dirty="0">
                <a:ln>
                  <a:noFill/>
                </a:ln>
                <a:solidFill>
                  <a:srgbClr val="000000"/>
                </a:solidFill>
                <a:effectLst/>
                <a:uFillTx/>
                <a:latin typeface="Comic Sans MS" panose="030F0702030302020204" pitchFamily="66" charset="0"/>
                <a:sym typeface="Helvetica Light"/>
              </a:rPr>
              <a:t> seamlessly data + mathematical physics</a:t>
            </a:r>
          </a:p>
          <a:p>
            <a:pPr marL="0" marR="0" indent="0" algn="l"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Comic Sans MS" panose="030F0702030302020204" pitchFamily="66" charset="0"/>
            </a:endParaRP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q"/>
              <a:tabLst/>
            </a:pPr>
            <a:r>
              <a:rPr kumimoji="0" lang="en-US" sz="3600" b="0" i="0" u="none" strike="noStrike" cap="none" spc="0" normalizeH="0" dirty="0">
                <a:ln>
                  <a:noFill/>
                </a:ln>
                <a:solidFill>
                  <a:srgbClr val="000000"/>
                </a:solidFill>
                <a:effectLst/>
                <a:uFillTx/>
                <a:latin typeface="Comic Sans MS" panose="030F0702030302020204" pitchFamily="66" charset="0"/>
                <a:sym typeface="Helvetica Light"/>
              </a:rPr>
              <a:t>Same formulation for forward and inverse problems</a:t>
            </a:r>
          </a:p>
          <a:p>
            <a:pPr marL="0" marR="0" indent="0" algn="l"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Comic Sans MS" panose="030F0702030302020204" pitchFamily="66" charset="0"/>
            </a:endParaRP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q"/>
              <a:tabLst/>
            </a:pPr>
            <a:r>
              <a:rPr kumimoji="0" lang="en-US" sz="3600" b="0" i="0" u="none" strike="noStrike" cap="none" spc="0" normalizeH="0" dirty="0">
                <a:ln>
                  <a:noFill/>
                </a:ln>
                <a:solidFill>
                  <a:srgbClr val="000000"/>
                </a:solidFill>
                <a:effectLst/>
                <a:uFillTx/>
                <a:latin typeface="Comic Sans MS" panose="030F0702030302020204" pitchFamily="66" charset="0"/>
                <a:sym typeface="Helvetica Light"/>
              </a:rPr>
              <a:t>Overcome the curse of dimensionality</a:t>
            </a:r>
          </a:p>
          <a:p>
            <a:pPr marL="0" marR="0" indent="0" algn="l"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Comic Sans MS" panose="030F0702030302020204" pitchFamily="66" charset="0"/>
            </a:endParaRP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q"/>
              <a:tabLst/>
            </a:pPr>
            <a:r>
              <a:rPr kumimoji="0" lang="en-US" sz="3600" b="0" i="0" u="none" strike="noStrike" cap="none" spc="0" normalizeH="0" dirty="0">
                <a:ln>
                  <a:noFill/>
                </a:ln>
                <a:solidFill>
                  <a:srgbClr val="000000"/>
                </a:solidFill>
                <a:effectLst/>
                <a:uFillTx/>
                <a:latin typeface="Comic Sans MS" panose="030F0702030302020204" pitchFamily="66" charset="0"/>
                <a:sym typeface="Helvetica Light"/>
              </a:rPr>
              <a:t>Can be used in any scientific field</a:t>
            </a: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q"/>
              <a:tabLst/>
            </a:pPr>
            <a:endParaRPr lang="en-US" dirty="0">
              <a:solidFill>
                <a:srgbClr val="000000"/>
              </a:solidFill>
              <a:latin typeface="Comic Sans MS" panose="030F0702030302020204" pitchFamily="66" charset="0"/>
            </a:endParaRP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q"/>
              <a:tabLst/>
            </a:pPr>
            <a:r>
              <a:rPr kumimoji="0" lang="en-US" sz="3600" b="0" i="0" u="none" strike="noStrike" cap="none" spc="0" normalizeH="0" dirty="0">
                <a:ln>
                  <a:noFill/>
                </a:ln>
                <a:solidFill>
                  <a:srgbClr val="000000"/>
                </a:solidFill>
                <a:effectLst/>
                <a:uFillTx/>
                <a:latin typeface="Comic Sans MS" panose="030F0702030302020204" pitchFamily="66" charset="0"/>
                <a:sym typeface="Helvetica Light"/>
              </a:rPr>
              <a:t>Can discover new </a:t>
            </a:r>
            <a:r>
              <a:rPr kumimoji="0" lang="en-US" sz="3600" b="0" i="0" u="none" strike="noStrike" cap="none" spc="0" normalizeH="0" dirty="0" err="1">
                <a:ln>
                  <a:noFill/>
                </a:ln>
                <a:solidFill>
                  <a:srgbClr val="000000"/>
                </a:solidFill>
                <a:effectLst/>
                <a:uFillTx/>
                <a:latin typeface="Comic Sans MS" panose="030F0702030302020204" pitchFamily="66" charset="0"/>
                <a:sym typeface="Helvetica Light"/>
              </a:rPr>
              <a:t>dynamcal</a:t>
            </a:r>
            <a:r>
              <a:rPr kumimoji="0" lang="en-US" sz="3600" b="0" i="0" u="none" strike="noStrike" cap="none" spc="0" normalizeH="0" dirty="0">
                <a:ln>
                  <a:noFill/>
                </a:ln>
                <a:solidFill>
                  <a:srgbClr val="000000"/>
                </a:solidFill>
                <a:effectLst/>
                <a:uFillTx/>
                <a:latin typeface="Comic Sans MS" panose="030F0702030302020204" pitchFamily="66" charset="0"/>
                <a:sym typeface="Helvetica Light"/>
              </a:rPr>
              <a:t> systems equations</a:t>
            </a:r>
          </a:p>
          <a:p>
            <a:pPr marL="0" marR="0" indent="0" algn="l"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Comic Sans MS" panose="030F0702030302020204" pitchFamily="66" charset="0"/>
            </a:endParaRPr>
          </a:p>
          <a:p>
            <a:pPr marL="0" marR="0" indent="0" algn="l"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omic Sans MS" panose="030F0702030302020204" pitchFamily="66" charset="0"/>
              <a:sym typeface="Helvetica Light"/>
            </a:endParaRPr>
          </a:p>
        </p:txBody>
      </p:sp>
      <p:pic>
        <p:nvPicPr>
          <p:cNvPr id="4" name="Picture 3" descr="Image result for pins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966"/>
            <a:ext cx="1542197" cy="15421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pin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1761" y="1"/>
            <a:ext cx="1643038" cy="16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544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ns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966"/>
            <a:ext cx="2588288" cy="2588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in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7486" y="0"/>
            <a:ext cx="2407313" cy="24073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ins imag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6412" y="-123869"/>
            <a:ext cx="3095768" cy="22568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ins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774247"/>
            <a:ext cx="13004799" cy="4055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9691" y="2347668"/>
            <a:ext cx="9631611"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1" i="0" u="sng" strike="noStrike" cap="none" spc="0" normalizeH="0" baseline="0" dirty="0">
                <a:ln>
                  <a:noFill/>
                </a:ln>
                <a:solidFill>
                  <a:srgbClr val="000000"/>
                </a:solidFill>
                <a:effectLst/>
                <a:uFillTx/>
                <a:latin typeface="+mn-lt"/>
                <a:ea typeface="+mn-ea"/>
                <a:cs typeface="+mn-cs"/>
                <a:sym typeface="Helvetica Light"/>
              </a:rPr>
              <a:t>Physics-Informed</a:t>
            </a:r>
            <a:r>
              <a:rPr kumimoji="0" lang="en-US" sz="3600" b="1" i="0" u="sng" strike="noStrike" cap="none" spc="0" normalizeH="0" dirty="0">
                <a:ln>
                  <a:noFill/>
                </a:ln>
                <a:solidFill>
                  <a:srgbClr val="000000"/>
                </a:solidFill>
                <a:effectLst/>
                <a:uFillTx/>
                <a:latin typeface="+mn-lt"/>
                <a:ea typeface="+mn-ea"/>
                <a:cs typeface="+mn-cs"/>
                <a:sym typeface="Helvetica Light"/>
              </a:rPr>
              <a:t> Neural Networks (</a:t>
            </a:r>
            <a:r>
              <a:rPr kumimoji="0" lang="en-US" sz="3600" b="1" i="0" u="sng" strike="noStrike" cap="none" spc="0" normalizeH="0" dirty="0">
                <a:ln>
                  <a:noFill/>
                </a:ln>
                <a:solidFill>
                  <a:srgbClr val="FF0000"/>
                </a:solidFill>
                <a:effectLst/>
                <a:uFillTx/>
                <a:latin typeface="+mn-lt"/>
                <a:ea typeface="+mn-ea"/>
                <a:cs typeface="+mn-cs"/>
                <a:sym typeface="Helvetica Light"/>
              </a:rPr>
              <a:t>PINNs</a:t>
            </a:r>
            <a:r>
              <a:rPr kumimoji="0" lang="en-US" sz="3600" b="1" i="0" u="none" strike="noStrike" cap="none" spc="0" normalizeH="0" dirty="0">
                <a:ln>
                  <a:noFill/>
                </a:ln>
                <a:solidFill>
                  <a:srgbClr val="000000"/>
                </a:solidFill>
                <a:effectLst/>
                <a:uFillTx/>
                <a:latin typeface="+mn-lt"/>
                <a:ea typeface="+mn-ea"/>
                <a:cs typeface="+mn-cs"/>
                <a:sym typeface="Helvetica Light"/>
              </a:rPr>
              <a:t>)</a:t>
            </a:r>
          </a:p>
          <a:p>
            <a:pPr marL="0" marR="0" indent="0" algn="ctr" defTabSz="584200" rtl="0" fontAlgn="auto" latinLnBrk="1" hangingPunct="0">
              <a:lnSpc>
                <a:spcPct val="100000"/>
              </a:lnSpc>
              <a:spcBef>
                <a:spcPts val="0"/>
              </a:spcBef>
              <a:spcAft>
                <a:spcPts val="0"/>
              </a:spcAft>
              <a:buClrTx/>
              <a:buSzTx/>
              <a:buFontTx/>
              <a:buNone/>
              <a:tabLst/>
            </a:pPr>
            <a:endParaRPr lang="en-US" b="1" baseline="0" dirty="0">
              <a:solidFill>
                <a:srgbClr val="000000"/>
              </a:solidFill>
            </a:endParaRP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
              <a:tabLst/>
            </a:pPr>
            <a:r>
              <a:rPr kumimoji="0" lang="en-US" sz="3600" b="1" i="0" u="none" strike="noStrike" cap="none" spc="0" normalizeH="0" dirty="0" err="1">
                <a:ln>
                  <a:noFill/>
                </a:ln>
                <a:solidFill>
                  <a:srgbClr val="0070C0"/>
                </a:solidFill>
                <a:effectLst/>
                <a:uFillTx/>
                <a:latin typeface="Comic Sans MS" panose="030F0702030302020204" pitchFamily="66" charset="0"/>
                <a:sym typeface="Helvetica Light"/>
              </a:rPr>
              <a:t>sPINNs</a:t>
            </a:r>
            <a:r>
              <a:rPr kumimoji="0" lang="en-US" sz="3600" b="1" i="0" u="none" strike="noStrike" cap="none" spc="0" normalizeH="0" dirty="0">
                <a:ln>
                  <a:noFill/>
                </a:ln>
                <a:solidFill>
                  <a:srgbClr val="0070C0"/>
                </a:solidFill>
                <a:effectLst/>
                <a:uFillTx/>
                <a:latin typeface="Comic Sans MS" panose="030F0702030302020204" pitchFamily="66" charset="0"/>
                <a:sym typeface="Helvetica Light"/>
              </a:rPr>
              <a:t>: stochastic PINNs</a:t>
            </a: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
              <a:tabLst/>
            </a:pPr>
            <a:r>
              <a:rPr lang="en-US" b="1" baseline="0" dirty="0" err="1">
                <a:solidFill>
                  <a:srgbClr val="00B050"/>
                </a:solidFill>
                <a:latin typeface="Comic Sans MS" panose="030F0702030302020204" pitchFamily="66" charset="0"/>
              </a:rPr>
              <a:t>fPINNs</a:t>
            </a:r>
            <a:r>
              <a:rPr lang="en-US" b="1" baseline="0" dirty="0">
                <a:solidFill>
                  <a:srgbClr val="00B050"/>
                </a:solidFill>
                <a:latin typeface="Comic Sans MS" panose="030F0702030302020204" pitchFamily="66" charset="0"/>
              </a:rPr>
              <a:t>: fractional</a:t>
            </a:r>
            <a:r>
              <a:rPr lang="en-US" b="1" dirty="0">
                <a:solidFill>
                  <a:srgbClr val="00B050"/>
                </a:solidFill>
                <a:latin typeface="Comic Sans MS" panose="030F0702030302020204" pitchFamily="66" charset="0"/>
              </a:rPr>
              <a:t> PINNs</a:t>
            </a: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
              <a:tabLst/>
            </a:pPr>
            <a:r>
              <a:rPr lang="en-US" b="1" dirty="0" err="1">
                <a:solidFill>
                  <a:srgbClr val="FFC000"/>
                </a:solidFill>
                <a:latin typeface="Comic Sans MS" panose="030F0702030302020204" pitchFamily="66" charset="0"/>
              </a:rPr>
              <a:t>LePINNs</a:t>
            </a:r>
            <a:r>
              <a:rPr lang="en-US" b="1" dirty="0">
                <a:solidFill>
                  <a:srgbClr val="FFC000"/>
                </a:solidFill>
                <a:latin typeface="Comic Sans MS" panose="030F0702030302020204" pitchFamily="66" charset="0"/>
              </a:rPr>
              <a:t>: Levy process PINNs</a:t>
            </a:r>
          </a:p>
          <a:p>
            <a:pPr marL="571500" marR="0" indent="-571500" algn="l" defTabSz="584200" rtl="0" fontAlgn="auto" latinLnBrk="1" hangingPunct="0">
              <a:lnSpc>
                <a:spcPct val="100000"/>
              </a:lnSpc>
              <a:spcBef>
                <a:spcPts val="0"/>
              </a:spcBef>
              <a:spcAft>
                <a:spcPts val="0"/>
              </a:spcAft>
              <a:buClrTx/>
              <a:buSzTx/>
              <a:buFont typeface="Wingdings" panose="05000000000000000000" pitchFamily="2" charset="2"/>
              <a:buChar char="§"/>
              <a:tabLst/>
            </a:pPr>
            <a:r>
              <a:rPr kumimoji="0" lang="en-US" sz="3600" b="1" i="0" u="none" strike="noStrike" cap="none" spc="0" normalizeH="0" baseline="0" dirty="0" err="1">
                <a:ln>
                  <a:noFill/>
                </a:ln>
                <a:solidFill>
                  <a:schemeClr val="accent3">
                    <a:lumMod val="75000"/>
                  </a:schemeClr>
                </a:solidFill>
                <a:effectLst/>
                <a:uFillTx/>
                <a:latin typeface="Comic Sans MS" panose="030F0702030302020204" pitchFamily="66" charset="0"/>
                <a:sym typeface="Helvetica Light"/>
              </a:rPr>
              <a:t>nPINNs</a:t>
            </a:r>
            <a:r>
              <a:rPr kumimoji="0" lang="en-US" sz="3600" b="1" i="0" u="none" strike="noStrike" cap="none" spc="0" normalizeH="0" baseline="0" dirty="0">
                <a:ln>
                  <a:noFill/>
                </a:ln>
                <a:solidFill>
                  <a:schemeClr val="accent3">
                    <a:lumMod val="75000"/>
                  </a:schemeClr>
                </a:solidFill>
                <a:effectLst/>
                <a:uFillTx/>
                <a:latin typeface="Comic Sans MS" panose="030F0702030302020204" pitchFamily="66" charset="0"/>
                <a:sym typeface="Helvetica Light"/>
              </a:rPr>
              <a:t>: Nonlocal PINNs…</a:t>
            </a:r>
            <a:endParaRPr kumimoji="0" lang="en-US" sz="8000" b="1" i="0" u="none" strike="noStrike" cap="none" spc="0" normalizeH="0" baseline="0" dirty="0">
              <a:ln>
                <a:noFill/>
              </a:ln>
              <a:solidFill>
                <a:schemeClr val="tx1"/>
              </a:solidFill>
              <a:effectLst/>
              <a:uFillTx/>
              <a:latin typeface="Comic Sans MS" panose="030F0702030302020204" pitchFamily="66" charset="0"/>
              <a:sym typeface="Helvetica Light"/>
            </a:endParaRPr>
          </a:p>
        </p:txBody>
      </p:sp>
    </p:spTree>
    <p:extLst>
      <p:ext uri="{BB962C8B-B14F-4D97-AF65-F5344CB8AC3E}">
        <p14:creationId xmlns:p14="http://schemas.microsoft.com/office/powerpoint/2010/main" val="29634307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700" y="7625863"/>
            <a:ext cx="5909196" cy="979050"/>
          </a:xfrm>
          <a:prstGeom prst="rect">
            <a:avLst/>
          </a:prstGeom>
        </p:spPr>
      </p:pic>
      <p:pic>
        <p:nvPicPr>
          <p:cNvPr id="4" name="Picture 3"/>
          <p:cNvPicPr>
            <a:picLocks noChangeAspect="1"/>
          </p:cNvPicPr>
          <p:nvPr/>
        </p:nvPicPr>
        <p:blipFill>
          <a:blip r:embed="rId3"/>
          <a:stretch>
            <a:fillRect/>
          </a:stretch>
        </p:blipFill>
        <p:spPr>
          <a:xfrm>
            <a:off x="5288065" y="6656873"/>
            <a:ext cx="6210819" cy="1408225"/>
          </a:xfrm>
          <a:prstGeom prst="rect">
            <a:avLst/>
          </a:prstGeom>
        </p:spPr>
      </p:pic>
      <p:pic>
        <p:nvPicPr>
          <p:cNvPr id="5" name="Picture 4"/>
          <p:cNvPicPr>
            <a:picLocks noChangeAspect="1"/>
          </p:cNvPicPr>
          <p:nvPr/>
        </p:nvPicPr>
        <p:blipFill>
          <a:blip r:embed="rId4"/>
          <a:stretch>
            <a:fillRect/>
          </a:stretch>
        </p:blipFill>
        <p:spPr>
          <a:xfrm>
            <a:off x="5648545" y="8307156"/>
            <a:ext cx="4893030" cy="1266747"/>
          </a:xfrm>
          <a:prstGeom prst="rect">
            <a:avLst/>
          </a:prstGeom>
        </p:spPr>
      </p:pic>
      <p:sp>
        <p:nvSpPr>
          <p:cNvPr id="6" name="TextBox 5"/>
          <p:cNvSpPr txBox="1"/>
          <p:nvPr/>
        </p:nvSpPr>
        <p:spPr>
          <a:xfrm>
            <a:off x="234560" y="6795837"/>
            <a:ext cx="262892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ctr" defTabSz="584200" rtl="0" fontAlgn="auto" latinLnBrk="1" hangingPunct="0">
              <a:lnSpc>
                <a:spcPct val="100000"/>
              </a:lnSpc>
              <a:spcBef>
                <a:spcPts val="0"/>
              </a:spcBef>
              <a:spcAft>
                <a:spcPts val="0"/>
              </a:spcAft>
              <a:buClrTx/>
              <a:buSzTx/>
              <a:buFont typeface="Wingdings" panose="05000000000000000000" pitchFamily="2" charset="2"/>
              <a:buChar char="Ø"/>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Minimize:</a:t>
            </a:r>
          </a:p>
        </p:txBody>
      </p:sp>
      <p:sp>
        <p:nvSpPr>
          <p:cNvPr id="7" name="TextBox 6"/>
          <p:cNvSpPr txBox="1"/>
          <p:nvPr/>
        </p:nvSpPr>
        <p:spPr>
          <a:xfrm>
            <a:off x="863023" y="166105"/>
            <a:ext cx="11307584"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b="1" u="sng" dirty="0">
                <a:solidFill>
                  <a:schemeClr val="accent5">
                    <a:lumMod val="75000"/>
                  </a:schemeClr>
                </a:solidFill>
                <a:latin typeface="Arial" panose="020B0604020202020204" pitchFamily="34" charset="0"/>
                <a:cs typeface="Arial" panose="020B0604020202020204" pitchFamily="34" charset="0"/>
              </a:rPr>
              <a:t>What is a PINN? Physics-Informed Neural Network</a:t>
            </a:r>
          </a:p>
          <a:p>
            <a:pPr marL="0" marR="0" indent="0" algn="ctr" defTabSz="584200" rtl="0" fontAlgn="auto" latinLnBrk="1"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5">
                    <a:lumMod val="75000"/>
                  </a:schemeClr>
                </a:solidFill>
                <a:effectLst/>
                <a:uFillTx/>
                <a:latin typeface="Comic Sans MS" panose="030F0702030302020204" pitchFamily="66" charset="0"/>
                <a:cs typeface="Arial" panose="020B0604020202020204" pitchFamily="34" charset="0"/>
                <a:sym typeface="Helvetica Light"/>
              </a:rPr>
              <a:t>We employ two (or more) NNs that share the same parameters</a:t>
            </a:r>
          </a:p>
        </p:txBody>
      </p:sp>
      <p:pic>
        <p:nvPicPr>
          <p:cNvPr id="8" name="Picture 7"/>
          <p:cNvPicPr>
            <a:picLocks noChangeAspect="1"/>
          </p:cNvPicPr>
          <p:nvPr/>
        </p:nvPicPr>
        <p:blipFill>
          <a:blip r:embed="rId5"/>
          <a:stretch>
            <a:fillRect/>
          </a:stretch>
        </p:blipFill>
        <p:spPr>
          <a:xfrm>
            <a:off x="732787" y="8495738"/>
            <a:ext cx="2079853" cy="763305"/>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1705974" y="1583139"/>
            <a:ext cx="9696734" cy="4665217"/>
          </a:xfrm>
          <a:prstGeom prst="rect">
            <a:avLst/>
          </a:prstGeom>
        </p:spPr>
      </p:pic>
    </p:spTree>
    <p:extLst>
      <p:ext uri="{BB962C8B-B14F-4D97-AF65-F5344CB8AC3E}">
        <p14:creationId xmlns:p14="http://schemas.microsoft.com/office/powerpoint/2010/main" val="42488104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ensorboa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422" y="910336"/>
            <a:ext cx="12676521" cy="7212245"/>
          </a:xfrm>
          <a:prstGeom prst="rect">
            <a:avLst/>
          </a:prstGeom>
        </p:spPr>
      </p:pic>
      <p:sp>
        <p:nvSpPr>
          <p:cNvPr id="2" name="TextBox 1"/>
          <p:cNvSpPr txBox="1"/>
          <p:nvPr/>
        </p:nvSpPr>
        <p:spPr>
          <a:xfrm>
            <a:off x="5017158" y="0"/>
            <a:ext cx="196207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b="1" dirty="0" err="1">
                <a:solidFill>
                  <a:srgbClr val="000000"/>
                </a:solidFill>
              </a:rPr>
              <a:t>d</a:t>
            </a:r>
            <a:r>
              <a:rPr kumimoji="0" lang="en-US" sz="3600" b="1" i="0" u="none" strike="noStrike" cap="none" spc="0" normalizeH="0" baseline="0" dirty="0" err="1">
                <a:ln>
                  <a:noFill/>
                </a:ln>
                <a:solidFill>
                  <a:srgbClr val="000000"/>
                </a:solidFill>
                <a:effectLst/>
                <a:uFillTx/>
                <a:sym typeface="Helvetica Light"/>
              </a:rPr>
              <a:t>y</a:t>
            </a:r>
            <a:r>
              <a:rPr kumimoji="0" lang="en-US" sz="3600" b="1" i="0" u="none" strike="noStrike" cap="none" spc="0" normalizeH="0" baseline="0" dirty="0">
                <a:ln>
                  <a:noFill/>
                </a:ln>
                <a:solidFill>
                  <a:srgbClr val="000000"/>
                </a:solidFill>
                <a:effectLst/>
                <a:uFillTx/>
                <a:sym typeface="Helvetica Light"/>
              </a:rPr>
              <a:t>/dx= y</a:t>
            </a:r>
          </a:p>
        </p:txBody>
      </p:sp>
    </p:spTree>
    <p:extLst>
      <p:ext uri="{BB962C8B-B14F-4D97-AF65-F5344CB8AC3E}">
        <p14:creationId xmlns:p14="http://schemas.microsoft.com/office/powerpoint/2010/main" val="1298872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258" y="293427"/>
            <a:ext cx="13207017" cy="8898340"/>
          </a:xfrm>
          <a:prstGeom prst="rect">
            <a:avLst/>
          </a:prstGeom>
        </p:spPr>
      </p:pic>
    </p:spTree>
    <p:extLst>
      <p:ext uri="{BB962C8B-B14F-4D97-AF65-F5344CB8AC3E}">
        <p14:creationId xmlns:p14="http://schemas.microsoft.com/office/powerpoint/2010/main" val="39603485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 y="88711"/>
            <a:ext cx="12877112" cy="9587552"/>
          </a:xfrm>
          <a:prstGeom prst="rect">
            <a:avLst/>
          </a:prstGeom>
        </p:spPr>
      </p:pic>
    </p:spTree>
    <p:extLst>
      <p:ext uri="{BB962C8B-B14F-4D97-AF65-F5344CB8AC3E}">
        <p14:creationId xmlns:p14="http://schemas.microsoft.com/office/powerpoint/2010/main" val="7807668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800" y="143301"/>
            <a:ext cx="12656333" cy="9567642"/>
          </a:xfrm>
          <a:prstGeom prst="rect">
            <a:avLst/>
          </a:prstGeom>
        </p:spPr>
      </p:pic>
    </p:spTree>
    <p:extLst>
      <p:ext uri="{BB962C8B-B14F-4D97-AF65-F5344CB8AC3E}">
        <p14:creationId xmlns:p14="http://schemas.microsoft.com/office/powerpoint/2010/main" val="2906772811"/>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4667</TotalTime>
  <Words>885</Words>
  <Application>Microsoft Macintosh PowerPoint</Application>
  <PresentationFormat>Custom</PresentationFormat>
  <Paragraphs>96</Paragraphs>
  <Slides>30</Slides>
  <Notes>4</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ArialUnicodeMS</vt:lpstr>
      <vt:lpstr>Arial</vt:lpstr>
      <vt:lpstr>Avenir Roman</vt:lpstr>
      <vt:lpstr>Calibri</vt:lpstr>
      <vt:lpstr>Cambria Math</vt:lpstr>
      <vt:lpstr>Comic Sans MS</vt:lpstr>
      <vt:lpstr>Helvetica Light</vt:lpstr>
      <vt:lpstr>Lucida Grande</vt:lpstr>
      <vt:lpstr>Times New Roman</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Hidden Fluid Mechanics: flow dynamics in an intracranial aneurysm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dc:creator>
  <cp:lastModifiedBy>Vlad Putin</cp:lastModifiedBy>
  <cp:revision>399</cp:revision>
  <dcterms:modified xsi:type="dcterms:W3CDTF">2019-03-06T15:14:02Z</dcterms:modified>
</cp:coreProperties>
</file>