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8" r:id="rId1"/>
  </p:sldMasterIdLst>
  <p:notesMasterIdLst>
    <p:notesMasterId r:id="rId6"/>
  </p:notesMasterIdLst>
  <p:handoutMasterIdLst>
    <p:handoutMasterId r:id="rId7"/>
  </p:handoutMasterIdLst>
  <p:sldIdLst>
    <p:sldId id="586" r:id="rId2"/>
    <p:sldId id="850" r:id="rId3"/>
    <p:sldId id="846" r:id="rId4"/>
    <p:sldId id="851" r:id="rId5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FF0003"/>
    <a:srgbClr val="FF4E64"/>
    <a:srgbClr val="DC4B70"/>
    <a:srgbClr val="000000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76" autoAdjust="0"/>
    <p:restoredTop sz="96006" autoAdjust="0"/>
  </p:normalViewPr>
  <p:slideViewPr>
    <p:cSldViewPr snapToGrid="0" snapToObjects="1">
      <p:cViewPr varScale="1">
        <p:scale>
          <a:sx n="88" d="100"/>
          <a:sy n="88" d="100"/>
        </p:scale>
        <p:origin x="192" y="1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CE99CA-F52E-E941-9F77-B2A19CA0E50E}" type="datetimeFigureOut">
              <a:rPr lang="en-US"/>
              <a:pPr>
                <a:defRPr/>
              </a:pPr>
              <a:t>2/25/19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0CFDCC-D076-4E44-9B1D-471B3D09E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45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FCAA540-1C23-0843-BF7D-F17F1E6E8B6E}" type="datetimeFigureOut">
              <a:rPr lang="en-US"/>
              <a:pPr>
                <a:defRPr/>
              </a:pPr>
              <a:t>2/25/19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0FF60A1-1E32-7C43-9B3D-B0C79B3A9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73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E6DB3-4E2D-3E4C-B8EC-E12AD83025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917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193F6B-5782-A144-B284-72C87914ECE9}" type="datetimeFigureOut">
              <a:rPr lang="en-US" smtClean="0"/>
              <a:pPr>
                <a:defRPr/>
              </a:pPr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CEFD18-D050-3F45-812C-F87876222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0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FB518F-3A58-344B-87F3-B6109FEEF226}" type="datetimeFigureOut">
              <a:rPr lang="en-US" smtClean="0"/>
              <a:pPr>
                <a:defRPr/>
              </a:pPr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7172A-6CB9-9B45-AB88-9AFED4DC24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4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7AFBC-DD45-AF49-9904-37B7A5A95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47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05007"/>
            <a:ext cx="10972800" cy="4571999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3500">
                <a:solidFill>
                  <a:schemeClr val="tx1"/>
                </a:solidFill>
              </a:defRPr>
            </a:lvl1pPr>
            <a:lvl2pPr>
              <a:buFont typeface="Arial"/>
              <a:buChar char="•"/>
              <a:defRPr sz="3000">
                <a:solidFill>
                  <a:srgbClr val="000000"/>
                </a:solidFill>
              </a:defRPr>
            </a:lvl2pPr>
            <a:lvl3pPr>
              <a:buFont typeface="Arial"/>
              <a:buChar char="•"/>
              <a:defRPr sz="3000"/>
            </a:lvl3pPr>
            <a:lvl4pPr>
              <a:buFont typeface="Arial"/>
              <a:buChar char="•"/>
              <a:defRPr sz="3000"/>
            </a:lvl4pPr>
            <a:lvl5pPr>
              <a:buFont typeface="Arial"/>
              <a:buChar char="•"/>
              <a:defRPr sz="3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1"/>
            <a:r>
              <a:rPr lang="en-AU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54112"/>
          </a:xfrm>
        </p:spPr>
        <p:txBody>
          <a:bodyPr/>
          <a:lstStyle>
            <a:lvl1pPr>
              <a:defRPr>
                <a:solidFill>
                  <a:srgbClr val="00AAC2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90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015D-0E3E-1542-AD3E-15D55D61B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2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015D-0E3E-1542-AD3E-15D55D61B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6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015D-0E3E-1542-AD3E-15D55D61B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97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015D-0E3E-1542-AD3E-15D55D61B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05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015D-0E3E-1542-AD3E-15D55D61B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42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015D-0E3E-1542-AD3E-15D55D61B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7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E5529-927B-9447-B4C2-10DBFC66A7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05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015D-0E3E-1542-AD3E-15D55D61B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04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015D-0E3E-1542-AD3E-15D55D61B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0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7AFBC-DD45-AF49-9904-37B7A5A95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83BEAB-9438-F049-A8DD-36E59E77FA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64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83BEAB-9438-F049-A8DD-36E59E77FA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0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83BEAB-9438-F049-A8DD-36E59E77FA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31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18259E-3F92-E446-A86F-37D0401D72FF}" type="datetimeFigureOut">
              <a:rPr lang="en-US" smtClean="0"/>
              <a:pPr>
                <a:defRPr/>
              </a:pPr>
              <a:t>2/25/19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A893C-7525-CA43-893D-4C4E8623AA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9438D4-2F8B-F843-A7C3-2E768AF22727}" type="datetimeFigureOut">
              <a:rPr lang="en-US" smtClean="0"/>
              <a:pPr>
                <a:defRPr/>
              </a:pPr>
              <a:t>2/25/19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7D6FC-E559-B44C-8C89-2F93805409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8439DAEE-528E-3347-804D-9ABDE08D45C8}" type="datetimeFigureOut">
              <a:rPr lang="en-US" smtClean="0"/>
              <a:pPr>
                <a:defRPr/>
              </a:pPr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DB736F4-8D28-D346-8E82-DAD43E005D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25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CE0E4B-7F28-1B4F-B467-97CEE4E445EF}" type="datetimeFigureOut">
              <a:rPr lang="en-US" smtClean="0"/>
              <a:pPr>
                <a:defRPr/>
              </a:pPr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956DAD-2E35-5D49-9CA5-0F1C35A8B3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8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683BEAB-9438-F049-A8DD-36E59E77FA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36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1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764275"/>
            <a:ext cx="10058400" cy="876743"/>
          </a:xfrm>
        </p:spPr>
        <p:txBody>
          <a:bodyPr>
            <a:noAutofit/>
          </a:bodyPr>
          <a:lstStyle/>
          <a:p>
            <a:pPr algn="ctr"/>
            <a:r>
              <a:rPr lang="en-US" sz="3600" b="1" spc="0" dirty="0">
                <a:solidFill>
                  <a:schemeClr val="tx2"/>
                </a:solidFill>
                <a:ea typeface="Avenir Medium" charset="0"/>
                <a:cs typeface="Avenir Medium" charset="0"/>
              </a:rPr>
              <a:t>MAPS: Mobile Assessment for the Prediction of Suicide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Nick Allen, Randy Auerbach (MPIs)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David Brent, Jeff Cohn, Louis-Philippe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Morency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1678C-F45A-2C41-871F-76CCEC95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007" y="4295683"/>
            <a:ext cx="1670164" cy="1670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135ED4-04CD-244E-BDC0-194AC17D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680" y="4159696"/>
            <a:ext cx="2810160" cy="2107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2416E3-3489-314D-8EBA-71D7B5272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125" y="4389740"/>
            <a:ext cx="1625853" cy="1647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6C21FA-F90F-B148-BBCC-AB2609CC6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11" y="4324143"/>
            <a:ext cx="1613243" cy="161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22DAC-CD08-2C4B-BEC7-39D5A98B4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405" y="140594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dirty="0"/>
              <a:t>Goal: Prediction of Suicidal Thoughts and Behaviors in Youth Using Intensive mobile sensing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8847C8-2660-DB45-800D-A81B7BF18305}"/>
              </a:ext>
            </a:extLst>
          </p:cNvPr>
          <p:cNvCxnSpPr/>
          <p:nvPr/>
        </p:nvCxnSpPr>
        <p:spPr>
          <a:xfrm>
            <a:off x="1336431" y="2567354"/>
            <a:ext cx="9378461" cy="0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029BAE-1015-974A-853B-9D9010774815}"/>
              </a:ext>
            </a:extLst>
          </p:cNvPr>
          <p:cNvCxnSpPr/>
          <p:nvPr/>
        </p:nvCxnSpPr>
        <p:spPr>
          <a:xfrm>
            <a:off x="1336431" y="3278152"/>
            <a:ext cx="9378461" cy="0"/>
          </a:xfrm>
          <a:prstGeom prst="straightConnector1">
            <a:avLst/>
          </a:prstGeom>
          <a:ln w="1047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 Arrow 8">
            <a:extLst>
              <a:ext uri="{FF2B5EF4-FFF2-40B4-BE49-F238E27FC236}">
                <a16:creationId xmlns:a16="http://schemas.microsoft.com/office/drawing/2014/main" id="{5B852FF5-02C8-9B42-9D1D-538844BDCFC5}"/>
              </a:ext>
            </a:extLst>
          </p:cNvPr>
          <p:cNvSpPr/>
          <p:nvPr/>
        </p:nvSpPr>
        <p:spPr>
          <a:xfrm>
            <a:off x="1358503" y="3925725"/>
            <a:ext cx="277586" cy="6694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DB9909CD-5305-F340-ADE2-91C56989A1A2}"/>
              </a:ext>
            </a:extLst>
          </p:cNvPr>
          <p:cNvSpPr/>
          <p:nvPr/>
        </p:nvSpPr>
        <p:spPr>
          <a:xfrm>
            <a:off x="2576029" y="3899160"/>
            <a:ext cx="277586" cy="6694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7A541CF8-6E0A-9948-B48F-04DC2C18EAEB}"/>
              </a:ext>
            </a:extLst>
          </p:cNvPr>
          <p:cNvSpPr/>
          <p:nvPr/>
        </p:nvSpPr>
        <p:spPr>
          <a:xfrm>
            <a:off x="5886868" y="3875307"/>
            <a:ext cx="277586" cy="6694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0FE34719-9729-EE42-8E80-B26B7C5CF086}"/>
              </a:ext>
            </a:extLst>
          </p:cNvPr>
          <p:cNvSpPr/>
          <p:nvPr/>
        </p:nvSpPr>
        <p:spPr>
          <a:xfrm>
            <a:off x="10437306" y="3875308"/>
            <a:ext cx="277586" cy="6694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7A9143-679B-D64E-9D8A-252E363FD7A7}"/>
              </a:ext>
            </a:extLst>
          </p:cNvPr>
          <p:cNvSpPr txBox="1"/>
          <p:nvPr/>
        </p:nvSpPr>
        <p:spPr>
          <a:xfrm>
            <a:off x="53810" y="3818480"/>
            <a:ext cx="1500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Major Psychiatric </a:t>
            </a:r>
          </a:p>
          <a:p>
            <a:r>
              <a:rPr lang="en-US" b="1" dirty="0"/>
              <a:t>Assessments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8E8294-9A56-8449-9CAD-D4C69D9A6B53}"/>
              </a:ext>
            </a:extLst>
          </p:cNvPr>
          <p:cNvSpPr txBox="1"/>
          <p:nvPr/>
        </p:nvSpPr>
        <p:spPr>
          <a:xfrm>
            <a:off x="250610" y="1807932"/>
            <a:ext cx="280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High Risk Youth </a:t>
            </a:r>
          </a:p>
          <a:p>
            <a:r>
              <a:rPr lang="en-US" dirty="0"/>
              <a:t>Discharged from Treatment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B9C64-F6BC-FA4C-83F4-11114E7B307D}"/>
              </a:ext>
            </a:extLst>
          </p:cNvPr>
          <p:cNvSpPr txBox="1"/>
          <p:nvPr/>
        </p:nvSpPr>
        <p:spPr>
          <a:xfrm>
            <a:off x="9387852" y="1966861"/>
            <a:ext cx="2098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Six Month Follow 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75128D-EC88-FF47-B214-24ACAB997664}"/>
              </a:ext>
            </a:extLst>
          </p:cNvPr>
          <p:cNvSpPr txBox="1"/>
          <p:nvPr/>
        </p:nvSpPr>
        <p:spPr>
          <a:xfrm>
            <a:off x="1458730" y="2807098"/>
            <a:ext cx="885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Continuous Mobile Sensing with weekly brief assessment of Suicidal Thoughts and Behaviors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6F0BFA-3705-5D4E-98D5-E44B0AAB317B}"/>
              </a:ext>
            </a:extLst>
          </p:cNvPr>
          <p:cNvSpPr txBox="1"/>
          <p:nvPr/>
        </p:nvSpPr>
        <p:spPr>
          <a:xfrm>
            <a:off x="992840" y="4564838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2FA50B-6322-3548-A673-0DCF2AB7B5EC}"/>
              </a:ext>
            </a:extLst>
          </p:cNvPr>
          <p:cNvSpPr txBox="1"/>
          <p:nvPr/>
        </p:nvSpPr>
        <p:spPr>
          <a:xfrm>
            <a:off x="2218789" y="4568623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Month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41813-AF50-E64D-9E5C-FB098CAB28E2}"/>
              </a:ext>
            </a:extLst>
          </p:cNvPr>
          <p:cNvSpPr txBox="1"/>
          <p:nvPr/>
        </p:nvSpPr>
        <p:spPr>
          <a:xfrm>
            <a:off x="5484743" y="4564838"/>
            <a:ext cx="108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Months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C0DEC0-E790-B141-8DFA-2420ED96662B}"/>
              </a:ext>
            </a:extLst>
          </p:cNvPr>
          <p:cNvSpPr txBox="1"/>
          <p:nvPr/>
        </p:nvSpPr>
        <p:spPr>
          <a:xfrm>
            <a:off x="10035181" y="4564838"/>
            <a:ext cx="108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Months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7B6850-5127-7D40-90AB-5C5402266EB0}"/>
              </a:ext>
            </a:extLst>
          </p:cNvPr>
          <p:cNvCxnSpPr/>
          <p:nvPr/>
        </p:nvCxnSpPr>
        <p:spPr>
          <a:xfrm>
            <a:off x="1254368" y="5245658"/>
            <a:ext cx="445477" cy="0"/>
          </a:xfrm>
          <a:prstGeom prst="line">
            <a:avLst/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F797D0-3F91-8E44-9C41-9D1C46042A12}"/>
              </a:ext>
            </a:extLst>
          </p:cNvPr>
          <p:cNvCxnSpPr/>
          <p:nvPr/>
        </p:nvCxnSpPr>
        <p:spPr>
          <a:xfrm>
            <a:off x="5664128" y="5245658"/>
            <a:ext cx="445477" cy="0"/>
          </a:xfrm>
          <a:prstGeom prst="line">
            <a:avLst/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BBDA56-5F1A-294F-8258-07EC37620E47}"/>
              </a:ext>
            </a:extLst>
          </p:cNvPr>
          <p:cNvCxnSpPr/>
          <p:nvPr/>
        </p:nvCxnSpPr>
        <p:spPr>
          <a:xfrm>
            <a:off x="2269345" y="5245658"/>
            <a:ext cx="445477" cy="0"/>
          </a:xfrm>
          <a:prstGeom prst="line">
            <a:avLst/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6CAAA6-B97B-B24E-9213-E366846BB57B}"/>
              </a:ext>
            </a:extLst>
          </p:cNvPr>
          <p:cNvCxnSpPr/>
          <p:nvPr/>
        </p:nvCxnSpPr>
        <p:spPr>
          <a:xfrm>
            <a:off x="10206194" y="5245658"/>
            <a:ext cx="445477" cy="0"/>
          </a:xfrm>
          <a:prstGeom prst="line">
            <a:avLst/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E52B79B-CD78-2D4A-8CCF-12BC9ED98F60}"/>
              </a:ext>
            </a:extLst>
          </p:cNvPr>
          <p:cNvSpPr txBox="1"/>
          <p:nvPr/>
        </p:nvSpPr>
        <p:spPr>
          <a:xfrm>
            <a:off x="116070" y="4859160"/>
            <a:ext cx="1220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Week </a:t>
            </a:r>
          </a:p>
          <a:p>
            <a:r>
              <a:rPr lang="en-US" b="1" dirty="0"/>
              <a:t>periods</a:t>
            </a:r>
          </a:p>
          <a:p>
            <a:r>
              <a:rPr lang="en-US" b="1" dirty="0"/>
              <a:t> of EMA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E7E1D-F09C-E546-AC05-180DEBC84A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986"/>
          <a:stretch/>
        </p:blipFill>
        <p:spPr>
          <a:xfrm>
            <a:off x="599908" y="2809662"/>
            <a:ext cx="498308" cy="9369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1BBAA65-9BB9-A547-B429-1A6328A09A06}"/>
              </a:ext>
            </a:extLst>
          </p:cNvPr>
          <p:cNvSpPr txBox="1"/>
          <p:nvPr/>
        </p:nvSpPr>
        <p:spPr>
          <a:xfrm>
            <a:off x="1097280" y="5762094"/>
            <a:ext cx="963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Time frames: Intraday (e.g. circadian); Daily; Weekly; Major Assessments (baseline, 1, 3, 6 months) </a:t>
            </a:r>
          </a:p>
        </p:txBody>
      </p:sp>
    </p:spTree>
    <p:extLst>
      <p:ext uri="{BB962C8B-B14F-4D97-AF65-F5344CB8AC3E}">
        <p14:creationId xmlns:p14="http://schemas.microsoft.com/office/powerpoint/2010/main" val="3372696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C40991-7414-0B4F-B0DA-0497B5564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24" y="605692"/>
            <a:ext cx="2745668" cy="2738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088D1C-291B-324A-9363-4012BE9D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16" y="3344496"/>
            <a:ext cx="3859884" cy="2569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B6778-236A-6D40-AA02-6F6842438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750" y="605692"/>
            <a:ext cx="4989881" cy="5308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53515-2494-7045-A75E-4AED0B28C8B7}"/>
              </a:ext>
            </a:extLst>
          </p:cNvPr>
          <p:cNvSpPr txBox="1"/>
          <p:nvPr/>
        </p:nvSpPr>
        <p:spPr>
          <a:xfrm>
            <a:off x="10026647" y="5914076"/>
            <a:ext cx="147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*=</a:t>
            </a:r>
            <a:r>
              <a:rPr lang="en-US"/>
              <a:t>ITunes</a:t>
            </a:r>
            <a:r>
              <a:rPr lang="en-US" dirty="0"/>
              <a:t> only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5DA5A7-B614-5945-80D5-3278A09F804E}"/>
              </a:ext>
            </a:extLst>
          </p:cNvPr>
          <p:cNvSpPr txBox="1"/>
          <p:nvPr/>
        </p:nvSpPr>
        <p:spPr>
          <a:xfrm>
            <a:off x="3643565" y="144027"/>
            <a:ext cx="490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Continuous Mobile Sensing Variables</a:t>
            </a:r>
          </a:p>
        </p:txBody>
      </p:sp>
    </p:spTree>
    <p:extLst>
      <p:ext uri="{BB962C8B-B14F-4D97-AF65-F5344CB8AC3E}">
        <p14:creationId xmlns:p14="http://schemas.microsoft.com/office/powerpoint/2010/main" val="3109673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4A7E1A-BA1E-384E-96D6-5EADAC4FE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and Data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67B244-569A-A24F-8E6A-C25391CABF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Hypothesis Driven Data analysis</a:t>
            </a:r>
          </a:p>
          <a:p>
            <a:endParaRPr lang="en-US" b="1" dirty="0"/>
          </a:p>
          <a:p>
            <a:pPr lvl="1"/>
            <a:r>
              <a:rPr lang="en-US" dirty="0"/>
              <a:t>Interpretable features (e.g., Sleep duration, Sentiment in language, Music choice, Frequency of social contact)</a:t>
            </a:r>
          </a:p>
          <a:p>
            <a:pPr lvl="1"/>
            <a:r>
              <a:rPr lang="en-US" dirty="0"/>
              <a:t>Dynamic factor analysis to detect underlying temporal structure of time series data</a:t>
            </a:r>
          </a:p>
          <a:p>
            <a:pPr lvl="1"/>
            <a:r>
              <a:rPr lang="en-US" dirty="0"/>
              <a:t>Multilevel regression techniques (i.e., autocorrelation/cross-correlation models)</a:t>
            </a:r>
          </a:p>
          <a:p>
            <a:pPr lvl="1"/>
            <a:r>
              <a:rPr lang="en-US" dirty="0"/>
              <a:t>Mixed Markov models for predicting  state-switching (i.e., changes in suicide risk occurring within a person over time)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78D8D5-BB66-F84E-A572-27CFA592F1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Empirically-Driven Data Analysis (Machine Learning)</a:t>
            </a:r>
          </a:p>
          <a:p>
            <a:pPr lvl="1"/>
            <a:r>
              <a:rPr lang="en-GB" dirty="0"/>
              <a:t>Will explore all available data (hypothesized and non-hypothesized) using deep learning models</a:t>
            </a:r>
          </a:p>
          <a:p>
            <a:pPr lvl="1"/>
            <a:r>
              <a:rPr lang="en-US" dirty="0"/>
              <a:t>Computational feature representation to extract features understandable by the computer from the raw input streams </a:t>
            </a:r>
          </a:p>
          <a:p>
            <a:pPr lvl="1"/>
            <a:r>
              <a:rPr lang="en-US" dirty="0"/>
              <a:t>Concurrent fusion to represent co-occurring visual, acoustic, verbal, and behavioral features (i.e., to model synchronized behaviors) and</a:t>
            </a:r>
          </a:p>
          <a:p>
            <a:pPr lvl="1"/>
            <a:r>
              <a:rPr lang="en-US" dirty="0"/>
              <a:t> Temporal fusion to model the temporal patterns and contingencies between the multimodal behaviors (i.e., to model asynchronized behaviors such as changes in suicidal risk) </a:t>
            </a:r>
          </a:p>
        </p:txBody>
      </p:sp>
    </p:spTree>
    <p:extLst>
      <p:ext uri="{BB962C8B-B14F-4D97-AF65-F5344CB8AC3E}">
        <p14:creationId xmlns:p14="http://schemas.microsoft.com/office/powerpoint/2010/main" val="313137193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26071</TotalTime>
  <Words>280</Words>
  <Application>Microsoft Macintosh PowerPoint</Application>
  <PresentationFormat>Widescreen</PresentationFormat>
  <Paragraphs>32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Avenir Book</vt:lpstr>
      <vt:lpstr>Calibri</vt:lpstr>
      <vt:lpstr>Corbel</vt:lpstr>
      <vt:lpstr>Retrospect</vt:lpstr>
      <vt:lpstr>MAPS: Mobile Assessment for the Prediction of Suicide </vt:lpstr>
      <vt:lpstr>Goal: Prediction of Suicidal Thoughts and Behaviors in Youth Using Intensive mobile sensing</vt:lpstr>
      <vt:lpstr>PowerPoint Presentation</vt:lpstr>
      <vt:lpstr>Modeling and Data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User</dc:creator>
  <cp:lastModifiedBy>Microsoft Office User</cp:lastModifiedBy>
  <cp:revision>1066</cp:revision>
  <cp:lastPrinted>2018-01-22T02:38:50Z</cp:lastPrinted>
  <dcterms:created xsi:type="dcterms:W3CDTF">2012-06-19T07:38:26Z</dcterms:created>
  <dcterms:modified xsi:type="dcterms:W3CDTF">2019-02-26T03:41:32Z</dcterms:modified>
</cp:coreProperties>
</file>