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4" r:id="rId2"/>
    <p:sldMasterId id="2147483676" r:id="rId3"/>
    <p:sldMasterId id="2147483678" r:id="rId4"/>
    <p:sldMasterId id="2147483692" r:id="rId5"/>
    <p:sldMasterId id="2147483694" r:id="rId6"/>
    <p:sldMasterId id="2147483764" r:id="rId7"/>
  </p:sldMasterIdLst>
  <p:notesMasterIdLst>
    <p:notesMasterId r:id="rId10"/>
  </p:notesMasterIdLst>
  <p:sldIdLst>
    <p:sldId id="352" r:id="rId8"/>
    <p:sldId id="353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600"/>
    <a:srgbClr val="FF0000"/>
    <a:srgbClr val="FFFF00"/>
    <a:srgbClr val="FF7C00"/>
    <a:srgbClr val="FFF8FF"/>
    <a:srgbClr val="0000CC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1" autoAdjust="0"/>
    <p:restoredTop sz="96237" autoAdjust="0"/>
  </p:normalViewPr>
  <p:slideViewPr>
    <p:cSldViewPr>
      <p:cViewPr>
        <p:scale>
          <a:sx n="79" d="100"/>
          <a:sy n="79" d="100"/>
        </p:scale>
        <p:origin x="168" y="5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B66671F2-024D-4051-B956-A68D8E86C68C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eaLnBrk="0" hangingPunct="0">
              <a:defRPr sz="13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FB715D93-414A-4C13-9594-2E36157C9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12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370D-7B28-487F-B9F0-E55D28570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3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47574-5287-4192-8239-E94506B58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CB90B-B844-4981-A035-924C671C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68DBB-B606-4059-80CB-76954278A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75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FA0E-DFC1-46D5-B458-4FED259FD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2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8020064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722734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83F17-A44F-4476-A820-AD71B63B6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75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495C3-D3D2-4947-B141-B8E1EBC75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58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7B508-B77E-4E31-86CA-4D70E11EF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2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B996-0E73-4EAE-BD24-4CA2912C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pic>
        <p:nvPicPr>
          <p:cNvPr id="5" name="Picture 2" descr="C:\Suv\presentations\UH 2011\lgpseal.t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7463"/>
            <a:ext cx="8858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4469-F5D9-4B0C-ADF6-6D1D7DF01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81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A591-778B-4307-841E-2E87B1554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88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DAD0B-F717-45D4-905C-0B393FB14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50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A694-B23A-44D9-A89F-C1CAB227A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30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DAD1-4D77-4817-8258-9873CA140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28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1AC5B-B8FB-460B-A825-4A5971DF6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38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FCE49-BA89-4BD7-BFEA-F3EF93A8B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42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0FA25-212C-4D26-B5BA-B475B9033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794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ABABC-7507-42AA-A0EF-9F91EA5BE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18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1F1D8-C90D-4C7B-A9FC-20D8063B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2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57986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38B8-949F-43BF-A89F-88D9DE9A8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96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2649475"/>
      </p:ext>
    </p:extLst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E2549-4CE5-4415-98E0-39CE118B39C1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AE47-D840-4641-8B3E-D71742F58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54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447DB-9D90-4280-895B-6A89B5723FF6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BDBA-4E3B-4871-96DF-5B7ABA0C1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69821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F7203-8E71-4870-9846-C78E43CF8D8A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F0582-F6AE-4EC9-8B6C-E816F1786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21057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EC75-598F-4C6C-A2C7-800F0C8E6CEF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2E67C-E05E-43F3-ADB4-BEFD32315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9022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D38E-56E0-4C80-A86E-3AA52553D9AD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D1AA6-25E8-4630-BD3A-EECBFD079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44892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AEBDE-364F-417C-B102-A4ADB8E3937A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15789-7D3A-4640-8E41-13E934BB0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21990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 userDrawn="1"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94B1-B93E-43E0-ABB9-853BE262FE3F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D24C-2F67-49F7-B86D-79B5E4468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92449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3E53D-491F-4299-8191-BE0E5EA7A3B4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85725-CE76-488B-A325-416B3862D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98367"/>
      </p:ext>
    </p:extLst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CC800-769F-4015-A33D-8307983C5281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06775-F0F5-4851-B2BA-946E5F3B9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7368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BDF11-7FBE-4F43-B87B-BF61F423C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9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0B2AA-735F-4D0F-B761-27435D45733A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D364E-C19E-4DD5-883E-1FE3E1762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80003"/>
      </p:ext>
    </p:extLst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974B-A26E-4090-AAC3-B79F2F2AF8F7}" type="datetimeFigureOut">
              <a:rPr lang="en-US"/>
              <a:pPr>
                <a:defRPr/>
              </a:pPr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D923-0606-4E9D-A4D0-193C10BA8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709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80296-A3E4-4810-88C2-CE5233052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8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10048-CBB1-4697-83A6-C7C14CE1B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0" y="1046163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0" y="198438"/>
            <a:ext cx="914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5" tIns="45683" rIns="91365" bIns="45683" anchor="ctr"/>
          <a:lstStyle/>
          <a:p>
            <a:pPr algn="ctr">
              <a:defRPr/>
            </a:pPr>
            <a:endParaRPr lang="en-US" sz="2800" b="1" i="1" kern="0" dirty="0">
              <a:solidFill>
                <a:srgbClr val="000000"/>
              </a:solidFill>
              <a:latin typeface="Univers"/>
              <a:ea typeface="+mj-ea"/>
              <a:cs typeface="+mj-cs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cs typeface="+mn-cs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8F14-7750-4BA6-87CE-8DD622AAB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0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82E1-DC59-4B41-99F2-DC347DE22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76084-99B9-4353-9881-FB934A576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A0C8CC62-E8E0-461C-88FB-D332EAE67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18" r:id="rId2"/>
    <p:sldLayoutId id="2147484002" r:id="rId3"/>
    <p:sldLayoutId id="2147484019" r:id="rId4"/>
    <p:sldLayoutId id="2147484003" r:id="rId5"/>
    <p:sldLayoutId id="2147484004" r:id="rId6"/>
    <p:sldLayoutId id="2147484020" r:id="rId7"/>
    <p:sldLayoutId id="2147484005" r:id="rId8"/>
    <p:sldLayoutId id="2147484006" r:id="rId9"/>
    <p:sldLayoutId id="2147484007" r:id="rId10"/>
    <p:sldLayoutId id="2147484008" r:id="rId11"/>
    <p:sldLayoutId id="2147484021" r:id="rId12"/>
    <p:sldLayoutId id="214748402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</p:sldLayoutIdLst>
  <p:transition>
    <p:zoom dir="in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D9B66786-50F0-4FA6-834D-737588CEB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25" r:id="rId4"/>
    <p:sldLayoutId id="2147484012" r:id="rId5"/>
    <p:sldLayoutId id="2147484013" r:id="rId6"/>
    <p:sldLayoutId id="2147484026" r:id="rId7"/>
    <p:sldLayoutId id="2147484014" r:id="rId8"/>
    <p:sldLayoutId id="2147484015" r:id="rId9"/>
    <p:sldLayoutId id="2147484016" r:id="rId10"/>
    <p:sldLayoutId id="2147484017" r:id="rId11"/>
    <p:sldLayoutId id="2147484027" r:id="rId12"/>
    <p:sldLayoutId id="21474840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131286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54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7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1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 eaLnBrk="0" hangingPunct="0">
              <a:defRPr sz="1200">
                <a:solidFill>
                  <a:schemeClr val="tx2">
                    <a:shade val="50000"/>
                  </a:schemeClr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 eaLnBrk="0" hangingPunct="0">
              <a:defRPr sz="1200">
                <a:solidFill>
                  <a:schemeClr val="tx2">
                    <a:shade val="50000"/>
                  </a:schemeClr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 eaLnBrk="0" hangingPunct="0">
              <a:defRPr sz="1400">
                <a:solidFill>
                  <a:schemeClr val="tx2">
                    <a:shade val="50000"/>
                  </a:schemeClr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B4FFE7E4-AA3C-4871-BBDB-0EDFB98F3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rgbClr val="FFFFD2"/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FFFFD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2338" indent="-273050" algn="l" rtl="0" eaLnBrk="0" fontAlgn="base" hangingPunct="0">
        <a:spcBef>
          <a:spcPct val="20000"/>
        </a:spcBef>
        <a:spcAft>
          <a:spcPct val="0"/>
        </a:spcAft>
        <a:buClr>
          <a:srgbClr val="FF953E"/>
        </a:buClr>
        <a:buFont typeface="Wingdings 2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F8BD52"/>
        </a:buClr>
        <a:buFont typeface="Wingdings 2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228600" algn="l" rtl="0" eaLnBrk="0" fontAlgn="base" hangingPunct="0">
        <a:spcBef>
          <a:spcPct val="20000"/>
        </a:spcBef>
        <a:spcAft>
          <a:spcPct val="0"/>
        </a:spcAft>
        <a:buClr>
          <a:srgbClr val="46A6BD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"/>
            <a:ext cx="9144000" cy="1219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dirty="0" smtClean="0"/>
              <a:t>Theoretical and Computational </a:t>
            </a:r>
            <a:br>
              <a:rPr lang="en-US" sz="3200" dirty="0" smtClean="0"/>
            </a:br>
            <a:r>
              <a:rPr lang="en-US" sz="3200" dirty="0" smtClean="0"/>
              <a:t>Methods Working Group</a:t>
            </a:r>
            <a:br>
              <a:rPr lang="en-US" sz="3200" dirty="0" smtClean="0"/>
            </a:b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Suvranu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 and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Vasilis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Marmarelis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en-US" sz="27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5740" y="1120140"/>
            <a:ext cx="58902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Activities </a:t>
            </a:r>
            <a:r>
              <a:rPr lang="en-US" sz="2000" u="sng" kern="0" dirty="0">
                <a:solidFill>
                  <a:srgbClr val="FFF600"/>
                </a:solidFill>
                <a:latin typeface="+mn-lt"/>
                <a:cs typeface="+mn-cs"/>
              </a:rPr>
              <a:t>in </a:t>
            </a: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2013-2014</a:t>
            </a:r>
            <a:endParaRPr lang="en-US" sz="2000" u="sng" kern="0" dirty="0">
              <a:solidFill>
                <a:srgbClr val="FFF600"/>
              </a:solidFill>
              <a:latin typeface="+mn-lt"/>
              <a:cs typeface="+mn-cs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Springer book </a:t>
            </a:r>
            <a:endParaRPr lang="en-US" sz="2000" kern="0" dirty="0">
              <a:solidFill>
                <a:srgbClr val="FFF600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Title: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Multiscale</a:t>
            </a: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 Modeling in Biomechanics and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Mechanobiology</a:t>
            </a:r>
            <a:endParaRPr lang="en-US" sz="1400" dirty="0" smtClean="0">
              <a:solidFill>
                <a:prstClr val="white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Co-editors: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Suvranu</a:t>
            </a: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 De,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Wonmuk</a:t>
            </a:r>
            <a:r>
              <a:rPr lang="en-US" sz="1400" dirty="0" smtClean="0">
                <a:solidFill>
                  <a:prstClr val="white"/>
                </a:solidFill>
                <a:latin typeface="Corbel"/>
                <a:cs typeface="+mn-cs"/>
              </a:rPr>
              <a:t> Hwang, Ellen </a:t>
            </a:r>
            <a:r>
              <a:rPr lang="en-US" sz="1400" dirty="0" err="1" smtClean="0">
                <a:solidFill>
                  <a:prstClr val="white"/>
                </a:solidFill>
                <a:latin typeface="Corbel"/>
                <a:cs typeface="+mn-cs"/>
              </a:rPr>
              <a:t>Kuhl</a:t>
            </a:r>
            <a:endParaRPr lang="en-US" sz="1400" dirty="0" smtClean="0">
              <a:solidFill>
                <a:prstClr val="white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Status: in press (11 chapters)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IDEAS Workshop on Virtual Surgery</a:t>
            </a:r>
            <a:endParaRPr lang="en-US" sz="2000" kern="0" dirty="0" smtClean="0">
              <a:solidFill>
                <a:srgbClr val="FFF600"/>
              </a:solidFill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Nov 23, </a:t>
            </a:r>
            <a:r>
              <a:rPr lang="en-US" sz="1400" kern="0" dirty="0">
                <a:solidFill>
                  <a:prstClr val="white"/>
                </a:solidFill>
                <a:latin typeface="Corbel"/>
                <a:cs typeface="+mn-cs"/>
              </a:rPr>
              <a:t>2013,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Beth Israel Deaconess Medical Center, Boston</a:t>
            </a:r>
            <a:r>
              <a:rPr lang="en-US" sz="1400" kern="0" dirty="0">
                <a:solidFill>
                  <a:prstClr val="white"/>
                </a:solidFill>
                <a:latin typeface="Corbel"/>
                <a:cs typeface="+mn-cs"/>
              </a:rPr>
              <a:t>, MA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  <a:cs typeface="+mn-cs"/>
              </a:rPr>
              <a:t>Organizers</a:t>
            </a:r>
            <a:r>
              <a:rPr lang="en-US" sz="1400" kern="0" dirty="0">
                <a:latin typeface="+mn-lt"/>
                <a:cs typeface="+mn-cs"/>
              </a:rPr>
              <a:t>: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Dan Jones (BIDMC), </a:t>
            </a:r>
            <a:r>
              <a:rPr lang="en-US" sz="1400" kern="0" dirty="0" err="1">
                <a:latin typeface="+mn-lt"/>
                <a:cs typeface="+mn-cs"/>
              </a:rPr>
              <a:t>Suvranu</a:t>
            </a:r>
            <a:r>
              <a:rPr lang="en-US" sz="1400" kern="0" dirty="0">
                <a:latin typeface="+mn-lt"/>
                <a:cs typeface="+mn-cs"/>
              </a:rPr>
              <a:t> De (</a:t>
            </a:r>
            <a:r>
              <a:rPr lang="en-US" sz="1400" kern="0" dirty="0" smtClean="0">
                <a:latin typeface="+mn-lt"/>
                <a:cs typeface="+mn-cs"/>
              </a:rPr>
              <a:t>RPI)</a:t>
            </a:r>
            <a:endParaRPr lang="en-US" sz="1400" kern="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Three groups:</a:t>
            </a:r>
            <a:r>
              <a:rPr lang="en-US" sz="1400" b="1" kern="0" dirty="0" smtClean="0">
                <a:solidFill>
                  <a:prstClr val="white"/>
                </a:solidFill>
                <a:latin typeface="+mn-lt"/>
                <a:cs typeface="+mn-cs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Clinicians, Technology, Federal agencies (Grace from NIH and </a:t>
            </a:r>
            <a:r>
              <a:rPr lang="en-US" sz="1400" kern="0" dirty="0" err="1" smtClean="0">
                <a:solidFill>
                  <a:prstClr val="white"/>
                </a:solidFill>
                <a:latin typeface="+mn-lt"/>
                <a:cs typeface="+mn-cs"/>
              </a:rPr>
              <a:t>Harvee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 from TATRC)</a:t>
            </a:r>
            <a:endParaRPr lang="en-US" sz="1400" dirty="0" smtClean="0">
              <a:solidFill>
                <a:srgbClr val="FF6F61">
                  <a:lumMod val="75000"/>
                </a:srgbClr>
              </a:solidFill>
              <a:latin typeface="Corbel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 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MSM Webinar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 Nov, 2013, Speaker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: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Ellen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Kuhl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, Stanford University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 SAGES 2014 Annual Meeting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April 2-5, 2014, Salt Lake City, Utah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Course : Emerging Frontiers of Virtual Surgery (for CME credits)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err="1" smtClean="0">
                <a:solidFill>
                  <a:srgbClr val="FFF600"/>
                </a:solidFill>
                <a:latin typeface="Corbel"/>
              </a:rPr>
              <a:t>Minisymposia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 in the World Congress on Computational Mechanics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July 20-25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, 2014,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Barcelona, Spain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Minisymposium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: Computational Bioengineering</a:t>
            </a:r>
            <a:endParaRPr lang="en-US" sz="2000" kern="0" dirty="0" smtClean="0">
              <a:solidFill>
                <a:srgbClr val="FFF600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Biomedical Simulations Resource Workshop on “Model-based Diagnostic </a:t>
            </a:r>
            <a:r>
              <a:rPr lang="en-US" sz="2000" kern="0" dirty="0" err="1" smtClean="0">
                <a:solidFill>
                  <a:srgbClr val="FFF600"/>
                </a:solidFill>
                <a:latin typeface="Corbel"/>
              </a:rPr>
              <a:t>Physiomarkers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</a:rPr>
              <a:t>”</a:t>
            </a:r>
            <a:endParaRPr lang="en-US" sz="2000" kern="0" dirty="0">
              <a:solidFill>
                <a:srgbClr val="FFF600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white"/>
                </a:solidFill>
                <a:latin typeface="Corbel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April, 2014; USC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400" kern="0" dirty="0">
              <a:solidFill>
                <a:prstClr val="white"/>
              </a:solidFill>
              <a:latin typeface="Corbel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371600"/>
            <a:ext cx="219075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57950" y="480060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Hardcover:</a:t>
            </a:r>
            <a:r>
              <a:rPr lang="en-US" altLang="en-US" sz="1200" dirty="0">
                <a:latin typeface="Arial" charset="0"/>
                <a:cs typeface="Arial" charset="0"/>
              </a:rPr>
              <a:t> 331 pages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Publisher:</a:t>
            </a:r>
            <a:r>
              <a:rPr lang="en-US" altLang="en-US" sz="1200" dirty="0">
                <a:latin typeface="Arial" charset="0"/>
                <a:cs typeface="Arial" charset="0"/>
              </a:rPr>
              <a:t> Springer; 2015 edition (November 14, 2014)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Language:</a:t>
            </a:r>
            <a:r>
              <a:rPr lang="en-US" altLang="en-US" sz="1200" dirty="0">
                <a:latin typeface="Arial" charset="0"/>
                <a:cs typeface="Arial" charset="0"/>
              </a:rPr>
              <a:t> English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ISBN-10:</a:t>
            </a:r>
            <a:r>
              <a:rPr lang="en-US" altLang="en-US" sz="1200" dirty="0">
                <a:latin typeface="Arial" charset="0"/>
                <a:cs typeface="Arial" charset="0"/>
              </a:rPr>
              <a:t> 1447165985 </a:t>
            </a:r>
          </a:p>
          <a:p>
            <a:pPr lvl="0" eaLnBrk="0" hangingPunct="0">
              <a:buFontTx/>
              <a:buChar char="•"/>
            </a:pPr>
            <a:r>
              <a:rPr lang="en-US" altLang="en-US" sz="1200" b="1" dirty="0">
                <a:latin typeface="Arial" charset="0"/>
                <a:cs typeface="Arial" charset="0"/>
              </a:rPr>
              <a:t>ISBN-13:</a:t>
            </a:r>
            <a:r>
              <a:rPr lang="en-US" altLang="en-US" sz="1200" dirty="0">
                <a:latin typeface="Arial" charset="0"/>
                <a:cs typeface="Arial" charset="0"/>
              </a:rPr>
              <a:t> 978-1447165989 </a:t>
            </a:r>
          </a:p>
        </p:txBody>
      </p:sp>
    </p:spTree>
    <p:extLst>
      <p:ext uri="{BB962C8B-B14F-4D97-AF65-F5344CB8AC3E}">
        <p14:creationId xmlns:p14="http://schemas.microsoft.com/office/powerpoint/2010/main" val="42840264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"/>
            <a:ext cx="9144000" cy="1219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200" dirty="0" smtClean="0"/>
              <a:t>Theoretical and Computational </a:t>
            </a:r>
            <a:br>
              <a:rPr lang="en-US" sz="3200" dirty="0" smtClean="0"/>
            </a:br>
            <a:r>
              <a:rPr lang="en-US" sz="3200" dirty="0" smtClean="0"/>
              <a:t>Methods Working Group</a:t>
            </a:r>
            <a:br>
              <a:rPr lang="en-US" sz="3200" dirty="0" smtClean="0"/>
            </a:b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Suvranu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 and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Vasilis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7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Marmarelis</a:t>
            </a:r>
            <a:r>
              <a:rPr lang="en-US" sz="27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endParaRPr lang="en-US" sz="27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5740" y="1120140"/>
            <a:ext cx="810006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Planned activities </a:t>
            </a:r>
            <a:r>
              <a:rPr lang="en-US" sz="2000" u="sng" kern="0" dirty="0">
                <a:solidFill>
                  <a:srgbClr val="FFF600"/>
                </a:solidFill>
                <a:latin typeface="+mn-lt"/>
                <a:cs typeface="+mn-cs"/>
              </a:rPr>
              <a:t>in </a:t>
            </a:r>
            <a:r>
              <a:rPr lang="en-US" sz="2000" u="sng" kern="0" dirty="0" smtClean="0">
                <a:solidFill>
                  <a:srgbClr val="FFF600"/>
                </a:solidFill>
                <a:latin typeface="+mn-lt"/>
                <a:cs typeface="+mn-cs"/>
              </a:rPr>
              <a:t>2014-2015</a:t>
            </a:r>
            <a:endParaRPr lang="en-US" sz="2000" u="sng" kern="0" dirty="0">
              <a:solidFill>
                <a:srgbClr val="FFF600"/>
              </a:solidFill>
              <a:latin typeface="+mn-lt"/>
              <a:cs typeface="+mn-cs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Transfer leadership </a:t>
            </a:r>
            <a:endParaRPr lang="en-US" sz="2000" kern="0" dirty="0">
              <a:solidFill>
                <a:srgbClr val="FFF600"/>
              </a:solidFill>
              <a:latin typeface="Corbel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US National Congress on Computational Mechanics</a:t>
            </a:r>
            <a:endParaRPr lang="en-US" sz="2000" kern="0" dirty="0" smtClean="0">
              <a:solidFill>
                <a:srgbClr val="FFF600"/>
              </a:solidFill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July 26-30, 2015, San Diego, CA</a:t>
            </a:r>
            <a:endParaRPr lang="en-US" sz="1400" kern="0" dirty="0">
              <a:solidFill>
                <a:prstClr val="white"/>
              </a:solidFill>
              <a:latin typeface="Corbel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  <a:cs typeface="+mn-cs"/>
              </a:rPr>
              <a:t>Organizers</a:t>
            </a:r>
            <a:r>
              <a:rPr lang="en-US" sz="1400" kern="0" dirty="0">
                <a:latin typeface="+mn-lt"/>
                <a:cs typeface="+mn-cs"/>
              </a:rPr>
              <a:t>: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  <a:cs typeface="+mn-cs"/>
              </a:rPr>
              <a:t>Suvranu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 De(RPI),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  <a:cs typeface="+mn-cs"/>
              </a:rPr>
              <a:t>Yusheng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  <a:cs typeface="+mn-cs"/>
              </a:rPr>
              <a:t> Feng</a:t>
            </a:r>
            <a:r>
              <a:rPr lang="en-US" sz="1400" kern="0" dirty="0" smtClean="0">
                <a:latin typeface="+mn-lt"/>
                <a:cs typeface="+mn-cs"/>
              </a:rPr>
              <a:t> (UTSA)</a:t>
            </a:r>
            <a:endParaRPr lang="en-US" sz="1400" kern="0" dirty="0">
              <a:latin typeface="+mn-lt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err="1" smtClean="0">
                <a:solidFill>
                  <a:prstClr val="white"/>
                </a:solidFill>
                <a:latin typeface="+mn-lt"/>
                <a:cs typeface="+mn-cs"/>
              </a:rPr>
              <a:t>Minisymposium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:</a:t>
            </a:r>
            <a:r>
              <a:rPr lang="en-US" sz="1400" b="1" kern="0" dirty="0" smtClean="0">
                <a:solidFill>
                  <a:prstClr val="white"/>
                </a:solidFill>
                <a:latin typeface="+mn-lt"/>
                <a:cs typeface="+mn-cs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+mn-lt"/>
                <a:cs typeface="+mn-cs"/>
              </a:rPr>
              <a:t>Computational Bioengineering</a:t>
            </a:r>
            <a:endParaRPr lang="en-US" sz="1400" dirty="0" smtClean="0">
              <a:solidFill>
                <a:srgbClr val="FF6F61">
                  <a:lumMod val="75000"/>
                </a:srgbClr>
              </a:solidFill>
              <a:latin typeface="Corbel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PANCAM 2015</a:t>
            </a:r>
            <a:endParaRPr lang="en-US" sz="2000" kern="0" dirty="0" smtClean="0">
              <a:solidFill>
                <a:srgbClr val="FFF600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white"/>
                </a:solidFill>
                <a:latin typeface="Corbel"/>
              </a:rPr>
              <a:t>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April 27-29, 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2015,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Buenos Aires, Argentina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>
                <a:solidFill>
                  <a:prstClr val="white"/>
                </a:solidFill>
                <a:latin typeface="Corbel"/>
              </a:rPr>
              <a:t>Organizers: </a:t>
            </a:r>
            <a:r>
              <a:rPr lang="en-US" sz="1400" kern="0" dirty="0" err="1">
                <a:solidFill>
                  <a:prstClr val="white"/>
                </a:solidFill>
                <a:latin typeface="Corbel"/>
              </a:rPr>
              <a:t>Suvranu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 De(RPI),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Sandra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Rugonyi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 (OHSU)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err="1">
                <a:solidFill>
                  <a:prstClr val="white"/>
                </a:solidFill>
                <a:latin typeface="Corbel"/>
              </a:rPr>
              <a:t>Minisymposium</a:t>
            </a:r>
            <a:r>
              <a:rPr lang="en-US" sz="1400" kern="0" dirty="0">
                <a:solidFill>
                  <a:prstClr val="white"/>
                </a:solidFill>
                <a:latin typeface="Corbel"/>
              </a:rPr>
              <a:t>: Computational 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Mechanics in Biology and Medicine</a:t>
            </a:r>
            <a:endParaRPr lang="en-US" sz="1400" kern="0" dirty="0">
              <a:solidFill>
                <a:prstClr val="white"/>
              </a:solidFill>
              <a:latin typeface="Corbe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+mn-lt"/>
                <a:cs typeface="+mn-cs"/>
              </a:rPr>
              <a:t> ICBS 2015 Annual Meeting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International Conference for </a:t>
            </a:r>
            <a:r>
              <a:rPr lang="en-US" sz="1400" kern="0" dirty="0" err="1" smtClean="0">
                <a:solidFill>
                  <a:prstClr val="white"/>
                </a:solidFill>
                <a:latin typeface="Corbel"/>
              </a:rPr>
              <a:t>Bio-Systems:Mechanics</a:t>
            </a:r>
            <a:r>
              <a:rPr lang="en-US" sz="1400" kern="0" dirty="0" smtClean="0">
                <a:solidFill>
                  <a:prstClr val="white"/>
                </a:solidFill>
                <a:latin typeface="Corbel"/>
              </a:rPr>
              <a:t>, Physics, Structures and Devices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 Future Directions: George </a:t>
            </a:r>
            <a:r>
              <a:rPr lang="en-US" sz="2000" kern="0" dirty="0" err="1" smtClean="0">
                <a:solidFill>
                  <a:srgbClr val="FFF600"/>
                </a:solidFill>
                <a:latin typeface="Corbel"/>
                <a:cs typeface="+mn-cs"/>
              </a:rPr>
              <a:t>Em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 </a:t>
            </a:r>
            <a:r>
              <a:rPr lang="en-US" sz="2000" kern="0" dirty="0" err="1" smtClean="0">
                <a:solidFill>
                  <a:srgbClr val="FFF600"/>
                </a:solidFill>
                <a:latin typeface="Corbel"/>
                <a:cs typeface="+mn-cs"/>
              </a:rPr>
              <a:t>Karniadakis</a:t>
            </a:r>
            <a:r>
              <a:rPr lang="en-US" sz="2000" kern="0" dirty="0" smtClean="0">
                <a:solidFill>
                  <a:srgbClr val="FFF600"/>
                </a:solidFill>
                <a:latin typeface="Corbel"/>
                <a:cs typeface="+mn-cs"/>
              </a:rPr>
              <a:t> + X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Concurrent </a:t>
            </a:r>
            <a:r>
              <a:rPr lang="en-US" sz="1400" kern="0" dirty="0" err="1" smtClean="0">
                <a:solidFill>
                  <a:srgbClr val="FFF600"/>
                </a:solidFill>
                <a:latin typeface="Corbel"/>
                <a:cs typeface="+mn-cs"/>
              </a:rPr>
              <a:t>multiscale</a:t>
            </a: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 coupling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Propagating uncertainty across domains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Coarse graining/</a:t>
            </a:r>
            <a:r>
              <a:rPr lang="en-US" sz="1400" kern="0" dirty="0" err="1" smtClean="0">
                <a:solidFill>
                  <a:srgbClr val="FFF600"/>
                </a:solidFill>
                <a:latin typeface="Corbel"/>
                <a:cs typeface="+mn-cs"/>
              </a:rPr>
              <a:t>mesoscopic</a:t>
            </a: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 methods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Transition path theory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Electrostatics beyond mean field theory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Machine learning &amp; Multi-fidelity modeling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Parameter estimation under uncertainty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Verification and Validation of </a:t>
            </a:r>
            <a:r>
              <a:rPr lang="en-US" sz="1400" kern="0" dirty="0" err="1" smtClean="0">
                <a:solidFill>
                  <a:srgbClr val="FFF600"/>
                </a:solidFill>
                <a:latin typeface="Corbel"/>
                <a:cs typeface="+mn-cs"/>
              </a:rPr>
              <a:t>multiscale</a:t>
            </a:r>
            <a:r>
              <a:rPr lang="en-US" sz="1400" kern="0" dirty="0" smtClean="0">
                <a:solidFill>
                  <a:srgbClr val="FFF600"/>
                </a:solidFill>
                <a:latin typeface="Corbel"/>
                <a:cs typeface="+mn-cs"/>
              </a:rPr>
              <a:t> methods</a:t>
            </a:r>
            <a:endParaRPr lang="en-US" sz="1400" kern="0" dirty="0">
              <a:solidFill>
                <a:prstClr val="white"/>
              </a:solidFill>
              <a:latin typeface="Corbe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082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eme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RPI_Generic_whitebkgrd_wred">
  <a:themeElements>
    <a:clrScheme name="1_RPI_Generic_whitebkgrd_wred 9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B2B2B2"/>
      </a:accent1>
      <a:accent2>
        <a:srgbClr val="FF9933"/>
      </a:accent2>
      <a:accent3>
        <a:srgbClr val="FFFFFF"/>
      </a:accent3>
      <a:accent4>
        <a:srgbClr val="000000"/>
      </a:accent4>
      <a:accent5>
        <a:srgbClr val="D5D5D5"/>
      </a:accent5>
      <a:accent6>
        <a:srgbClr val="E78A2D"/>
      </a:accent6>
      <a:hlink>
        <a:srgbClr val="FF3300"/>
      </a:hlink>
      <a:folHlink>
        <a:srgbClr val="CC9900"/>
      </a:folHlink>
    </a:clrScheme>
    <a:fontScheme name="1_RPI_Generic_whitebkgrd_w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PI_Generic_whitebkgrd_wr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PI_Generic_whitebkgrd_wred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E7B900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PI_Generic_whitebkgrd_wred 9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B2B2B2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E78A2D"/>
        </a:accent6>
        <a:hlink>
          <a:srgbClr val="FF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16636</TotalTime>
  <Words>311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Theme1</vt:lpstr>
      <vt:lpstr>1_RPI_Generic_whitebkgrd_wred</vt:lpstr>
      <vt:lpstr>2_RPI_Generic_whitebkgrd_wred</vt:lpstr>
      <vt:lpstr>Theme2</vt:lpstr>
      <vt:lpstr>3_RPI_Generic_whitebkgrd_wred</vt:lpstr>
      <vt:lpstr>4_RPI_Generic_whitebkgrd_wred</vt:lpstr>
      <vt:lpstr>Deluxe</vt:lpstr>
      <vt:lpstr>Theoretical and Computational  Methods Working Group Suvranu De and Vasilis Marmarelis </vt:lpstr>
      <vt:lpstr>Theoretical and Computational  Methods Working Group Suvranu De and Vasilis Marmarelis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Mechanical, Aerospace &amp; Nuclear Engineering: Articulating a Vision at RPI for the 21st Century</dc:title>
  <dc:creator>des</dc:creator>
  <cp:lastModifiedBy>Suvranu</cp:lastModifiedBy>
  <cp:revision>245</cp:revision>
  <dcterms:modified xsi:type="dcterms:W3CDTF">2014-09-03T01:41:21Z</dcterms:modified>
</cp:coreProperties>
</file>