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58" r:id="rId2"/>
  </p:sldMasterIdLst>
  <p:notesMasterIdLst>
    <p:notesMasterId r:id="rId29"/>
  </p:notesMasterIdLst>
  <p:sldIdLst>
    <p:sldId id="1998" r:id="rId3"/>
    <p:sldId id="2002" r:id="rId4"/>
    <p:sldId id="900" r:id="rId5"/>
    <p:sldId id="940" r:id="rId6"/>
    <p:sldId id="1999" r:id="rId7"/>
    <p:sldId id="941" r:id="rId8"/>
    <p:sldId id="623" r:id="rId9"/>
    <p:sldId id="954" r:id="rId10"/>
    <p:sldId id="626" r:id="rId11"/>
    <p:sldId id="627" r:id="rId12"/>
    <p:sldId id="886" r:id="rId13"/>
    <p:sldId id="689" r:id="rId14"/>
    <p:sldId id="694" r:id="rId15"/>
    <p:sldId id="851" r:id="rId16"/>
    <p:sldId id="911" r:id="rId17"/>
    <p:sldId id="888" r:id="rId18"/>
    <p:sldId id="2000" r:id="rId19"/>
    <p:sldId id="1969" r:id="rId20"/>
    <p:sldId id="1961" r:id="rId21"/>
    <p:sldId id="958" r:id="rId22"/>
    <p:sldId id="981" r:id="rId23"/>
    <p:sldId id="1005" r:id="rId24"/>
    <p:sldId id="1957" r:id="rId25"/>
    <p:sldId id="2001" r:id="rId26"/>
    <p:sldId id="950" r:id="rId27"/>
    <p:sldId id="197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Weber" initials="AW" lastIdx="3" clrIdx="0">
    <p:extLst>
      <p:ext uri="{19B8F6BF-5375-455C-9EA6-DF929625EA0E}">
        <p15:presenceInfo xmlns:p15="http://schemas.microsoft.com/office/powerpoint/2012/main" userId="Andrew Weber" providerId="None"/>
      </p:ext>
    </p:extLst>
  </p:cmAuthor>
  <p:cmAuthor id="2" name="Faissol, Daniel M." initials="FDM" lastIdx="2" clrIdx="1">
    <p:extLst>
      <p:ext uri="{19B8F6BF-5375-455C-9EA6-DF929625EA0E}">
        <p15:presenceInfo xmlns:p15="http://schemas.microsoft.com/office/powerpoint/2012/main" userId="S::faissol1@llnl.gov::06baecbd-0af5-4c1e-ba20-1fcfd0c1cdd0" providerId="AD"/>
      </p:ext>
    </p:extLst>
  </p:cmAuthor>
  <p:cmAuthor id="3" name="Stacie Calad-Thomson" initials="SC" lastIdx="1" clrIdx="2">
    <p:extLst>
      <p:ext uri="{19B8F6BF-5375-455C-9EA6-DF929625EA0E}">
        <p15:presenceInfo xmlns:p15="http://schemas.microsoft.com/office/powerpoint/2012/main" userId="Stacie Calad-Thomson" providerId="None"/>
      </p:ext>
    </p:extLst>
  </p:cmAuthor>
  <p:cmAuthor id="4" name="Olynick, Deirdre L" initials="ODL" lastIdx="2" clrIdx="3">
    <p:extLst>
      <p:ext uri="{19B8F6BF-5375-455C-9EA6-DF929625EA0E}">
        <p15:presenceInfo xmlns:p15="http://schemas.microsoft.com/office/powerpoint/2012/main" userId="S::deirdre.olynick@ucsf.edu::b5afe3bb-4d0a-486e-acb6-9165c213c5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A00"/>
    <a:srgbClr val="D9D9D9"/>
    <a:srgbClr val="A6A6A6"/>
    <a:srgbClr val="E4E4E4"/>
    <a:srgbClr val="FFC617"/>
    <a:srgbClr val="70C7BF"/>
    <a:srgbClr val="6B4791"/>
    <a:srgbClr val="E9E8E6"/>
    <a:srgbClr val="000000"/>
    <a:srgbClr val="333B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159" autoAdjust="0"/>
    <p:restoredTop sz="91854" autoAdjust="0"/>
  </p:normalViewPr>
  <p:slideViewPr>
    <p:cSldViewPr snapToGrid="0">
      <p:cViewPr varScale="1">
        <p:scale>
          <a:sx n="59" d="100"/>
          <a:sy n="59" d="100"/>
        </p:scale>
        <p:origin x="184" y="136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34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hw77224\Downloads\pk_summary16Oct18.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hw77224\Downloads\safety_dataset_summary16Oct18.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hw77224\Downloads\pk_summary16Oct18.csv"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Sheet2!$L$3</c:f>
              <c:strCache>
                <c:ptCount val="1"/>
                <c:pt idx="0">
                  <c:v>dog</c:v>
                </c:pt>
              </c:strCache>
            </c:strRef>
          </c:tx>
          <c:spPr>
            <a:solidFill>
              <a:schemeClr val="accent1"/>
            </a:solidFill>
            <a:ln>
              <a:noFill/>
            </a:ln>
            <a:effectLst/>
          </c:spPr>
          <c:invertIfNegative val="0"/>
          <c:cat>
            <c:strRef>
              <c:f>Sheet2!$K$4:$K$10</c:f>
              <c:strCache>
                <c:ptCount val="7"/>
                <c:pt idx="0">
                  <c:v>PPB - experimental</c:v>
                </c:pt>
                <c:pt idx="1">
                  <c:v>PPB - high throughput</c:v>
                </c:pt>
                <c:pt idx="2">
                  <c:v>Blood_to_Plasma</c:v>
                </c:pt>
                <c:pt idx="3">
                  <c:v>Hepatic Clearance</c:v>
                </c:pt>
                <c:pt idx="4">
                  <c:v>MicrosomalClearance</c:v>
                </c:pt>
                <c:pt idx="5">
                  <c:v>InVivo_Vdss</c:v>
                </c:pt>
                <c:pt idx="6">
                  <c:v>InVivo_CL</c:v>
                </c:pt>
              </c:strCache>
            </c:strRef>
          </c:cat>
          <c:val>
            <c:numRef>
              <c:f>Sheet2!$L$4:$L$10</c:f>
              <c:numCache>
                <c:formatCode>General</c:formatCode>
                <c:ptCount val="7"/>
                <c:pt idx="0">
                  <c:v>528</c:v>
                </c:pt>
                <c:pt idx="1">
                  <c:v>0</c:v>
                </c:pt>
                <c:pt idx="2">
                  <c:v>63</c:v>
                </c:pt>
                <c:pt idx="3">
                  <c:v>639</c:v>
                </c:pt>
                <c:pt idx="4">
                  <c:v>2077</c:v>
                </c:pt>
                <c:pt idx="5">
                  <c:v>1054</c:v>
                </c:pt>
                <c:pt idx="6">
                  <c:v>1179</c:v>
                </c:pt>
              </c:numCache>
            </c:numRef>
          </c:val>
          <c:extLst>
            <c:ext xmlns:c16="http://schemas.microsoft.com/office/drawing/2014/chart" uri="{C3380CC4-5D6E-409C-BE32-E72D297353CC}">
              <c16:uniqueId val="{00000000-7A20-41B3-81E6-8D553867DABA}"/>
            </c:ext>
          </c:extLst>
        </c:ser>
        <c:ser>
          <c:idx val="1"/>
          <c:order val="1"/>
          <c:tx>
            <c:strRef>
              <c:f>Sheet2!$M$3</c:f>
              <c:strCache>
                <c:ptCount val="1"/>
                <c:pt idx="0">
                  <c:v>rat</c:v>
                </c:pt>
              </c:strCache>
            </c:strRef>
          </c:tx>
          <c:spPr>
            <a:solidFill>
              <a:schemeClr val="accent2"/>
            </a:solidFill>
            <a:ln>
              <a:noFill/>
            </a:ln>
            <a:effectLst/>
          </c:spPr>
          <c:invertIfNegative val="0"/>
          <c:cat>
            <c:strRef>
              <c:f>Sheet2!$K$4:$K$10</c:f>
              <c:strCache>
                <c:ptCount val="7"/>
                <c:pt idx="0">
                  <c:v>PPB - experimental</c:v>
                </c:pt>
                <c:pt idx="1">
                  <c:v>PPB - high throughput</c:v>
                </c:pt>
                <c:pt idx="2">
                  <c:v>Blood_to_Plasma</c:v>
                </c:pt>
                <c:pt idx="3">
                  <c:v>Hepatic Clearance</c:v>
                </c:pt>
                <c:pt idx="4">
                  <c:v>MicrosomalClearance</c:v>
                </c:pt>
                <c:pt idx="5">
                  <c:v>InVivo_Vdss</c:v>
                </c:pt>
                <c:pt idx="6">
                  <c:v>InVivo_CL</c:v>
                </c:pt>
              </c:strCache>
            </c:strRef>
          </c:cat>
          <c:val>
            <c:numRef>
              <c:f>Sheet2!$M$4:$M$10</c:f>
              <c:numCache>
                <c:formatCode>General</c:formatCode>
                <c:ptCount val="7"/>
                <c:pt idx="0">
                  <c:v>3416</c:v>
                </c:pt>
                <c:pt idx="1">
                  <c:v>2117</c:v>
                </c:pt>
                <c:pt idx="2">
                  <c:v>160</c:v>
                </c:pt>
                <c:pt idx="3">
                  <c:v>2105</c:v>
                </c:pt>
                <c:pt idx="4">
                  <c:v>30603</c:v>
                </c:pt>
                <c:pt idx="5">
                  <c:v>9681</c:v>
                </c:pt>
                <c:pt idx="6">
                  <c:v>10430</c:v>
                </c:pt>
              </c:numCache>
            </c:numRef>
          </c:val>
          <c:extLst>
            <c:ext xmlns:c16="http://schemas.microsoft.com/office/drawing/2014/chart" uri="{C3380CC4-5D6E-409C-BE32-E72D297353CC}">
              <c16:uniqueId val="{00000001-7A20-41B3-81E6-8D553867DABA}"/>
            </c:ext>
          </c:extLst>
        </c:ser>
        <c:ser>
          <c:idx val="2"/>
          <c:order val="2"/>
          <c:tx>
            <c:strRef>
              <c:f>Sheet2!$N$3</c:f>
              <c:strCache>
                <c:ptCount val="1"/>
                <c:pt idx="0">
                  <c:v>human</c:v>
                </c:pt>
              </c:strCache>
            </c:strRef>
          </c:tx>
          <c:spPr>
            <a:solidFill>
              <a:schemeClr val="accent3"/>
            </a:solidFill>
            <a:ln>
              <a:noFill/>
            </a:ln>
            <a:effectLst/>
          </c:spPr>
          <c:invertIfNegative val="0"/>
          <c:cat>
            <c:strRef>
              <c:f>Sheet2!$K$4:$K$10</c:f>
              <c:strCache>
                <c:ptCount val="7"/>
                <c:pt idx="0">
                  <c:v>PPB - experimental</c:v>
                </c:pt>
                <c:pt idx="1">
                  <c:v>PPB - high throughput</c:v>
                </c:pt>
                <c:pt idx="2">
                  <c:v>Blood_to_Plasma</c:v>
                </c:pt>
                <c:pt idx="3">
                  <c:v>Hepatic Clearance</c:v>
                </c:pt>
                <c:pt idx="4">
                  <c:v>MicrosomalClearance</c:v>
                </c:pt>
                <c:pt idx="5">
                  <c:v>InVivo_Vdss</c:v>
                </c:pt>
                <c:pt idx="6">
                  <c:v>InVivo_CL</c:v>
                </c:pt>
              </c:strCache>
            </c:strRef>
          </c:cat>
          <c:val>
            <c:numRef>
              <c:f>Sheet2!$N$4:$N$10</c:f>
              <c:numCache>
                <c:formatCode>General</c:formatCode>
                <c:ptCount val="7"/>
                <c:pt idx="0">
                  <c:v>3032</c:v>
                </c:pt>
                <c:pt idx="1">
                  <c:v>123852</c:v>
                </c:pt>
                <c:pt idx="2">
                  <c:v>91</c:v>
                </c:pt>
                <c:pt idx="3">
                  <c:v>1703</c:v>
                </c:pt>
                <c:pt idx="4">
                  <c:v>29201</c:v>
                </c:pt>
                <c:pt idx="5">
                  <c:v>0</c:v>
                </c:pt>
                <c:pt idx="6">
                  <c:v>0</c:v>
                </c:pt>
              </c:numCache>
            </c:numRef>
          </c:val>
          <c:extLst>
            <c:ext xmlns:c16="http://schemas.microsoft.com/office/drawing/2014/chart" uri="{C3380CC4-5D6E-409C-BE32-E72D297353CC}">
              <c16:uniqueId val="{00000002-7A20-41B3-81E6-8D553867DABA}"/>
            </c:ext>
          </c:extLst>
        </c:ser>
        <c:dLbls>
          <c:showLegendKey val="0"/>
          <c:showVal val="0"/>
          <c:showCatName val="0"/>
          <c:showSerName val="0"/>
          <c:showPercent val="0"/>
          <c:showBubbleSize val="0"/>
        </c:dLbls>
        <c:gapWidth val="182"/>
        <c:axId val="142742903"/>
        <c:axId val="142743231"/>
      </c:barChart>
      <c:catAx>
        <c:axId val="1427429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743231"/>
        <c:crosses val="autoZero"/>
        <c:auto val="1"/>
        <c:lblAlgn val="ctr"/>
        <c:lblOffset val="100"/>
        <c:noMultiLvlLbl val="0"/>
      </c:catAx>
      <c:valAx>
        <c:axId val="142743231"/>
        <c:scaling>
          <c:logBase val="10"/>
          <c:orientation val="minMax"/>
          <c:max val="125000"/>
          <c:min val="1"/>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7429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US" sz="1600" b="1" dirty="0">
                <a:solidFill>
                  <a:schemeClr val="tx1"/>
                </a:solidFill>
              </a:rPr>
              <a:t>Example</a:t>
            </a:r>
            <a:r>
              <a:rPr lang="en-US" sz="1600" b="1" baseline="0" dirty="0">
                <a:solidFill>
                  <a:schemeClr val="tx1"/>
                </a:solidFill>
              </a:rPr>
              <a:t> s</a:t>
            </a:r>
            <a:r>
              <a:rPr lang="en-US" sz="1600" b="1" dirty="0">
                <a:solidFill>
                  <a:schemeClr val="tx1"/>
                </a:solidFill>
              </a:rPr>
              <a:t>afety datasets</a:t>
            </a:r>
          </a:p>
          <a:p>
            <a:pPr>
              <a:defRPr sz="1600">
                <a:solidFill>
                  <a:schemeClr val="tx1"/>
                </a:solidFill>
              </a:defRPr>
            </a:pPr>
            <a:r>
              <a:rPr lang="en-US" sz="1600" b="1" dirty="0">
                <a:solidFill>
                  <a:schemeClr val="tx1"/>
                </a:solidFill>
              </a:rPr>
              <a:t> (56 targets)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Sheet6!$D$1</c:f>
              <c:strCache>
                <c:ptCount val="1"/>
                <c:pt idx="0">
                  <c:v>count</c:v>
                </c:pt>
              </c:strCache>
            </c:strRef>
          </c:tx>
          <c:spPr>
            <a:solidFill>
              <a:schemeClr val="accent2"/>
            </a:solidFill>
            <a:ln>
              <a:noFill/>
            </a:ln>
            <a:effectLst/>
          </c:spPr>
          <c:invertIfNegative val="0"/>
          <c:cat>
            <c:strRef>
              <c:f>Sheet6!$C$2:$C$58</c:f>
              <c:strCache>
                <c:ptCount val="57"/>
                <c:pt idx="0">
                  <c:v>TACR1</c:v>
                </c:pt>
                <c:pt idx="1">
                  <c:v>TACR1</c:v>
                </c:pt>
                <c:pt idx="2">
                  <c:v>SLC6A4</c:v>
                </c:pt>
                <c:pt idx="3">
                  <c:v>SLC6A2</c:v>
                </c:pt>
                <c:pt idx="4">
                  <c:v>SCN5A</c:v>
                </c:pt>
                <c:pt idx="5">
                  <c:v>PTGS2</c:v>
                </c:pt>
                <c:pt idx="6">
                  <c:v>PIK3CG</c:v>
                </c:pt>
                <c:pt idx="7">
                  <c:v>PDE4B</c:v>
                </c:pt>
                <c:pt idx="8">
                  <c:v>PDE3A</c:v>
                </c:pt>
                <c:pt idx="9">
                  <c:v>OPRM1</c:v>
                </c:pt>
                <c:pt idx="10">
                  <c:v>OPRM1</c:v>
                </c:pt>
                <c:pt idx="11">
                  <c:v>NR1I2</c:v>
                </c:pt>
                <c:pt idx="12">
                  <c:v>NR1I2</c:v>
                </c:pt>
                <c:pt idx="13">
                  <c:v>MAOA</c:v>
                </c:pt>
                <c:pt idx="14">
                  <c:v>LCK</c:v>
                </c:pt>
                <c:pt idx="15">
                  <c:v>KCNH2</c:v>
                </c:pt>
                <c:pt idx="16">
                  <c:v>KCNA5</c:v>
                </c:pt>
                <c:pt idx="17">
                  <c:v>HTR3A</c:v>
                </c:pt>
                <c:pt idx="18">
                  <c:v>HTR3A</c:v>
                </c:pt>
                <c:pt idx="19">
                  <c:v>HTR2C</c:v>
                </c:pt>
                <c:pt idx="20">
                  <c:v>HTR2C</c:v>
                </c:pt>
                <c:pt idx="21">
                  <c:v>HTR2A</c:v>
                </c:pt>
                <c:pt idx="22">
                  <c:v>HTR2A</c:v>
                </c:pt>
                <c:pt idx="23">
                  <c:v>HTR1B</c:v>
                </c:pt>
                <c:pt idx="24">
                  <c:v>HTR1B</c:v>
                </c:pt>
                <c:pt idx="25">
                  <c:v>HRH1</c:v>
                </c:pt>
                <c:pt idx="26">
                  <c:v>DRD2</c:v>
                </c:pt>
                <c:pt idx="27">
                  <c:v>DRD2</c:v>
                </c:pt>
                <c:pt idx="28">
                  <c:v>DRD1</c:v>
                </c:pt>
                <c:pt idx="29">
                  <c:v>CYP3A4</c:v>
                </c:pt>
                <c:pt idx="30">
                  <c:v>CYP3A4</c:v>
                </c:pt>
                <c:pt idx="31">
                  <c:v>CYP3A4</c:v>
                </c:pt>
                <c:pt idx="32">
                  <c:v>CYP3A4</c:v>
                </c:pt>
                <c:pt idx="33">
                  <c:v>CYP3A4</c:v>
                </c:pt>
                <c:pt idx="34">
                  <c:v>CYP3A4</c:v>
                </c:pt>
                <c:pt idx="35">
                  <c:v>CYP2D6</c:v>
                </c:pt>
                <c:pt idx="36">
                  <c:v>CYP2C9</c:v>
                </c:pt>
                <c:pt idx="37">
                  <c:v>CYP2C19</c:v>
                </c:pt>
                <c:pt idx="38">
                  <c:v>CNR2</c:v>
                </c:pt>
                <c:pt idx="39">
                  <c:v>CHRNA1</c:v>
                </c:pt>
                <c:pt idx="40">
                  <c:v>CHRNA1</c:v>
                </c:pt>
                <c:pt idx="41">
                  <c:v>CHRM2</c:v>
                </c:pt>
                <c:pt idx="42">
                  <c:v>CHRM2</c:v>
                </c:pt>
                <c:pt idx="43">
                  <c:v>CHRM1</c:v>
                </c:pt>
                <c:pt idx="44">
                  <c:v>CHRM1</c:v>
                </c:pt>
                <c:pt idx="45">
                  <c:v>CACNA1C</c:v>
                </c:pt>
                <c:pt idx="46">
                  <c:v>AVPR1A</c:v>
                </c:pt>
                <c:pt idx="47">
                  <c:v>AHR</c:v>
                </c:pt>
                <c:pt idx="48">
                  <c:v>ADRB2</c:v>
                </c:pt>
                <c:pt idx="49">
                  <c:v>ADRA1B</c:v>
                </c:pt>
                <c:pt idx="50">
                  <c:v>ADORA2A</c:v>
                </c:pt>
                <c:pt idx="51">
                  <c:v>ACHE</c:v>
                </c:pt>
                <c:pt idx="52">
                  <c:v>ABCB11</c:v>
                </c:pt>
                <c:pt idx="53">
                  <c:v>[KCNE1,KCNQ1]</c:v>
                </c:pt>
                <c:pt idx="54">
                  <c:v>[GRIN1,GRIN2B]</c:v>
                </c:pt>
                <c:pt idx="55">
                  <c:v>[GABRA1,GABRB3,GABRG2]</c:v>
                </c:pt>
                <c:pt idx="56">
                  <c:v>[AURKB,INCENP]</c:v>
                </c:pt>
              </c:strCache>
            </c:strRef>
          </c:cat>
          <c:val>
            <c:numRef>
              <c:f>Sheet6!$D$2:$D$58</c:f>
              <c:numCache>
                <c:formatCode>General</c:formatCode>
                <c:ptCount val="57"/>
                <c:pt idx="0">
                  <c:v>1892</c:v>
                </c:pt>
                <c:pt idx="1">
                  <c:v>2261</c:v>
                </c:pt>
                <c:pt idx="2">
                  <c:v>3966</c:v>
                </c:pt>
                <c:pt idx="3">
                  <c:v>3206</c:v>
                </c:pt>
                <c:pt idx="4">
                  <c:v>3946</c:v>
                </c:pt>
                <c:pt idx="5">
                  <c:v>4209</c:v>
                </c:pt>
                <c:pt idx="6">
                  <c:v>9628</c:v>
                </c:pt>
                <c:pt idx="7">
                  <c:v>606</c:v>
                </c:pt>
                <c:pt idx="8">
                  <c:v>654</c:v>
                </c:pt>
                <c:pt idx="9">
                  <c:v>2247</c:v>
                </c:pt>
                <c:pt idx="10">
                  <c:v>2246</c:v>
                </c:pt>
                <c:pt idx="11">
                  <c:v>1392</c:v>
                </c:pt>
                <c:pt idx="12">
                  <c:v>4052</c:v>
                </c:pt>
                <c:pt idx="13">
                  <c:v>368</c:v>
                </c:pt>
                <c:pt idx="14">
                  <c:v>28761</c:v>
                </c:pt>
                <c:pt idx="15">
                  <c:v>3913</c:v>
                </c:pt>
                <c:pt idx="16">
                  <c:v>4541</c:v>
                </c:pt>
                <c:pt idx="17">
                  <c:v>6982</c:v>
                </c:pt>
                <c:pt idx="18">
                  <c:v>7169</c:v>
                </c:pt>
                <c:pt idx="19">
                  <c:v>3314</c:v>
                </c:pt>
                <c:pt idx="20">
                  <c:v>3315</c:v>
                </c:pt>
                <c:pt idx="21">
                  <c:v>4722</c:v>
                </c:pt>
                <c:pt idx="22">
                  <c:v>4713</c:v>
                </c:pt>
                <c:pt idx="23">
                  <c:v>6189</c:v>
                </c:pt>
                <c:pt idx="24">
                  <c:v>6846</c:v>
                </c:pt>
                <c:pt idx="25">
                  <c:v>8537</c:v>
                </c:pt>
                <c:pt idx="26">
                  <c:v>15176</c:v>
                </c:pt>
                <c:pt idx="27">
                  <c:v>2377</c:v>
                </c:pt>
                <c:pt idx="28">
                  <c:v>2130</c:v>
                </c:pt>
                <c:pt idx="29">
                  <c:v>104</c:v>
                </c:pt>
                <c:pt idx="30">
                  <c:v>104</c:v>
                </c:pt>
                <c:pt idx="31">
                  <c:v>894</c:v>
                </c:pt>
                <c:pt idx="32">
                  <c:v>896</c:v>
                </c:pt>
                <c:pt idx="33">
                  <c:v>122432</c:v>
                </c:pt>
                <c:pt idx="34">
                  <c:v>112660</c:v>
                </c:pt>
                <c:pt idx="35">
                  <c:v>121346</c:v>
                </c:pt>
                <c:pt idx="36">
                  <c:v>121584</c:v>
                </c:pt>
                <c:pt idx="37">
                  <c:v>119933</c:v>
                </c:pt>
                <c:pt idx="38">
                  <c:v>4516</c:v>
                </c:pt>
                <c:pt idx="39">
                  <c:v>4066</c:v>
                </c:pt>
                <c:pt idx="40">
                  <c:v>4065</c:v>
                </c:pt>
                <c:pt idx="41">
                  <c:v>5253</c:v>
                </c:pt>
                <c:pt idx="42">
                  <c:v>5160</c:v>
                </c:pt>
                <c:pt idx="43">
                  <c:v>5835</c:v>
                </c:pt>
                <c:pt idx="44">
                  <c:v>5070</c:v>
                </c:pt>
                <c:pt idx="45">
                  <c:v>770</c:v>
                </c:pt>
                <c:pt idx="46">
                  <c:v>2432</c:v>
                </c:pt>
                <c:pt idx="47">
                  <c:v>1308</c:v>
                </c:pt>
                <c:pt idx="48">
                  <c:v>2352</c:v>
                </c:pt>
                <c:pt idx="49">
                  <c:v>4026</c:v>
                </c:pt>
                <c:pt idx="50">
                  <c:v>2319</c:v>
                </c:pt>
                <c:pt idx="51">
                  <c:v>459</c:v>
                </c:pt>
                <c:pt idx="52">
                  <c:v>212</c:v>
                </c:pt>
                <c:pt idx="53">
                  <c:v>2714</c:v>
                </c:pt>
                <c:pt idx="54">
                  <c:v>2845</c:v>
                </c:pt>
                <c:pt idx="55">
                  <c:v>294</c:v>
                </c:pt>
                <c:pt idx="56">
                  <c:v>18319</c:v>
                </c:pt>
              </c:numCache>
            </c:numRef>
          </c:val>
          <c:extLst>
            <c:ext xmlns:c16="http://schemas.microsoft.com/office/drawing/2014/chart" uri="{C3380CC4-5D6E-409C-BE32-E72D297353CC}">
              <c16:uniqueId val="{00000000-8130-40BA-B072-5FABC070EECB}"/>
            </c:ext>
          </c:extLst>
        </c:ser>
        <c:dLbls>
          <c:showLegendKey val="0"/>
          <c:showVal val="0"/>
          <c:showCatName val="0"/>
          <c:showSerName val="0"/>
          <c:showPercent val="0"/>
          <c:showBubbleSize val="0"/>
        </c:dLbls>
        <c:gapWidth val="182"/>
        <c:axId val="2107659200"/>
        <c:axId val="2107659528"/>
      </c:barChart>
      <c:catAx>
        <c:axId val="2107659200"/>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a:t>Target</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en-US"/>
          </a:p>
        </c:txPr>
        <c:crossAx val="2107659528"/>
        <c:crosses val="autoZero"/>
        <c:auto val="1"/>
        <c:lblAlgn val="ctr"/>
        <c:lblOffset val="100"/>
        <c:noMultiLvlLbl val="0"/>
      </c:catAx>
      <c:valAx>
        <c:axId val="2107659528"/>
        <c:scaling>
          <c:logBase val="10"/>
          <c:orientation val="minMax"/>
          <c:max val="12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a:t>Compound Count</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7659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376952099737532"/>
          <c:y val="8.9797231487717399E-2"/>
          <c:w val="0.75481381233595801"/>
          <c:h val="0.74409085311494461"/>
        </c:manualLayout>
      </c:layout>
      <c:barChart>
        <c:barDir val="bar"/>
        <c:grouping val="clustered"/>
        <c:varyColors val="0"/>
        <c:ser>
          <c:idx val="0"/>
          <c:order val="0"/>
          <c:spPr>
            <a:solidFill>
              <a:schemeClr val="accent6"/>
            </a:solidFill>
            <a:ln>
              <a:noFill/>
            </a:ln>
            <a:effectLst/>
          </c:spPr>
          <c:invertIfNegative val="0"/>
          <c:cat>
            <c:strRef>
              <c:f>Sheet1!$A$1:$A$7</c:f>
              <c:strCache>
                <c:ptCount val="7"/>
                <c:pt idx="1">
                  <c:v>LogD</c:v>
                </c:pt>
                <c:pt idx="2">
                  <c:v>pKa</c:v>
                </c:pt>
                <c:pt idx="3">
                  <c:v>Permeability_MDCK</c:v>
                </c:pt>
                <c:pt idx="4">
                  <c:v>Permeability_PAMPA</c:v>
                </c:pt>
                <c:pt idx="5">
                  <c:v>Solubility_Aqueous</c:v>
                </c:pt>
                <c:pt idx="6">
                  <c:v>Solubility_CLND</c:v>
                </c:pt>
              </c:strCache>
            </c:strRef>
          </c:cat>
          <c:val>
            <c:numRef>
              <c:f>Sheet1!$B$1:$B$7</c:f>
              <c:numCache>
                <c:formatCode>General</c:formatCode>
                <c:ptCount val="7"/>
                <c:pt idx="1">
                  <c:v>77530</c:v>
                </c:pt>
                <c:pt idx="2">
                  <c:v>3086</c:v>
                </c:pt>
                <c:pt idx="3">
                  <c:v>2617</c:v>
                </c:pt>
                <c:pt idx="4">
                  <c:v>107214</c:v>
                </c:pt>
                <c:pt idx="5">
                  <c:v>732</c:v>
                </c:pt>
                <c:pt idx="6">
                  <c:v>118524</c:v>
                </c:pt>
              </c:numCache>
            </c:numRef>
          </c:val>
          <c:extLst>
            <c:ext xmlns:c16="http://schemas.microsoft.com/office/drawing/2014/chart" uri="{C3380CC4-5D6E-409C-BE32-E72D297353CC}">
              <c16:uniqueId val="{00000000-B730-4E55-BD48-491BED2BF581}"/>
            </c:ext>
          </c:extLst>
        </c:ser>
        <c:dLbls>
          <c:showLegendKey val="0"/>
          <c:showVal val="0"/>
          <c:showCatName val="0"/>
          <c:showSerName val="0"/>
          <c:showPercent val="0"/>
          <c:showBubbleSize val="0"/>
        </c:dLbls>
        <c:gapWidth val="182"/>
        <c:axId val="36098847"/>
        <c:axId val="36099175"/>
      </c:barChart>
      <c:catAx>
        <c:axId val="36098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099175"/>
        <c:crosses val="autoZero"/>
        <c:auto val="1"/>
        <c:lblAlgn val="ctr"/>
        <c:lblOffset val="100"/>
        <c:noMultiLvlLbl val="0"/>
      </c:catAx>
      <c:valAx>
        <c:axId val="36099175"/>
        <c:scaling>
          <c:logBase val="10"/>
          <c:orientation val="minMax"/>
          <c:max val="150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098847"/>
        <c:crosses val="autoZero"/>
        <c:crossBetween val="between"/>
      </c:valAx>
      <c:spPr>
        <a:solidFill>
          <a:schemeClr val="bg1"/>
        </a:solid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51.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DE08F0-B7DD-407F-9585-6E26DBD0C196}" type="doc">
      <dgm:prSet loTypeId="urn:microsoft.com/office/officeart/2005/8/layout/venn1" loCatId="relationship" qsTypeId="urn:microsoft.com/office/officeart/2005/8/quickstyle/simple4" qsCatId="simple" csTypeId="urn:microsoft.com/office/officeart/2005/8/colors/accent2_2" csCatId="accent2" phldr="1"/>
      <dgm:spPr/>
    </dgm:pt>
    <dgm:pt modelId="{02197951-1E4B-4560-94FD-17C1BFAD70ED}">
      <dgm:prSet phldrT="[Text]" custT="1"/>
      <dgm:spPr>
        <a:solidFill>
          <a:schemeClr val="accent5">
            <a:alpha val="50000"/>
          </a:schemeClr>
        </a:solidFill>
      </dgm:spPr>
      <dgm:t>
        <a:bodyPr/>
        <a:lstStyle/>
        <a:p>
          <a:endParaRPr lang="en-US" sz="1600" dirty="0">
            <a:latin typeface="Century Gothic" panose="020B0502020202020204" pitchFamily="34" charset="0"/>
          </a:endParaRPr>
        </a:p>
      </dgm:t>
    </dgm:pt>
    <dgm:pt modelId="{D00073DB-EC82-43D8-87D2-845271F8AB33}" type="parTrans" cxnId="{52D6155F-BDFB-45B3-8D00-454D12C1F46D}">
      <dgm:prSet/>
      <dgm:spPr/>
      <dgm:t>
        <a:bodyPr/>
        <a:lstStyle/>
        <a:p>
          <a:endParaRPr lang="en-US" sz="1600">
            <a:latin typeface="Century Gothic" panose="020B0502020202020204" pitchFamily="34" charset="0"/>
          </a:endParaRPr>
        </a:p>
      </dgm:t>
    </dgm:pt>
    <dgm:pt modelId="{6F58BF82-C379-408E-96B9-7286EAD82E38}" type="sibTrans" cxnId="{52D6155F-BDFB-45B3-8D00-454D12C1F46D}">
      <dgm:prSet/>
      <dgm:spPr/>
      <dgm:t>
        <a:bodyPr/>
        <a:lstStyle/>
        <a:p>
          <a:endParaRPr lang="en-US" sz="1600">
            <a:latin typeface="Century Gothic" panose="020B0502020202020204" pitchFamily="34" charset="0"/>
          </a:endParaRPr>
        </a:p>
      </dgm:t>
    </dgm:pt>
    <dgm:pt modelId="{BF140156-8976-4C8E-9DB1-9A1D8B4E413E}">
      <dgm:prSet phldrT="[Text]" custT="1"/>
      <dgm:spPr>
        <a:solidFill>
          <a:schemeClr val="accent5">
            <a:alpha val="50000"/>
          </a:schemeClr>
        </a:solidFill>
      </dgm:spPr>
      <dgm:t>
        <a:bodyPr/>
        <a:lstStyle/>
        <a:p>
          <a:endParaRPr lang="en-US" sz="1600" dirty="0">
            <a:latin typeface="Century Gothic" panose="020B0502020202020204" pitchFamily="34" charset="0"/>
          </a:endParaRPr>
        </a:p>
      </dgm:t>
    </dgm:pt>
    <dgm:pt modelId="{7F9E32B9-80B4-4508-855E-C80023FE9666}" type="parTrans" cxnId="{AC629815-845B-4B75-8E8D-637DEF273B3C}">
      <dgm:prSet/>
      <dgm:spPr/>
      <dgm:t>
        <a:bodyPr/>
        <a:lstStyle/>
        <a:p>
          <a:endParaRPr lang="en-US" sz="1600">
            <a:latin typeface="Century Gothic" panose="020B0502020202020204" pitchFamily="34" charset="0"/>
          </a:endParaRPr>
        </a:p>
      </dgm:t>
    </dgm:pt>
    <dgm:pt modelId="{38A690AA-A932-4ADC-9DB3-4841DD5922BA}" type="sibTrans" cxnId="{AC629815-845B-4B75-8E8D-637DEF273B3C}">
      <dgm:prSet/>
      <dgm:spPr/>
      <dgm:t>
        <a:bodyPr/>
        <a:lstStyle/>
        <a:p>
          <a:endParaRPr lang="en-US" sz="1600">
            <a:latin typeface="Century Gothic" panose="020B0502020202020204" pitchFamily="34" charset="0"/>
          </a:endParaRPr>
        </a:p>
      </dgm:t>
    </dgm:pt>
    <dgm:pt modelId="{CFA03852-4FAF-412E-8480-ECB1D4EE797E}">
      <dgm:prSet phldrT="[Text]" custT="1"/>
      <dgm:spPr>
        <a:solidFill>
          <a:schemeClr val="accent5">
            <a:alpha val="50000"/>
          </a:schemeClr>
        </a:solidFill>
      </dgm:spPr>
      <dgm:t>
        <a:bodyPr/>
        <a:lstStyle/>
        <a:p>
          <a:endParaRPr lang="en-US" sz="1600" dirty="0">
            <a:latin typeface="Century Gothic" panose="020B0502020202020204" pitchFamily="34" charset="0"/>
          </a:endParaRPr>
        </a:p>
      </dgm:t>
    </dgm:pt>
    <dgm:pt modelId="{48B31D8B-9B4D-487F-9320-46B85603756A}" type="parTrans" cxnId="{D971F805-0310-4CD5-8E9E-C487FCAFEA18}">
      <dgm:prSet/>
      <dgm:spPr/>
      <dgm:t>
        <a:bodyPr/>
        <a:lstStyle/>
        <a:p>
          <a:endParaRPr lang="en-US" sz="1600">
            <a:latin typeface="Century Gothic" panose="020B0502020202020204" pitchFamily="34" charset="0"/>
          </a:endParaRPr>
        </a:p>
      </dgm:t>
    </dgm:pt>
    <dgm:pt modelId="{E4BF4B27-00F5-4CBD-A5D1-2910BDDE7A8F}" type="sibTrans" cxnId="{D971F805-0310-4CD5-8E9E-C487FCAFEA18}">
      <dgm:prSet/>
      <dgm:spPr/>
      <dgm:t>
        <a:bodyPr/>
        <a:lstStyle/>
        <a:p>
          <a:endParaRPr lang="en-US" sz="1600">
            <a:latin typeface="Century Gothic" panose="020B0502020202020204" pitchFamily="34" charset="0"/>
          </a:endParaRPr>
        </a:p>
      </dgm:t>
    </dgm:pt>
    <dgm:pt modelId="{FD3E2B3E-1EE9-4D69-A8F2-AFF303002A29}" type="pres">
      <dgm:prSet presAssocID="{CDDE08F0-B7DD-407F-9585-6E26DBD0C196}" presName="compositeShape" presStyleCnt="0">
        <dgm:presLayoutVars>
          <dgm:chMax val="7"/>
          <dgm:dir/>
          <dgm:resizeHandles val="exact"/>
        </dgm:presLayoutVars>
      </dgm:prSet>
      <dgm:spPr/>
    </dgm:pt>
    <dgm:pt modelId="{B7CC0274-24E1-4E8A-BBFD-86E3C6418408}" type="pres">
      <dgm:prSet presAssocID="{02197951-1E4B-4560-94FD-17C1BFAD70ED}" presName="circ1" presStyleLbl="vennNode1" presStyleIdx="0" presStyleCnt="3" custScaleX="91920" custScaleY="91920"/>
      <dgm:spPr/>
    </dgm:pt>
    <dgm:pt modelId="{F3623D11-1C25-4F87-8E26-DD115928DF66}" type="pres">
      <dgm:prSet presAssocID="{02197951-1E4B-4560-94FD-17C1BFAD70ED}" presName="circ1Tx" presStyleLbl="revTx" presStyleIdx="0" presStyleCnt="0">
        <dgm:presLayoutVars>
          <dgm:chMax val="0"/>
          <dgm:chPref val="0"/>
          <dgm:bulletEnabled val="1"/>
        </dgm:presLayoutVars>
      </dgm:prSet>
      <dgm:spPr/>
    </dgm:pt>
    <dgm:pt modelId="{8DA599FF-8CCD-4E91-873B-BCB3522B84FC}" type="pres">
      <dgm:prSet presAssocID="{BF140156-8976-4C8E-9DB1-9A1D8B4E413E}" presName="circ2" presStyleLbl="vennNode1" presStyleIdx="1" presStyleCnt="3" custScaleX="91920" custScaleY="91920"/>
      <dgm:spPr/>
    </dgm:pt>
    <dgm:pt modelId="{8771B388-96C0-4DB0-A586-4FB78AD4E581}" type="pres">
      <dgm:prSet presAssocID="{BF140156-8976-4C8E-9DB1-9A1D8B4E413E}" presName="circ2Tx" presStyleLbl="revTx" presStyleIdx="0" presStyleCnt="0">
        <dgm:presLayoutVars>
          <dgm:chMax val="0"/>
          <dgm:chPref val="0"/>
          <dgm:bulletEnabled val="1"/>
        </dgm:presLayoutVars>
      </dgm:prSet>
      <dgm:spPr/>
    </dgm:pt>
    <dgm:pt modelId="{28957661-276A-42DB-A5BF-2BDC639B9670}" type="pres">
      <dgm:prSet presAssocID="{CFA03852-4FAF-412E-8480-ECB1D4EE797E}" presName="circ3" presStyleLbl="vennNode1" presStyleIdx="2" presStyleCnt="3" custScaleX="91920" custScaleY="91920"/>
      <dgm:spPr/>
    </dgm:pt>
    <dgm:pt modelId="{AD814474-9464-463E-A4DA-0E835AECD3CC}" type="pres">
      <dgm:prSet presAssocID="{CFA03852-4FAF-412E-8480-ECB1D4EE797E}" presName="circ3Tx" presStyleLbl="revTx" presStyleIdx="0" presStyleCnt="0">
        <dgm:presLayoutVars>
          <dgm:chMax val="0"/>
          <dgm:chPref val="0"/>
          <dgm:bulletEnabled val="1"/>
        </dgm:presLayoutVars>
      </dgm:prSet>
      <dgm:spPr/>
    </dgm:pt>
  </dgm:ptLst>
  <dgm:cxnLst>
    <dgm:cxn modelId="{D971F805-0310-4CD5-8E9E-C487FCAFEA18}" srcId="{CDDE08F0-B7DD-407F-9585-6E26DBD0C196}" destId="{CFA03852-4FAF-412E-8480-ECB1D4EE797E}" srcOrd="2" destOrd="0" parTransId="{48B31D8B-9B4D-487F-9320-46B85603756A}" sibTransId="{E4BF4B27-00F5-4CBD-A5D1-2910BDDE7A8F}"/>
    <dgm:cxn modelId="{AC629815-845B-4B75-8E8D-637DEF273B3C}" srcId="{CDDE08F0-B7DD-407F-9585-6E26DBD0C196}" destId="{BF140156-8976-4C8E-9DB1-9A1D8B4E413E}" srcOrd="1" destOrd="0" parTransId="{7F9E32B9-80B4-4508-855E-C80023FE9666}" sibTransId="{38A690AA-A932-4ADC-9DB3-4841DD5922BA}"/>
    <dgm:cxn modelId="{C9FDF32D-0760-9F4F-9309-3531AE295BBA}" type="presOf" srcId="{02197951-1E4B-4560-94FD-17C1BFAD70ED}" destId="{F3623D11-1C25-4F87-8E26-DD115928DF66}" srcOrd="1" destOrd="0" presId="urn:microsoft.com/office/officeart/2005/8/layout/venn1"/>
    <dgm:cxn modelId="{5DABEB47-06DA-654D-AF99-57EF4D23AC04}" type="presOf" srcId="{CDDE08F0-B7DD-407F-9585-6E26DBD0C196}" destId="{FD3E2B3E-1EE9-4D69-A8F2-AFF303002A29}" srcOrd="0" destOrd="0" presId="urn:microsoft.com/office/officeart/2005/8/layout/venn1"/>
    <dgm:cxn modelId="{52D6155F-BDFB-45B3-8D00-454D12C1F46D}" srcId="{CDDE08F0-B7DD-407F-9585-6E26DBD0C196}" destId="{02197951-1E4B-4560-94FD-17C1BFAD70ED}" srcOrd="0" destOrd="0" parTransId="{D00073DB-EC82-43D8-87D2-845271F8AB33}" sibTransId="{6F58BF82-C379-408E-96B9-7286EAD82E38}"/>
    <dgm:cxn modelId="{FEAEEA82-45E3-564B-AC94-43E30859EA77}" type="presOf" srcId="{CFA03852-4FAF-412E-8480-ECB1D4EE797E}" destId="{AD814474-9464-463E-A4DA-0E835AECD3CC}" srcOrd="1" destOrd="0" presId="urn:microsoft.com/office/officeart/2005/8/layout/venn1"/>
    <dgm:cxn modelId="{2442E9B6-3966-E142-B61F-3AA83B19C959}" type="presOf" srcId="{02197951-1E4B-4560-94FD-17C1BFAD70ED}" destId="{B7CC0274-24E1-4E8A-BBFD-86E3C6418408}" srcOrd="0" destOrd="0" presId="urn:microsoft.com/office/officeart/2005/8/layout/venn1"/>
    <dgm:cxn modelId="{C63B3EC7-EB90-BE47-B01D-83FADD9EFCCB}" type="presOf" srcId="{BF140156-8976-4C8E-9DB1-9A1D8B4E413E}" destId="{8771B388-96C0-4DB0-A586-4FB78AD4E581}" srcOrd="1" destOrd="0" presId="urn:microsoft.com/office/officeart/2005/8/layout/venn1"/>
    <dgm:cxn modelId="{0E3CD2CB-C563-0941-BBCD-145FDA21DBAF}" type="presOf" srcId="{CFA03852-4FAF-412E-8480-ECB1D4EE797E}" destId="{28957661-276A-42DB-A5BF-2BDC639B9670}" srcOrd="0" destOrd="0" presId="urn:microsoft.com/office/officeart/2005/8/layout/venn1"/>
    <dgm:cxn modelId="{E1E09EF8-54D4-2B4D-9F4E-81B3EEBED9BD}" type="presOf" srcId="{BF140156-8976-4C8E-9DB1-9A1D8B4E413E}" destId="{8DA599FF-8CCD-4E91-873B-BCB3522B84FC}" srcOrd="0" destOrd="0" presId="urn:microsoft.com/office/officeart/2005/8/layout/venn1"/>
    <dgm:cxn modelId="{413F39CB-0693-494C-BB69-4A0D97601741}" type="presParOf" srcId="{FD3E2B3E-1EE9-4D69-A8F2-AFF303002A29}" destId="{B7CC0274-24E1-4E8A-BBFD-86E3C6418408}" srcOrd="0" destOrd="0" presId="urn:microsoft.com/office/officeart/2005/8/layout/venn1"/>
    <dgm:cxn modelId="{7D184193-3E10-C340-A1CA-8BD4CBB453CD}" type="presParOf" srcId="{FD3E2B3E-1EE9-4D69-A8F2-AFF303002A29}" destId="{F3623D11-1C25-4F87-8E26-DD115928DF66}" srcOrd="1" destOrd="0" presId="urn:microsoft.com/office/officeart/2005/8/layout/venn1"/>
    <dgm:cxn modelId="{5D28AF48-159F-A946-B4AF-298DEADA2681}" type="presParOf" srcId="{FD3E2B3E-1EE9-4D69-A8F2-AFF303002A29}" destId="{8DA599FF-8CCD-4E91-873B-BCB3522B84FC}" srcOrd="2" destOrd="0" presId="urn:microsoft.com/office/officeart/2005/8/layout/venn1"/>
    <dgm:cxn modelId="{054897DF-7855-A64B-A284-238A949BA7B9}" type="presParOf" srcId="{FD3E2B3E-1EE9-4D69-A8F2-AFF303002A29}" destId="{8771B388-96C0-4DB0-A586-4FB78AD4E581}" srcOrd="3" destOrd="0" presId="urn:microsoft.com/office/officeart/2005/8/layout/venn1"/>
    <dgm:cxn modelId="{2B381A45-C036-1347-A12E-A59AE73A066E}" type="presParOf" srcId="{FD3E2B3E-1EE9-4D69-A8F2-AFF303002A29}" destId="{28957661-276A-42DB-A5BF-2BDC639B9670}" srcOrd="4" destOrd="0" presId="urn:microsoft.com/office/officeart/2005/8/layout/venn1"/>
    <dgm:cxn modelId="{8E24EC1B-106F-C445-848A-BFA821FA188B}" type="presParOf" srcId="{FD3E2B3E-1EE9-4D69-A8F2-AFF303002A29}" destId="{AD814474-9464-463E-A4DA-0E835AECD3CC}"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6F14D25-E78D-4FAF-99F1-0A022468ACA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5A458D0-9FB0-4925-BF08-4C27B4E535F5}">
      <dgm:prSet/>
      <dgm:spPr/>
      <dgm:t>
        <a:bodyPr/>
        <a:lstStyle/>
        <a:p>
          <a:pPr>
            <a:lnSpc>
              <a:spcPct val="100000"/>
            </a:lnSpc>
          </a:pPr>
          <a:r>
            <a:rPr lang="en-US"/>
            <a:t>11,552 total models</a:t>
          </a:r>
        </a:p>
      </dgm:t>
    </dgm:pt>
    <dgm:pt modelId="{AD3EAA59-5031-4ADF-8962-216C4CDB89B3}" type="parTrans" cxnId="{372E1D9C-53F6-40AA-AA5E-DAC87B00DB98}">
      <dgm:prSet/>
      <dgm:spPr/>
      <dgm:t>
        <a:bodyPr/>
        <a:lstStyle/>
        <a:p>
          <a:endParaRPr lang="en-US"/>
        </a:p>
      </dgm:t>
    </dgm:pt>
    <dgm:pt modelId="{06EFDC7A-25D5-4276-99AB-DDC17DC0627D}" type="sibTrans" cxnId="{372E1D9C-53F6-40AA-AA5E-DAC87B00DB98}">
      <dgm:prSet/>
      <dgm:spPr/>
      <dgm:t>
        <a:bodyPr/>
        <a:lstStyle/>
        <a:p>
          <a:endParaRPr lang="en-US"/>
        </a:p>
      </dgm:t>
    </dgm:pt>
    <dgm:pt modelId="{BB39CBFD-3B5D-4E3E-AEB5-4CA4C651C19F}">
      <dgm:prSet custT="1"/>
      <dgm:spPr/>
      <dgm:t>
        <a:bodyPr/>
        <a:lstStyle/>
        <a:p>
          <a:pPr>
            <a:lnSpc>
              <a:spcPct val="100000"/>
            </a:lnSpc>
          </a:pPr>
          <a:r>
            <a:rPr lang="en-US" sz="2400" dirty="0"/>
            <a:t>9,422 Regression models</a:t>
          </a:r>
        </a:p>
      </dgm:t>
    </dgm:pt>
    <dgm:pt modelId="{4916ECA8-AE5F-4AD3-8177-DF3A63B62F58}" type="parTrans" cxnId="{E11C8C57-592F-4C65-B3A2-DC05DF653C9E}">
      <dgm:prSet/>
      <dgm:spPr/>
      <dgm:t>
        <a:bodyPr/>
        <a:lstStyle/>
        <a:p>
          <a:endParaRPr lang="en-US"/>
        </a:p>
      </dgm:t>
    </dgm:pt>
    <dgm:pt modelId="{B96BC99C-B8F5-4CDD-9D9E-76DD51E23A0A}" type="sibTrans" cxnId="{E11C8C57-592F-4C65-B3A2-DC05DF653C9E}">
      <dgm:prSet/>
      <dgm:spPr/>
      <dgm:t>
        <a:bodyPr/>
        <a:lstStyle/>
        <a:p>
          <a:endParaRPr lang="en-US"/>
        </a:p>
      </dgm:t>
    </dgm:pt>
    <dgm:pt modelId="{18BF8DA1-3D54-4B6C-988E-B3DC54820423}">
      <dgm:prSet custT="1"/>
      <dgm:spPr/>
      <dgm:t>
        <a:bodyPr/>
        <a:lstStyle/>
        <a:p>
          <a:pPr>
            <a:lnSpc>
              <a:spcPct val="100000"/>
            </a:lnSpc>
          </a:pPr>
          <a:r>
            <a:rPr lang="en-US" sz="2400" dirty="0"/>
            <a:t>2,130 Classification models</a:t>
          </a:r>
        </a:p>
      </dgm:t>
    </dgm:pt>
    <dgm:pt modelId="{7F6BB02B-548A-4F4E-83D6-3B00561B374E}" type="parTrans" cxnId="{5CE4C036-F2C3-41A1-8936-A1E2F91188D6}">
      <dgm:prSet/>
      <dgm:spPr/>
      <dgm:t>
        <a:bodyPr/>
        <a:lstStyle/>
        <a:p>
          <a:endParaRPr lang="en-US"/>
        </a:p>
      </dgm:t>
    </dgm:pt>
    <dgm:pt modelId="{6731EAE8-315E-47A4-BD44-664289F00ACD}" type="sibTrans" cxnId="{5CE4C036-F2C3-41A1-8936-A1E2F91188D6}">
      <dgm:prSet/>
      <dgm:spPr/>
      <dgm:t>
        <a:bodyPr/>
        <a:lstStyle/>
        <a:p>
          <a:endParaRPr lang="en-US"/>
        </a:p>
      </dgm:t>
    </dgm:pt>
    <dgm:pt modelId="{62ADFD85-17BB-49FF-8D55-309667945F96}">
      <dgm:prSet/>
      <dgm:spPr/>
      <dgm:t>
        <a:bodyPr/>
        <a:lstStyle/>
        <a:p>
          <a:pPr>
            <a:lnSpc>
              <a:spcPct val="100000"/>
            </a:lnSpc>
          </a:pPr>
          <a:r>
            <a:rPr lang="en-US" dirty="0"/>
            <a:t>15 Pharmacokinetic datasets</a:t>
          </a:r>
        </a:p>
      </dgm:t>
    </dgm:pt>
    <dgm:pt modelId="{F8AAA24F-BD3F-40BA-BC34-00CA5ECF51BD}" type="parTrans" cxnId="{DFCE8BD5-F992-452D-BD36-43021F0B87D1}">
      <dgm:prSet/>
      <dgm:spPr/>
      <dgm:t>
        <a:bodyPr/>
        <a:lstStyle/>
        <a:p>
          <a:endParaRPr lang="en-US"/>
        </a:p>
      </dgm:t>
    </dgm:pt>
    <dgm:pt modelId="{35638E2D-3997-4285-B1B9-3D23B787B174}" type="sibTrans" cxnId="{DFCE8BD5-F992-452D-BD36-43021F0B87D1}">
      <dgm:prSet/>
      <dgm:spPr/>
      <dgm:t>
        <a:bodyPr/>
        <a:lstStyle/>
        <a:p>
          <a:endParaRPr lang="en-US"/>
        </a:p>
      </dgm:t>
    </dgm:pt>
    <dgm:pt modelId="{2C407648-A5AC-492F-802D-304F2209B00B}">
      <dgm:prSet custT="1"/>
      <dgm:spPr/>
      <dgm:t>
        <a:bodyPr/>
        <a:lstStyle/>
        <a:p>
          <a:pPr>
            <a:lnSpc>
              <a:spcPct val="100000"/>
            </a:lnSpc>
          </a:pPr>
          <a:r>
            <a:rPr lang="en-US" sz="2400" dirty="0"/>
            <a:t>26 Safety Datasets</a:t>
          </a:r>
        </a:p>
      </dgm:t>
    </dgm:pt>
    <dgm:pt modelId="{837AD9D0-6E40-4420-8259-4CC9406066AE}" type="parTrans" cxnId="{9BF9B493-68E2-4CB7-B23C-4F7A552D6007}">
      <dgm:prSet/>
      <dgm:spPr/>
      <dgm:t>
        <a:bodyPr/>
        <a:lstStyle/>
        <a:p>
          <a:endParaRPr lang="en-US"/>
        </a:p>
      </dgm:t>
    </dgm:pt>
    <dgm:pt modelId="{CAB39B13-2294-4AB7-9D8C-F2D7B3C98678}" type="sibTrans" cxnId="{9BF9B493-68E2-4CB7-B23C-4F7A552D6007}">
      <dgm:prSet/>
      <dgm:spPr/>
      <dgm:t>
        <a:bodyPr/>
        <a:lstStyle/>
        <a:p>
          <a:endParaRPr lang="en-US"/>
        </a:p>
      </dgm:t>
    </dgm:pt>
    <dgm:pt modelId="{713D6722-2C87-4818-BBFE-56E2F67B2F6E}" type="pres">
      <dgm:prSet presAssocID="{36F14D25-E78D-4FAF-99F1-0A022468ACAF}" presName="root" presStyleCnt="0">
        <dgm:presLayoutVars>
          <dgm:dir/>
          <dgm:resizeHandles val="exact"/>
        </dgm:presLayoutVars>
      </dgm:prSet>
      <dgm:spPr/>
    </dgm:pt>
    <dgm:pt modelId="{0942F942-5B62-4709-BFE8-3B491FB3FA1B}" type="pres">
      <dgm:prSet presAssocID="{25A458D0-9FB0-4925-BF08-4C27B4E535F5}" presName="compNode" presStyleCnt="0"/>
      <dgm:spPr/>
    </dgm:pt>
    <dgm:pt modelId="{177908FC-8C74-46B5-BF02-B964D0CA5CDE}" type="pres">
      <dgm:prSet presAssocID="{25A458D0-9FB0-4925-BF08-4C27B4E535F5}" presName="bgRect" presStyleLbl="bgShp" presStyleIdx="0" presStyleCnt="2"/>
      <dgm:spPr/>
    </dgm:pt>
    <dgm:pt modelId="{D2F9B048-CF22-4D02-87A2-3554F3DD4BA9}" type="pres">
      <dgm:prSet presAssocID="{25A458D0-9FB0-4925-BF08-4C27B4E535F5}"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tatistics"/>
        </a:ext>
      </dgm:extLst>
    </dgm:pt>
    <dgm:pt modelId="{59F31AFB-79B3-4DEE-B62B-90F975248814}" type="pres">
      <dgm:prSet presAssocID="{25A458D0-9FB0-4925-BF08-4C27B4E535F5}" presName="spaceRect" presStyleCnt="0"/>
      <dgm:spPr/>
    </dgm:pt>
    <dgm:pt modelId="{18BDF6A3-F64D-4C0E-86A4-3DA6D76B707C}" type="pres">
      <dgm:prSet presAssocID="{25A458D0-9FB0-4925-BF08-4C27B4E535F5}" presName="parTx" presStyleLbl="revTx" presStyleIdx="0" presStyleCnt="4">
        <dgm:presLayoutVars>
          <dgm:chMax val="0"/>
          <dgm:chPref val="0"/>
        </dgm:presLayoutVars>
      </dgm:prSet>
      <dgm:spPr/>
    </dgm:pt>
    <dgm:pt modelId="{BB0804EC-F525-49D5-9BDD-420D3B079A32}" type="pres">
      <dgm:prSet presAssocID="{25A458D0-9FB0-4925-BF08-4C27B4E535F5}" presName="desTx" presStyleLbl="revTx" presStyleIdx="1" presStyleCnt="4">
        <dgm:presLayoutVars/>
      </dgm:prSet>
      <dgm:spPr/>
    </dgm:pt>
    <dgm:pt modelId="{1BF1F9A1-14B7-4C80-B3E4-B5CCAC5B947F}" type="pres">
      <dgm:prSet presAssocID="{06EFDC7A-25D5-4276-99AB-DDC17DC0627D}" presName="sibTrans" presStyleCnt="0"/>
      <dgm:spPr/>
    </dgm:pt>
    <dgm:pt modelId="{C5E51D7B-CCF1-414C-87AA-82967A6EE2BC}" type="pres">
      <dgm:prSet presAssocID="{62ADFD85-17BB-49FF-8D55-309667945F96}" presName="compNode" presStyleCnt="0"/>
      <dgm:spPr/>
    </dgm:pt>
    <dgm:pt modelId="{43FD2526-7130-40EB-AF04-B8748E70CF31}" type="pres">
      <dgm:prSet presAssocID="{62ADFD85-17BB-49FF-8D55-309667945F96}" presName="bgRect" presStyleLbl="bgShp" presStyleIdx="1" presStyleCnt="2"/>
      <dgm:spPr/>
    </dgm:pt>
    <dgm:pt modelId="{9163703D-0BD7-45AB-91D6-DAE46BE4DED5}" type="pres">
      <dgm:prSet presAssocID="{62ADFD85-17BB-49FF-8D55-309667945F9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Eye dropper"/>
        </a:ext>
      </dgm:extLst>
    </dgm:pt>
    <dgm:pt modelId="{A59CAECE-D052-4F9E-8B47-0A9F0361A318}" type="pres">
      <dgm:prSet presAssocID="{62ADFD85-17BB-49FF-8D55-309667945F96}" presName="spaceRect" presStyleCnt="0"/>
      <dgm:spPr/>
    </dgm:pt>
    <dgm:pt modelId="{7AFD8003-EB7D-497B-9E70-5572DA61DB86}" type="pres">
      <dgm:prSet presAssocID="{62ADFD85-17BB-49FF-8D55-309667945F96}" presName="parTx" presStyleLbl="revTx" presStyleIdx="2" presStyleCnt="4">
        <dgm:presLayoutVars>
          <dgm:chMax val="0"/>
          <dgm:chPref val="0"/>
        </dgm:presLayoutVars>
      </dgm:prSet>
      <dgm:spPr/>
    </dgm:pt>
    <dgm:pt modelId="{065AED11-9B9D-4765-B527-F2EBB42F820C}" type="pres">
      <dgm:prSet presAssocID="{62ADFD85-17BB-49FF-8D55-309667945F96}" presName="desTx" presStyleLbl="revTx" presStyleIdx="3" presStyleCnt="4">
        <dgm:presLayoutVars/>
      </dgm:prSet>
      <dgm:spPr/>
    </dgm:pt>
  </dgm:ptLst>
  <dgm:cxnLst>
    <dgm:cxn modelId="{5CE4C036-F2C3-41A1-8936-A1E2F91188D6}" srcId="{25A458D0-9FB0-4925-BF08-4C27B4E535F5}" destId="{18BF8DA1-3D54-4B6C-988E-B3DC54820423}" srcOrd="1" destOrd="0" parTransId="{7F6BB02B-548A-4F4E-83D6-3B00561B374E}" sibTransId="{6731EAE8-315E-47A4-BD44-664289F00ACD}"/>
    <dgm:cxn modelId="{E11C8C57-592F-4C65-B3A2-DC05DF653C9E}" srcId="{25A458D0-9FB0-4925-BF08-4C27B4E535F5}" destId="{BB39CBFD-3B5D-4E3E-AEB5-4CA4C651C19F}" srcOrd="0" destOrd="0" parTransId="{4916ECA8-AE5F-4AD3-8177-DF3A63B62F58}" sibTransId="{B96BC99C-B8F5-4CDD-9D9E-76DD51E23A0A}"/>
    <dgm:cxn modelId="{6FC9105F-9AD1-47D1-9279-DE69E063449A}" type="presOf" srcId="{BB39CBFD-3B5D-4E3E-AEB5-4CA4C651C19F}" destId="{BB0804EC-F525-49D5-9BDD-420D3B079A32}" srcOrd="0" destOrd="0" presId="urn:microsoft.com/office/officeart/2018/2/layout/IconVerticalSolidList"/>
    <dgm:cxn modelId="{F43FFB67-71DC-426B-8B37-29401D67BF37}" type="presOf" srcId="{18BF8DA1-3D54-4B6C-988E-B3DC54820423}" destId="{BB0804EC-F525-49D5-9BDD-420D3B079A32}" srcOrd="0" destOrd="1" presId="urn:microsoft.com/office/officeart/2018/2/layout/IconVerticalSolidList"/>
    <dgm:cxn modelId="{D30D407F-E02A-4D83-8C7F-FAEB8B3795D1}" type="presOf" srcId="{25A458D0-9FB0-4925-BF08-4C27B4E535F5}" destId="{18BDF6A3-F64D-4C0E-86A4-3DA6D76B707C}" srcOrd="0" destOrd="0" presId="urn:microsoft.com/office/officeart/2018/2/layout/IconVerticalSolidList"/>
    <dgm:cxn modelId="{4FBC6E93-E319-4302-9083-9ED105BD0B7E}" type="presOf" srcId="{2C407648-A5AC-492F-802D-304F2209B00B}" destId="{065AED11-9B9D-4765-B527-F2EBB42F820C}" srcOrd="0" destOrd="0" presId="urn:microsoft.com/office/officeart/2018/2/layout/IconVerticalSolidList"/>
    <dgm:cxn modelId="{9BF9B493-68E2-4CB7-B23C-4F7A552D6007}" srcId="{62ADFD85-17BB-49FF-8D55-309667945F96}" destId="{2C407648-A5AC-492F-802D-304F2209B00B}" srcOrd="0" destOrd="0" parTransId="{837AD9D0-6E40-4420-8259-4CC9406066AE}" sibTransId="{CAB39B13-2294-4AB7-9D8C-F2D7B3C98678}"/>
    <dgm:cxn modelId="{372E1D9C-53F6-40AA-AA5E-DAC87B00DB98}" srcId="{36F14D25-E78D-4FAF-99F1-0A022468ACAF}" destId="{25A458D0-9FB0-4925-BF08-4C27B4E535F5}" srcOrd="0" destOrd="0" parTransId="{AD3EAA59-5031-4ADF-8962-216C4CDB89B3}" sibTransId="{06EFDC7A-25D5-4276-99AB-DDC17DC0627D}"/>
    <dgm:cxn modelId="{AB0E16AE-E6AD-428B-8D4A-79E36472EDB8}" type="presOf" srcId="{36F14D25-E78D-4FAF-99F1-0A022468ACAF}" destId="{713D6722-2C87-4818-BBFE-56E2F67B2F6E}" srcOrd="0" destOrd="0" presId="urn:microsoft.com/office/officeart/2018/2/layout/IconVerticalSolidList"/>
    <dgm:cxn modelId="{DFCE8BD5-F992-452D-BD36-43021F0B87D1}" srcId="{36F14D25-E78D-4FAF-99F1-0A022468ACAF}" destId="{62ADFD85-17BB-49FF-8D55-309667945F96}" srcOrd="1" destOrd="0" parTransId="{F8AAA24F-BD3F-40BA-BC34-00CA5ECF51BD}" sibTransId="{35638E2D-3997-4285-B1B9-3D23B787B174}"/>
    <dgm:cxn modelId="{E2C836DE-EC22-49CF-B293-73DB7AE042B1}" type="presOf" srcId="{62ADFD85-17BB-49FF-8D55-309667945F96}" destId="{7AFD8003-EB7D-497B-9E70-5572DA61DB86}" srcOrd="0" destOrd="0" presId="urn:microsoft.com/office/officeart/2018/2/layout/IconVerticalSolidList"/>
    <dgm:cxn modelId="{F5760992-7590-4A23-AC1E-7549FC53BEB5}" type="presParOf" srcId="{713D6722-2C87-4818-BBFE-56E2F67B2F6E}" destId="{0942F942-5B62-4709-BFE8-3B491FB3FA1B}" srcOrd="0" destOrd="0" presId="urn:microsoft.com/office/officeart/2018/2/layout/IconVerticalSolidList"/>
    <dgm:cxn modelId="{51EDC40D-674D-4E55-964B-15B3C5F2337D}" type="presParOf" srcId="{0942F942-5B62-4709-BFE8-3B491FB3FA1B}" destId="{177908FC-8C74-46B5-BF02-B964D0CA5CDE}" srcOrd="0" destOrd="0" presId="urn:microsoft.com/office/officeart/2018/2/layout/IconVerticalSolidList"/>
    <dgm:cxn modelId="{F414FE57-1B4A-4D1B-8FDB-25B9BB7340A6}" type="presParOf" srcId="{0942F942-5B62-4709-BFE8-3B491FB3FA1B}" destId="{D2F9B048-CF22-4D02-87A2-3554F3DD4BA9}" srcOrd="1" destOrd="0" presId="urn:microsoft.com/office/officeart/2018/2/layout/IconVerticalSolidList"/>
    <dgm:cxn modelId="{8328C30D-74E6-4201-8FC0-AB824F920D95}" type="presParOf" srcId="{0942F942-5B62-4709-BFE8-3B491FB3FA1B}" destId="{59F31AFB-79B3-4DEE-B62B-90F975248814}" srcOrd="2" destOrd="0" presId="urn:microsoft.com/office/officeart/2018/2/layout/IconVerticalSolidList"/>
    <dgm:cxn modelId="{48ABAD2D-1B41-4D43-9191-2FBD099D9FC4}" type="presParOf" srcId="{0942F942-5B62-4709-BFE8-3B491FB3FA1B}" destId="{18BDF6A3-F64D-4C0E-86A4-3DA6D76B707C}" srcOrd="3" destOrd="0" presId="urn:microsoft.com/office/officeart/2018/2/layout/IconVerticalSolidList"/>
    <dgm:cxn modelId="{9DD82375-82E3-477A-9497-3B18E37556E0}" type="presParOf" srcId="{0942F942-5B62-4709-BFE8-3B491FB3FA1B}" destId="{BB0804EC-F525-49D5-9BDD-420D3B079A32}" srcOrd="4" destOrd="0" presId="urn:microsoft.com/office/officeart/2018/2/layout/IconVerticalSolidList"/>
    <dgm:cxn modelId="{099650AD-C588-455F-8D66-71D534F25364}" type="presParOf" srcId="{713D6722-2C87-4818-BBFE-56E2F67B2F6E}" destId="{1BF1F9A1-14B7-4C80-B3E4-B5CCAC5B947F}" srcOrd="1" destOrd="0" presId="urn:microsoft.com/office/officeart/2018/2/layout/IconVerticalSolidList"/>
    <dgm:cxn modelId="{4BBC0DF4-CF5A-4061-B4EE-3FB753EEC264}" type="presParOf" srcId="{713D6722-2C87-4818-BBFE-56E2F67B2F6E}" destId="{C5E51D7B-CCF1-414C-87AA-82967A6EE2BC}" srcOrd="2" destOrd="0" presId="urn:microsoft.com/office/officeart/2018/2/layout/IconVerticalSolidList"/>
    <dgm:cxn modelId="{BF8FE0CC-F220-4003-BAB5-E58FBF5E50D7}" type="presParOf" srcId="{C5E51D7B-CCF1-414C-87AA-82967A6EE2BC}" destId="{43FD2526-7130-40EB-AF04-B8748E70CF31}" srcOrd="0" destOrd="0" presId="urn:microsoft.com/office/officeart/2018/2/layout/IconVerticalSolidList"/>
    <dgm:cxn modelId="{0B1363C1-62B0-4394-AFC0-CE37E64E5D00}" type="presParOf" srcId="{C5E51D7B-CCF1-414C-87AA-82967A6EE2BC}" destId="{9163703D-0BD7-45AB-91D6-DAE46BE4DED5}" srcOrd="1" destOrd="0" presId="urn:microsoft.com/office/officeart/2018/2/layout/IconVerticalSolidList"/>
    <dgm:cxn modelId="{EA2C3221-1335-4DD0-8B51-FBC9C61A1BCB}" type="presParOf" srcId="{C5E51D7B-CCF1-414C-87AA-82967A6EE2BC}" destId="{A59CAECE-D052-4F9E-8B47-0A9F0361A318}" srcOrd="2" destOrd="0" presId="urn:microsoft.com/office/officeart/2018/2/layout/IconVerticalSolidList"/>
    <dgm:cxn modelId="{FB7BCF4C-3C7F-460E-AE6A-76ABD2EA9C0F}" type="presParOf" srcId="{C5E51D7B-CCF1-414C-87AA-82967A6EE2BC}" destId="{7AFD8003-EB7D-497B-9E70-5572DA61DB86}" srcOrd="3" destOrd="0" presId="urn:microsoft.com/office/officeart/2018/2/layout/IconVerticalSolidList"/>
    <dgm:cxn modelId="{379206AD-3EAB-4188-B5E3-B842BA065B45}" type="presParOf" srcId="{C5E51D7B-CCF1-414C-87AA-82967A6EE2BC}" destId="{065AED11-9B9D-4765-B527-F2EBB42F820C}"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B85823-A3FC-0646-8904-AB9015F67A49}" type="doc">
      <dgm:prSet loTypeId="urn:microsoft.com/office/officeart/2005/8/layout/hChevron3" loCatId="" qsTypeId="urn:microsoft.com/office/officeart/2005/8/quickstyle/simple1" qsCatId="simple" csTypeId="urn:microsoft.com/office/officeart/2005/8/colors/accent5_3" csCatId="accent5" phldr="1"/>
      <dgm:spPr/>
    </dgm:pt>
    <dgm:pt modelId="{03CEAD0E-54CF-C74A-80E6-FE5B08891538}">
      <dgm:prSet phldrT="[Text]"/>
      <dgm:spPr/>
      <dgm:t>
        <a:bodyPr/>
        <a:lstStyle/>
        <a:p>
          <a:r>
            <a:rPr lang="en-US" b="1" dirty="0"/>
            <a:t>Data Ingestion + Curation</a:t>
          </a:r>
        </a:p>
      </dgm:t>
    </dgm:pt>
    <dgm:pt modelId="{EABCFB7C-67AB-8447-A883-4E0FD6BBADBC}" type="parTrans" cxnId="{0CA331ED-B426-9F44-8064-6464C88F9F35}">
      <dgm:prSet/>
      <dgm:spPr/>
      <dgm:t>
        <a:bodyPr/>
        <a:lstStyle/>
        <a:p>
          <a:endParaRPr lang="en-US" b="1">
            <a:solidFill>
              <a:schemeClr val="tx1"/>
            </a:solidFill>
          </a:endParaRPr>
        </a:p>
      </dgm:t>
    </dgm:pt>
    <dgm:pt modelId="{0D12A7A1-F85B-8040-B6B9-996C41588088}" type="sibTrans" cxnId="{0CA331ED-B426-9F44-8064-6464C88F9F35}">
      <dgm:prSet/>
      <dgm:spPr/>
      <dgm:t>
        <a:bodyPr/>
        <a:lstStyle/>
        <a:p>
          <a:endParaRPr lang="en-US" b="1">
            <a:solidFill>
              <a:schemeClr val="tx1"/>
            </a:solidFill>
          </a:endParaRPr>
        </a:p>
      </dgm:t>
    </dgm:pt>
    <dgm:pt modelId="{9B3F89F3-842F-254F-B1D5-A7A3F716FB53}">
      <dgm:prSet/>
      <dgm:spPr/>
      <dgm:t>
        <a:bodyPr/>
        <a:lstStyle/>
        <a:p>
          <a:r>
            <a:rPr lang="en-US" b="1" dirty="0"/>
            <a:t>Model Training + Tuning</a:t>
          </a:r>
        </a:p>
      </dgm:t>
    </dgm:pt>
    <dgm:pt modelId="{394ED10C-61EC-844F-B343-B426024A1918}" type="parTrans" cxnId="{375C2B96-5EEB-4042-8F70-B2E3308528C5}">
      <dgm:prSet/>
      <dgm:spPr/>
      <dgm:t>
        <a:bodyPr/>
        <a:lstStyle/>
        <a:p>
          <a:endParaRPr lang="en-US" b="1">
            <a:solidFill>
              <a:schemeClr val="tx1"/>
            </a:solidFill>
          </a:endParaRPr>
        </a:p>
      </dgm:t>
    </dgm:pt>
    <dgm:pt modelId="{CA59CEF4-1835-9243-9CE8-0ECAEE5EFDD3}" type="sibTrans" cxnId="{375C2B96-5EEB-4042-8F70-B2E3308528C5}">
      <dgm:prSet/>
      <dgm:spPr/>
      <dgm:t>
        <a:bodyPr/>
        <a:lstStyle/>
        <a:p>
          <a:endParaRPr lang="en-US" b="1">
            <a:solidFill>
              <a:schemeClr val="tx1"/>
            </a:solidFill>
          </a:endParaRPr>
        </a:p>
      </dgm:t>
    </dgm:pt>
    <dgm:pt modelId="{7181A385-8C0D-5041-B8F4-BC70C052DE1F}">
      <dgm:prSet phldrT="[Text]"/>
      <dgm:spPr/>
      <dgm:t>
        <a:bodyPr/>
        <a:lstStyle/>
        <a:p>
          <a:r>
            <a:rPr lang="en-US" b="1" dirty="0"/>
            <a:t>Featurization</a:t>
          </a:r>
        </a:p>
      </dgm:t>
    </dgm:pt>
    <dgm:pt modelId="{CE358AD0-8A4A-8748-89E6-7A6CD39508CC}" type="parTrans" cxnId="{B5A7547E-F517-2F47-95D9-1A1A38B80F6B}">
      <dgm:prSet/>
      <dgm:spPr/>
      <dgm:t>
        <a:bodyPr/>
        <a:lstStyle/>
        <a:p>
          <a:endParaRPr lang="en-US" b="1">
            <a:solidFill>
              <a:schemeClr val="tx1"/>
            </a:solidFill>
          </a:endParaRPr>
        </a:p>
      </dgm:t>
    </dgm:pt>
    <dgm:pt modelId="{DEB1B512-0E72-6A47-BDCF-F1BB0456A637}" type="sibTrans" cxnId="{B5A7547E-F517-2F47-95D9-1A1A38B80F6B}">
      <dgm:prSet/>
      <dgm:spPr/>
      <dgm:t>
        <a:bodyPr/>
        <a:lstStyle/>
        <a:p>
          <a:endParaRPr lang="en-US" b="1">
            <a:solidFill>
              <a:schemeClr val="tx1"/>
            </a:solidFill>
          </a:endParaRPr>
        </a:p>
      </dgm:t>
    </dgm:pt>
    <dgm:pt modelId="{4A3638EF-787A-6644-860D-8003E9AE2627}">
      <dgm:prSet/>
      <dgm:spPr/>
      <dgm:t>
        <a:bodyPr/>
        <a:lstStyle/>
        <a:p>
          <a:r>
            <a:rPr lang="en-US" b="1"/>
            <a:t>Prediction Generation</a:t>
          </a:r>
          <a:endParaRPr lang="en-US" b="1" dirty="0"/>
        </a:p>
      </dgm:t>
    </dgm:pt>
    <dgm:pt modelId="{3997CD84-C481-294F-953D-AD2F6CB1C49B}" type="parTrans" cxnId="{D63288C6-4F8A-ED47-BC51-1DEF7E2AC7B9}">
      <dgm:prSet/>
      <dgm:spPr/>
      <dgm:t>
        <a:bodyPr/>
        <a:lstStyle/>
        <a:p>
          <a:endParaRPr lang="en-US" b="1">
            <a:solidFill>
              <a:schemeClr val="tx1"/>
            </a:solidFill>
          </a:endParaRPr>
        </a:p>
      </dgm:t>
    </dgm:pt>
    <dgm:pt modelId="{9700D29E-84CD-C546-9D98-FABEEDC2D564}" type="sibTrans" cxnId="{D63288C6-4F8A-ED47-BC51-1DEF7E2AC7B9}">
      <dgm:prSet/>
      <dgm:spPr/>
      <dgm:t>
        <a:bodyPr/>
        <a:lstStyle/>
        <a:p>
          <a:endParaRPr lang="en-US" b="1">
            <a:solidFill>
              <a:schemeClr val="tx1"/>
            </a:solidFill>
          </a:endParaRPr>
        </a:p>
      </dgm:t>
    </dgm:pt>
    <dgm:pt modelId="{EEB541B6-E648-3446-A7C7-739764B5F71C}">
      <dgm:prSet/>
      <dgm:spPr/>
      <dgm:t>
        <a:bodyPr/>
        <a:lstStyle/>
        <a:p>
          <a:r>
            <a:rPr lang="en-US" b="1"/>
            <a:t>Visualization + Analysis</a:t>
          </a:r>
          <a:endParaRPr lang="en-US" b="1" dirty="0"/>
        </a:p>
      </dgm:t>
    </dgm:pt>
    <dgm:pt modelId="{8C469EC5-CD5D-1340-8C89-E568806A7966}" type="parTrans" cxnId="{FCE7A6EB-C2C3-0D49-829D-8D9F10BB7C61}">
      <dgm:prSet/>
      <dgm:spPr/>
      <dgm:t>
        <a:bodyPr/>
        <a:lstStyle/>
        <a:p>
          <a:endParaRPr lang="en-US" b="1">
            <a:solidFill>
              <a:schemeClr val="tx1"/>
            </a:solidFill>
          </a:endParaRPr>
        </a:p>
      </dgm:t>
    </dgm:pt>
    <dgm:pt modelId="{032E9F3B-6696-E94D-99A7-A574BD837239}" type="sibTrans" cxnId="{FCE7A6EB-C2C3-0D49-829D-8D9F10BB7C61}">
      <dgm:prSet/>
      <dgm:spPr/>
      <dgm:t>
        <a:bodyPr/>
        <a:lstStyle/>
        <a:p>
          <a:endParaRPr lang="en-US" b="1">
            <a:solidFill>
              <a:schemeClr val="tx1"/>
            </a:solidFill>
          </a:endParaRPr>
        </a:p>
      </dgm:t>
    </dgm:pt>
    <dgm:pt modelId="{9DF4CEDB-6B4E-7749-9560-C2D61A72EE66}" type="pres">
      <dgm:prSet presAssocID="{C9B85823-A3FC-0646-8904-AB9015F67A49}" presName="Name0" presStyleCnt="0">
        <dgm:presLayoutVars>
          <dgm:dir/>
          <dgm:resizeHandles val="exact"/>
        </dgm:presLayoutVars>
      </dgm:prSet>
      <dgm:spPr/>
    </dgm:pt>
    <dgm:pt modelId="{BB4E2D6F-B6F1-7649-89D6-BF177B7E3307}" type="pres">
      <dgm:prSet presAssocID="{03CEAD0E-54CF-C74A-80E6-FE5B08891538}" presName="parTxOnly" presStyleLbl="node1" presStyleIdx="0" presStyleCnt="5">
        <dgm:presLayoutVars>
          <dgm:bulletEnabled val="1"/>
        </dgm:presLayoutVars>
      </dgm:prSet>
      <dgm:spPr/>
    </dgm:pt>
    <dgm:pt modelId="{BDCED689-8D3A-BE47-9570-97DC7EA1E569}" type="pres">
      <dgm:prSet presAssocID="{0D12A7A1-F85B-8040-B6B9-996C41588088}" presName="parSpace" presStyleCnt="0"/>
      <dgm:spPr/>
    </dgm:pt>
    <dgm:pt modelId="{E42F8DD8-3591-3C4E-98BE-0C53E77E4FA5}" type="pres">
      <dgm:prSet presAssocID="{7181A385-8C0D-5041-B8F4-BC70C052DE1F}" presName="parTxOnly" presStyleLbl="node1" presStyleIdx="1" presStyleCnt="5">
        <dgm:presLayoutVars>
          <dgm:bulletEnabled val="1"/>
        </dgm:presLayoutVars>
      </dgm:prSet>
      <dgm:spPr/>
    </dgm:pt>
    <dgm:pt modelId="{FD316B6A-3329-AA43-ACA0-51BCA5560829}" type="pres">
      <dgm:prSet presAssocID="{DEB1B512-0E72-6A47-BDCF-F1BB0456A637}" presName="parSpace" presStyleCnt="0"/>
      <dgm:spPr/>
    </dgm:pt>
    <dgm:pt modelId="{6CDC93ED-E72A-5D43-ACB4-77A6F74CE136}" type="pres">
      <dgm:prSet presAssocID="{9B3F89F3-842F-254F-B1D5-A7A3F716FB53}" presName="parTxOnly" presStyleLbl="node1" presStyleIdx="2" presStyleCnt="5">
        <dgm:presLayoutVars>
          <dgm:bulletEnabled val="1"/>
        </dgm:presLayoutVars>
      </dgm:prSet>
      <dgm:spPr/>
    </dgm:pt>
    <dgm:pt modelId="{EE463D32-7D76-C04A-8CA8-56126D9EFBFB}" type="pres">
      <dgm:prSet presAssocID="{CA59CEF4-1835-9243-9CE8-0ECAEE5EFDD3}" presName="parSpace" presStyleCnt="0"/>
      <dgm:spPr/>
    </dgm:pt>
    <dgm:pt modelId="{13512349-37E0-604B-9220-A768ADB4D884}" type="pres">
      <dgm:prSet presAssocID="{4A3638EF-787A-6644-860D-8003E9AE2627}" presName="parTxOnly" presStyleLbl="node1" presStyleIdx="3" presStyleCnt="5">
        <dgm:presLayoutVars>
          <dgm:bulletEnabled val="1"/>
        </dgm:presLayoutVars>
      </dgm:prSet>
      <dgm:spPr/>
    </dgm:pt>
    <dgm:pt modelId="{CCAD3954-748C-3548-856C-238642BF3002}" type="pres">
      <dgm:prSet presAssocID="{9700D29E-84CD-C546-9D98-FABEEDC2D564}" presName="parSpace" presStyleCnt="0"/>
      <dgm:spPr/>
    </dgm:pt>
    <dgm:pt modelId="{84A62DAE-97C0-B641-8EDA-E4C930F6B85D}" type="pres">
      <dgm:prSet presAssocID="{EEB541B6-E648-3446-A7C7-739764B5F71C}" presName="parTxOnly" presStyleLbl="node1" presStyleIdx="4" presStyleCnt="5">
        <dgm:presLayoutVars>
          <dgm:bulletEnabled val="1"/>
        </dgm:presLayoutVars>
      </dgm:prSet>
      <dgm:spPr/>
    </dgm:pt>
  </dgm:ptLst>
  <dgm:cxnLst>
    <dgm:cxn modelId="{5BCF490E-A3D5-C941-AFBC-AC50B20E0C8F}" type="presOf" srcId="{9B3F89F3-842F-254F-B1D5-A7A3F716FB53}" destId="{6CDC93ED-E72A-5D43-ACB4-77A6F74CE136}" srcOrd="0" destOrd="0" presId="urn:microsoft.com/office/officeart/2005/8/layout/hChevron3"/>
    <dgm:cxn modelId="{3052CC4C-9F89-9B45-99A0-53FD01FFD974}" type="presOf" srcId="{7181A385-8C0D-5041-B8F4-BC70C052DE1F}" destId="{E42F8DD8-3591-3C4E-98BE-0C53E77E4FA5}" srcOrd="0" destOrd="0" presId="urn:microsoft.com/office/officeart/2005/8/layout/hChevron3"/>
    <dgm:cxn modelId="{4386DE7C-EE33-3849-987F-03238EDA34FC}" type="presOf" srcId="{03CEAD0E-54CF-C74A-80E6-FE5B08891538}" destId="{BB4E2D6F-B6F1-7649-89D6-BF177B7E3307}" srcOrd="0" destOrd="0" presId="urn:microsoft.com/office/officeart/2005/8/layout/hChevron3"/>
    <dgm:cxn modelId="{B5A7547E-F517-2F47-95D9-1A1A38B80F6B}" srcId="{C9B85823-A3FC-0646-8904-AB9015F67A49}" destId="{7181A385-8C0D-5041-B8F4-BC70C052DE1F}" srcOrd="1" destOrd="0" parTransId="{CE358AD0-8A4A-8748-89E6-7A6CD39508CC}" sibTransId="{DEB1B512-0E72-6A47-BDCF-F1BB0456A637}"/>
    <dgm:cxn modelId="{F645B290-0D2A-A340-8070-03E6A95F28F5}" type="presOf" srcId="{4A3638EF-787A-6644-860D-8003E9AE2627}" destId="{13512349-37E0-604B-9220-A768ADB4D884}" srcOrd="0" destOrd="0" presId="urn:microsoft.com/office/officeart/2005/8/layout/hChevron3"/>
    <dgm:cxn modelId="{375C2B96-5EEB-4042-8F70-B2E3308528C5}" srcId="{C9B85823-A3FC-0646-8904-AB9015F67A49}" destId="{9B3F89F3-842F-254F-B1D5-A7A3F716FB53}" srcOrd="2" destOrd="0" parTransId="{394ED10C-61EC-844F-B343-B426024A1918}" sibTransId="{CA59CEF4-1835-9243-9CE8-0ECAEE5EFDD3}"/>
    <dgm:cxn modelId="{D63288C6-4F8A-ED47-BC51-1DEF7E2AC7B9}" srcId="{C9B85823-A3FC-0646-8904-AB9015F67A49}" destId="{4A3638EF-787A-6644-860D-8003E9AE2627}" srcOrd="3" destOrd="0" parTransId="{3997CD84-C481-294F-953D-AD2F6CB1C49B}" sibTransId="{9700D29E-84CD-C546-9D98-FABEEDC2D564}"/>
    <dgm:cxn modelId="{D7DA6CC7-5AE3-8649-BBBC-3509E73D769B}" type="presOf" srcId="{C9B85823-A3FC-0646-8904-AB9015F67A49}" destId="{9DF4CEDB-6B4E-7749-9560-C2D61A72EE66}" srcOrd="0" destOrd="0" presId="urn:microsoft.com/office/officeart/2005/8/layout/hChevron3"/>
    <dgm:cxn modelId="{FCE7A6EB-C2C3-0D49-829D-8D9F10BB7C61}" srcId="{C9B85823-A3FC-0646-8904-AB9015F67A49}" destId="{EEB541B6-E648-3446-A7C7-739764B5F71C}" srcOrd="4" destOrd="0" parTransId="{8C469EC5-CD5D-1340-8C89-E568806A7966}" sibTransId="{032E9F3B-6696-E94D-99A7-A574BD837239}"/>
    <dgm:cxn modelId="{0CA331ED-B426-9F44-8064-6464C88F9F35}" srcId="{C9B85823-A3FC-0646-8904-AB9015F67A49}" destId="{03CEAD0E-54CF-C74A-80E6-FE5B08891538}" srcOrd="0" destOrd="0" parTransId="{EABCFB7C-67AB-8447-A883-4E0FD6BBADBC}" sibTransId="{0D12A7A1-F85B-8040-B6B9-996C41588088}"/>
    <dgm:cxn modelId="{779AE4FF-463B-964C-94A2-B4C7375CD5A3}" type="presOf" srcId="{EEB541B6-E648-3446-A7C7-739764B5F71C}" destId="{84A62DAE-97C0-B641-8EDA-E4C930F6B85D}" srcOrd="0" destOrd="0" presId="urn:microsoft.com/office/officeart/2005/8/layout/hChevron3"/>
    <dgm:cxn modelId="{CEA3D857-2E19-4740-ABF7-6D1F8B4A9EB4}" type="presParOf" srcId="{9DF4CEDB-6B4E-7749-9560-C2D61A72EE66}" destId="{BB4E2D6F-B6F1-7649-89D6-BF177B7E3307}" srcOrd="0" destOrd="0" presId="urn:microsoft.com/office/officeart/2005/8/layout/hChevron3"/>
    <dgm:cxn modelId="{F639DC6F-915C-734E-8FF5-B0483EA2CF6D}" type="presParOf" srcId="{9DF4CEDB-6B4E-7749-9560-C2D61A72EE66}" destId="{BDCED689-8D3A-BE47-9570-97DC7EA1E569}" srcOrd="1" destOrd="0" presId="urn:microsoft.com/office/officeart/2005/8/layout/hChevron3"/>
    <dgm:cxn modelId="{7FD537DA-9936-584C-9BA9-68AF3A995DAB}" type="presParOf" srcId="{9DF4CEDB-6B4E-7749-9560-C2D61A72EE66}" destId="{E42F8DD8-3591-3C4E-98BE-0C53E77E4FA5}" srcOrd="2" destOrd="0" presId="urn:microsoft.com/office/officeart/2005/8/layout/hChevron3"/>
    <dgm:cxn modelId="{43CC1654-0CA2-214E-9B70-0A4B046895FF}" type="presParOf" srcId="{9DF4CEDB-6B4E-7749-9560-C2D61A72EE66}" destId="{FD316B6A-3329-AA43-ACA0-51BCA5560829}" srcOrd="3" destOrd="0" presId="urn:microsoft.com/office/officeart/2005/8/layout/hChevron3"/>
    <dgm:cxn modelId="{5AC0B969-62D5-A44E-A92D-F21ACADF9CE1}" type="presParOf" srcId="{9DF4CEDB-6B4E-7749-9560-C2D61A72EE66}" destId="{6CDC93ED-E72A-5D43-ACB4-77A6F74CE136}" srcOrd="4" destOrd="0" presId="urn:microsoft.com/office/officeart/2005/8/layout/hChevron3"/>
    <dgm:cxn modelId="{AD8189F6-3DBB-2C40-96AF-8ED57E47495A}" type="presParOf" srcId="{9DF4CEDB-6B4E-7749-9560-C2D61A72EE66}" destId="{EE463D32-7D76-C04A-8CA8-56126D9EFBFB}" srcOrd="5" destOrd="0" presId="urn:microsoft.com/office/officeart/2005/8/layout/hChevron3"/>
    <dgm:cxn modelId="{0C5FEFCC-3194-4747-867D-A300B2F5674F}" type="presParOf" srcId="{9DF4CEDB-6B4E-7749-9560-C2D61A72EE66}" destId="{13512349-37E0-604B-9220-A768ADB4D884}" srcOrd="6" destOrd="0" presId="urn:microsoft.com/office/officeart/2005/8/layout/hChevron3"/>
    <dgm:cxn modelId="{4A573029-20C9-AD4C-A058-B72B55D602A4}" type="presParOf" srcId="{9DF4CEDB-6B4E-7749-9560-C2D61A72EE66}" destId="{CCAD3954-748C-3548-856C-238642BF3002}" srcOrd="7" destOrd="0" presId="urn:microsoft.com/office/officeart/2005/8/layout/hChevron3"/>
    <dgm:cxn modelId="{09F22B34-6D16-C145-8951-E440B267F7F2}" type="presParOf" srcId="{9DF4CEDB-6B4E-7749-9560-C2D61A72EE66}" destId="{84A62DAE-97C0-B641-8EDA-E4C930F6B85D}"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B85823-A3FC-0646-8904-AB9015F67A49}" type="doc">
      <dgm:prSet loTypeId="urn:microsoft.com/office/officeart/2005/8/layout/hChevron3" loCatId="" qsTypeId="urn:microsoft.com/office/officeart/2005/8/quickstyle/simple1" qsCatId="simple" csTypeId="urn:microsoft.com/office/officeart/2005/8/colors/accent5_3" csCatId="accent5" phldr="1"/>
      <dgm:spPr/>
    </dgm:pt>
    <dgm:pt modelId="{03CEAD0E-54CF-C74A-80E6-FE5B08891538}">
      <dgm:prSet phldrT="[Text]" custT="1"/>
      <dgm:spPr>
        <a:solidFill>
          <a:srgbClr val="FFC617"/>
        </a:solidFill>
      </dgm:spPr>
      <dgm:t>
        <a:bodyPr/>
        <a:lstStyle/>
        <a:p>
          <a:pPr algn="ctr"/>
          <a:r>
            <a:rPr lang="en-US" sz="1600" b="1" dirty="0">
              <a:solidFill>
                <a:schemeClr val="tx1"/>
              </a:solidFill>
            </a:rPr>
            <a:t>Data Ingestion               + Curation</a:t>
          </a:r>
        </a:p>
      </dgm:t>
    </dgm:pt>
    <dgm:pt modelId="{EABCFB7C-67AB-8447-A883-4E0FD6BBADBC}" type="parTrans" cxnId="{0CA331ED-B426-9F44-8064-6464C88F9F35}">
      <dgm:prSet/>
      <dgm:spPr/>
      <dgm:t>
        <a:bodyPr/>
        <a:lstStyle/>
        <a:p>
          <a:endParaRPr lang="en-US" sz="1600" b="1">
            <a:solidFill>
              <a:schemeClr val="tx1"/>
            </a:solidFill>
          </a:endParaRPr>
        </a:p>
      </dgm:t>
    </dgm:pt>
    <dgm:pt modelId="{0D12A7A1-F85B-8040-B6B9-996C41588088}" type="sibTrans" cxnId="{0CA331ED-B426-9F44-8064-6464C88F9F35}">
      <dgm:prSet/>
      <dgm:spPr/>
      <dgm:t>
        <a:bodyPr/>
        <a:lstStyle/>
        <a:p>
          <a:endParaRPr lang="en-US" sz="1600" b="1">
            <a:solidFill>
              <a:schemeClr val="tx1"/>
            </a:solidFill>
          </a:endParaRPr>
        </a:p>
      </dgm:t>
    </dgm:pt>
    <dgm:pt modelId="{9B3F89F3-842F-254F-B1D5-A7A3F716FB53}">
      <dgm:prSet custT="1"/>
      <dgm:spPr/>
      <dgm:t>
        <a:bodyPr/>
        <a:lstStyle/>
        <a:p>
          <a:pPr algn="ctr"/>
          <a:r>
            <a:rPr lang="en-US" sz="1600" b="1" dirty="0">
              <a:solidFill>
                <a:schemeClr val="tx1"/>
              </a:solidFill>
            </a:rPr>
            <a:t>Model Training      + Tuning</a:t>
          </a:r>
        </a:p>
      </dgm:t>
    </dgm:pt>
    <dgm:pt modelId="{394ED10C-61EC-844F-B343-B426024A1918}" type="parTrans" cxnId="{375C2B96-5EEB-4042-8F70-B2E3308528C5}">
      <dgm:prSet/>
      <dgm:spPr/>
      <dgm:t>
        <a:bodyPr/>
        <a:lstStyle/>
        <a:p>
          <a:endParaRPr lang="en-US" sz="1600" b="1">
            <a:solidFill>
              <a:schemeClr val="tx1"/>
            </a:solidFill>
          </a:endParaRPr>
        </a:p>
      </dgm:t>
    </dgm:pt>
    <dgm:pt modelId="{CA59CEF4-1835-9243-9CE8-0ECAEE5EFDD3}" type="sibTrans" cxnId="{375C2B96-5EEB-4042-8F70-B2E3308528C5}">
      <dgm:prSet/>
      <dgm:spPr/>
      <dgm:t>
        <a:bodyPr/>
        <a:lstStyle/>
        <a:p>
          <a:endParaRPr lang="en-US" sz="1600" b="1">
            <a:solidFill>
              <a:schemeClr val="tx1"/>
            </a:solidFill>
          </a:endParaRPr>
        </a:p>
      </dgm:t>
    </dgm:pt>
    <dgm:pt modelId="{7181A385-8C0D-5041-B8F4-BC70C052DE1F}">
      <dgm:prSet phldrT="[Text]" custT="1"/>
      <dgm:spPr/>
      <dgm:t>
        <a:bodyPr/>
        <a:lstStyle/>
        <a:p>
          <a:pPr algn="ctr"/>
          <a:r>
            <a:rPr lang="en-US" sz="1600" b="1" dirty="0">
              <a:solidFill>
                <a:schemeClr val="tx1"/>
              </a:solidFill>
            </a:rPr>
            <a:t>Featurization</a:t>
          </a:r>
        </a:p>
      </dgm:t>
    </dgm:pt>
    <dgm:pt modelId="{CE358AD0-8A4A-8748-89E6-7A6CD39508CC}" type="parTrans" cxnId="{B5A7547E-F517-2F47-95D9-1A1A38B80F6B}">
      <dgm:prSet/>
      <dgm:spPr/>
      <dgm:t>
        <a:bodyPr/>
        <a:lstStyle/>
        <a:p>
          <a:endParaRPr lang="en-US" sz="1600" b="1">
            <a:solidFill>
              <a:schemeClr val="tx1"/>
            </a:solidFill>
          </a:endParaRPr>
        </a:p>
      </dgm:t>
    </dgm:pt>
    <dgm:pt modelId="{DEB1B512-0E72-6A47-BDCF-F1BB0456A637}" type="sibTrans" cxnId="{B5A7547E-F517-2F47-95D9-1A1A38B80F6B}">
      <dgm:prSet/>
      <dgm:spPr/>
      <dgm:t>
        <a:bodyPr/>
        <a:lstStyle/>
        <a:p>
          <a:endParaRPr lang="en-US" sz="1600" b="1">
            <a:solidFill>
              <a:schemeClr val="tx1"/>
            </a:solidFill>
          </a:endParaRPr>
        </a:p>
      </dgm:t>
    </dgm:pt>
    <dgm:pt modelId="{4A3638EF-787A-6644-860D-8003E9AE2627}">
      <dgm:prSet custT="1"/>
      <dgm:spPr/>
      <dgm:t>
        <a:bodyPr/>
        <a:lstStyle/>
        <a:p>
          <a:r>
            <a:rPr lang="en-US" sz="1600" b="1" dirty="0">
              <a:solidFill>
                <a:schemeClr val="tx1"/>
              </a:solidFill>
            </a:rPr>
            <a:t>Prediction Generation</a:t>
          </a:r>
        </a:p>
      </dgm:t>
    </dgm:pt>
    <dgm:pt modelId="{3997CD84-C481-294F-953D-AD2F6CB1C49B}" type="parTrans" cxnId="{D63288C6-4F8A-ED47-BC51-1DEF7E2AC7B9}">
      <dgm:prSet/>
      <dgm:spPr/>
      <dgm:t>
        <a:bodyPr/>
        <a:lstStyle/>
        <a:p>
          <a:endParaRPr lang="en-US" sz="1600" b="1">
            <a:solidFill>
              <a:schemeClr val="tx1"/>
            </a:solidFill>
          </a:endParaRPr>
        </a:p>
      </dgm:t>
    </dgm:pt>
    <dgm:pt modelId="{9700D29E-84CD-C546-9D98-FABEEDC2D564}" type="sibTrans" cxnId="{D63288C6-4F8A-ED47-BC51-1DEF7E2AC7B9}">
      <dgm:prSet/>
      <dgm:spPr/>
      <dgm:t>
        <a:bodyPr/>
        <a:lstStyle/>
        <a:p>
          <a:endParaRPr lang="en-US" sz="1600" b="1">
            <a:solidFill>
              <a:schemeClr val="tx1"/>
            </a:solidFill>
          </a:endParaRPr>
        </a:p>
      </dgm:t>
    </dgm:pt>
    <dgm:pt modelId="{EEB541B6-E648-3446-A7C7-739764B5F71C}">
      <dgm:prSet custT="1"/>
      <dgm:spPr/>
      <dgm:t>
        <a:bodyPr/>
        <a:lstStyle/>
        <a:p>
          <a:r>
            <a:rPr lang="en-US" sz="1600" b="1" dirty="0">
              <a:solidFill>
                <a:schemeClr val="tx1"/>
              </a:solidFill>
            </a:rPr>
            <a:t>Visualization           + Analysis</a:t>
          </a:r>
        </a:p>
      </dgm:t>
    </dgm:pt>
    <dgm:pt modelId="{8C469EC5-CD5D-1340-8C89-E568806A7966}" type="parTrans" cxnId="{FCE7A6EB-C2C3-0D49-829D-8D9F10BB7C61}">
      <dgm:prSet/>
      <dgm:spPr/>
      <dgm:t>
        <a:bodyPr/>
        <a:lstStyle/>
        <a:p>
          <a:endParaRPr lang="en-US" sz="1600" b="1">
            <a:solidFill>
              <a:schemeClr val="tx1"/>
            </a:solidFill>
          </a:endParaRPr>
        </a:p>
      </dgm:t>
    </dgm:pt>
    <dgm:pt modelId="{032E9F3B-6696-E94D-99A7-A574BD837239}" type="sibTrans" cxnId="{FCE7A6EB-C2C3-0D49-829D-8D9F10BB7C61}">
      <dgm:prSet/>
      <dgm:spPr/>
      <dgm:t>
        <a:bodyPr/>
        <a:lstStyle/>
        <a:p>
          <a:endParaRPr lang="en-US" sz="1600" b="1">
            <a:solidFill>
              <a:schemeClr val="tx1"/>
            </a:solidFill>
          </a:endParaRPr>
        </a:p>
      </dgm:t>
    </dgm:pt>
    <dgm:pt modelId="{9DF4CEDB-6B4E-7749-9560-C2D61A72EE66}" type="pres">
      <dgm:prSet presAssocID="{C9B85823-A3FC-0646-8904-AB9015F67A49}" presName="Name0" presStyleCnt="0">
        <dgm:presLayoutVars>
          <dgm:dir/>
          <dgm:resizeHandles val="exact"/>
        </dgm:presLayoutVars>
      </dgm:prSet>
      <dgm:spPr/>
    </dgm:pt>
    <dgm:pt modelId="{BB4E2D6F-B6F1-7649-89D6-BF177B7E3307}" type="pres">
      <dgm:prSet presAssocID="{03CEAD0E-54CF-C74A-80E6-FE5B08891538}" presName="parTxOnly" presStyleLbl="node1" presStyleIdx="0" presStyleCnt="5">
        <dgm:presLayoutVars>
          <dgm:bulletEnabled val="1"/>
        </dgm:presLayoutVars>
      </dgm:prSet>
      <dgm:spPr/>
    </dgm:pt>
    <dgm:pt modelId="{BDCED689-8D3A-BE47-9570-97DC7EA1E569}" type="pres">
      <dgm:prSet presAssocID="{0D12A7A1-F85B-8040-B6B9-996C41588088}" presName="parSpace" presStyleCnt="0"/>
      <dgm:spPr/>
    </dgm:pt>
    <dgm:pt modelId="{E42F8DD8-3591-3C4E-98BE-0C53E77E4FA5}" type="pres">
      <dgm:prSet presAssocID="{7181A385-8C0D-5041-B8F4-BC70C052DE1F}" presName="parTxOnly" presStyleLbl="node1" presStyleIdx="1" presStyleCnt="5">
        <dgm:presLayoutVars>
          <dgm:bulletEnabled val="1"/>
        </dgm:presLayoutVars>
      </dgm:prSet>
      <dgm:spPr/>
    </dgm:pt>
    <dgm:pt modelId="{FD316B6A-3329-AA43-ACA0-51BCA5560829}" type="pres">
      <dgm:prSet presAssocID="{DEB1B512-0E72-6A47-BDCF-F1BB0456A637}" presName="parSpace" presStyleCnt="0"/>
      <dgm:spPr/>
    </dgm:pt>
    <dgm:pt modelId="{6CDC93ED-E72A-5D43-ACB4-77A6F74CE136}" type="pres">
      <dgm:prSet presAssocID="{9B3F89F3-842F-254F-B1D5-A7A3F716FB53}" presName="parTxOnly" presStyleLbl="node1" presStyleIdx="2" presStyleCnt="5">
        <dgm:presLayoutVars>
          <dgm:bulletEnabled val="1"/>
        </dgm:presLayoutVars>
      </dgm:prSet>
      <dgm:spPr/>
    </dgm:pt>
    <dgm:pt modelId="{EE463D32-7D76-C04A-8CA8-56126D9EFBFB}" type="pres">
      <dgm:prSet presAssocID="{CA59CEF4-1835-9243-9CE8-0ECAEE5EFDD3}" presName="parSpace" presStyleCnt="0"/>
      <dgm:spPr/>
    </dgm:pt>
    <dgm:pt modelId="{13512349-37E0-604B-9220-A768ADB4D884}" type="pres">
      <dgm:prSet presAssocID="{4A3638EF-787A-6644-860D-8003E9AE2627}" presName="parTxOnly" presStyleLbl="node1" presStyleIdx="3" presStyleCnt="5">
        <dgm:presLayoutVars>
          <dgm:bulletEnabled val="1"/>
        </dgm:presLayoutVars>
      </dgm:prSet>
      <dgm:spPr/>
    </dgm:pt>
    <dgm:pt modelId="{CCAD3954-748C-3548-856C-238642BF3002}" type="pres">
      <dgm:prSet presAssocID="{9700D29E-84CD-C546-9D98-FABEEDC2D564}" presName="parSpace" presStyleCnt="0"/>
      <dgm:spPr/>
    </dgm:pt>
    <dgm:pt modelId="{84A62DAE-97C0-B641-8EDA-E4C930F6B85D}" type="pres">
      <dgm:prSet presAssocID="{EEB541B6-E648-3446-A7C7-739764B5F71C}" presName="parTxOnly" presStyleLbl="node1" presStyleIdx="4" presStyleCnt="5">
        <dgm:presLayoutVars>
          <dgm:bulletEnabled val="1"/>
        </dgm:presLayoutVars>
      </dgm:prSet>
      <dgm:spPr/>
    </dgm:pt>
  </dgm:ptLst>
  <dgm:cxnLst>
    <dgm:cxn modelId="{5BCF490E-A3D5-C941-AFBC-AC50B20E0C8F}" type="presOf" srcId="{9B3F89F3-842F-254F-B1D5-A7A3F716FB53}" destId="{6CDC93ED-E72A-5D43-ACB4-77A6F74CE136}" srcOrd="0" destOrd="0" presId="urn:microsoft.com/office/officeart/2005/8/layout/hChevron3"/>
    <dgm:cxn modelId="{3052CC4C-9F89-9B45-99A0-53FD01FFD974}" type="presOf" srcId="{7181A385-8C0D-5041-B8F4-BC70C052DE1F}" destId="{E42F8DD8-3591-3C4E-98BE-0C53E77E4FA5}" srcOrd="0" destOrd="0" presId="urn:microsoft.com/office/officeart/2005/8/layout/hChevron3"/>
    <dgm:cxn modelId="{4386DE7C-EE33-3849-987F-03238EDA34FC}" type="presOf" srcId="{03CEAD0E-54CF-C74A-80E6-FE5B08891538}" destId="{BB4E2D6F-B6F1-7649-89D6-BF177B7E3307}" srcOrd="0" destOrd="0" presId="urn:microsoft.com/office/officeart/2005/8/layout/hChevron3"/>
    <dgm:cxn modelId="{B5A7547E-F517-2F47-95D9-1A1A38B80F6B}" srcId="{C9B85823-A3FC-0646-8904-AB9015F67A49}" destId="{7181A385-8C0D-5041-B8F4-BC70C052DE1F}" srcOrd="1" destOrd="0" parTransId="{CE358AD0-8A4A-8748-89E6-7A6CD39508CC}" sibTransId="{DEB1B512-0E72-6A47-BDCF-F1BB0456A637}"/>
    <dgm:cxn modelId="{F645B290-0D2A-A340-8070-03E6A95F28F5}" type="presOf" srcId="{4A3638EF-787A-6644-860D-8003E9AE2627}" destId="{13512349-37E0-604B-9220-A768ADB4D884}" srcOrd="0" destOrd="0" presId="urn:microsoft.com/office/officeart/2005/8/layout/hChevron3"/>
    <dgm:cxn modelId="{375C2B96-5EEB-4042-8F70-B2E3308528C5}" srcId="{C9B85823-A3FC-0646-8904-AB9015F67A49}" destId="{9B3F89F3-842F-254F-B1D5-A7A3F716FB53}" srcOrd="2" destOrd="0" parTransId="{394ED10C-61EC-844F-B343-B426024A1918}" sibTransId="{CA59CEF4-1835-9243-9CE8-0ECAEE5EFDD3}"/>
    <dgm:cxn modelId="{D63288C6-4F8A-ED47-BC51-1DEF7E2AC7B9}" srcId="{C9B85823-A3FC-0646-8904-AB9015F67A49}" destId="{4A3638EF-787A-6644-860D-8003E9AE2627}" srcOrd="3" destOrd="0" parTransId="{3997CD84-C481-294F-953D-AD2F6CB1C49B}" sibTransId="{9700D29E-84CD-C546-9D98-FABEEDC2D564}"/>
    <dgm:cxn modelId="{D7DA6CC7-5AE3-8649-BBBC-3509E73D769B}" type="presOf" srcId="{C9B85823-A3FC-0646-8904-AB9015F67A49}" destId="{9DF4CEDB-6B4E-7749-9560-C2D61A72EE66}" srcOrd="0" destOrd="0" presId="urn:microsoft.com/office/officeart/2005/8/layout/hChevron3"/>
    <dgm:cxn modelId="{FCE7A6EB-C2C3-0D49-829D-8D9F10BB7C61}" srcId="{C9B85823-A3FC-0646-8904-AB9015F67A49}" destId="{EEB541B6-E648-3446-A7C7-739764B5F71C}" srcOrd="4" destOrd="0" parTransId="{8C469EC5-CD5D-1340-8C89-E568806A7966}" sibTransId="{032E9F3B-6696-E94D-99A7-A574BD837239}"/>
    <dgm:cxn modelId="{0CA331ED-B426-9F44-8064-6464C88F9F35}" srcId="{C9B85823-A3FC-0646-8904-AB9015F67A49}" destId="{03CEAD0E-54CF-C74A-80E6-FE5B08891538}" srcOrd="0" destOrd="0" parTransId="{EABCFB7C-67AB-8447-A883-4E0FD6BBADBC}" sibTransId="{0D12A7A1-F85B-8040-B6B9-996C41588088}"/>
    <dgm:cxn modelId="{779AE4FF-463B-964C-94A2-B4C7375CD5A3}" type="presOf" srcId="{EEB541B6-E648-3446-A7C7-739764B5F71C}" destId="{84A62DAE-97C0-B641-8EDA-E4C930F6B85D}" srcOrd="0" destOrd="0" presId="urn:microsoft.com/office/officeart/2005/8/layout/hChevron3"/>
    <dgm:cxn modelId="{CEA3D857-2E19-4740-ABF7-6D1F8B4A9EB4}" type="presParOf" srcId="{9DF4CEDB-6B4E-7749-9560-C2D61A72EE66}" destId="{BB4E2D6F-B6F1-7649-89D6-BF177B7E3307}" srcOrd="0" destOrd="0" presId="urn:microsoft.com/office/officeart/2005/8/layout/hChevron3"/>
    <dgm:cxn modelId="{F639DC6F-915C-734E-8FF5-B0483EA2CF6D}" type="presParOf" srcId="{9DF4CEDB-6B4E-7749-9560-C2D61A72EE66}" destId="{BDCED689-8D3A-BE47-9570-97DC7EA1E569}" srcOrd="1" destOrd="0" presId="urn:microsoft.com/office/officeart/2005/8/layout/hChevron3"/>
    <dgm:cxn modelId="{7FD537DA-9936-584C-9BA9-68AF3A995DAB}" type="presParOf" srcId="{9DF4CEDB-6B4E-7749-9560-C2D61A72EE66}" destId="{E42F8DD8-3591-3C4E-98BE-0C53E77E4FA5}" srcOrd="2" destOrd="0" presId="urn:microsoft.com/office/officeart/2005/8/layout/hChevron3"/>
    <dgm:cxn modelId="{43CC1654-0CA2-214E-9B70-0A4B046895FF}" type="presParOf" srcId="{9DF4CEDB-6B4E-7749-9560-C2D61A72EE66}" destId="{FD316B6A-3329-AA43-ACA0-51BCA5560829}" srcOrd="3" destOrd="0" presId="urn:microsoft.com/office/officeart/2005/8/layout/hChevron3"/>
    <dgm:cxn modelId="{5AC0B969-62D5-A44E-A92D-F21ACADF9CE1}" type="presParOf" srcId="{9DF4CEDB-6B4E-7749-9560-C2D61A72EE66}" destId="{6CDC93ED-E72A-5D43-ACB4-77A6F74CE136}" srcOrd="4" destOrd="0" presId="urn:microsoft.com/office/officeart/2005/8/layout/hChevron3"/>
    <dgm:cxn modelId="{AD8189F6-3DBB-2C40-96AF-8ED57E47495A}" type="presParOf" srcId="{9DF4CEDB-6B4E-7749-9560-C2D61A72EE66}" destId="{EE463D32-7D76-C04A-8CA8-56126D9EFBFB}" srcOrd="5" destOrd="0" presId="urn:microsoft.com/office/officeart/2005/8/layout/hChevron3"/>
    <dgm:cxn modelId="{0C5FEFCC-3194-4747-867D-A300B2F5674F}" type="presParOf" srcId="{9DF4CEDB-6B4E-7749-9560-C2D61A72EE66}" destId="{13512349-37E0-604B-9220-A768ADB4D884}" srcOrd="6" destOrd="0" presId="urn:microsoft.com/office/officeart/2005/8/layout/hChevron3"/>
    <dgm:cxn modelId="{4A573029-20C9-AD4C-A058-B72B55D602A4}" type="presParOf" srcId="{9DF4CEDB-6B4E-7749-9560-C2D61A72EE66}" destId="{CCAD3954-748C-3548-856C-238642BF3002}" srcOrd="7" destOrd="0" presId="urn:microsoft.com/office/officeart/2005/8/layout/hChevron3"/>
    <dgm:cxn modelId="{09F22B34-6D16-C145-8951-E440B267F7F2}" type="presParOf" srcId="{9DF4CEDB-6B4E-7749-9560-C2D61A72EE66}" destId="{84A62DAE-97C0-B641-8EDA-E4C930F6B85D}"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B85823-A3FC-0646-8904-AB9015F67A49}" type="doc">
      <dgm:prSet loTypeId="urn:microsoft.com/office/officeart/2005/8/layout/hChevron3" loCatId="" qsTypeId="urn:microsoft.com/office/officeart/2005/8/quickstyle/simple1" qsCatId="simple" csTypeId="urn:microsoft.com/office/officeart/2005/8/colors/accent5_3" csCatId="accent5" phldr="1"/>
      <dgm:spPr/>
    </dgm:pt>
    <dgm:pt modelId="{03CEAD0E-54CF-C74A-80E6-FE5B08891538}">
      <dgm:prSet phldrT="[Text]" custT="1"/>
      <dgm:spPr>
        <a:solidFill>
          <a:schemeClr val="accent6"/>
        </a:solidFill>
      </dgm:spPr>
      <dgm:t>
        <a:bodyPr/>
        <a:lstStyle/>
        <a:p>
          <a:pPr algn="ctr"/>
          <a:r>
            <a:rPr lang="en-US" sz="1600" b="1"/>
            <a:t>Data Ingestion               + Curation</a:t>
          </a:r>
          <a:endParaRPr lang="en-US" sz="1600" b="1" dirty="0"/>
        </a:p>
      </dgm:t>
    </dgm:pt>
    <dgm:pt modelId="{EABCFB7C-67AB-8447-A883-4E0FD6BBADBC}" type="parTrans" cxnId="{0CA331ED-B426-9F44-8064-6464C88F9F35}">
      <dgm:prSet/>
      <dgm:spPr/>
      <dgm:t>
        <a:bodyPr/>
        <a:lstStyle/>
        <a:p>
          <a:endParaRPr lang="en-US" sz="1600" b="1">
            <a:solidFill>
              <a:schemeClr val="tx1"/>
            </a:solidFill>
          </a:endParaRPr>
        </a:p>
      </dgm:t>
    </dgm:pt>
    <dgm:pt modelId="{0D12A7A1-F85B-8040-B6B9-996C41588088}" type="sibTrans" cxnId="{0CA331ED-B426-9F44-8064-6464C88F9F35}">
      <dgm:prSet/>
      <dgm:spPr/>
      <dgm:t>
        <a:bodyPr/>
        <a:lstStyle/>
        <a:p>
          <a:endParaRPr lang="en-US" sz="1600" b="1">
            <a:solidFill>
              <a:schemeClr val="tx1"/>
            </a:solidFill>
          </a:endParaRPr>
        </a:p>
      </dgm:t>
    </dgm:pt>
    <dgm:pt modelId="{9B3F89F3-842F-254F-B1D5-A7A3F716FB53}">
      <dgm:prSet custT="1"/>
      <dgm:spPr/>
      <dgm:t>
        <a:bodyPr/>
        <a:lstStyle/>
        <a:p>
          <a:pPr algn="ctr"/>
          <a:r>
            <a:rPr lang="en-US" sz="1600" b="1" dirty="0"/>
            <a:t>Model Training      + Tuning</a:t>
          </a:r>
        </a:p>
      </dgm:t>
    </dgm:pt>
    <dgm:pt modelId="{394ED10C-61EC-844F-B343-B426024A1918}" type="parTrans" cxnId="{375C2B96-5EEB-4042-8F70-B2E3308528C5}">
      <dgm:prSet/>
      <dgm:spPr/>
      <dgm:t>
        <a:bodyPr/>
        <a:lstStyle/>
        <a:p>
          <a:endParaRPr lang="en-US" sz="1600" b="1">
            <a:solidFill>
              <a:schemeClr val="tx1"/>
            </a:solidFill>
          </a:endParaRPr>
        </a:p>
      </dgm:t>
    </dgm:pt>
    <dgm:pt modelId="{CA59CEF4-1835-9243-9CE8-0ECAEE5EFDD3}" type="sibTrans" cxnId="{375C2B96-5EEB-4042-8F70-B2E3308528C5}">
      <dgm:prSet/>
      <dgm:spPr/>
      <dgm:t>
        <a:bodyPr/>
        <a:lstStyle/>
        <a:p>
          <a:endParaRPr lang="en-US" sz="1600" b="1">
            <a:solidFill>
              <a:schemeClr val="tx1"/>
            </a:solidFill>
          </a:endParaRPr>
        </a:p>
      </dgm:t>
    </dgm:pt>
    <dgm:pt modelId="{4A3638EF-787A-6644-860D-8003E9AE2627}">
      <dgm:prSet custT="1"/>
      <dgm:spPr/>
      <dgm:t>
        <a:bodyPr/>
        <a:lstStyle/>
        <a:p>
          <a:r>
            <a:rPr lang="en-US" sz="1600" b="1"/>
            <a:t>Prediction Generation</a:t>
          </a:r>
          <a:endParaRPr lang="en-US" sz="1600" b="1" dirty="0"/>
        </a:p>
      </dgm:t>
    </dgm:pt>
    <dgm:pt modelId="{3997CD84-C481-294F-953D-AD2F6CB1C49B}" type="parTrans" cxnId="{D63288C6-4F8A-ED47-BC51-1DEF7E2AC7B9}">
      <dgm:prSet/>
      <dgm:spPr/>
      <dgm:t>
        <a:bodyPr/>
        <a:lstStyle/>
        <a:p>
          <a:endParaRPr lang="en-US" sz="1600" b="1">
            <a:solidFill>
              <a:schemeClr val="tx1"/>
            </a:solidFill>
          </a:endParaRPr>
        </a:p>
      </dgm:t>
    </dgm:pt>
    <dgm:pt modelId="{9700D29E-84CD-C546-9D98-FABEEDC2D564}" type="sibTrans" cxnId="{D63288C6-4F8A-ED47-BC51-1DEF7E2AC7B9}">
      <dgm:prSet/>
      <dgm:spPr/>
      <dgm:t>
        <a:bodyPr/>
        <a:lstStyle/>
        <a:p>
          <a:endParaRPr lang="en-US" sz="1600" b="1">
            <a:solidFill>
              <a:schemeClr val="tx1"/>
            </a:solidFill>
          </a:endParaRPr>
        </a:p>
      </dgm:t>
    </dgm:pt>
    <dgm:pt modelId="{EEB541B6-E648-3446-A7C7-739764B5F71C}">
      <dgm:prSet custT="1"/>
      <dgm:spPr/>
      <dgm:t>
        <a:bodyPr/>
        <a:lstStyle/>
        <a:p>
          <a:r>
            <a:rPr lang="en-US" sz="1600" b="1"/>
            <a:t>Visualization           + Analysis</a:t>
          </a:r>
          <a:endParaRPr lang="en-US" sz="1600" b="1" dirty="0"/>
        </a:p>
      </dgm:t>
    </dgm:pt>
    <dgm:pt modelId="{8C469EC5-CD5D-1340-8C89-E568806A7966}" type="parTrans" cxnId="{FCE7A6EB-C2C3-0D49-829D-8D9F10BB7C61}">
      <dgm:prSet/>
      <dgm:spPr/>
      <dgm:t>
        <a:bodyPr/>
        <a:lstStyle/>
        <a:p>
          <a:endParaRPr lang="en-US" sz="1600" b="1">
            <a:solidFill>
              <a:schemeClr val="tx1"/>
            </a:solidFill>
          </a:endParaRPr>
        </a:p>
      </dgm:t>
    </dgm:pt>
    <dgm:pt modelId="{032E9F3B-6696-E94D-99A7-A574BD837239}" type="sibTrans" cxnId="{FCE7A6EB-C2C3-0D49-829D-8D9F10BB7C61}">
      <dgm:prSet/>
      <dgm:spPr/>
      <dgm:t>
        <a:bodyPr/>
        <a:lstStyle/>
        <a:p>
          <a:endParaRPr lang="en-US" sz="1600" b="1">
            <a:solidFill>
              <a:schemeClr val="tx1"/>
            </a:solidFill>
          </a:endParaRPr>
        </a:p>
      </dgm:t>
    </dgm:pt>
    <dgm:pt modelId="{ED167011-1124-8241-B926-9F49ED888985}">
      <dgm:prSet phldrT="[Text]" custT="1"/>
      <dgm:spPr/>
      <dgm:t>
        <a:bodyPr/>
        <a:lstStyle/>
        <a:p>
          <a:r>
            <a:rPr lang="en-US" sz="1600" b="1" dirty="0"/>
            <a:t>Featurization</a:t>
          </a:r>
        </a:p>
      </dgm:t>
    </dgm:pt>
    <dgm:pt modelId="{E11D6D02-62AF-5145-BBA1-9A501AE18CD2}" type="parTrans" cxnId="{3FE4C499-A9AB-D745-92D4-372B4AB6874E}">
      <dgm:prSet/>
      <dgm:spPr/>
      <dgm:t>
        <a:bodyPr/>
        <a:lstStyle/>
        <a:p>
          <a:endParaRPr lang="en-US"/>
        </a:p>
      </dgm:t>
    </dgm:pt>
    <dgm:pt modelId="{92C6AD3D-2D45-2F48-9A32-0F39EA60BEDF}" type="sibTrans" cxnId="{3FE4C499-A9AB-D745-92D4-372B4AB6874E}">
      <dgm:prSet/>
      <dgm:spPr/>
      <dgm:t>
        <a:bodyPr/>
        <a:lstStyle/>
        <a:p>
          <a:endParaRPr lang="en-US"/>
        </a:p>
      </dgm:t>
    </dgm:pt>
    <dgm:pt modelId="{9DF4CEDB-6B4E-7749-9560-C2D61A72EE66}" type="pres">
      <dgm:prSet presAssocID="{C9B85823-A3FC-0646-8904-AB9015F67A49}" presName="Name0" presStyleCnt="0">
        <dgm:presLayoutVars>
          <dgm:dir/>
          <dgm:resizeHandles val="exact"/>
        </dgm:presLayoutVars>
      </dgm:prSet>
      <dgm:spPr/>
    </dgm:pt>
    <dgm:pt modelId="{BB4E2D6F-B6F1-7649-89D6-BF177B7E3307}" type="pres">
      <dgm:prSet presAssocID="{03CEAD0E-54CF-C74A-80E6-FE5B08891538}" presName="parTxOnly" presStyleLbl="node1" presStyleIdx="0" presStyleCnt="5">
        <dgm:presLayoutVars>
          <dgm:bulletEnabled val="1"/>
        </dgm:presLayoutVars>
      </dgm:prSet>
      <dgm:spPr/>
    </dgm:pt>
    <dgm:pt modelId="{BDCED689-8D3A-BE47-9570-97DC7EA1E569}" type="pres">
      <dgm:prSet presAssocID="{0D12A7A1-F85B-8040-B6B9-996C41588088}" presName="parSpace" presStyleCnt="0"/>
      <dgm:spPr/>
    </dgm:pt>
    <dgm:pt modelId="{6731EB73-B3E7-9F44-8777-0A25F82B336D}" type="pres">
      <dgm:prSet presAssocID="{ED167011-1124-8241-B926-9F49ED888985}" presName="parTxOnly" presStyleLbl="node1" presStyleIdx="1" presStyleCnt="5">
        <dgm:presLayoutVars>
          <dgm:bulletEnabled val="1"/>
        </dgm:presLayoutVars>
      </dgm:prSet>
      <dgm:spPr/>
    </dgm:pt>
    <dgm:pt modelId="{74E33D7C-6CA3-1142-A7B1-33BE92818F48}" type="pres">
      <dgm:prSet presAssocID="{92C6AD3D-2D45-2F48-9A32-0F39EA60BEDF}" presName="parSpace" presStyleCnt="0"/>
      <dgm:spPr/>
    </dgm:pt>
    <dgm:pt modelId="{6CDC93ED-E72A-5D43-ACB4-77A6F74CE136}" type="pres">
      <dgm:prSet presAssocID="{9B3F89F3-842F-254F-B1D5-A7A3F716FB53}" presName="parTxOnly" presStyleLbl="node1" presStyleIdx="2" presStyleCnt="5">
        <dgm:presLayoutVars>
          <dgm:bulletEnabled val="1"/>
        </dgm:presLayoutVars>
      </dgm:prSet>
      <dgm:spPr/>
    </dgm:pt>
    <dgm:pt modelId="{EE463D32-7D76-C04A-8CA8-56126D9EFBFB}" type="pres">
      <dgm:prSet presAssocID="{CA59CEF4-1835-9243-9CE8-0ECAEE5EFDD3}" presName="parSpace" presStyleCnt="0"/>
      <dgm:spPr/>
    </dgm:pt>
    <dgm:pt modelId="{13512349-37E0-604B-9220-A768ADB4D884}" type="pres">
      <dgm:prSet presAssocID="{4A3638EF-787A-6644-860D-8003E9AE2627}" presName="parTxOnly" presStyleLbl="node1" presStyleIdx="3" presStyleCnt="5">
        <dgm:presLayoutVars>
          <dgm:bulletEnabled val="1"/>
        </dgm:presLayoutVars>
      </dgm:prSet>
      <dgm:spPr/>
    </dgm:pt>
    <dgm:pt modelId="{CCAD3954-748C-3548-856C-238642BF3002}" type="pres">
      <dgm:prSet presAssocID="{9700D29E-84CD-C546-9D98-FABEEDC2D564}" presName="parSpace" presStyleCnt="0"/>
      <dgm:spPr/>
    </dgm:pt>
    <dgm:pt modelId="{84A62DAE-97C0-B641-8EDA-E4C930F6B85D}" type="pres">
      <dgm:prSet presAssocID="{EEB541B6-E648-3446-A7C7-739764B5F71C}" presName="parTxOnly" presStyleLbl="node1" presStyleIdx="4" presStyleCnt="5">
        <dgm:presLayoutVars>
          <dgm:bulletEnabled val="1"/>
        </dgm:presLayoutVars>
      </dgm:prSet>
      <dgm:spPr/>
    </dgm:pt>
  </dgm:ptLst>
  <dgm:cxnLst>
    <dgm:cxn modelId="{5BCF490E-A3D5-C941-AFBC-AC50B20E0C8F}" type="presOf" srcId="{9B3F89F3-842F-254F-B1D5-A7A3F716FB53}" destId="{6CDC93ED-E72A-5D43-ACB4-77A6F74CE136}" srcOrd="0" destOrd="0" presId="urn:microsoft.com/office/officeart/2005/8/layout/hChevron3"/>
    <dgm:cxn modelId="{4386DE7C-EE33-3849-987F-03238EDA34FC}" type="presOf" srcId="{03CEAD0E-54CF-C74A-80E6-FE5B08891538}" destId="{BB4E2D6F-B6F1-7649-89D6-BF177B7E3307}" srcOrd="0" destOrd="0" presId="urn:microsoft.com/office/officeart/2005/8/layout/hChevron3"/>
    <dgm:cxn modelId="{F645B290-0D2A-A340-8070-03E6A95F28F5}" type="presOf" srcId="{4A3638EF-787A-6644-860D-8003E9AE2627}" destId="{13512349-37E0-604B-9220-A768ADB4D884}" srcOrd="0" destOrd="0" presId="urn:microsoft.com/office/officeart/2005/8/layout/hChevron3"/>
    <dgm:cxn modelId="{375C2B96-5EEB-4042-8F70-B2E3308528C5}" srcId="{C9B85823-A3FC-0646-8904-AB9015F67A49}" destId="{9B3F89F3-842F-254F-B1D5-A7A3F716FB53}" srcOrd="2" destOrd="0" parTransId="{394ED10C-61EC-844F-B343-B426024A1918}" sibTransId="{CA59CEF4-1835-9243-9CE8-0ECAEE5EFDD3}"/>
    <dgm:cxn modelId="{3FE4C499-A9AB-D745-92D4-372B4AB6874E}" srcId="{C9B85823-A3FC-0646-8904-AB9015F67A49}" destId="{ED167011-1124-8241-B926-9F49ED888985}" srcOrd="1" destOrd="0" parTransId="{E11D6D02-62AF-5145-BBA1-9A501AE18CD2}" sibTransId="{92C6AD3D-2D45-2F48-9A32-0F39EA60BEDF}"/>
    <dgm:cxn modelId="{D63288C6-4F8A-ED47-BC51-1DEF7E2AC7B9}" srcId="{C9B85823-A3FC-0646-8904-AB9015F67A49}" destId="{4A3638EF-787A-6644-860D-8003E9AE2627}" srcOrd="3" destOrd="0" parTransId="{3997CD84-C481-294F-953D-AD2F6CB1C49B}" sibTransId="{9700D29E-84CD-C546-9D98-FABEEDC2D564}"/>
    <dgm:cxn modelId="{D7DA6CC7-5AE3-8649-BBBC-3509E73D769B}" type="presOf" srcId="{C9B85823-A3FC-0646-8904-AB9015F67A49}" destId="{9DF4CEDB-6B4E-7749-9560-C2D61A72EE66}" srcOrd="0" destOrd="0" presId="urn:microsoft.com/office/officeart/2005/8/layout/hChevron3"/>
    <dgm:cxn modelId="{D85CABCD-9E6A-814E-8E0F-9E1B47C97C38}" type="presOf" srcId="{ED167011-1124-8241-B926-9F49ED888985}" destId="{6731EB73-B3E7-9F44-8777-0A25F82B336D}" srcOrd="0" destOrd="0" presId="urn:microsoft.com/office/officeart/2005/8/layout/hChevron3"/>
    <dgm:cxn modelId="{FCE7A6EB-C2C3-0D49-829D-8D9F10BB7C61}" srcId="{C9B85823-A3FC-0646-8904-AB9015F67A49}" destId="{EEB541B6-E648-3446-A7C7-739764B5F71C}" srcOrd="4" destOrd="0" parTransId="{8C469EC5-CD5D-1340-8C89-E568806A7966}" sibTransId="{032E9F3B-6696-E94D-99A7-A574BD837239}"/>
    <dgm:cxn modelId="{0CA331ED-B426-9F44-8064-6464C88F9F35}" srcId="{C9B85823-A3FC-0646-8904-AB9015F67A49}" destId="{03CEAD0E-54CF-C74A-80E6-FE5B08891538}" srcOrd="0" destOrd="0" parTransId="{EABCFB7C-67AB-8447-A883-4E0FD6BBADBC}" sibTransId="{0D12A7A1-F85B-8040-B6B9-996C41588088}"/>
    <dgm:cxn modelId="{779AE4FF-463B-964C-94A2-B4C7375CD5A3}" type="presOf" srcId="{EEB541B6-E648-3446-A7C7-739764B5F71C}" destId="{84A62DAE-97C0-B641-8EDA-E4C930F6B85D}" srcOrd="0" destOrd="0" presId="urn:microsoft.com/office/officeart/2005/8/layout/hChevron3"/>
    <dgm:cxn modelId="{CEA3D857-2E19-4740-ABF7-6D1F8B4A9EB4}" type="presParOf" srcId="{9DF4CEDB-6B4E-7749-9560-C2D61A72EE66}" destId="{BB4E2D6F-B6F1-7649-89D6-BF177B7E3307}" srcOrd="0" destOrd="0" presId="urn:microsoft.com/office/officeart/2005/8/layout/hChevron3"/>
    <dgm:cxn modelId="{F639DC6F-915C-734E-8FF5-B0483EA2CF6D}" type="presParOf" srcId="{9DF4CEDB-6B4E-7749-9560-C2D61A72EE66}" destId="{BDCED689-8D3A-BE47-9570-97DC7EA1E569}" srcOrd="1" destOrd="0" presId="urn:microsoft.com/office/officeart/2005/8/layout/hChevron3"/>
    <dgm:cxn modelId="{2D96D71D-8EFD-F14B-8E9C-CED759C12CCD}" type="presParOf" srcId="{9DF4CEDB-6B4E-7749-9560-C2D61A72EE66}" destId="{6731EB73-B3E7-9F44-8777-0A25F82B336D}" srcOrd="2" destOrd="0" presId="urn:microsoft.com/office/officeart/2005/8/layout/hChevron3"/>
    <dgm:cxn modelId="{476487F0-FC65-6540-9077-901C76CA0B15}" type="presParOf" srcId="{9DF4CEDB-6B4E-7749-9560-C2D61A72EE66}" destId="{74E33D7C-6CA3-1142-A7B1-33BE92818F48}" srcOrd="3" destOrd="0" presId="urn:microsoft.com/office/officeart/2005/8/layout/hChevron3"/>
    <dgm:cxn modelId="{5AC0B969-62D5-A44E-A92D-F21ACADF9CE1}" type="presParOf" srcId="{9DF4CEDB-6B4E-7749-9560-C2D61A72EE66}" destId="{6CDC93ED-E72A-5D43-ACB4-77A6F74CE136}" srcOrd="4" destOrd="0" presId="urn:microsoft.com/office/officeart/2005/8/layout/hChevron3"/>
    <dgm:cxn modelId="{AD8189F6-3DBB-2C40-96AF-8ED57E47495A}" type="presParOf" srcId="{9DF4CEDB-6B4E-7749-9560-C2D61A72EE66}" destId="{EE463D32-7D76-C04A-8CA8-56126D9EFBFB}" srcOrd="5" destOrd="0" presId="urn:microsoft.com/office/officeart/2005/8/layout/hChevron3"/>
    <dgm:cxn modelId="{0C5FEFCC-3194-4747-867D-A300B2F5674F}" type="presParOf" srcId="{9DF4CEDB-6B4E-7749-9560-C2D61A72EE66}" destId="{13512349-37E0-604B-9220-A768ADB4D884}" srcOrd="6" destOrd="0" presId="urn:microsoft.com/office/officeart/2005/8/layout/hChevron3"/>
    <dgm:cxn modelId="{4A573029-20C9-AD4C-A058-B72B55D602A4}" type="presParOf" srcId="{9DF4CEDB-6B4E-7749-9560-C2D61A72EE66}" destId="{CCAD3954-748C-3548-856C-238642BF3002}" srcOrd="7" destOrd="0" presId="urn:microsoft.com/office/officeart/2005/8/layout/hChevron3"/>
    <dgm:cxn modelId="{09F22B34-6D16-C145-8951-E440B267F7F2}" type="presParOf" srcId="{9DF4CEDB-6B4E-7749-9560-C2D61A72EE66}" destId="{84A62DAE-97C0-B641-8EDA-E4C930F6B85D}" srcOrd="8"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B85823-A3FC-0646-8904-AB9015F67A49}" type="doc">
      <dgm:prSet loTypeId="urn:microsoft.com/office/officeart/2005/8/layout/hChevron3" loCatId="" qsTypeId="urn:microsoft.com/office/officeart/2005/8/quickstyle/simple1" qsCatId="simple" csTypeId="urn:microsoft.com/office/officeart/2005/8/colors/accent5_3" csCatId="accent5" phldr="1"/>
      <dgm:spPr/>
    </dgm:pt>
    <dgm:pt modelId="{03CEAD0E-54CF-C74A-80E6-FE5B08891538}">
      <dgm:prSet phldrT="[Text]" custT="1"/>
      <dgm:spPr/>
      <dgm:t>
        <a:bodyPr/>
        <a:lstStyle/>
        <a:p>
          <a:pPr algn="ctr"/>
          <a:r>
            <a:rPr lang="en-US" sz="1600" b="1"/>
            <a:t>Data Ingestion               + Curation</a:t>
          </a:r>
          <a:endParaRPr lang="en-US" sz="1600" b="1" dirty="0"/>
        </a:p>
      </dgm:t>
    </dgm:pt>
    <dgm:pt modelId="{EABCFB7C-67AB-8447-A883-4E0FD6BBADBC}" type="parTrans" cxnId="{0CA331ED-B426-9F44-8064-6464C88F9F35}">
      <dgm:prSet/>
      <dgm:spPr/>
      <dgm:t>
        <a:bodyPr/>
        <a:lstStyle/>
        <a:p>
          <a:endParaRPr lang="en-US" sz="1600" b="1">
            <a:solidFill>
              <a:schemeClr val="tx1"/>
            </a:solidFill>
          </a:endParaRPr>
        </a:p>
      </dgm:t>
    </dgm:pt>
    <dgm:pt modelId="{0D12A7A1-F85B-8040-B6B9-996C41588088}" type="sibTrans" cxnId="{0CA331ED-B426-9F44-8064-6464C88F9F35}">
      <dgm:prSet/>
      <dgm:spPr/>
      <dgm:t>
        <a:bodyPr/>
        <a:lstStyle/>
        <a:p>
          <a:endParaRPr lang="en-US" sz="1600" b="1">
            <a:solidFill>
              <a:schemeClr val="tx1"/>
            </a:solidFill>
          </a:endParaRPr>
        </a:p>
      </dgm:t>
    </dgm:pt>
    <dgm:pt modelId="{9B3F89F3-842F-254F-B1D5-A7A3F716FB53}">
      <dgm:prSet custT="1"/>
      <dgm:spPr/>
      <dgm:t>
        <a:bodyPr/>
        <a:lstStyle/>
        <a:p>
          <a:pPr algn="ctr"/>
          <a:r>
            <a:rPr lang="en-US" sz="1600" b="1"/>
            <a:t>Model Training      + Tuning</a:t>
          </a:r>
          <a:endParaRPr lang="en-US" sz="1600" b="1" dirty="0"/>
        </a:p>
      </dgm:t>
    </dgm:pt>
    <dgm:pt modelId="{394ED10C-61EC-844F-B343-B426024A1918}" type="parTrans" cxnId="{375C2B96-5EEB-4042-8F70-B2E3308528C5}">
      <dgm:prSet/>
      <dgm:spPr/>
      <dgm:t>
        <a:bodyPr/>
        <a:lstStyle/>
        <a:p>
          <a:endParaRPr lang="en-US" sz="1600" b="1">
            <a:solidFill>
              <a:schemeClr val="tx1"/>
            </a:solidFill>
          </a:endParaRPr>
        </a:p>
      </dgm:t>
    </dgm:pt>
    <dgm:pt modelId="{CA59CEF4-1835-9243-9CE8-0ECAEE5EFDD3}" type="sibTrans" cxnId="{375C2B96-5EEB-4042-8F70-B2E3308528C5}">
      <dgm:prSet/>
      <dgm:spPr/>
      <dgm:t>
        <a:bodyPr/>
        <a:lstStyle/>
        <a:p>
          <a:endParaRPr lang="en-US" sz="1600" b="1">
            <a:solidFill>
              <a:schemeClr val="tx1"/>
            </a:solidFill>
          </a:endParaRPr>
        </a:p>
      </dgm:t>
    </dgm:pt>
    <dgm:pt modelId="{7181A385-8C0D-5041-B8F4-BC70C052DE1F}">
      <dgm:prSet phldrT="[Text]" custT="1"/>
      <dgm:spPr>
        <a:solidFill>
          <a:srgbClr val="FFC617"/>
        </a:solidFill>
      </dgm:spPr>
      <dgm:t>
        <a:bodyPr/>
        <a:lstStyle/>
        <a:p>
          <a:pPr algn="ctr"/>
          <a:r>
            <a:rPr lang="en-US" sz="1600" b="1" dirty="0"/>
            <a:t>Featurization</a:t>
          </a:r>
        </a:p>
      </dgm:t>
    </dgm:pt>
    <dgm:pt modelId="{CE358AD0-8A4A-8748-89E6-7A6CD39508CC}" type="parTrans" cxnId="{B5A7547E-F517-2F47-95D9-1A1A38B80F6B}">
      <dgm:prSet/>
      <dgm:spPr/>
      <dgm:t>
        <a:bodyPr/>
        <a:lstStyle/>
        <a:p>
          <a:endParaRPr lang="en-US" sz="1600" b="1">
            <a:solidFill>
              <a:schemeClr val="tx1"/>
            </a:solidFill>
          </a:endParaRPr>
        </a:p>
      </dgm:t>
    </dgm:pt>
    <dgm:pt modelId="{DEB1B512-0E72-6A47-BDCF-F1BB0456A637}" type="sibTrans" cxnId="{B5A7547E-F517-2F47-95D9-1A1A38B80F6B}">
      <dgm:prSet/>
      <dgm:spPr/>
      <dgm:t>
        <a:bodyPr/>
        <a:lstStyle/>
        <a:p>
          <a:endParaRPr lang="en-US" sz="1600" b="1">
            <a:solidFill>
              <a:schemeClr val="tx1"/>
            </a:solidFill>
          </a:endParaRPr>
        </a:p>
      </dgm:t>
    </dgm:pt>
    <dgm:pt modelId="{4A3638EF-787A-6644-860D-8003E9AE2627}">
      <dgm:prSet custT="1"/>
      <dgm:spPr/>
      <dgm:t>
        <a:bodyPr/>
        <a:lstStyle/>
        <a:p>
          <a:r>
            <a:rPr lang="en-US" sz="1600" b="1"/>
            <a:t>Prediction Generation</a:t>
          </a:r>
          <a:endParaRPr lang="en-US" sz="1600" b="1" dirty="0"/>
        </a:p>
      </dgm:t>
    </dgm:pt>
    <dgm:pt modelId="{3997CD84-C481-294F-953D-AD2F6CB1C49B}" type="parTrans" cxnId="{D63288C6-4F8A-ED47-BC51-1DEF7E2AC7B9}">
      <dgm:prSet/>
      <dgm:spPr/>
      <dgm:t>
        <a:bodyPr/>
        <a:lstStyle/>
        <a:p>
          <a:endParaRPr lang="en-US" sz="1600" b="1">
            <a:solidFill>
              <a:schemeClr val="tx1"/>
            </a:solidFill>
          </a:endParaRPr>
        </a:p>
      </dgm:t>
    </dgm:pt>
    <dgm:pt modelId="{9700D29E-84CD-C546-9D98-FABEEDC2D564}" type="sibTrans" cxnId="{D63288C6-4F8A-ED47-BC51-1DEF7E2AC7B9}">
      <dgm:prSet/>
      <dgm:spPr/>
      <dgm:t>
        <a:bodyPr/>
        <a:lstStyle/>
        <a:p>
          <a:endParaRPr lang="en-US" sz="1600" b="1">
            <a:solidFill>
              <a:schemeClr val="tx1"/>
            </a:solidFill>
          </a:endParaRPr>
        </a:p>
      </dgm:t>
    </dgm:pt>
    <dgm:pt modelId="{EEB541B6-E648-3446-A7C7-739764B5F71C}">
      <dgm:prSet custT="1"/>
      <dgm:spPr/>
      <dgm:t>
        <a:bodyPr/>
        <a:lstStyle/>
        <a:p>
          <a:r>
            <a:rPr lang="en-US" sz="1600" b="1"/>
            <a:t>Visualization           + Analysis</a:t>
          </a:r>
          <a:endParaRPr lang="en-US" sz="1600" b="1" dirty="0"/>
        </a:p>
      </dgm:t>
    </dgm:pt>
    <dgm:pt modelId="{8C469EC5-CD5D-1340-8C89-E568806A7966}" type="parTrans" cxnId="{FCE7A6EB-C2C3-0D49-829D-8D9F10BB7C61}">
      <dgm:prSet/>
      <dgm:spPr/>
      <dgm:t>
        <a:bodyPr/>
        <a:lstStyle/>
        <a:p>
          <a:endParaRPr lang="en-US" sz="1600" b="1">
            <a:solidFill>
              <a:schemeClr val="tx1"/>
            </a:solidFill>
          </a:endParaRPr>
        </a:p>
      </dgm:t>
    </dgm:pt>
    <dgm:pt modelId="{032E9F3B-6696-E94D-99A7-A574BD837239}" type="sibTrans" cxnId="{FCE7A6EB-C2C3-0D49-829D-8D9F10BB7C61}">
      <dgm:prSet/>
      <dgm:spPr/>
      <dgm:t>
        <a:bodyPr/>
        <a:lstStyle/>
        <a:p>
          <a:endParaRPr lang="en-US" sz="1600" b="1">
            <a:solidFill>
              <a:schemeClr val="tx1"/>
            </a:solidFill>
          </a:endParaRPr>
        </a:p>
      </dgm:t>
    </dgm:pt>
    <dgm:pt modelId="{9DF4CEDB-6B4E-7749-9560-C2D61A72EE66}" type="pres">
      <dgm:prSet presAssocID="{C9B85823-A3FC-0646-8904-AB9015F67A49}" presName="Name0" presStyleCnt="0">
        <dgm:presLayoutVars>
          <dgm:dir/>
          <dgm:resizeHandles val="exact"/>
        </dgm:presLayoutVars>
      </dgm:prSet>
      <dgm:spPr/>
    </dgm:pt>
    <dgm:pt modelId="{BB4E2D6F-B6F1-7649-89D6-BF177B7E3307}" type="pres">
      <dgm:prSet presAssocID="{03CEAD0E-54CF-C74A-80E6-FE5B08891538}" presName="parTxOnly" presStyleLbl="node1" presStyleIdx="0" presStyleCnt="5">
        <dgm:presLayoutVars>
          <dgm:bulletEnabled val="1"/>
        </dgm:presLayoutVars>
      </dgm:prSet>
      <dgm:spPr/>
    </dgm:pt>
    <dgm:pt modelId="{BDCED689-8D3A-BE47-9570-97DC7EA1E569}" type="pres">
      <dgm:prSet presAssocID="{0D12A7A1-F85B-8040-B6B9-996C41588088}" presName="parSpace" presStyleCnt="0"/>
      <dgm:spPr/>
    </dgm:pt>
    <dgm:pt modelId="{E42F8DD8-3591-3C4E-98BE-0C53E77E4FA5}" type="pres">
      <dgm:prSet presAssocID="{7181A385-8C0D-5041-B8F4-BC70C052DE1F}" presName="parTxOnly" presStyleLbl="node1" presStyleIdx="1" presStyleCnt="5">
        <dgm:presLayoutVars>
          <dgm:bulletEnabled val="1"/>
        </dgm:presLayoutVars>
      </dgm:prSet>
      <dgm:spPr/>
    </dgm:pt>
    <dgm:pt modelId="{FD316B6A-3329-AA43-ACA0-51BCA5560829}" type="pres">
      <dgm:prSet presAssocID="{DEB1B512-0E72-6A47-BDCF-F1BB0456A637}" presName="parSpace" presStyleCnt="0"/>
      <dgm:spPr/>
    </dgm:pt>
    <dgm:pt modelId="{6CDC93ED-E72A-5D43-ACB4-77A6F74CE136}" type="pres">
      <dgm:prSet presAssocID="{9B3F89F3-842F-254F-B1D5-A7A3F716FB53}" presName="parTxOnly" presStyleLbl="node1" presStyleIdx="2" presStyleCnt="5">
        <dgm:presLayoutVars>
          <dgm:bulletEnabled val="1"/>
        </dgm:presLayoutVars>
      </dgm:prSet>
      <dgm:spPr/>
    </dgm:pt>
    <dgm:pt modelId="{EE463D32-7D76-C04A-8CA8-56126D9EFBFB}" type="pres">
      <dgm:prSet presAssocID="{CA59CEF4-1835-9243-9CE8-0ECAEE5EFDD3}" presName="parSpace" presStyleCnt="0"/>
      <dgm:spPr/>
    </dgm:pt>
    <dgm:pt modelId="{13512349-37E0-604B-9220-A768ADB4D884}" type="pres">
      <dgm:prSet presAssocID="{4A3638EF-787A-6644-860D-8003E9AE2627}" presName="parTxOnly" presStyleLbl="node1" presStyleIdx="3" presStyleCnt="5">
        <dgm:presLayoutVars>
          <dgm:bulletEnabled val="1"/>
        </dgm:presLayoutVars>
      </dgm:prSet>
      <dgm:spPr/>
    </dgm:pt>
    <dgm:pt modelId="{CCAD3954-748C-3548-856C-238642BF3002}" type="pres">
      <dgm:prSet presAssocID="{9700D29E-84CD-C546-9D98-FABEEDC2D564}" presName="parSpace" presStyleCnt="0"/>
      <dgm:spPr/>
    </dgm:pt>
    <dgm:pt modelId="{84A62DAE-97C0-B641-8EDA-E4C930F6B85D}" type="pres">
      <dgm:prSet presAssocID="{EEB541B6-E648-3446-A7C7-739764B5F71C}" presName="parTxOnly" presStyleLbl="node1" presStyleIdx="4" presStyleCnt="5">
        <dgm:presLayoutVars>
          <dgm:bulletEnabled val="1"/>
        </dgm:presLayoutVars>
      </dgm:prSet>
      <dgm:spPr/>
    </dgm:pt>
  </dgm:ptLst>
  <dgm:cxnLst>
    <dgm:cxn modelId="{5BCF490E-A3D5-C941-AFBC-AC50B20E0C8F}" type="presOf" srcId="{9B3F89F3-842F-254F-B1D5-A7A3F716FB53}" destId="{6CDC93ED-E72A-5D43-ACB4-77A6F74CE136}" srcOrd="0" destOrd="0" presId="urn:microsoft.com/office/officeart/2005/8/layout/hChevron3"/>
    <dgm:cxn modelId="{3052CC4C-9F89-9B45-99A0-53FD01FFD974}" type="presOf" srcId="{7181A385-8C0D-5041-B8F4-BC70C052DE1F}" destId="{E42F8DD8-3591-3C4E-98BE-0C53E77E4FA5}" srcOrd="0" destOrd="0" presId="urn:microsoft.com/office/officeart/2005/8/layout/hChevron3"/>
    <dgm:cxn modelId="{4386DE7C-EE33-3849-987F-03238EDA34FC}" type="presOf" srcId="{03CEAD0E-54CF-C74A-80E6-FE5B08891538}" destId="{BB4E2D6F-B6F1-7649-89D6-BF177B7E3307}" srcOrd="0" destOrd="0" presId="urn:microsoft.com/office/officeart/2005/8/layout/hChevron3"/>
    <dgm:cxn modelId="{B5A7547E-F517-2F47-95D9-1A1A38B80F6B}" srcId="{C9B85823-A3FC-0646-8904-AB9015F67A49}" destId="{7181A385-8C0D-5041-B8F4-BC70C052DE1F}" srcOrd="1" destOrd="0" parTransId="{CE358AD0-8A4A-8748-89E6-7A6CD39508CC}" sibTransId="{DEB1B512-0E72-6A47-BDCF-F1BB0456A637}"/>
    <dgm:cxn modelId="{F645B290-0D2A-A340-8070-03E6A95F28F5}" type="presOf" srcId="{4A3638EF-787A-6644-860D-8003E9AE2627}" destId="{13512349-37E0-604B-9220-A768ADB4D884}" srcOrd="0" destOrd="0" presId="urn:microsoft.com/office/officeart/2005/8/layout/hChevron3"/>
    <dgm:cxn modelId="{375C2B96-5EEB-4042-8F70-B2E3308528C5}" srcId="{C9B85823-A3FC-0646-8904-AB9015F67A49}" destId="{9B3F89F3-842F-254F-B1D5-A7A3F716FB53}" srcOrd="2" destOrd="0" parTransId="{394ED10C-61EC-844F-B343-B426024A1918}" sibTransId="{CA59CEF4-1835-9243-9CE8-0ECAEE5EFDD3}"/>
    <dgm:cxn modelId="{D63288C6-4F8A-ED47-BC51-1DEF7E2AC7B9}" srcId="{C9B85823-A3FC-0646-8904-AB9015F67A49}" destId="{4A3638EF-787A-6644-860D-8003E9AE2627}" srcOrd="3" destOrd="0" parTransId="{3997CD84-C481-294F-953D-AD2F6CB1C49B}" sibTransId="{9700D29E-84CD-C546-9D98-FABEEDC2D564}"/>
    <dgm:cxn modelId="{D7DA6CC7-5AE3-8649-BBBC-3509E73D769B}" type="presOf" srcId="{C9B85823-A3FC-0646-8904-AB9015F67A49}" destId="{9DF4CEDB-6B4E-7749-9560-C2D61A72EE66}" srcOrd="0" destOrd="0" presId="urn:microsoft.com/office/officeart/2005/8/layout/hChevron3"/>
    <dgm:cxn modelId="{FCE7A6EB-C2C3-0D49-829D-8D9F10BB7C61}" srcId="{C9B85823-A3FC-0646-8904-AB9015F67A49}" destId="{EEB541B6-E648-3446-A7C7-739764B5F71C}" srcOrd="4" destOrd="0" parTransId="{8C469EC5-CD5D-1340-8C89-E568806A7966}" sibTransId="{032E9F3B-6696-E94D-99A7-A574BD837239}"/>
    <dgm:cxn modelId="{0CA331ED-B426-9F44-8064-6464C88F9F35}" srcId="{C9B85823-A3FC-0646-8904-AB9015F67A49}" destId="{03CEAD0E-54CF-C74A-80E6-FE5B08891538}" srcOrd="0" destOrd="0" parTransId="{EABCFB7C-67AB-8447-A883-4E0FD6BBADBC}" sibTransId="{0D12A7A1-F85B-8040-B6B9-996C41588088}"/>
    <dgm:cxn modelId="{779AE4FF-463B-964C-94A2-B4C7375CD5A3}" type="presOf" srcId="{EEB541B6-E648-3446-A7C7-739764B5F71C}" destId="{84A62DAE-97C0-B641-8EDA-E4C930F6B85D}" srcOrd="0" destOrd="0" presId="urn:microsoft.com/office/officeart/2005/8/layout/hChevron3"/>
    <dgm:cxn modelId="{CEA3D857-2E19-4740-ABF7-6D1F8B4A9EB4}" type="presParOf" srcId="{9DF4CEDB-6B4E-7749-9560-C2D61A72EE66}" destId="{BB4E2D6F-B6F1-7649-89D6-BF177B7E3307}" srcOrd="0" destOrd="0" presId="urn:microsoft.com/office/officeart/2005/8/layout/hChevron3"/>
    <dgm:cxn modelId="{F639DC6F-915C-734E-8FF5-B0483EA2CF6D}" type="presParOf" srcId="{9DF4CEDB-6B4E-7749-9560-C2D61A72EE66}" destId="{BDCED689-8D3A-BE47-9570-97DC7EA1E569}" srcOrd="1" destOrd="0" presId="urn:microsoft.com/office/officeart/2005/8/layout/hChevron3"/>
    <dgm:cxn modelId="{7FD537DA-9936-584C-9BA9-68AF3A995DAB}" type="presParOf" srcId="{9DF4CEDB-6B4E-7749-9560-C2D61A72EE66}" destId="{E42F8DD8-3591-3C4E-98BE-0C53E77E4FA5}" srcOrd="2" destOrd="0" presId="urn:microsoft.com/office/officeart/2005/8/layout/hChevron3"/>
    <dgm:cxn modelId="{43CC1654-0CA2-214E-9B70-0A4B046895FF}" type="presParOf" srcId="{9DF4CEDB-6B4E-7749-9560-C2D61A72EE66}" destId="{FD316B6A-3329-AA43-ACA0-51BCA5560829}" srcOrd="3" destOrd="0" presId="urn:microsoft.com/office/officeart/2005/8/layout/hChevron3"/>
    <dgm:cxn modelId="{5AC0B969-62D5-A44E-A92D-F21ACADF9CE1}" type="presParOf" srcId="{9DF4CEDB-6B4E-7749-9560-C2D61A72EE66}" destId="{6CDC93ED-E72A-5D43-ACB4-77A6F74CE136}" srcOrd="4" destOrd="0" presId="urn:microsoft.com/office/officeart/2005/8/layout/hChevron3"/>
    <dgm:cxn modelId="{AD8189F6-3DBB-2C40-96AF-8ED57E47495A}" type="presParOf" srcId="{9DF4CEDB-6B4E-7749-9560-C2D61A72EE66}" destId="{EE463D32-7D76-C04A-8CA8-56126D9EFBFB}" srcOrd="5" destOrd="0" presId="urn:microsoft.com/office/officeart/2005/8/layout/hChevron3"/>
    <dgm:cxn modelId="{0C5FEFCC-3194-4747-867D-A300B2F5674F}" type="presParOf" srcId="{9DF4CEDB-6B4E-7749-9560-C2D61A72EE66}" destId="{13512349-37E0-604B-9220-A768ADB4D884}" srcOrd="6" destOrd="0" presId="urn:microsoft.com/office/officeart/2005/8/layout/hChevron3"/>
    <dgm:cxn modelId="{4A573029-20C9-AD4C-A058-B72B55D602A4}" type="presParOf" srcId="{9DF4CEDB-6B4E-7749-9560-C2D61A72EE66}" destId="{CCAD3954-748C-3548-856C-238642BF3002}" srcOrd="7" destOrd="0" presId="urn:microsoft.com/office/officeart/2005/8/layout/hChevron3"/>
    <dgm:cxn modelId="{09F22B34-6D16-C145-8951-E440B267F7F2}" type="presParOf" srcId="{9DF4CEDB-6B4E-7749-9560-C2D61A72EE66}" destId="{84A62DAE-97C0-B641-8EDA-E4C930F6B85D}"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9B85823-A3FC-0646-8904-AB9015F67A49}" type="doc">
      <dgm:prSet loTypeId="urn:microsoft.com/office/officeart/2005/8/layout/hChevron3" loCatId="" qsTypeId="urn:microsoft.com/office/officeart/2005/8/quickstyle/simple2" qsCatId="simple" csTypeId="urn:microsoft.com/office/officeart/2005/8/colors/accent5_3" csCatId="accent5" phldr="1"/>
      <dgm:spPr/>
    </dgm:pt>
    <dgm:pt modelId="{03CEAD0E-54CF-C74A-80E6-FE5B08891538}">
      <dgm:prSet phldrT="[Text]" custT="1"/>
      <dgm:spPr/>
      <dgm:t>
        <a:bodyPr/>
        <a:lstStyle/>
        <a:p>
          <a:pPr algn="ctr"/>
          <a:r>
            <a:rPr lang="en-US" sz="1600" b="1"/>
            <a:t>Data Ingestion               + Curation</a:t>
          </a:r>
          <a:endParaRPr lang="en-US" sz="1600" b="1" dirty="0"/>
        </a:p>
      </dgm:t>
    </dgm:pt>
    <dgm:pt modelId="{EABCFB7C-67AB-8447-A883-4E0FD6BBADBC}" type="parTrans" cxnId="{0CA331ED-B426-9F44-8064-6464C88F9F35}">
      <dgm:prSet/>
      <dgm:spPr/>
      <dgm:t>
        <a:bodyPr/>
        <a:lstStyle/>
        <a:p>
          <a:endParaRPr lang="en-US" sz="1600" b="1">
            <a:solidFill>
              <a:schemeClr val="tx1"/>
            </a:solidFill>
          </a:endParaRPr>
        </a:p>
      </dgm:t>
    </dgm:pt>
    <dgm:pt modelId="{0D12A7A1-F85B-8040-B6B9-996C41588088}" type="sibTrans" cxnId="{0CA331ED-B426-9F44-8064-6464C88F9F35}">
      <dgm:prSet/>
      <dgm:spPr/>
      <dgm:t>
        <a:bodyPr/>
        <a:lstStyle/>
        <a:p>
          <a:endParaRPr lang="en-US" sz="1600" b="1">
            <a:solidFill>
              <a:schemeClr val="tx1"/>
            </a:solidFill>
          </a:endParaRPr>
        </a:p>
      </dgm:t>
    </dgm:pt>
    <dgm:pt modelId="{9B3F89F3-842F-254F-B1D5-A7A3F716FB53}">
      <dgm:prSet custT="1"/>
      <dgm:spPr>
        <a:solidFill>
          <a:srgbClr val="FFC617"/>
        </a:solidFill>
      </dgm:spPr>
      <dgm:t>
        <a:bodyPr/>
        <a:lstStyle/>
        <a:p>
          <a:pPr algn="ctr"/>
          <a:r>
            <a:rPr lang="en-US" sz="1600" b="1" dirty="0"/>
            <a:t>Model Training      + Tuning</a:t>
          </a:r>
        </a:p>
      </dgm:t>
    </dgm:pt>
    <dgm:pt modelId="{394ED10C-61EC-844F-B343-B426024A1918}" type="parTrans" cxnId="{375C2B96-5EEB-4042-8F70-B2E3308528C5}">
      <dgm:prSet/>
      <dgm:spPr/>
      <dgm:t>
        <a:bodyPr/>
        <a:lstStyle/>
        <a:p>
          <a:endParaRPr lang="en-US" sz="1600" b="1">
            <a:solidFill>
              <a:schemeClr val="tx1"/>
            </a:solidFill>
          </a:endParaRPr>
        </a:p>
      </dgm:t>
    </dgm:pt>
    <dgm:pt modelId="{CA59CEF4-1835-9243-9CE8-0ECAEE5EFDD3}" type="sibTrans" cxnId="{375C2B96-5EEB-4042-8F70-B2E3308528C5}">
      <dgm:prSet/>
      <dgm:spPr/>
      <dgm:t>
        <a:bodyPr/>
        <a:lstStyle/>
        <a:p>
          <a:endParaRPr lang="en-US" sz="1600" b="1">
            <a:solidFill>
              <a:schemeClr val="tx1"/>
            </a:solidFill>
          </a:endParaRPr>
        </a:p>
      </dgm:t>
    </dgm:pt>
    <dgm:pt modelId="{7181A385-8C0D-5041-B8F4-BC70C052DE1F}">
      <dgm:prSet phldrT="[Text]" custT="1"/>
      <dgm:spPr/>
      <dgm:t>
        <a:bodyPr/>
        <a:lstStyle/>
        <a:p>
          <a:pPr algn="ctr"/>
          <a:r>
            <a:rPr lang="en-US" sz="1600" b="1" dirty="0"/>
            <a:t>Featurization</a:t>
          </a:r>
        </a:p>
      </dgm:t>
    </dgm:pt>
    <dgm:pt modelId="{CE358AD0-8A4A-8748-89E6-7A6CD39508CC}" type="parTrans" cxnId="{B5A7547E-F517-2F47-95D9-1A1A38B80F6B}">
      <dgm:prSet/>
      <dgm:spPr/>
      <dgm:t>
        <a:bodyPr/>
        <a:lstStyle/>
        <a:p>
          <a:endParaRPr lang="en-US" sz="1600" b="1">
            <a:solidFill>
              <a:schemeClr val="tx1"/>
            </a:solidFill>
          </a:endParaRPr>
        </a:p>
      </dgm:t>
    </dgm:pt>
    <dgm:pt modelId="{DEB1B512-0E72-6A47-BDCF-F1BB0456A637}" type="sibTrans" cxnId="{B5A7547E-F517-2F47-95D9-1A1A38B80F6B}">
      <dgm:prSet/>
      <dgm:spPr/>
      <dgm:t>
        <a:bodyPr/>
        <a:lstStyle/>
        <a:p>
          <a:endParaRPr lang="en-US" sz="1600" b="1">
            <a:solidFill>
              <a:schemeClr val="tx1"/>
            </a:solidFill>
          </a:endParaRPr>
        </a:p>
      </dgm:t>
    </dgm:pt>
    <dgm:pt modelId="{4A3638EF-787A-6644-860D-8003E9AE2627}">
      <dgm:prSet custT="1"/>
      <dgm:spPr/>
      <dgm:t>
        <a:bodyPr/>
        <a:lstStyle/>
        <a:p>
          <a:r>
            <a:rPr lang="en-US" sz="1600" b="1"/>
            <a:t>Prediction Generation</a:t>
          </a:r>
          <a:endParaRPr lang="en-US" sz="1600" b="1" dirty="0"/>
        </a:p>
      </dgm:t>
    </dgm:pt>
    <dgm:pt modelId="{3997CD84-C481-294F-953D-AD2F6CB1C49B}" type="parTrans" cxnId="{D63288C6-4F8A-ED47-BC51-1DEF7E2AC7B9}">
      <dgm:prSet/>
      <dgm:spPr/>
      <dgm:t>
        <a:bodyPr/>
        <a:lstStyle/>
        <a:p>
          <a:endParaRPr lang="en-US" sz="1600" b="1">
            <a:solidFill>
              <a:schemeClr val="tx1"/>
            </a:solidFill>
          </a:endParaRPr>
        </a:p>
      </dgm:t>
    </dgm:pt>
    <dgm:pt modelId="{9700D29E-84CD-C546-9D98-FABEEDC2D564}" type="sibTrans" cxnId="{D63288C6-4F8A-ED47-BC51-1DEF7E2AC7B9}">
      <dgm:prSet/>
      <dgm:spPr/>
      <dgm:t>
        <a:bodyPr/>
        <a:lstStyle/>
        <a:p>
          <a:endParaRPr lang="en-US" sz="1600" b="1">
            <a:solidFill>
              <a:schemeClr val="tx1"/>
            </a:solidFill>
          </a:endParaRPr>
        </a:p>
      </dgm:t>
    </dgm:pt>
    <dgm:pt modelId="{EEB541B6-E648-3446-A7C7-739764B5F71C}">
      <dgm:prSet custT="1"/>
      <dgm:spPr/>
      <dgm:t>
        <a:bodyPr/>
        <a:lstStyle/>
        <a:p>
          <a:r>
            <a:rPr lang="en-US" sz="1600" b="1"/>
            <a:t>Visualization           + Analysis</a:t>
          </a:r>
          <a:endParaRPr lang="en-US" sz="1600" b="1" dirty="0"/>
        </a:p>
      </dgm:t>
    </dgm:pt>
    <dgm:pt modelId="{8C469EC5-CD5D-1340-8C89-E568806A7966}" type="parTrans" cxnId="{FCE7A6EB-C2C3-0D49-829D-8D9F10BB7C61}">
      <dgm:prSet/>
      <dgm:spPr/>
      <dgm:t>
        <a:bodyPr/>
        <a:lstStyle/>
        <a:p>
          <a:endParaRPr lang="en-US" sz="1600" b="1">
            <a:solidFill>
              <a:schemeClr val="tx1"/>
            </a:solidFill>
          </a:endParaRPr>
        </a:p>
      </dgm:t>
    </dgm:pt>
    <dgm:pt modelId="{032E9F3B-6696-E94D-99A7-A574BD837239}" type="sibTrans" cxnId="{FCE7A6EB-C2C3-0D49-829D-8D9F10BB7C61}">
      <dgm:prSet/>
      <dgm:spPr/>
      <dgm:t>
        <a:bodyPr/>
        <a:lstStyle/>
        <a:p>
          <a:endParaRPr lang="en-US" sz="1600" b="1">
            <a:solidFill>
              <a:schemeClr val="tx1"/>
            </a:solidFill>
          </a:endParaRPr>
        </a:p>
      </dgm:t>
    </dgm:pt>
    <dgm:pt modelId="{9DF4CEDB-6B4E-7749-9560-C2D61A72EE66}" type="pres">
      <dgm:prSet presAssocID="{C9B85823-A3FC-0646-8904-AB9015F67A49}" presName="Name0" presStyleCnt="0">
        <dgm:presLayoutVars>
          <dgm:dir/>
          <dgm:resizeHandles val="exact"/>
        </dgm:presLayoutVars>
      </dgm:prSet>
      <dgm:spPr/>
    </dgm:pt>
    <dgm:pt modelId="{BB4E2D6F-B6F1-7649-89D6-BF177B7E3307}" type="pres">
      <dgm:prSet presAssocID="{03CEAD0E-54CF-C74A-80E6-FE5B08891538}" presName="parTxOnly" presStyleLbl="node1" presStyleIdx="0" presStyleCnt="5">
        <dgm:presLayoutVars>
          <dgm:bulletEnabled val="1"/>
        </dgm:presLayoutVars>
      </dgm:prSet>
      <dgm:spPr/>
    </dgm:pt>
    <dgm:pt modelId="{BDCED689-8D3A-BE47-9570-97DC7EA1E569}" type="pres">
      <dgm:prSet presAssocID="{0D12A7A1-F85B-8040-B6B9-996C41588088}" presName="parSpace" presStyleCnt="0"/>
      <dgm:spPr/>
    </dgm:pt>
    <dgm:pt modelId="{E42F8DD8-3591-3C4E-98BE-0C53E77E4FA5}" type="pres">
      <dgm:prSet presAssocID="{7181A385-8C0D-5041-B8F4-BC70C052DE1F}" presName="parTxOnly" presStyleLbl="node1" presStyleIdx="1" presStyleCnt="5">
        <dgm:presLayoutVars>
          <dgm:bulletEnabled val="1"/>
        </dgm:presLayoutVars>
      </dgm:prSet>
      <dgm:spPr/>
    </dgm:pt>
    <dgm:pt modelId="{FD316B6A-3329-AA43-ACA0-51BCA5560829}" type="pres">
      <dgm:prSet presAssocID="{DEB1B512-0E72-6A47-BDCF-F1BB0456A637}" presName="parSpace" presStyleCnt="0"/>
      <dgm:spPr/>
    </dgm:pt>
    <dgm:pt modelId="{6CDC93ED-E72A-5D43-ACB4-77A6F74CE136}" type="pres">
      <dgm:prSet presAssocID="{9B3F89F3-842F-254F-B1D5-A7A3F716FB53}" presName="parTxOnly" presStyleLbl="node1" presStyleIdx="2" presStyleCnt="5">
        <dgm:presLayoutVars>
          <dgm:bulletEnabled val="1"/>
        </dgm:presLayoutVars>
      </dgm:prSet>
      <dgm:spPr/>
    </dgm:pt>
    <dgm:pt modelId="{EE463D32-7D76-C04A-8CA8-56126D9EFBFB}" type="pres">
      <dgm:prSet presAssocID="{CA59CEF4-1835-9243-9CE8-0ECAEE5EFDD3}" presName="parSpace" presStyleCnt="0"/>
      <dgm:spPr/>
    </dgm:pt>
    <dgm:pt modelId="{13512349-37E0-604B-9220-A768ADB4D884}" type="pres">
      <dgm:prSet presAssocID="{4A3638EF-787A-6644-860D-8003E9AE2627}" presName="parTxOnly" presStyleLbl="node1" presStyleIdx="3" presStyleCnt="5">
        <dgm:presLayoutVars>
          <dgm:bulletEnabled val="1"/>
        </dgm:presLayoutVars>
      </dgm:prSet>
      <dgm:spPr/>
    </dgm:pt>
    <dgm:pt modelId="{CCAD3954-748C-3548-856C-238642BF3002}" type="pres">
      <dgm:prSet presAssocID="{9700D29E-84CD-C546-9D98-FABEEDC2D564}" presName="parSpace" presStyleCnt="0"/>
      <dgm:spPr/>
    </dgm:pt>
    <dgm:pt modelId="{84A62DAE-97C0-B641-8EDA-E4C930F6B85D}" type="pres">
      <dgm:prSet presAssocID="{EEB541B6-E648-3446-A7C7-739764B5F71C}" presName="parTxOnly" presStyleLbl="node1" presStyleIdx="4" presStyleCnt="5">
        <dgm:presLayoutVars>
          <dgm:bulletEnabled val="1"/>
        </dgm:presLayoutVars>
      </dgm:prSet>
      <dgm:spPr/>
    </dgm:pt>
  </dgm:ptLst>
  <dgm:cxnLst>
    <dgm:cxn modelId="{5BCF490E-A3D5-C941-AFBC-AC50B20E0C8F}" type="presOf" srcId="{9B3F89F3-842F-254F-B1D5-A7A3F716FB53}" destId="{6CDC93ED-E72A-5D43-ACB4-77A6F74CE136}" srcOrd="0" destOrd="0" presId="urn:microsoft.com/office/officeart/2005/8/layout/hChevron3"/>
    <dgm:cxn modelId="{3052CC4C-9F89-9B45-99A0-53FD01FFD974}" type="presOf" srcId="{7181A385-8C0D-5041-B8F4-BC70C052DE1F}" destId="{E42F8DD8-3591-3C4E-98BE-0C53E77E4FA5}" srcOrd="0" destOrd="0" presId="urn:microsoft.com/office/officeart/2005/8/layout/hChevron3"/>
    <dgm:cxn modelId="{4386DE7C-EE33-3849-987F-03238EDA34FC}" type="presOf" srcId="{03CEAD0E-54CF-C74A-80E6-FE5B08891538}" destId="{BB4E2D6F-B6F1-7649-89D6-BF177B7E3307}" srcOrd="0" destOrd="0" presId="urn:microsoft.com/office/officeart/2005/8/layout/hChevron3"/>
    <dgm:cxn modelId="{B5A7547E-F517-2F47-95D9-1A1A38B80F6B}" srcId="{C9B85823-A3FC-0646-8904-AB9015F67A49}" destId="{7181A385-8C0D-5041-B8F4-BC70C052DE1F}" srcOrd="1" destOrd="0" parTransId="{CE358AD0-8A4A-8748-89E6-7A6CD39508CC}" sibTransId="{DEB1B512-0E72-6A47-BDCF-F1BB0456A637}"/>
    <dgm:cxn modelId="{F645B290-0D2A-A340-8070-03E6A95F28F5}" type="presOf" srcId="{4A3638EF-787A-6644-860D-8003E9AE2627}" destId="{13512349-37E0-604B-9220-A768ADB4D884}" srcOrd="0" destOrd="0" presId="urn:microsoft.com/office/officeart/2005/8/layout/hChevron3"/>
    <dgm:cxn modelId="{375C2B96-5EEB-4042-8F70-B2E3308528C5}" srcId="{C9B85823-A3FC-0646-8904-AB9015F67A49}" destId="{9B3F89F3-842F-254F-B1D5-A7A3F716FB53}" srcOrd="2" destOrd="0" parTransId="{394ED10C-61EC-844F-B343-B426024A1918}" sibTransId="{CA59CEF4-1835-9243-9CE8-0ECAEE5EFDD3}"/>
    <dgm:cxn modelId="{D63288C6-4F8A-ED47-BC51-1DEF7E2AC7B9}" srcId="{C9B85823-A3FC-0646-8904-AB9015F67A49}" destId="{4A3638EF-787A-6644-860D-8003E9AE2627}" srcOrd="3" destOrd="0" parTransId="{3997CD84-C481-294F-953D-AD2F6CB1C49B}" sibTransId="{9700D29E-84CD-C546-9D98-FABEEDC2D564}"/>
    <dgm:cxn modelId="{D7DA6CC7-5AE3-8649-BBBC-3509E73D769B}" type="presOf" srcId="{C9B85823-A3FC-0646-8904-AB9015F67A49}" destId="{9DF4CEDB-6B4E-7749-9560-C2D61A72EE66}" srcOrd="0" destOrd="0" presId="urn:microsoft.com/office/officeart/2005/8/layout/hChevron3"/>
    <dgm:cxn modelId="{FCE7A6EB-C2C3-0D49-829D-8D9F10BB7C61}" srcId="{C9B85823-A3FC-0646-8904-AB9015F67A49}" destId="{EEB541B6-E648-3446-A7C7-739764B5F71C}" srcOrd="4" destOrd="0" parTransId="{8C469EC5-CD5D-1340-8C89-E568806A7966}" sibTransId="{032E9F3B-6696-E94D-99A7-A574BD837239}"/>
    <dgm:cxn modelId="{0CA331ED-B426-9F44-8064-6464C88F9F35}" srcId="{C9B85823-A3FC-0646-8904-AB9015F67A49}" destId="{03CEAD0E-54CF-C74A-80E6-FE5B08891538}" srcOrd="0" destOrd="0" parTransId="{EABCFB7C-67AB-8447-A883-4E0FD6BBADBC}" sibTransId="{0D12A7A1-F85B-8040-B6B9-996C41588088}"/>
    <dgm:cxn modelId="{779AE4FF-463B-964C-94A2-B4C7375CD5A3}" type="presOf" srcId="{EEB541B6-E648-3446-A7C7-739764B5F71C}" destId="{84A62DAE-97C0-B641-8EDA-E4C930F6B85D}" srcOrd="0" destOrd="0" presId="urn:microsoft.com/office/officeart/2005/8/layout/hChevron3"/>
    <dgm:cxn modelId="{CEA3D857-2E19-4740-ABF7-6D1F8B4A9EB4}" type="presParOf" srcId="{9DF4CEDB-6B4E-7749-9560-C2D61A72EE66}" destId="{BB4E2D6F-B6F1-7649-89D6-BF177B7E3307}" srcOrd="0" destOrd="0" presId="urn:microsoft.com/office/officeart/2005/8/layout/hChevron3"/>
    <dgm:cxn modelId="{F639DC6F-915C-734E-8FF5-B0483EA2CF6D}" type="presParOf" srcId="{9DF4CEDB-6B4E-7749-9560-C2D61A72EE66}" destId="{BDCED689-8D3A-BE47-9570-97DC7EA1E569}" srcOrd="1" destOrd="0" presId="urn:microsoft.com/office/officeart/2005/8/layout/hChevron3"/>
    <dgm:cxn modelId="{7FD537DA-9936-584C-9BA9-68AF3A995DAB}" type="presParOf" srcId="{9DF4CEDB-6B4E-7749-9560-C2D61A72EE66}" destId="{E42F8DD8-3591-3C4E-98BE-0C53E77E4FA5}" srcOrd="2" destOrd="0" presId="urn:microsoft.com/office/officeart/2005/8/layout/hChevron3"/>
    <dgm:cxn modelId="{43CC1654-0CA2-214E-9B70-0A4B046895FF}" type="presParOf" srcId="{9DF4CEDB-6B4E-7749-9560-C2D61A72EE66}" destId="{FD316B6A-3329-AA43-ACA0-51BCA5560829}" srcOrd="3" destOrd="0" presId="urn:microsoft.com/office/officeart/2005/8/layout/hChevron3"/>
    <dgm:cxn modelId="{5AC0B969-62D5-A44E-A92D-F21ACADF9CE1}" type="presParOf" srcId="{9DF4CEDB-6B4E-7749-9560-C2D61A72EE66}" destId="{6CDC93ED-E72A-5D43-ACB4-77A6F74CE136}" srcOrd="4" destOrd="0" presId="urn:microsoft.com/office/officeart/2005/8/layout/hChevron3"/>
    <dgm:cxn modelId="{AD8189F6-3DBB-2C40-96AF-8ED57E47495A}" type="presParOf" srcId="{9DF4CEDB-6B4E-7749-9560-C2D61A72EE66}" destId="{EE463D32-7D76-C04A-8CA8-56126D9EFBFB}" srcOrd="5" destOrd="0" presId="urn:microsoft.com/office/officeart/2005/8/layout/hChevron3"/>
    <dgm:cxn modelId="{0C5FEFCC-3194-4747-867D-A300B2F5674F}" type="presParOf" srcId="{9DF4CEDB-6B4E-7749-9560-C2D61A72EE66}" destId="{13512349-37E0-604B-9220-A768ADB4D884}" srcOrd="6" destOrd="0" presId="urn:microsoft.com/office/officeart/2005/8/layout/hChevron3"/>
    <dgm:cxn modelId="{4A573029-20C9-AD4C-A058-B72B55D602A4}" type="presParOf" srcId="{9DF4CEDB-6B4E-7749-9560-C2D61A72EE66}" destId="{CCAD3954-748C-3548-856C-238642BF3002}" srcOrd="7" destOrd="0" presId="urn:microsoft.com/office/officeart/2005/8/layout/hChevron3"/>
    <dgm:cxn modelId="{09F22B34-6D16-C145-8951-E440B267F7F2}" type="presParOf" srcId="{9DF4CEDB-6B4E-7749-9560-C2D61A72EE66}" destId="{84A62DAE-97C0-B641-8EDA-E4C930F6B85D}"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9B85823-A3FC-0646-8904-AB9015F67A49}" type="doc">
      <dgm:prSet loTypeId="urn:microsoft.com/office/officeart/2005/8/layout/hChevron3" loCatId="" qsTypeId="urn:microsoft.com/office/officeart/2005/8/quickstyle/simple2" qsCatId="simple" csTypeId="urn:microsoft.com/office/officeart/2005/8/colors/accent5_3" csCatId="accent5" phldr="1"/>
      <dgm:spPr/>
    </dgm:pt>
    <dgm:pt modelId="{03CEAD0E-54CF-C74A-80E6-FE5B08891538}">
      <dgm:prSet phldrT="[Text]" custT="1"/>
      <dgm:spPr/>
      <dgm:t>
        <a:bodyPr/>
        <a:lstStyle/>
        <a:p>
          <a:pPr algn="ctr"/>
          <a:r>
            <a:rPr lang="en-US" sz="1600" b="1"/>
            <a:t>Data Ingestion               + Curation</a:t>
          </a:r>
          <a:endParaRPr lang="en-US" sz="1600" b="1" dirty="0"/>
        </a:p>
      </dgm:t>
    </dgm:pt>
    <dgm:pt modelId="{EABCFB7C-67AB-8447-A883-4E0FD6BBADBC}" type="parTrans" cxnId="{0CA331ED-B426-9F44-8064-6464C88F9F35}">
      <dgm:prSet/>
      <dgm:spPr/>
      <dgm:t>
        <a:bodyPr/>
        <a:lstStyle/>
        <a:p>
          <a:endParaRPr lang="en-US" sz="1600" b="1">
            <a:solidFill>
              <a:schemeClr val="tx1"/>
            </a:solidFill>
          </a:endParaRPr>
        </a:p>
      </dgm:t>
    </dgm:pt>
    <dgm:pt modelId="{0D12A7A1-F85B-8040-B6B9-996C41588088}" type="sibTrans" cxnId="{0CA331ED-B426-9F44-8064-6464C88F9F35}">
      <dgm:prSet/>
      <dgm:spPr/>
      <dgm:t>
        <a:bodyPr/>
        <a:lstStyle/>
        <a:p>
          <a:endParaRPr lang="en-US" sz="1600" b="1">
            <a:solidFill>
              <a:schemeClr val="tx1"/>
            </a:solidFill>
          </a:endParaRPr>
        </a:p>
      </dgm:t>
    </dgm:pt>
    <dgm:pt modelId="{9B3F89F3-842F-254F-B1D5-A7A3F716FB53}">
      <dgm:prSet custT="1"/>
      <dgm:spPr>
        <a:solidFill>
          <a:srgbClr val="FFC617"/>
        </a:solidFill>
      </dgm:spPr>
      <dgm:t>
        <a:bodyPr/>
        <a:lstStyle/>
        <a:p>
          <a:pPr algn="ctr"/>
          <a:r>
            <a:rPr lang="en-US" sz="1600" b="1" dirty="0"/>
            <a:t>Model Training      + Tuning</a:t>
          </a:r>
        </a:p>
      </dgm:t>
    </dgm:pt>
    <dgm:pt modelId="{394ED10C-61EC-844F-B343-B426024A1918}" type="parTrans" cxnId="{375C2B96-5EEB-4042-8F70-B2E3308528C5}">
      <dgm:prSet/>
      <dgm:spPr/>
      <dgm:t>
        <a:bodyPr/>
        <a:lstStyle/>
        <a:p>
          <a:endParaRPr lang="en-US" sz="1600" b="1">
            <a:solidFill>
              <a:schemeClr val="tx1"/>
            </a:solidFill>
          </a:endParaRPr>
        </a:p>
      </dgm:t>
    </dgm:pt>
    <dgm:pt modelId="{CA59CEF4-1835-9243-9CE8-0ECAEE5EFDD3}" type="sibTrans" cxnId="{375C2B96-5EEB-4042-8F70-B2E3308528C5}">
      <dgm:prSet/>
      <dgm:spPr/>
      <dgm:t>
        <a:bodyPr/>
        <a:lstStyle/>
        <a:p>
          <a:endParaRPr lang="en-US" sz="1600" b="1">
            <a:solidFill>
              <a:schemeClr val="tx1"/>
            </a:solidFill>
          </a:endParaRPr>
        </a:p>
      </dgm:t>
    </dgm:pt>
    <dgm:pt modelId="{7181A385-8C0D-5041-B8F4-BC70C052DE1F}">
      <dgm:prSet phldrT="[Text]" custT="1"/>
      <dgm:spPr/>
      <dgm:t>
        <a:bodyPr/>
        <a:lstStyle/>
        <a:p>
          <a:pPr algn="ctr"/>
          <a:r>
            <a:rPr lang="en-US" sz="1600" b="1" dirty="0"/>
            <a:t>Featurization</a:t>
          </a:r>
        </a:p>
      </dgm:t>
    </dgm:pt>
    <dgm:pt modelId="{CE358AD0-8A4A-8748-89E6-7A6CD39508CC}" type="parTrans" cxnId="{B5A7547E-F517-2F47-95D9-1A1A38B80F6B}">
      <dgm:prSet/>
      <dgm:spPr/>
      <dgm:t>
        <a:bodyPr/>
        <a:lstStyle/>
        <a:p>
          <a:endParaRPr lang="en-US" sz="1600" b="1">
            <a:solidFill>
              <a:schemeClr val="tx1"/>
            </a:solidFill>
          </a:endParaRPr>
        </a:p>
      </dgm:t>
    </dgm:pt>
    <dgm:pt modelId="{DEB1B512-0E72-6A47-BDCF-F1BB0456A637}" type="sibTrans" cxnId="{B5A7547E-F517-2F47-95D9-1A1A38B80F6B}">
      <dgm:prSet/>
      <dgm:spPr/>
      <dgm:t>
        <a:bodyPr/>
        <a:lstStyle/>
        <a:p>
          <a:endParaRPr lang="en-US" sz="1600" b="1">
            <a:solidFill>
              <a:schemeClr val="tx1"/>
            </a:solidFill>
          </a:endParaRPr>
        </a:p>
      </dgm:t>
    </dgm:pt>
    <dgm:pt modelId="{4A3638EF-787A-6644-860D-8003E9AE2627}">
      <dgm:prSet custT="1"/>
      <dgm:spPr/>
      <dgm:t>
        <a:bodyPr/>
        <a:lstStyle/>
        <a:p>
          <a:r>
            <a:rPr lang="en-US" sz="1600" b="1"/>
            <a:t>Prediction Generation</a:t>
          </a:r>
          <a:endParaRPr lang="en-US" sz="1600" b="1" dirty="0"/>
        </a:p>
      </dgm:t>
    </dgm:pt>
    <dgm:pt modelId="{3997CD84-C481-294F-953D-AD2F6CB1C49B}" type="parTrans" cxnId="{D63288C6-4F8A-ED47-BC51-1DEF7E2AC7B9}">
      <dgm:prSet/>
      <dgm:spPr/>
      <dgm:t>
        <a:bodyPr/>
        <a:lstStyle/>
        <a:p>
          <a:endParaRPr lang="en-US" sz="1600" b="1">
            <a:solidFill>
              <a:schemeClr val="tx1"/>
            </a:solidFill>
          </a:endParaRPr>
        </a:p>
      </dgm:t>
    </dgm:pt>
    <dgm:pt modelId="{9700D29E-84CD-C546-9D98-FABEEDC2D564}" type="sibTrans" cxnId="{D63288C6-4F8A-ED47-BC51-1DEF7E2AC7B9}">
      <dgm:prSet/>
      <dgm:spPr/>
      <dgm:t>
        <a:bodyPr/>
        <a:lstStyle/>
        <a:p>
          <a:endParaRPr lang="en-US" sz="1600" b="1">
            <a:solidFill>
              <a:schemeClr val="tx1"/>
            </a:solidFill>
          </a:endParaRPr>
        </a:p>
      </dgm:t>
    </dgm:pt>
    <dgm:pt modelId="{EEB541B6-E648-3446-A7C7-739764B5F71C}">
      <dgm:prSet custT="1"/>
      <dgm:spPr/>
      <dgm:t>
        <a:bodyPr/>
        <a:lstStyle/>
        <a:p>
          <a:r>
            <a:rPr lang="en-US" sz="1600" b="1"/>
            <a:t>Visualization           + Analysis</a:t>
          </a:r>
          <a:endParaRPr lang="en-US" sz="1600" b="1" dirty="0"/>
        </a:p>
      </dgm:t>
    </dgm:pt>
    <dgm:pt modelId="{8C469EC5-CD5D-1340-8C89-E568806A7966}" type="parTrans" cxnId="{FCE7A6EB-C2C3-0D49-829D-8D9F10BB7C61}">
      <dgm:prSet/>
      <dgm:spPr/>
      <dgm:t>
        <a:bodyPr/>
        <a:lstStyle/>
        <a:p>
          <a:endParaRPr lang="en-US" sz="1600" b="1">
            <a:solidFill>
              <a:schemeClr val="tx1"/>
            </a:solidFill>
          </a:endParaRPr>
        </a:p>
      </dgm:t>
    </dgm:pt>
    <dgm:pt modelId="{032E9F3B-6696-E94D-99A7-A574BD837239}" type="sibTrans" cxnId="{FCE7A6EB-C2C3-0D49-829D-8D9F10BB7C61}">
      <dgm:prSet/>
      <dgm:spPr/>
      <dgm:t>
        <a:bodyPr/>
        <a:lstStyle/>
        <a:p>
          <a:endParaRPr lang="en-US" sz="1600" b="1">
            <a:solidFill>
              <a:schemeClr val="tx1"/>
            </a:solidFill>
          </a:endParaRPr>
        </a:p>
      </dgm:t>
    </dgm:pt>
    <dgm:pt modelId="{9DF4CEDB-6B4E-7749-9560-C2D61A72EE66}" type="pres">
      <dgm:prSet presAssocID="{C9B85823-A3FC-0646-8904-AB9015F67A49}" presName="Name0" presStyleCnt="0">
        <dgm:presLayoutVars>
          <dgm:dir/>
          <dgm:resizeHandles val="exact"/>
        </dgm:presLayoutVars>
      </dgm:prSet>
      <dgm:spPr/>
    </dgm:pt>
    <dgm:pt modelId="{BB4E2D6F-B6F1-7649-89D6-BF177B7E3307}" type="pres">
      <dgm:prSet presAssocID="{03CEAD0E-54CF-C74A-80E6-FE5B08891538}" presName="parTxOnly" presStyleLbl="node1" presStyleIdx="0" presStyleCnt="5">
        <dgm:presLayoutVars>
          <dgm:bulletEnabled val="1"/>
        </dgm:presLayoutVars>
      </dgm:prSet>
      <dgm:spPr/>
    </dgm:pt>
    <dgm:pt modelId="{BDCED689-8D3A-BE47-9570-97DC7EA1E569}" type="pres">
      <dgm:prSet presAssocID="{0D12A7A1-F85B-8040-B6B9-996C41588088}" presName="parSpace" presStyleCnt="0"/>
      <dgm:spPr/>
    </dgm:pt>
    <dgm:pt modelId="{E42F8DD8-3591-3C4E-98BE-0C53E77E4FA5}" type="pres">
      <dgm:prSet presAssocID="{7181A385-8C0D-5041-B8F4-BC70C052DE1F}" presName="parTxOnly" presStyleLbl="node1" presStyleIdx="1" presStyleCnt="5">
        <dgm:presLayoutVars>
          <dgm:bulletEnabled val="1"/>
        </dgm:presLayoutVars>
      </dgm:prSet>
      <dgm:spPr/>
    </dgm:pt>
    <dgm:pt modelId="{FD316B6A-3329-AA43-ACA0-51BCA5560829}" type="pres">
      <dgm:prSet presAssocID="{DEB1B512-0E72-6A47-BDCF-F1BB0456A637}" presName="parSpace" presStyleCnt="0"/>
      <dgm:spPr/>
    </dgm:pt>
    <dgm:pt modelId="{6CDC93ED-E72A-5D43-ACB4-77A6F74CE136}" type="pres">
      <dgm:prSet presAssocID="{9B3F89F3-842F-254F-B1D5-A7A3F716FB53}" presName="parTxOnly" presStyleLbl="node1" presStyleIdx="2" presStyleCnt="5">
        <dgm:presLayoutVars>
          <dgm:bulletEnabled val="1"/>
        </dgm:presLayoutVars>
      </dgm:prSet>
      <dgm:spPr/>
    </dgm:pt>
    <dgm:pt modelId="{EE463D32-7D76-C04A-8CA8-56126D9EFBFB}" type="pres">
      <dgm:prSet presAssocID="{CA59CEF4-1835-9243-9CE8-0ECAEE5EFDD3}" presName="parSpace" presStyleCnt="0"/>
      <dgm:spPr/>
    </dgm:pt>
    <dgm:pt modelId="{13512349-37E0-604B-9220-A768ADB4D884}" type="pres">
      <dgm:prSet presAssocID="{4A3638EF-787A-6644-860D-8003E9AE2627}" presName="parTxOnly" presStyleLbl="node1" presStyleIdx="3" presStyleCnt="5">
        <dgm:presLayoutVars>
          <dgm:bulletEnabled val="1"/>
        </dgm:presLayoutVars>
      </dgm:prSet>
      <dgm:spPr/>
    </dgm:pt>
    <dgm:pt modelId="{CCAD3954-748C-3548-856C-238642BF3002}" type="pres">
      <dgm:prSet presAssocID="{9700D29E-84CD-C546-9D98-FABEEDC2D564}" presName="parSpace" presStyleCnt="0"/>
      <dgm:spPr/>
    </dgm:pt>
    <dgm:pt modelId="{84A62DAE-97C0-B641-8EDA-E4C930F6B85D}" type="pres">
      <dgm:prSet presAssocID="{EEB541B6-E648-3446-A7C7-739764B5F71C}" presName="parTxOnly" presStyleLbl="node1" presStyleIdx="4" presStyleCnt="5">
        <dgm:presLayoutVars>
          <dgm:bulletEnabled val="1"/>
        </dgm:presLayoutVars>
      </dgm:prSet>
      <dgm:spPr/>
    </dgm:pt>
  </dgm:ptLst>
  <dgm:cxnLst>
    <dgm:cxn modelId="{5BCF490E-A3D5-C941-AFBC-AC50B20E0C8F}" type="presOf" srcId="{9B3F89F3-842F-254F-B1D5-A7A3F716FB53}" destId="{6CDC93ED-E72A-5D43-ACB4-77A6F74CE136}" srcOrd="0" destOrd="0" presId="urn:microsoft.com/office/officeart/2005/8/layout/hChevron3"/>
    <dgm:cxn modelId="{3052CC4C-9F89-9B45-99A0-53FD01FFD974}" type="presOf" srcId="{7181A385-8C0D-5041-B8F4-BC70C052DE1F}" destId="{E42F8DD8-3591-3C4E-98BE-0C53E77E4FA5}" srcOrd="0" destOrd="0" presId="urn:microsoft.com/office/officeart/2005/8/layout/hChevron3"/>
    <dgm:cxn modelId="{4386DE7C-EE33-3849-987F-03238EDA34FC}" type="presOf" srcId="{03CEAD0E-54CF-C74A-80E6-FE5B08891538}" destId="{BB4E2D6F-B6F1-7649-89D6-BF177B7E3307}" srcOrd="0" destOrd="0" presId="urn:microsoft.com/office/officeart/2005/8/layout/hChevron3"/>
    <dgm:cxn modelId="{B5A7547E-F517-2F47-95D9-1A1A38B80F6B}" srcId="{C9B85823-A3FC-0646-8904-AB9015F67A49}" destId="{7181A385-8C0D-5041-B8F4-BC70C052DE1F}" srcOrd="1" destOrd="0" parTransId="{CE358AD0-8A4A-8748-89E6-7A6CD39508CC}" sibTransId="{DEB1B512-0E72-6A47-BDCF-F1BB0456A637}"/>
    <dgm:cxn modelId="{F645B290-0D2A-A340-8070-03E6A95F28F5}" type="presOf" srcId="{4A3638EF-787A-6644-860D-8003E9AE2627}" destId="{13512349-37E0-604B-9220-A768ADB4D884}" srcOrd="0" destOrd="0" presId="urn:microsoft.com/office/officeart/2005/8/layout/hChevron3"/>
    <dgm:cxn modelId="{375C2B96-5EEB-4042-8F70-B2E3308528C5}" srcId="{C9B85823-A3FC-0646-8904-AB9015F67A49}" destId="{9B3F89F3-842F-254F-B1D5-A7A3F716FB53}" srcOrd="2" destOrd="0" parTransId="{394ED10C-61EC-844F-B343-B426024A1918}" sibTransId="{CA59CEF4-1835-9243-9CE8-0ECAEE5EFDD3}"/>
    <dgm:cxn modelId="{D63288C6-4F8A-ED47-BC51-1DEF7E2AC7B9}" srcId="{C9B85823-A3FC-0646-8904-AB9015F67A49}" destId="{4A3638EF-787A-6644-860D-8003E9AE2627}" srcOrd="3" destOrd="0" parTransId="{3997CD84-C481-294F-953D-AD2F6CB1C49B}" sibTransId="{9700D29E-84CD-C546-9D98-FABEEDC2D564}"/>
    <dgm:cxn modelId="{D7DA6CC7-5AE3-8649-BBBC-3509E73D769B}" type="presOf" srcId="{C9B85823-A3FC-0646-8904-AB9015F67A49}" destId="{9DF4CEDB-6B4E-7749-9560-C2D61A72EE66}" srcOrd="0" destOrd="0" presId="urn:microsoft.com/office/officeart/2005/8/layout/hChevron3"/>
    <dgm:cxn modelId="{FCE7A6EB-C2C3-0D49-829D-8D9F10BB7C61}" srcId="{C9B85823-A3FC-0646-8904-AB9015F67A49}" destId="{EEB541B6-E648-3446-A7C7-739764B5F71C}" srcOrd="4" destOrd="0" parTransId="{8C469EC5-CD5D-1340-8C89-E568806A7966}" sibTransId="{032E9F3B-6696-E94D-99A7-A574BD837239}"/>
    <dgm:cxn modelId="{0CA331ED-B426-9F44-8064-6464C88F9F35}" srcId="{C9B85823-A3FC-0646-8904-AB9015F67A49}" destId="{03CEAD0E-54CF-C74A-80E6-FE5B08891538}" srcOrd="0" destOrd="0" parTransId="{EABCFB7C-67AB-8447-A883-4E0FD6BBADBC}" sibTransId="{0D12A7A1-F85B-8040-B6B9-996C41588088}"/>
    <dgm:cxn modelId="{779AE4FF-463B-964C-94A2-B4C7375CD5A3}" type="presOf" srcId="{EEB541B6-E648-3446-A7C7-739764B5F71C}" destId="{84A62DAE-97C0-B641-8EDA-E4C930F6B85D}" srcOrd="0" destOrd="0" presId="urn:microsoft.com/office/officeart/2005/8/layout/hChevron3"/>
    <dgm:cxn modelId="{CEA3D857-2E19-4740-ABF7-6D1F8B4A9EB4}" type="presParOf" srcId="{9DF4CEDB-6B4E-7749-9560-C2D61A72EE66}" destId="{BB4E2D6F-B6F1-7649-89D6-BF177B7E3307}" srcOrd="0" destOrd="0" presId="urn:microsoft.com/office/officeart/2005/8/layout/hChevron3"/>
    <dgm:cxn modelId="{F639DC6F-915C-734E-8FF5-B0483EA2CF6D}" type="presParOf" srcId="{9DF4CEDB-6B4E-7749-9560-C2D61A72EE66}" destId="{BDCED689-8D3A-BE47-9570-97DC7EA1E569}" srcOrd="1" destOrd="0" presId="urn:microsoft.com/office/officeart/2005/8/layout/hChevron3"/>
    <dgm:cxn modelId="{7FD537DA-9936-584C-9BA9-68AF3A995DAB}" type="presParOf" srcId="{9DF4CEDB-6B4E-7749-9560-C2D61A72EE66}" destId="{E42F8DD8-3591-3C4E-98BE-0C53E77E4FA5}" srcOrd="2" destOrd="0" presId="urn:microsoft.com/office/officeart/2005/8/layout/hChevron3"/>
    <dgm:cxn modelId="{43CC1654-0CA2-214E-9B70-0A4B046895FF}" type="presParOf" srcId="{9DF4CEDB-6B4E-7749-9560-C2D61A72EE66}" destId="{FD316B6A-3329-AA43-ACA0-51BCA5560829}" srcOrd="3" destOrd="0" presId="urn:microsoft.com/office/officeart/2005/8/layout/hChevron3"/>
    <dgm:cxn modelId="{5AC0B969-62D5-A44E-A92D-F21ACADF9CE1}" type="presParOf" srcId="{9DF4CEDB-6B4E-7749-9560-C2D61A72EE66}" destId="{6CDC93ED-E72A-5D43-ACB4-77A6F74CE136}" srcOrd="4" destOrd="0" presId="urn:microsoft.com/office/officeart/2005/8/layout/hChevron3"/>
    <dgm:cxn modelId="{AD8189F6-3DBB-2C40-96AF-8ED57E47495A}" type="presParOf" srcId="{9DF4CEDB-6B4E-7749-9560-C2D61A72EE66}" destId="{EE463D32-7D76-C04A-8CA8-56126D9EFBFB}" srcOrd="5" destOrd="0" presId="urn:microsoft.com/office/officeart/2005/8/layout/hChevron3"/>
    <dgm:cxn modelId="{0C5FEFCC-3194-4747-867D-A300B2F5674F}" type="presParOf" srcId="{9DF4CEDB-6B4E-7749-9560-C2D61A72EE66}" destId="{13512349-37E0-604B-9220-A768ADB4D884}" srcOrd="6" destOrd="0" presId="urn:microsoft.com/office/officeart/2005/8/layout/hChevron3"/>
    <dgm:cxn modelId="{4A573029-20C9-AD4C-A058-B72B55D602A4}" type="presParOf" srcId="{9DF4CEDB-6B4E-7749-9560-C2D61A72EE66}" destId="{CCAD3954-748C-3548-856C-238642BF3002}" srcOrd="7" destOrd="0" presId="urn:microsoft.com/office/officeart/2005/8/layout/hChevron3"/>
    <dgm:cxn modelId="{09F22B34-6D16-C145-8951-E440B267F7F2}" type="presParOf" srcId="{9DF4CEDB-6B4E-7749-9560-C2D61A72EE66}" destId="{84A62DAE-97C0-B641-8EDA-E4C930F6B85D}"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9B85823-A3FC-0646-8904-AB9015F67A49}" type="doc">
      <dgm:prSet loTypeId="urn:microsoft.com/office/officeart/2005/8/layout/hChevron3" loCatId="" qsTypeId="urn:microsoft.com/office/officeart/2005/8/quickstyle/simple2" qsCatId="simple" csTypeId="urn:microsoft.com/office/officeart/2005/8/colors/accent5_3" csCatId="accent5" phldr="1"/>
      <dgm:spPr/>
    </dgm:pt>
    <dgm:pt modelId="{03CEAD0E-54CF-C74A-80E6-FE5B08891538}">
      <dgm:prSet phldrT="[Text]" custT="1"/>
      <dgm:spPr/>
      <dgm:t>
        <a:bodyPr/>
        <a:lstStyle/>
        <a:p>
          <a:pPr algn="ctr"/>
          <a:r>
            <a:rPr lang="en-US" sz="1600" b="1"/>
            <a:t>Data Ingestion               + Curation</a:t>
          </a:r>
          <a:endParaRPr lang="en-US" sz="1600" b="1" dirty="0"/>
        </a:p>
      </dgm:t>
    </dgm:pt>
    <dgm:pt modelId="{EABCFB7C-67AB-8447-A883-4E0FD6BBADBC}" type="parTrans" cxnId="{0CA331ED-B426-9F44-8064-6464C88F9F35}">
      <dgm:prSet/>
      <dgm:spPr/>
      <dgm:t>
        <a:bodyPr/>
        <a:lstStyle/>
        <a:p>
          <a:endParaRPr lang="en-US" sz="1600" b="1">
            <a:solidFill>
              <a:schemeClr val="tx1"/>
            </a:solidFill>
          </a:endParaRPr>
        </a:p>
      </dgm:t>
    </dgm:pt>
    <dgm:pt modelId="{0D12A7A1-F85B-8040-B6B9-996C41588088}" type="sibTrans" cxnId="{0CA331ED-B426-9F44-8064-6464C88F9F35}">
      <dgm:prSet/>
      <dgm:spPr/>
      <dgm:t>
        <a:bodyPr/>
        <a:lstStyle/>
        <a:p>
          <a:endParaRPr lang="en-US" sz="1600" b="1">
            <a:solidFill>
              <a:schemeClr val="tx1"/>
            </a:solidFill>
          </a:endParaRPr>
        </a:p>
      </dgm:t>
    </dgm:pt>
    <dgm:pt modelId="{9B3F89F3-842F-254F-B1D5-A7A3F716FB53}">
      <dgm:prSet custT="1"/>
      <dgm:spPr/>
      <dgm:t>
        <a:bodyPr/>
        <a:lstStyle/>
        <a:p>
          <a:pPr algn="ctr"/>
          <a:r>
            <a:rPr lang="en-US" sz="1600" b="1" dirty="0"/>
            <a:t>Model Training      + Tuning</a:t>
          </a:r>
        </a:p>
      </dgm:t>
    </dgm:pt>
    <dgm:pt modelId="{394ED10C-61EC-844F-B343-B426024A1918}" type="parTrans" cxnId="{375C2B96-5EEB-4042-8F70-B2E3308528C5}">
      <dgm:prSet/>
      <dgm:spPr/>
      <dgm:t>
        <a:bodyPr/>
        <a:lstStyle/>
        <a:p>
          <a:endParaRPr lang="en-US" sz="1600" b="1">
            <a:solidFill>
              <a:schemeClr val="tx1"/>
            </a:solidFill>
          </a:endParaRPr>
        </a:p>
      </dgm:t>
    </dgm:pt>
    <dgm:pt modelId="{CA59CEF4-1835-9243-9CE8-0ECAEE5EFDD3}" type="sibTrans" cxnId="{375C2B96-5EEB-4042-8F70-B2E3308528C5}">
      <dgm:prSet/>
      <dgm:spPr/>
      <dgm:t>
        <a:bodyPr/>
        <a:lstStyle/>
        <a:p>
          <a:endParaRPr lang="en-US" sz="1600" b="1">
            <a:solidFill>
              <a:schemeClr val="tx1"/>
            </a:solidFill>
          </a:endParaRPr>
        </a:p>
      </dgm:t>
    </dgm:pt>
    <dgm:pt modelId="{7181A385-8C0D-5041-B8F4-BC70C052DE1F}">
      <dgm:prSet phldrT="[Text]" custT="1"/>
      <dgm:spPr/>
      <dgm:t>
        <a:bodyPr/>
        <a:lstStyle/>
        <a:p>
          <a:pPr algn="ctr"/>
          <a:r>
            <a:rPr lang="en-US" sz="1600" b="1" dirty="0"/>
            <a:t>Featurization</a:t>
          </a:r>
        </a:p>
      </dgm:t>
    </dgm:pt>
    <dgm:pt modelId="{CE358AD0-8A4A-8748-89E6-7A6CD39508CC}" type="parTrans" cxnId="{B5A7547E-F517-2F47-95D9-1A1A38B80F6B}">
      <dgm:prSet/>
      <dgm:spPr/>
      <dgm:t>
        <a:bodyPr/>
        <a:lstStyle/>
        <a:p>
          <a:endParaRPr lang="en-US" sz="1600" b="1">
            <a:solidFill>
              <a:schemeClr val="tx1"/>
            </a:solidFill>
          </a:endParaRPr>
        </a:p>
      </dgm:t>
    </dgm:pt>
    <dgm:pt modelId="{DEB1B512-0E72-6A47-BDCF-F1BB0456A637}" type="sibTrans" cxnId="{B5A7547E-F517-2F47-95D9-1A1A38B80F6B}">
      <dgm:prSet/>
      <dgm:spPr/>
      <dgm:t>
        <a:bodyPr/>
        <a:lstStyle/>
        <a:p>
          <a:endParaRPr lang="en-US" sz="1600" b="1">
            <a:solidFill>
              <a:schemeClr val="tx1"/>
            </a:solidFill>
          </a:endParaRPr>
        </a:p>
      </dgm:t>
    </dgm:pt>
    <dgm:pt modelId="{4A3638EF-787A-6644-860D-8003E9AE2627}">
      <dgm:prSet custT="1"/>
      <dgm:spPr/>
      <dgm:t>
        <a:bodyPr/>
        <a:lstStyle/>
        <a:p>
          <a:r>
            <a:rPr lang="en-US" sz="1600" b="1" dirty="0"/>
            <a:t>Prediction Generation</a:t>
          </a:r>
        </a:p>
      </dgm:t>
    </dgm:pt>
    <dgm:pt modelId="{3997CD84-C481-294F-953D-AD2F6CB1C49B}" type="parTrans" cxnId="{D63288C6-4F8A-ED47-BC51-1DEF7E2AC7B9}">
      <dgm:prSet/>
      <dgm:spPr/>
      <dgm:t>
        <a:bodyPr/>
        <a:lstStyle/>
        <a:p>
          <a:endParaRPr lang="en-US" sz="1600" b="1">
            <a:solidFill>
              <a:schemeClr val="tx1"/>
            </a:solidFill>
          </a:endParaRPr>
        </a:p>
      </dgm:t>
    </dgm:pt>
    <dgm:pt modelId="{9700D29E-84CD-C546-9D98-FABEEDC2D564}" type="sibTrans" cxnId="{D63288C6-4F8A-ED47-BC51-1DEF7E2AC7B9}">
      <dgm:prSet/>
      <dgm:spPr/>
      <dgm:t>
        <a:bodyPr/>
        <a:lstStyle/>
        <a:p>
          <a:endParaRPr lang="en-US" sz="1600" b="1">
            <a:solidFill>
              <a:schemeClr val="tx1"/>
            </a:solidFill>
          </a:endParaRPr>
        </a:p>
      </dgm:t>
    </dgm:pt>
    <dgm:pt modelId="{EEB541B6-E648-3446-A7C7-739764B5F71C}">
      <dgm:prSet custT="1"/>
      <dgm:spPr/>
      <dgm:t>
        <a:bodyPr/>
        <a:lstStyle/>
        <a:p>
          <a:r>
            <a:rPr lang="en-US" sz="1600" b="1"/>
            <a:t>Visualization           + Analysis</a:t>
          </a:r>
          <a:endParaRPr lang="en-US" sz="1600" b="1" dirty="0"/>
        </a:p>
      </dgm:t>
    </dgm:pt>
    <dgm:pt modelId="{8C469EC5-CD5D-1340-8C89-E568806A7966}" type="parTrans" cxnId="{FCE7A6EB-C2C3-0D49-829D-8D9F10BB7C61}">
      <dgm:prSet/>
      <dgm:spPr/>
      <dgm:t>
        <a:bodyPr/>
        <a:lstStyle/>
        <a:p>
          <a:endParaRPr lang="en-US" sz="1600" b="1">
            <a:solidFill>
              <a:schemeClr val="tx1"/>
            </a:solidFill>
          </a:endParaRPr>
        </a:p>
      </dgm:t>
    </dgm:pt>
    <dgm:pt modelId="{032E9F3B-6696-E94D-99A7-A574BD837239}" type="sibTrans" cxnId="{FCE7A6EB-C2C3-0D49-829D-8D9F10BB7C61}">
      <dgm:prSet/>
      <dgm:spPr/>
      <dgm:t>
        <a:bodyPr/>
        <a:lstStyle/>
        <a:p>
          <a:endParaRPr lang="en-US" sz="1600" b="1">
            <a:solidFill>
              <a:schemeClr val="tx1"/>
            </a:solidFill>
          </a:endParaRPr>
        </a:p>
      </dgm:t>
    </dgm:pt>
    <dgm:pt modelId="{9DF4CEDB-6B4E-7749-9560-C2D61A72EE66}" type="pres">
      <dgm:prSet presAssocID="{C9B85823-A3FC-0646-8904-AB9015F67A49}" presName="Name0" presStyleCnt="0">
        <dgm:presLayoutVars>
          <dgm:dir/>
          <dgm:resizeHandles val="exact"/>
        </dgm:presLayoutVars>
      </dgm:prSet>
      <dgm:spPr/>
    </dgm:pt>
    <dgm:pt modelId="{BB4E2D6F-B6F1-7649-89D6-BF177B7E3307}" type="pres">
      <dgm:prSet presAssocID="{03CEAD0E-54CF-C74A-80E6-FE5B08891538}" presName="parTxOnly" presStyleLbl="node1" presStyleIdx="0" presStyleCnt="5">
        <dgm:presLayoutVars>
          <dgm:bulletEnabled val="1"/>
        </dgm:presLayoutVars>
      </dgm:prSet>
      <dgm:spPr/>
    </dgm:pt>
    <dgm:pt modelId="{BDCED689-8D3A-BE47-9570-97DC7EA1E569}" type="pres">
      <dgm:prSet presAssocID="{0D12A7A1-F85B-8040-B6B9-996C41588088}" presName="parSpace" presStyleCnt="0"/>
      <dgm:spPr/>
    </dgm:pt>
    <dgm:pt modelId="{E42F8DD8-3591-3C4E-98BE-0C53E77E4FA5}" type="pres">
      <dgm:prSet presAssocID="{7181A385-8C0D-5041-B8F4-BC70C052DE1F}" presName="parTxOnly" presStyleLbl="node1" presStyleIdx="1" presStyleCnt="5">
        <dgm:presLayoutVars>
          <dgm:bulletEnabled val="1"/>
        </dgm:presLayoutVars>
      </dgm:prSet>
      <dgm:spPr/>
    </dgm:pt>
    <dgm:pt modelId="{FD316B6A-3329-AA43-ACA0-51BCA5560829}" type="pres">
      <dgm:prSet presAssocID="{DEB1B512-0E72-6A47-BDCF-F1BB0456A637}" presName="parSpace" presStyleCnt="0"/>
      <dgm:spPr/>
    </dgm:pt>
    <dgm:pt modelId="{6CDC93ED-E72A-5D43-ACB4-77A6F74CE136}" type="pres">
      <dgm:prSet presAssocID="{9B3F89F3-842F-254F-B1D5-A7A3F716FB53}" presName="parTxOnly" presStyleLbl="node1" presStyleIdx="2" presStyleCnt="5">
        <dgm:presLayoutVars>
          <dgm:bulletEnabled val="1"/>
        </dgm:presLayoutVars>
      </dgm:prSet>
      <dgm:spPr/>
    </dgm:pt>
    <dgm:pt modelId="{EE463D32-7D76-C04A-8CA8-56126D9EFBFB}" type="pres">
      <dgm:prSet presAssocID="{CA59CEF4-1835-9243-9CE8-0ECAEE5EFDD3}" presName="parSpace" presStyleCnt="0"/>
      <dgm:spPr/>
    </dgm:pt>
    <dgm:pt modelId="{13512349-37E0-604B-9220-A768ADB4D884}" type="pres">
      <dgm:prSet presAssocID="{4A3638EF-787A-6644-860D-8003E9AE2627}" presName="parTxOnly" presStyleLbl="node1" presStyleIdx="3" presStyleCnt="5">
        <dgm:presLayoutVars>
          <dgm:bulletEnabled val="1"/>
        </dgm:presLayoutVars>
      </dgm:prSet>
      <dgm:spPr/>
    </dgm:pt>
    <dgm:pt modelId="{CCAD3954-748C-3548-856C-238642BF3002}" type="pres">
      <dgm:prSet presAssocID="{9700D29E-84CD-C546-9D98-FABEEDC2D564}" presName="parSpace" presStyleCnt="0"/>
      <dgm:spPr/>
    </dgm:pt>
    <dgm:pt modelId="{84A62DAE-97C0-B641-8EDA-E4C930F6B85D}" type="pres">
      <dgm:prSet presAssocID="{EEB541B6-E648-3446-A7C7-739764B5F71C}" presName="parTxOnly" presStyleLbl="node1" presStyleIdx="4" presStyleCnt="5">
        <dgm:presLayoutVars>
          <dgm:bulletEnabled val="1"/>
        </dgm:presLayoutVars>
      </dgm:prSet>
      <dgm:spPr/>
    </dgm:pt>
  </dgm:ptLst>
  <dgm:cxnLst>
    <dgm:cxn modelId="{5BCF490E-A3D5-C941-AFBC-AC50B20E0C8F}" type="presOf" srcId="{9B3F89F3-842F-254F-B1D5-A7A3F716FB53}" destId="{6CDC93ED-E72A-5D43-ACB4-77A6F74CE136}" srcOrd="0" destOrd="0" presId="urn:microsoft.com/office/officeart/2005/8/layout/hChevron3"/>
    <dgm:cxn modelId="{3052CC4C-9F89-9B45-99A0-53FD01FFD974}" type="presOf" srcId="{7181A385-8C0D-5041-B8F4-BC70C052DE1F}" destId="{E42F8DD8-3591-3C4E-98BE-0C53E77E4FA5}" srcOrd="0" destOrd="0" presId="urn:microsoft.com/office/officeart/2005/8/layout/hChevron3"/>
    <dgm:cxn modelId="{4386DE7C-EE33-3849-987F-03238EDA34FC}" type="presOf" srcId="{03CEAD0E-54CF-C74A-80E6-FE5B08891538}" destId="{BB4E2D6F-B6F1-7649-89D6-BF177B7E3307}" srcOrd="0" destOrd="0" presId="urn:microsoft.com/office/officeart/2005/8/layout/hChevron3"/>
    <dgm:cxn modelId="{B5A7547E-F517-2F47-95D9-1A1A38B80F6B}" srcId="{C9B85823-A3FC-0646-8904-AB9015F67A49}" destId="{7181A385-8C0D-5041-B8F4-BC70C052DE1F}" srcOrd="1" destOrd="0" parTransId="{CE358AD0-8A4A-8748-89E6-7A6CD39508CC}" sibTransId="{DEB1B512-0E72-6A47-BDCF-F1BB0456A637}"/>
    <dgm:cxn modelId="{F645B290-0D2A-A340-8070-03E6A95F28F5}" type="presOf" srcId="{4A3638EF-787A-6644-860D-8003E9AE2627}" destId="{13512349-37E0-604B-9220-A768ADB4D884}" srcOrd="0" destOrd="0" presId="urn:microsoft.com/office/officeart/2005/8/layout/hChevron3"/>
    <dgm:cxn modelId="{375C2B96-5EEB-4042-8F70-B2E3308528C5}" srcId="{C9B85823-A3FC-0646-8904-AB9015F67A49}" destId="{9B3F89F3-842F-254F-B1D5-A7A3F716FB53}" srcOrd="2" destOrd="0" parTransId="{394ED10C-61EC-844F-B343-B426024A1918}" sibTransId="{CA59CEF4-1835-9243-9CE8-0ECAEE5EFDD3}"/>
    <dgm:cxn modelId="{D63288C6-4F8A-ED47-BC51-1DEF7E2AC7B9}" srcId="{C9B85823-A3FC-0646-8904-AB9015F67A49}" destId="{4A3638EF-787A-6644-860D-8003E9AE2627}" srcOrd="3" destOrd="0" parTransId="{3997CD84-C481-294F-953D-AD2F6CB1C49B}" sibTransId="{9700D29E-84CD-C546-9D98-FABEEDC2D564}"/>
    <dgm:cxn modelId="{D7DA6CC7-5AE3-8649-BBBC-3509E73D769B}" type="presOf" srcId="{C9B85823-A3FC-0646-8904-AB9015F67A49}" destId="{9DF4CEDB-6B4E-7749-9560-C2D61A72EE66}" srcOrd="0" destOrd="0" presId="urn:microsoft.com/office/officeart/2005/8/layout/hChevron3"/>
    <dgm:cxn modelId="{FCE7A6EB-C2C3-0D49-829D-8D9F10BB7C61}" srcId="{C9B85823-A3FC-0646-8904-AB9015F67A49}" destId="{EEB541B6-E648-3446-A7C7-739764B5F71C}" srcOrd="4" destOrd="0" parTransId="{8C469EC5-CD5D-1340-8C89-E568806A7966}" sibTransId="{032E9F3B-6696-E94D-99A7-A574BD837239}"/>
    <dgm:cxn modelId="{0CA331ED-B426-9F44-8064-6464C88F9F35}" srcId="{C9B85823-A3FC-0646-8904-AB9015F67A49}" destId="{03CEAD0E-54CF-C74A-80E6-FE5B08891538}" srcOrd="0" destOrd="0" parTransId="{EABCFB7C-67AB-8447-A883-4E0FD6BBADBC}" sibTransId="{0D12A7A1-F85B-8040-B6B9-996C41588088}"/>
    <dgm:cxn modelId="{779AE4FF-463B-964C-94A2-B4C7375CD5A3}" type="presOf" srcId="{EEB541B6-E648-3446-A7C7-739764B5F71C}" destId="{84A62DAE-97C0-B641-8EDA-E4C930F6B85D}" srcOrd="0" destOrd="0" presId="urn:microsoft.com/office/officeart/2005/8/layout/hChevron3"/>
    <dgm:cxn modelId="{CEA3D857-2E19-4740-ABF7-6D1F8B4A9EB4}" type="presParOf" srcId="{9DF4CEDB-6B4E-7749-9560-C2D61A72EE66}" destId="{BB4E2D6F-B6F1-7649-89D6-BF177B7E3307}" srcOrd="0" destOrd="0" presId="urn:microsoft.com/office/officeart/2005/8/layout/hChevron3"/>
    <dgm:cxn modelId="{F639DC6F-915C-734E-8FF5-B0483EA2CF6D}" type="presParOf" srcId="{9DF4CEDB-6B4E-7749-9560-C2D61A72EE66}" destId="{BDCED689-8D3A-BE47-9570-97DC7EA1E569}" srcOrd="1" destOrd="0" presId="urn:microsoft.com/office/officeart/2005/8/layout/hChevron3"/>
    <dgm:cxn modelId="{7FD537DA-9936-584C-9BA9-68AF3A995DAB}" type="presParOf" srcId="{9DF4CEDB-6B4E-7749-9560-C2D61A72EE66}" destId="{E42F8DD8-3591-3C4E-98BE-0C53E77E4FA5}" srcOrd="2" destOrd="0" presId="urn:microsoft.com/office/officeart/2005/8/layout/hChevron3"/>
    <dgm:cxn modelId="{43CC1654-0CA2-214E-9B70-0A4B046895FF}" type="presParOf" srcId="{9DF4CEDB-6B4E-7749-9560-C2D61A72EE66}" destId="{FD316B6A-3329-AA43-ACA0-51BCA5560829}" srcOrd="3" destOrd="0" presId="urn:microsoft.com/office/officeart/2005/8/layout/hChevron3"/>
    <dgm:cxn modelId="{5AC0B969-62D5-A44E-A92D-F21ACADF9CE1}" type="presParOf" srcId="{9DF4CEDB-6B4E-7749-9560-C2D61A72EE66}" destId="{6CDC93ED-E72A-5D43-ACB4-77A6F74CE136}" srcOrd="4" destOrd="0" presId="urn:microsoft.com/office/officeart/2005/8/layout/hChevron3"/>
    <dgm:cxn modelId="{AD8189F6-3DBB-2C40-96AF-8ED57E47495A}" type="presParOf" srcId="{9DF4CEDB-6B4E-7749-9560-C2D61A72EE66}" destId="{EE463D32-7D76-C04A-8CA8-56126D9EFBFB}" srcOrd="5" destOrd="0" presId="urn:microsoft.com/office/officeart/2005/8/layout/hChevron3"/>
    <dgm:cxn modelId="{0C5FEFCC-3194-4747-867D-A300B2F5674F}" type="presParOf" srcId="{9DF4CEDB-6B4E-7749-9560-C2D61A72EE66}" destId="{13512349-37E0-604B-9220-A768ADB4D884}" srcOrd="6" destOrd="0" presId="urn:microsoft.com/office/officeart/2005/8/layout/hChevron3"/>
    <dgm:cxn modelId="{4A573029-20C9-AD4C-A058-B72B55D602A4}" type="presParOf" srcId="{9DF4CEDB-6B4E-7749-9560-C2D61A72EE66}" destId="{CCAD3954-748C-3548-856C-238642BF3002}" srcOrd="7" destOrd="0" presId="urn:microsoft.com/office/officeart/2005/8/layout/hChevron3"/>
    <dgm:cxn modelId="{09F22B34-6D16-C145-8951-E440B267F7F2}" type="presParOf" srcId="{9DF4CEDB-6B4E-7749-9560-C2D61A72EE66}" destId="{84A62DAE-97C0-B641-8EDA-E4C930F6B85D}"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9B85823-A3FC-0646-8904-AB9015F67A49}" type="doc">
      <dgm:prSet loTypeId="urn:microsoft.com/office/officeart/2005/8/layout/hChevron3" loCatId="" qsTypeId="urn:microsoft.com/office/officeart/2005/8/quickstyle/simple2" qsCatId="simple" csTypeId="urn:microsoft.com/office/officeart/2005/8/colors/accent5_3" csCatId="accent5" phldr="1"/>
      <dgm:spPr/>
    </dgm:pt>
    <dgm:pt modelId="{03CEAD0E-54CF-C74A-80E6-FE5B08891538}">
      <dgm:prSet phldrT="[Text]" custT="1"/>
      <dgm:spPr/>
      <dgm:t>
        <a:bodyPr/>
        <a:lstStyle/>
        <a:p>
          <a:pPr algn="ctr"/>
          <a:r>
            <a:rPr lang="en-US" sz="1600" b="1"/>
            <a:t>Data Ingestion               + Curation</a:t>
          </a:r>
          <a:endParaRPr lang="en-US" sz="1600" b="1" dirty="0"/>
        </a:p>
      </dgm:t>
    </dgm:pt>
    <dgm:pt modelId="{EABCFB7C-67AB-8447-A883-4E0FD6BBADBC}" type="parTrans" cxnId="{0CA331ED-B426-9F44-8064-6464C88F9F35}">
      <dgm:prSet/>
      <dgm:spPr/>
      <dgm:t>
        <a:bodyPr/>
        <a:lstStyle/>
        <a:p>
          <a:endParaRPr lang="en-US" sz="1600" b="1">
            <a:solidFill>
              <a:schemeClr val="tx1"/>
            </a:solidFill>
          </a:endParaRPr>
        </a:p>
      </dgm:t>
    </dgm:pt>
    <dgm:pt modelId="{0D12A7A1-F85B-8040-B6B9-996C41588088}" type="sibTrans" cxnId="{0CA331ED-B426-9F44-8064-6464C88F9F35}">
      <dgm:prSet/>
      <dgm:spPr/>
      <dgm:t>
        <a:bodyPr/>
        <a:lstStyle/>
        <a:p>
          <a:endParaRPr lang="en-US" sz="1600" b="1">
            <a:solidFill>
              <a:schemeClr val="tx1"/>
            </a:solidFill>
          </a:endParaRPr>
        </a:p>
      </dgm:t>
    </dgm:pt>
    <dgm:pt modelId="{9B3F89F3-842F-254F-B1D5-A7A3F716FB53}">
      <dgm:prSet custT="1"/>
      <dgm:spPr/>
      <dgm:t>
        <a:bodyPr/>
        <a:lstStyle/>
        <a:p>
          <a:pPr algn="ctr"/>
          <a:r>
            <a:rPr lang="en-US" sz="1600" b="1" dirty="0"/>
            <a:t>Model Training      + Tuning</a:t>
          </a:r>
        </a:p>
      </dgm:t>
    </dgm:pt>
    <dgm:pt modelId="{394ED10C-61EC-844F-B343-B426024A1918}" type="parTrans" cxnId="{375C2B96-5EEB-4042-8F70-B2E3308528C5}">
      <dgm:prSet/>
      <dgm:spPr/>
      <dgm:t>
        <a:bodyPr/>
        <a:lstStyle/>
        <a:p>
          <a:endParaRPr lang="en-US" sz="1600" b="1">
            <a:solidFill>
              <a:schemeClr val="tx1"/>
            </a:solidFill>
          </a:endParaRPr>
        </a:p>
      </dgm:t>
    </dgm:pt>
    <dgm:pt modelId="{CA59CEF4-1835-9243-9CE8-0ECAEE5EFDD3}" type="sibTrans" cxnId="{375C2B96-5EEB-4042-8F70-B2E3308528C5}">
      <dgm:prSet/>
      <dgm:spPr/>
      <dgm:t>
        <a:bodyPr/>
        <a:lstStyle/>
        <a:p>
          <a:endParaRPr lang="en-US" sz="1600" b="1">
            <a:solidFill>
              <a:schemeClr val="tx1"/>
            </a:solidFill>
          </a:endParaRPr>
        </a:p>
      </dgm:t>
    </dgm:pt>
    <dgm:pt modelId="{7181A385-8C0D-5041-B8F4-BC70C052DE1F}">
      <dgm:prSet phldrT="[Text]" custT="1"/>
      <dgm:spPr/>
      <dgm:t>
        <a:bodyPr/>
        <a:lstStyle/>
        <a:p>
          <a:pPr algn="ctr"/>
          <a:r>
            <a:rPr lang="en-US" sz="1600" b="1" dirty="0"/>
            <a:t>Featurization</a:t>
          </a:r>
        </a:p>
      </dgm:t>
    </dgm:pt>
    <dgm:pt modelId="{CE358AD0-8A4A-8748-89E6-7A6CD39508CC}" type="parTrans" cxnId="{B5A7547E-F517-2F47-95D9-1A1A38B80F6B}">
      <dgm:prSet/>
      <dgm:spPr/>
      <dgm:t>
        <a:bodyPr/>
        <a:lstStyle/>
        <a:p>
          <a:endParaRPr lang="en-US" sz="1600" b="1">
            <a:solidFill>
              <a:schemeClr val="tx1"/>
            </a:solidFill>
          </a:endParaRPr>
        </a:p>
      </dgm:t>
    </dgm:pt>
    <dgm:pt modelId="{DEB1B512-0E72-6A47-BDCF-F1BB0456A637}" type="sibTrans" cxnId="{B5A7547E-F517-2F47-95D9-1A1A38B80F6B}">
      <dgm:prSet/>
      <dgm:spPr/>
      <dgm:t>
        <a:bodyPr/>
        <a:lstStyle/>
        <a:p>
          <a:endParaRPr lang="en-US" sz="1600" b="1">
            <a:solidFill>
              <a:schemeClr val="tx1"/>
            </a:solidFill>
          </a:endParaRPr>
        </a:p>
      </dgm:t>
    </dgm:pt>
    <dgm:pt modelId="{4A3638EF-787A-6644-860D-8003E9AE2627}">
      <dgm:prSet custT="1"/>
      <dgm:spPr>
        <a:solidFill>
          <a:srgbClr val="FFC617"/>
        </a:solidFill>
      </dgm:spPr>
      <dgm:t>
        <a:bodyPr/>
        <a:lstStyle/>
        <a:p>
          <a:r>
            <a:rPr lang="en-US" sz="1600" b="1" dirty="0"/>
            <a:t>Prediction Generation</a:t>
          </a:r>
        </a:p>
      </dgm:t>
    </dgm:pt>
    <dgm:pt modelId="{3997CD84-C481-294F-953D-AD2F6CB1C49B}" type="parTrans" cxnId="{D63288C6-4F8A-ED47-BC51-1DEF7E2AC7B9}">
      <dgm:prSet/>
      <dgm:spPr/>
      <dgm:t>
        <a:bodyPr/>
        <a:lstStyle/>
        <a:p>
          <a:endParaRPr lang="en-US" sz="1600" b="1">
            <a:solidFill>
              <a:schemeClr val="tx1"/>
            </a:solidFill>
          </a:endParaRPr>
        </a:p>
      </dgm:t>
    </dgm:pt>
    <dgm:pt modelId="{9700D29E-84CD-C546-9D98-FABEEDC2D564}" type="sibTrans" cxnId="{D63288C6-4F8A-ED47-BC51-1DEF7E2AC7B9}">
      <dgm:prSet/>
      <dgm:spPr/>
      <dgm:t>
        <a:bodyPr/>
        <a:lstStyle/>
        <a:p>
          <a:endParaRPr lang="en-US" sz="1600" b="1">
            <a:solidFill>
              <a:schemeClr val="tx1"/>
            </a:solidFill>
          </a:endParaRPr>
        </a:p>
      </dgm:t>
    </dgm:pt>
    <dgm:pt modelId="{EEB541B6-E648-3446-A7C7-739764B5F71C}">
      <dgm:prSet custT="1"/>
      <dgm:spPr/>
      <dgm:t>
        <a:bodyPr/>
        <a:lstStyle/>
        <a:p>
          <a:r>
            <a:rPr lang="en-US" sz="1600" b="1"/>
            <a:t>Visualization           + Analysis</a:t>
          </a:r>
          <a:endParaRPr lang="en-US" sz="1600" b="1" dirty="0"/>
        </a:p>
      </dgm:t>
    </dgm:pt>
    <dgm:pt modelId="{8C469EC5-CD5D-1340-8C89-E568806A7966}" type="parTrans" cxnId="{FCE7A6EB-C2C3-0D49-829D-8D9F10BB7C61}">
      <dgm:prSet/>
      <dgm:spPr/>
      <dgm:t>
        <a:bodyPr/>
        <a:lstStyle/>
        <a:p>
          <a:endParaRPr lang="en-US" sz="1600" b="1">
            <a:solidFill>
              <a:schemeClr val="tx1"/>
            </a:solidFill>
          </a:endParaRPr>
        </a:p>
      </dgm:t>
    </dgm:pt>
    <dgm:pt modelId="{032E9F3B-6696-E94D-99A7-A574BD837239}" type="sibTrans" cxnId="{FCE7A6EB-C2C3-0D49-829D-8D9F10BB7C61}">
      <dgm:prSet/>
      <dgm:spPr/>
      <dgm:t>
        <a:bodyPr/>
        <a:lstStyle/>
        <a:p>
          <a:endParaRPr lang="en-US" sz="1600" b="1">
            <a:solidFill>
              <a:schemeClr val="tx1"/>
            </a:solidFill>
          </a:endParaRPr>
        </a:p>
      </dgm:t>
    </dgm:pt>
    <dgm:pt modelId="{9DF4CEDB-6B4E-7749-9560-C2D61A72EE66}" type="pres">
      <dgm:prSet presAssocID="{C9B85823-A3FC-0646-8904-AB9015F67A49}" presName="Name0" presStyleCnt="0">
        <dgm:presLayoutVars>
          <dgm:dir/>
          <dgm:resizeHandles val="exact"/>
        </dgm:presLayoutVars>
      </dgm:prSet>
      <dgm:spPr/>
    </dgm:pt>
    <dgm:pt modelId="{BB4E2D6F-B6F1-7649-89D6-BF177B7E3307}" type="pres">
      <dgm:prSet presAssocID="{03CEAD0E-54CF-C74A-80E6-FE5B08891538}" presName="parTxOnly" presStyleLbl="node1" presStyleIdx="0" presStyleCnt="5">
        <dgm:presLayoutVars>
          <dgm:bulletEnabled val="1"/>
        </dgm:presLayoutVars>
      </dgm:prSet>
      <dgm:spPr/>
    </dgm:pt>
    <dgm:pt modelId="{BDCED689-8D3A-BE47-9570-97DC7EA1E569}" type="pres">
      <dgm:prSet presAssocID="{0D12A7A1-F85B-8040-B6B9-996C41588088}" presName="parSpace" presStyleCnt="0"/>
      <dgm:spPr/>
    </dgm:pt>
    <dgm:pt modelId="{E42F8DD8-3591-3C4E-98BE-0C53E77E4FA5}" type="pres">
      <dgm:prSet presAssocID="{7181A385-8C0D-5041-B8F4-BC70C052DE1F}" presName="parTxOnly" presStyleLbl="node1" presStyleIdx="1" presStyleCnt="5">
        <dgm:presLayoutVars>
          <dgm:bulletEnabled val="1"/>
        </dgm:presLayoutVars>
      </dgm:prSet>
      <dgm:spPr/>
    </dgm:pt>
    <dgm:pt modelId="{FD316B6A-3329-AA43-ACA0-51BCA5560829}" type="pres">
      <dgm:prSet presAssocID="{DEB1B512-0E72-6A47-BDCF-F1BB0456A637}" presName="parSpace" presStyleCnt="0"/>
      <dgm:spPr/>
    </dgm:pt>
    <dgm:pt modelId="{6CDC93ED-E72A-5D43-ACB4-77A6F74CE136}" type="pres">
      <dgm:prSet presAssocID="{9B3F89F3-842F-254F-B1D5-A7A3F716FB53}" presName="parTxOnly" presStyleLbl="node1" presStyleIdx="2" presStyleCnt="5">
        <dgm:presLayoutVars>
          <dgm:bulletEnabled val="1"/>
        </dgm:presLayoutVars>
      </dgm:prSet>
      <dgm:spPr/>
    </dgm:pt>
    <dgm:pt modelId="{EE463D32-7D76-C04A-8CA8-56126D9EFBFB}" type="pres">
      <dgm:prSet presAssocID="{CA59CEF4-1835-9243-9CE8-0ECAEE5EFDD3}" presName="parSpace" presStyleCnt="0"/>
      <dgm:spPr/>
    </dgm:pt>
    <dgm:pt modelId="{13512349-37E0-604B-9220-A768ADB4D884}" type="pres">
      <dgm:prSet presAssocID="{4A3638EF-787A-6644-860D-8003E9AE2627}" presName="parTxOnly" presStyleLbl="node1" presStyleIdx="3" presStyleCnt="5">
        <dgm:presLayoutVars>
          <dgm:bulletEnabled val="1"/>
        </dgm:presLayoutVars>
      </dgm:prSet>
      <dgm:spPr/>
    </dgm:pt>
    <dgm:pt modelId="{CCAD3954-748C-3548-856C-238642BF3002}" type="pres">
      <dgm:prSet presAssocID="{9700D29E-84CD-C546-9D98-FABEEDC2D564}" presName="parSpace" presStyleCnt="0"/>
      <dgm:spPr/>
    </dgm:pt>
    <dgm:pt modelId="{84A62DAE-97C0-B641-8EDA-E4C930F6B85D}" type="pres">
      <dgm:prSet presAssocID="{EEB541B6-E648-3446-A7C7-739764B5F71C}" presName="parTxOnly" presStyleLbl="node1" presStyleIdx="4" presStyleCnt="5">
        <dgm:presLayoutVars>
          <dgm:bulletEnabled val="1"/>
        </dgm:presLayoutVars>
      </dgm:prSet>
      <dgm:spPr/>
    </dgm:pt>
  </dgm:ptLst>
  <dgm:cxnLst>
    <dgm:cxn modelId="{5BCF490E-A3D5-C941-AFBC-AC50B20E0C8F}" type="presOf" srcId="{9B3F89F3-842F-254F-B1D5-A7A3F716FB53}" destId="{6CDC93ED-E72A-5D43-ACB4-77A6F74CE136}" srcOrd="0" destOrd="0" presId="urn:microsoft.com/office/officeart/2005/8/layout/hChevron3"/>
    <dgm:cxn modelId="{3052CC4C-9F89-9B45-99A0-53FD01FFD974}" type="presOf" srcId="{7181A385-8C0D-5041-B8F4-BC70C052DE1F}" destId="{E42F8DD8-3591-3C4E-98BE-0C53E77E4FA5}" srcOrd="0" destOrd="0" presId="urn:microsoft.com/office/officeart/2005/8/layout/hChevron3"/>
    <dgm:cxn modelId="{4386DE7C-EE33-3849-987F-03238EDA34FC}" type="presOf" srcId="{03CEAD0E-54CF-C74A-80E6-FE5B08891538}" destId="{BB4E2D6F-B6F1-7649-89D6-BF177B7E3307}" srcOrd="0" destOrd="0" presId="urn:microsoft.com/office/officeart/2005/8/layout/hChevron3"/>
    <dgm:cxn modelId="{B5A7547E-F517-2F47-95D9-1A1A38B80F6B}" srcId="{C9B85823-A3FC-0646-8904-AB9015F67A49}" destId="{7181A385-8C0D-5041-B8F4-BC70C052DE1F}" srcOrd="1" destOrd="0" parTransId="{CE358AD0-8A4A-8748-89E6-7A6CD39508CC}" sibTransId="{DEB1B512-0E72-6A47-BDCF-F1BB0456A637}"/>
    <dgm:cxn modelId="{F645B290-0D2A-A340-8070-03E6A95F28F5}" type="presOf" srcId="{4A3638EF-787A-6644-860D-8003E9AE2627}" destId="{13512349-37E0-604B-9220-A768ADB4D884}" srcOrd="0" destOrd="0" presId="urn:microsoft.com/office/officeart/2005/8/layout/hChevron3"/>
    <dgm:cxn modelId="{375C2B96-5EEB-4042-8F70-B2E3308528C5}" srcId="{C9B85823-A3FC-0646-8904-AB9015F67A49}" destId="{9B3F89F3-842F-254F-B1D5-A7A3F716FB53}" srcOrd="2" destOrd="0" parTransId="{394ED10C-61EC-844F-B343-B426024A1918}" sibTransId="{CA59CEF4-1835-9243-9CE8-0ECAEE5EFDD3}"/>
    <dgm:cxn modelId="{D63288C6-4F8A-ED47-BC51-1DEF7E2AC7B9}" srcId="{C9B85823-A3FC-0646-8904-AB9015F67A49}" destId="{4A3638EF-787A-6644-860D-8003E9AE2627}" srcOrd="3" destOrd="0" parTransId="{3997CD84-C481-294F-953D-AD2F6CB1C49B}" sibTransId="{9700D29E-84CD-C546-9D98-FABEEDC2D564}"/>
    <dgm:cxn modelId="{D7DA6CC7-5AE3-8649-BBBC-3509E73D769B}" type="presOf" srcId="{C9B85823-A3FC-0646-8904-AB9015F67A49}" destId="{9DF4CEDB-6B4E-7749-9560-C2D61A72EE66}" srcOrd="0" destOrd="0" presId="urn:microsoft.com/office/officeart/2005/8/layout/hChevron3"/>
    <dgm:cxn modelId="{FCE7A6EB-C2C3-0D49-829D-8D9F10BB7C61}" srcId="{C9B85823-A3FC-0646-8904-AB9015F67A49}" destId="{EEB541B6-E648-3446-A7C7-739764B5F71C}" srcOrd="4" destOrd="0" parTransId="{8C469EC5-CD5D-1340-8C89-E568806A7966}" sibTransId="{032E9F3B-6696-E94D-99A7-A574BD837239}"/>
    <dgm:cxn modelId="{0CA331ED-B426-9F44-8064-6464C88F9F35}" srcId="{C9B85823-A3FC-0646-8904-AB9015F67A49}" destId="{03CEAD0E-54CF-C74A-80E6-FE5B08891538}" srcOrd="0" destOrd="0" parTransId="{EABCFB7C-67AB-8447-A883-4E0FD6BBADBC}" sibTransId="{0D12A7A1-F85B-8040-B6B9-996C41588088}"/>
    <dgm:cxn modelId="{779AE4FF-463B-964C-94A2-B4C7375CD5A3}" type="presOf" srcId="{EEB541B6-E648-3446-A7C7-739764B5F71C}" destId="{84A62DAE-97C0-B641-8EDA-E4C930F6B85D}" srcOrd="0" destOrd="0" presId="urn:microsoft.com/office/officeart/2005/8/layout/hChevron3"/>
    <dgm:cxn modelId="{CEA3D857-2E19-4740-ABF7-6D1F8B4A9EB4}" type="presParOf" srcId="{9DF4CEDB-6B4E-7749-9560-C2D61A72EE66}" destId="{BB4E2D6F-B6F1-7649-89D6-BF177B7E3307}" srcOrd="0" destOrd="0" presId="urn:microsoft.com/office/officeart/2005/8/layout/hChevron3"/>
    <dgm:cxn modelId="{F639DC6F-915C-734E-8FF5-B0483EA2CF6D}" type="presParOf" srcId="{9DF4CEDB-6B4E-7749-9560-C2D61A72EE66}" destId="{BDCED689-8D3A-BE47-9570-97DC7EA1E569}" srcOrd="1" destOrd="0" presId="urn:microsoft.com/office/officeart/2005/8/layout/hChevron3"/>
    <dgm:cxn modelId="{7FD537DA-9936-584C-9BA9-68AF3A995DAB}" type="presParOf" srcId="{9DF4CEDB-6B4E-7749-9560-C2D61A72EE66}" destId="{E42F8DD8-3591-3C4E-98BE-0C53E77E4FA5}" srcOrd="2" destOrd="0" presId="urn:microsoft.com/office/officeart/2005/8/layout/hChevron3"/>
    <dgm:cxn modelId="{43CC1654-0CA2-214E-9B70-0A4B046895FF}" type="presParOf" srcId="{9DF4CEDB-6B4E-7749-9560-C2D61A72EE66}" destId="{FD316B6A-3329-AA43-ACA0-51BCA5560829}" srcOrd="3" destOrd="0" presId="urn:microsoft.com/office/officeart/2005/8/layout/hChevron3"/>
    <dgm:cxn modelId="{5AC0B969-62D5-A44E-A92D-F21ACADF9CE1}" type="presParOf" srcId="{9DF4CEDB-6B4E-7749-9560-C2D61A72EE66}" destId="{6CDC93ED-E72A-5D43-ACB4-77A6F74CE136}" srcOrd="4" destOrd="0" presId="urn:microsoft.com/office/officeart/2005/8/layout/hChevron3"/>
    <dgm:cxn modelId="{AD8189F6-3DBB-2C40-96AF-8ED57E47495A}" type="presParOf" srcId="{9DF4CEDB-6B4E-7749-9560-C2D61A72EE66}" destId="{EE463D32-7D76-C04A-8CA8-56126D9EFBFB}" srcOrd="5" destOrd="0" presId="urn:microsoft.com/office/officeart/2005/8/layout/hChevron3"/>
    <dgm:cxn modelId="{0C5FEFCC-3194-4747-867D-A300B2F5674F}" type="presParOf" srcId="{9DF4CEDB-6B4E-7749-9560-C2D61A72EE66}" destId="{13512349-37E0-604B-9220-A768ADB4D884}" srcOrd="6" destOrd="0" presId="urn:microsoft.com/office/officeart/2005/8/layout/hChevron3"/>
    <dgm:cxn modelId="{4A573029-20C9-AD4C-A058-B72B55D602A4}" type="presParOf" srcId="{9DF4CEDB-6B4E-7749-9560-C2D61A72EE66}" destId="{CCAD3954-748C-3548-856C-238642BF3002}" srcOrd="7" destOrd="0" presId="urn:microsoft.com/office/officeart/2005/8/layout/hChevron3"/>
    <dgm:cxn modelId="{09F22B34-6D16-C145-8951-E440B267F7F2}" type="presParOf" srcId="{9DF4CEDB-6B4E-7749-9560-C2D61A72EE66}" destId="{84A62DAE-97C0-B641-8EDA-E4C930F6B85D}"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C0274-24E1-4E8A-BBFD-86E3C6418408}">
      <dsp:nvSpPr>
        <dsp:cNvPr id="0" name=""/>
        <dsp:cNvSpPr/>
      </dsp:nvSpPr>
      <dsp:spPr>
        <a:xfrm>
          <a:off x="787871" y="99504"/>
          <a:ext cx="1493699" cy="1493699"/>
        </a:xfrm>
        <a:prstGeom prst="ellipse">
          <a:avLst/>
        </a:prstGeom>
        <a:solidFill>
          <a:schemeClr val="accent5">
            <a:alpha val="5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latin typeface="Century Gothic" panose="020B0502020202020204" pitchFamily="34" charset="0"/>
          </a:endParaRPr>
        </a:p>
      </dsp:txBody>
      <dsp:txXfrm>
        <a:off x="987031" y="360901"/>
        <a:ext cx="1095379" cy="672164"/>
      </dsp:txXfrm>
    </dsp:sp>
    <dsp:sp modelId="{8DA599FF-8CCD-4E91-873B-BCB3522B84FC}">
      <dsp:nvSpPr>
        <dsp:cNvPr id="0" name=""/>
        <dsp:cNvSpPr/>
      </dsp:nvSpPr>
      <dsp:spPr>
        <a:xfrm>
          <a:off x="1374225" y="1115128"/>
          <a:ext cx="1493699" cy="1493699"/>
        </a:xfrm>
        <a:prstGeom prst="ellipse">
          <a:avLst/>
        </a:prstGeom>
        <a:solidFill>
          <a:schemeClr val="accent5">
            <a:alpha val="5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latin typeface="Century Gothic" panose="020B0502020202020204" pitchFamily="34" charset="0"/>
          </a:endParaRPr>
        </a:p>
      </dsp:txBody>
      <dsp:txXfrm>
        <a:off x="1831048" y="1501000"/>
        <a:ext cx="896219" cy="821534"/>
      </dsp:txXfrm>
    </dsp:sp>
    <dsp:sp modelId="{28957661-276A-42DB-A5BF-2BDC639B9670}">
      <dsp:nvSpPr>
        <dsp:cNvPr id="0" name=""/>
        <dsp:cNvSpPr/>
      </dsp:nvSpPr>
      <dsp:spPr>
        <a:xfrm>
          <a:off x="201517" y="1115128"/>
          <a:ext cx="1493699" cy="1493699"/>
        </a:xfrm>
        <a:prstGeom prst="ellipse">
          <a:avLst/>
        </a:prstGeom>
        <a:solidFill>
          <a:schemeClr val="accent5">
            <a:alpha val="5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latin typeface="Century Gothic" panose="020B0502020202020204" pitchFamily="34" charset="0"/>
          </a:endParaRPr>
        </a:p>
      </dsp:txBody>
      <dsp:txXfrm>
        <a:off x="342174" y="1501000"/>
        <a:ext cx="896219" cy="8215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908FC-8C74-46B5-BF02-B964D0CA5CDE}">
      <dsp:nvSpPr>
        <dsp:cNvPr id="0" name=""/>
        <dsp:cNvSpPr/>
      </dsp:nvSpPr>
      <dsp:spPr>
        <a:xfrm>
          <a:off x="0" y="789735"/>
          <a:ext cx="10515600" cy="144925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F9B048-CF22-4D02-87A2-3554F3DD4BA9}">
      <dsp:nvSpPr>
        <dsp:cNvPr id="0" name=""/>
        <dsp:cNvSpPr/>
      </dsp:nvSpPr>
      <dsp:spPr>
        <a:xfrm>
          <a:off x="438398" y="1115817"/>
          <a:ext cx="797088" cy="79708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BDF6A3-F64D-4C0E-86A4-3DA6D76B707C}">
      <dsp:nvSpPr>
        <dsp:cNvPr id="0" name=""/>
        <dsp:cNvSpPr/>
      </dsp:nvSpPr>
      <dsp:spPr>
        <a:xfrm>
          <a:off x="1673885" y="789735"/>
          <a:ext cx="4732020" cy="1449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379" tIns="153379" rIns="153379" bIns="153379" numCol="1" spcCol="1270" anchor="ctr" anchorCtr="0">
          <a:noAutofit/>
        </a:bodyPr>
        <a:lstStyle/>
        <a:p>
          <a:pPr marL="0" lvl="0" indent="0" algn="l" defTabSz="1111250">
            <a:lnSpc>
              <a:spcPct val="100000"/>
            </a:lnSpc>
            <a:spcBef>
              <a:spcPct val="0"/>
            </a:spcBef>
            <a:spcAft>
              <a:spcPct val="35000"/>
            </a:spcAft>
            <a:buNone/>
          </a:pPr>
          <a:r>
            <a:rPr lang="en-US" sz="2500" kern="1200"/>
            <a:t>11,552 total models</a:t>
          </a:r>
        </a:p>
      </dsp:txBody>
      <dsp:txXfrm>
        <a:off x="1673885" y="789735"/>
        <a:ext cx="4732020" cy="1449251"/>
      </dsp:txXfrm>
    </dsp:sp>
    <dsp:sp modelId="{BB0804EC-F525-49D5-9BDD-420D3B079A32}">
      <dsp:nvSpPr>
        <dsp:cNvPr id="0" name=""/>
        <dsp:cNvSpPr/>
      </dsp:nvSpPr>
      <dsp:spPr>
        <a:xfrm>
          <a:off x="6405905" y="789735"/>
          <a:ext cx="4108058" cy="1449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379" tIns="153379" rIns="153379" bIns="153379" numCol="1" spcCol="1270" anchor="ctr" anchorCtr="0">
          <a:noAutofit/>
        </a:bodyPr>
        <a:lstStyle/>
        <a:p>
          <a:pPr marL="0" lvl="0" indent="0" algn="l" defTabSz="1066800">
            <a:lnSpc>
              <a:spcPct val="100000"/>
            </a:lnSpc>
            <a:spcBef>
              <a:spcPct val="0"/>
            </a:spcBef>
            <a:spcAft>
              <a:spcPct val="35000"/>
            </a:spcAft>
            <a:buNone/>
          </a:pPr>
          <a:r>
            <a:rPr lang="en-US" sz="2400" kern="1200" dirty="0"/>
            <a:t>9,422 Regression models</a:t>
          </a:r>
        </a:p>
        <a:p>
          <a:pPr marL="0" lvl="0" indent="0" algn="l" defTabSz="1066800">
            <a:lnSpc>
              <a:spcPct val="100000"/>
            </a:lnSpc>
            <a:spcBef>
              <a:spcPct val="0"/>
            </a:spcBef>
            <a:spcAft>
              <a:spcPct val="35000"/>
            </a:spcAft>
            <a:buNone/>
          </a:pPr>
          <a:r>
            <a:rPr lang="en-US" sz="2400" kern="1200" dirty="0"/>
            <a:t>2,130 Classification models</a:t>
          </a:r>
        </a:p>
      </dsp:txBody>
      <dsp:txXfrm>
        <a:off x="6405905" y="789735"/>
        <a:ext cx="4108058" cy="1449251"/>
      </dsp:txXfrm>
    </dsp:sp>
    <dsp:sp modelId="{43FD2526-7130-40EB-AF04-B8748E70CF31}">
      <dsp:nvSpPr>
        <dsp:cNvPr id="0" name=""/>
        <dsp:cNvSpPr/>
      </dsp:nvSpPr>
      <dsp:spPr>
        <a:xfrm>
          <a:off x="0" y="2601300"/>
          <a:ext cx="10515600" cy="144925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63703D-0BD7-45AB-91D6-DAE46BE4DED5}">
      <dsp:nvSpPr>
        <dsp:cNvPr id="0" name=""/>
        <dsp:cNvSpPr/>
      </dsp:nvSpPr>
      <dsp:spPr>
        <a:xfrm>
          <a:off x="438398" y="2927382"/>
          <a:ext cx="797088" cy="7970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FD8003-EB7D-497B-9E70-5572DA61DB86}">
      <dsp:nvSpPr>
        <dsp:cNvPr id="0" name=""/>
        <dsp:cNvSpPr/>
      </dsp:nvSpPr>
      <dsp:spPr>
        <a:xfrm>
          <a:off x="1673885" y="2601300"/>
          <a:ext cx="4732020" cy="1449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379" tIns="153379" rIns="153379" bIns="153379" numCol="1" spcCol="1270" anchor="ctr" anchorCtr="0">
          <a:noAutofit/>
        </a:bodyPr>
        <a:lstStyle/>
        <a:p>
          <a:pPr marL="0" lvl="0" indent="0" algn="l" defTabSz="1111250">
            <a:lnSpc>
              <a:spcPct val="100000"/>
            </a:lnSpc>
            <a:spcBef>
              <a:spcPct val="0"/>
            </a:spcBef>
            <a:spcAft>
              <a:spcPct val="35000"/>
            </a:spcAft>
            <a:buNone/>
          </a:pPr>
          <a:r>
            <a:rPr lang="en-US" sz="2500" kern="1200" dirty="0"/>
            <a:t>15 Pharmacokinetic datasets</a:t>
          </a:r>
        </a:p>
      </dsp:txBody>
      <dsp:txXfrm>
        <a:off x="1673885" y="2601300"/>
        <a:ext cx="4732020" cy="1449251"/>
      </dsp:txXfrm>
    </dsp:sp>
    <dsp:sp modelId="{065AED11-9B9D-4765-B527-F2EBB42F820C}">
      <dsp:nvSpPr>
        <dsp:cNvPr id="0" name=""/>
        <dsp:cNvSpPr/>
      </dsp:nvSpPr>
      <dsp:spPr>
        <a:xfrm>
          <a:off x="6405905" y="2601300"/>
          <a:ext cx="4108058" cy="1449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379" tIns="153379" rIns="153379" bIns="153379" numCol="1" spcCol="1270" anchor="ctr" anchorCtr="0">
          <a:noAutofit/>
        </a:bodyPr>
        <a:lstStyle/>
        <a:p>
          <a:pPr marL="0" lvl="0" indent="0" algn="l" defTabSz="1066800">
            <a:lnSpc>
              <a:spcPct val="100000"/>
            </a:lnSpc>
            <a:spcBef>
              <a:spcPct val="0"/>
            </a:spcBef>
            <a:spcAft>
              <a:spcPct val="35000"/>
            </a:spcAft>
            <a:buNone/>
          </a:pPr>
          <a:r>
            <a:rPr lang="en-US" sz="2400" kern="1200" dirty="0"/>
            <a:t>26 Safety Datasets</a:t>
          </a:r>
        </a:p>
      </dsp:txBody>
      <dsp:txXfrm>
        <a:off x="6405905" y="2601300"/>
        <a:ext cx="4108058" cy="14492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E2D6F-B6F1-7649-89D6-BF177B7E3307}">
      <dsp:nvSpPr>
        <dsp:cNvPr id="0" name=""/>
        <dsp:cNvSpPr/>
      </dsp:nvSpPr>
      <dsp:spPr>
        <a:xfrm>
          <a:off x="1394" y="119188"/>
          <a:ext cx="2719783" cy="1087913"/>
        </a:xfrm>
        <a:prstGeom prst="homePlate">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b="1" kern="1200" dirty="0"/>
            <a:t>Data Ingestion + Curation</a:t>
          </a:r>
        </a:p>
      </dsp:txBody>
      <dsp:txXfrm>
        <a:off x="1394" y="119188"/>
        <a:ext cx="2447805" cy="1087913"/>
      </dsp:txXfrm>
    </dsp:sp>
    <dsp:sp modelId="{E42F8DD8-3591-3C4E-98BE-0C53E77E4FA5}">
      <dsp:nvSpPr>
        <dsp:cNvPr id="0" name=""/>
        <dsp:cNvSpPr/>
      </dsp:nvSpPr>
      <dsp:spPr>
        <a:xfrm>
          <a:off x="2177221" y="119188"/>
          <a:ext cx="2719783" cy="1087913"/>
        </a:xfrm>
        <a:prstGeom prst="chevron">
          <a:avLst/>
        </a:prstGeom>
        <a:solidFill>
          <a:schemeClr val="accent5">
            <a:shade val="80000"/>
            <a:hueOff val="-17520"/>
            <a:satOff val="879"/>
            <a:lumOff val="53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b="1" kern="1200" dirty="0"/>
            <a:t>Featurization</a:t>
          </a:r>
        </a:p>
      </dsp:txBody>
      <dsp:txXfrm>
        <a:off x="2721178" y="119188"/>
        <a:ext cx="1631870" cy="1087913"/>
      </dsp:txXfrm>
    </dsp:sp>
    <dsp:sp modelId="{6CDC93ED-E72A-5D43-ACB4-77A6F74CE136}">
      <dsp:nvSpPr>
        <dsp:cNvPr id="0" name=""/>
        <dsp:cNvSpPr/>
      </dsp:nvSpPr>
      <dsp:spPr>
        <a:xfrm>
          <a:off x="4353048" y="119188"/>
          <a:ext cx="2719783" cy="1087913"/>
        </a:xfrm>
        <a:prstGeom prst="chevron">
          <a:avLst/>
        </a:prstGeom>
        <a:solidFill>
          <a:schemeClr val="accent5">
            <a:shade val="80000"/>
            <a:hueOff val="-35040"/>
            <a:satOff val="1758"/>
            <a:lumOff val="107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b="1" kern="1200" dirty="0"/>
            <a:t>Model Training + Tuning</a:t>
          </a:r>
        </a:p>
      </dsp:txBody>
      <dsp:txXfrm>
        <a:off x="4897005" y="119188"/>
        <a:ext cx="1631870" cy="1087913"/>
      </dsp:txXfrm>
    </dsp:sp>
    <dsp:sp modelId="{13512349-37E0-604B-9220-A768ADB4D884}">
      <dsp:nvSpPr>
        <dsp:cNvPr id="0" name=""/>
        <dsp:cNvSpPr/>
      </dsp:nvSpPr>
      <dsp:spPr>
        <a:xfrm>
          <a:off x="6528875" y="119188"/>
          <a:ext cx="2719783" cy="1087913"/>
        </a:xfrm>
        <a:prstGeom prst="chevron">
          <a:avLst/>
        </a:prstGeom>
        <a:solidFill>
          <a:schemeClr val="accent5">
            <a:shade val="80000"/>
            <a:hueOff val="-52559"/>
            <a:satOff val="2637"/>
            <a:lumOff val="161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b="1" kern="1200"/>
            <a:t>Prediction Generation</a:t>
          </a:r>
          <a:endParaRPr lang="en-US" sz="1700" b="1" kern="1200" dirty="0"/>
        </a:p>
      </dsp:txBody>
      <dsp:txXfrm>
        <a:off x="7072832" y="119188"/>
        <a:ext cx="1631870" cy="1087913"/>
      </dsp:txXfrm>
    </dsp:sp>
    <dsp:sp modelId="{84A62DAE-97C0-B641-8EDA-E4C930F6B85D}">
      <dsp:nvSpPr>
        <dsp:cNvPr id="0" name=""/>
        <dsp:cNvSpPr/>
      </dsp:nvSpPr>
      <dsp:spPr>
        <a:xfrm>
          <a:off x="8704701" y="119188"/>
          <a:ext cx="2719783" cy="1087913"/>
        </a:xfrm>
        <a:prstGeom prst="chevron">
          <a:avLst/>
        </a:prstGeom>
        <a:solidFill>
          <a:schemeClr val="accent5">
            <a:shade val="80000"/>
            <a:hueOff val="-70079"/>
            <a:satOff val="3516"/>
            <a:lumOff val="215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US" sz="1700" b="1" kern="1200"/>
            <a:t>Visualization + Analysis</a:t>
          </a:r>
          <a:endParaRPr lang="en-US" sz="1700" b="1" kern="1200" dirty="0"/>
        </a:p>
      </dsp:txBody>
      <dsp:txXfrm>
        <a:off x="9248658" y="119188"/>
        <a:ext cx="1631870" cy="10879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E2D6F-B6F1-7649-89D6-BF177B7E3307}">
      <dsp:nvSpPr>
        <dsp:cNvPr id="0" name=""/>
        <dsp:cNvSpPr/>
      </dsp:nvSpPr>
      <dsp:spPr>
        <a:xfrm>
          <a:off x="1368" y="0"/>
          <a:ext cx="2667744" cy="517678"/>
        </a:xfrm>
        <a:prstGeom prst="homePlate">
          <a:avLst/>
        </a:prstGeom>
        <a:solidFill>
          <a:srgbClr val="FFC61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Data Ingestion               + Curation</a:t>
          </a:r>
        </a:p>
      </dsp:txBody>
      <dsp:txXfrm>
        <a:off x="1368" y="0"/>
        <a:ext cx="2538325" cy="517678"/>
      </dsp:txXfrm>
    </dsp:sp>
    <dsp:sp modelId="{E42F8DD8-3591-3C4E-98BE-0C53E77E4FA5}">
      <dsp:nvSpPr>
        <dsp:cNvPr id="0" name=""/>
        <dsp:cNvSpPr/>
      </dsp:nvSpPr>
      <dsp:spPr>
        <a:xfrm>
          <a:off x="2135563" y="0"/>
          <a:ext cx="2667744" cy="517678"/>
        </a:xfrm>
        <a:prstGeom prst="chevron">
          <a:avLst/>
        </a:prstGeom>
        <a:solidFill>
          <a:schemeClr val="accent5">
            <a:shade val="80000"/>
            <a:hueOff val="-17520"/>
            <a:satOff val="879"/>
            <a:lumOff val="53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Featurization</a:t>
          </a:r>
        </a:p>
      </dsp:txBody>
      <dsp:txXfrm>
        <a:off x="2394402" y="0"/>
        <a:ext cx="2150066" cy="517678"/>
      </dsp:txXfrm>
    </dsp:sp>
    <dsp:sp modelId="{6CDC93ED-E72A-5D43-ACB4-77A6F74CE136}">
      <dsp:nvSpPr>
        <dsp:cNvPr id="0" name=""/>
        <dsp:cNvSpPr/>
      </dsp:nvSpPr>
      <dsp:spPr>
        <a:xfrm>
          <a:off x="4269758" y="0"/>
          <a:ext cx="2667744" cy="517678"/>
        </a:xfrm>
        <a:prstGeom prst="chevron">
          <a:avLst/>
        </a:prstGeom>
        <a:solidFill>
          <a:schemeClr val="accent5">
            <a:shade val="80000"/>
            <a:hueOff val="-35040"/>
            <a:satOff val="1758"/>
            <a:lumOff val="107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Model Training      + Tuning</a:t>
          </a:r>
        </a:p>
      </dsp:txBody>
      <dsp:txXfrm>
        <a:off x="4528597" y="0"/>
        <a:ext cx="2150066" cy="517678"/>
      </dsp:txXfrm>
    </dsp:sp>
    <dsp:sp modelId="{13512349-37E0-604B-9220-A768ADB4D884}">
      <dsp:nvSpPr>
        <dsp:cNvPr id="0" name=""/>
        <dsp:cNvSpPr/>
      </dsp:nvSpPr>
      <dsp:spPr>
        <a:xfrm>
          <a:off x="6403953" y="0"/>
          <a:ext cx="2667744" cy="517678"/>
        </a:xfrm>
        <a:prstGeom prst="chevron">
          <a:avLst/>
        </a:prstGeom>
        <a:solidFill>
          <a:schemeClr val="accent5">
            <a:shade val="80000"/>
            <a:hueOff val="-52559"/>
            <a:satOff val="2637"/>
            <a:lumOff val="161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Prediction Generation</a:t>
          </a:r>
        </a:p>
      </dsp:txBody>
      <dsp:txXfrm>
        <a:off x="6662792" y="0"/>
        <a:ext cx="2150066" cy="517678"/>
      </dsp:txXfrm>
    </dsp:sp>
    <dsp:sp modelId="{84A62DAE-97C0-B641-8EDA-E4C930F6B85D}">
      <dsp:nvSpPr>
        <dsp:cNvPr id="0" name=""/>
        <dsp:cNvSpPr/>
      </dsp:nvSpPr>
      <dsp:spPr>
        <a:xfrm>
          <a:off x="8538148" y="0"/>
          <a:ext cx="2667744" cy="517678"/>
        </a:xfrm>
        <a:prstGeom prst="chevron">
          <a:avLst/>
        </a:prstGeom>
        <a:solidFill>
          <a:schemeClr val="accent5">
            <a:shade val="80000"/>
            <a:hueOff val="-70079"/>
            <a:satOff val="3516"/>
            <a:lumOff val="215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Visualization           + Analysis</a:t>
          </a:r>
        </a:p>
      </dsp:txBody>
      <dsp:txXfrm>
        <a:off x="8796987" y="0"/>
        <a:ext cx="2150066" cy="5176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E2D6F-B6F1-7649-89D6-BF177B7E3307}">
      <dsp:nvSpPr>
        <dsp:cNvPr id="0" name=""/>
        <dsp:cNvSpPr/>
      </dsp:nvSpPr>
      <dsp:spPr>
        <a:xfrm>
          <a:off x="1368" y="0"/>
          <a:ext cx="2667744" cy="517678"/>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a:t>Data Ingestion               + Curation</a:t>
          </a:r>
          <a:endParaRPr lang="en-US" sz="1600" b="1" kern="1200" dirty="0"/>
        </a:p>
      </dsp:txBody>
      <dsp:txXfrm>
        <a:off x="1368" y="0"/>
        <a:ext cx="2538325" cy="517678"/>
      </dsp:txXfrm>
    </dsp:sp>
    <dsp:sp modelId="{6731EB73-B3E7-9F44-8777-0A25F82B336D}">
      <dsp:nvSpPr>
        <dsp:cNvPr id="0" name=""/>
        <dsp:cNvSpPr/>
      </dsp:nvSpPr>
      <dsp:spPr>
        <a:xfrm>
          <a:off x="2135563" y="0"/>
          <a:ext cx="2667744" cy="517678"/>
        </a:xfrm>
        <a:prstGeom prst="chevron">
          <a:avLst/>
        </a:prstGeom>
        <a:solidFill>
          <a:schemeClr val="accent5">
            <a:shade val="80000"/>
            <a:hueOff val="-17520"/>
            <a:satOff val="879"/>
            <a:lumOff val="53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t>Featurization</a:t>
          </a:r>
        </a:p>
      </dsp:txBody>
      <dsp:txXfrm>
        <a:off x="2394402" y="0"/>
        <a:ext cx="2150066" cy="517678"/>
      </dsp:txXfrm>
    </dsp:sp>
    <dsp:sp modelId="{6CDC93ED-E72A-5D43-ACB4-77A6F74CE136}">
      <dsp:nvSpPr>
        <dsp:cNvPr id="0" name=""/>
        <dsp:cNvSpPr/>
      </dsp:nvSpPr>
      <dsp:spPr>
        <a:xfrm>
          <a:off x="4269758" y="0"/>
          <a:ext cx="2667744" cy="517678"/>
        </a:xfrm>
        <a:prstGeom prst="chevron">
          <a:avLst/>
        </a:prstGeom>
        <a:solidFill>
          <a:schemeClr val="accent5">
            <a:shade val="80000"/>
            <a:hueOff val="-35040"/>
            <a:satOff val="1758"/>
            <a:lumOff val="107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t>Model Training      + Tuning</a:t>
          </a:r>
        </a:p>
      </dsp:txBody>
      <dsp:txXfrm>
        <a:off x="4528597" y="0"/>
        <a:ext cx="2150066" cy="517678"/>
      </dsp:txXfrm>
    </dsp:sp>
    <dsp:sp modelId="{13512349-37E0-604B-9220-A768ADB4D884}">
      <dsp:nvSpPr>
        <dsp:cNvPr id="0" name=""/>
        <dsp:cNvSpPr/>
      </dsp:nvSpPr>
      <dsp:spPr>
        <a:xfrm>
          <a:off x="6403953" y="0"/>
          <a:ext cx="2667744" cy="517678"/>
        </a:xfrm>
        <a:prstGeom prst="chevron">
          <a:avLst/>
        </a:prstGeom>
        <a:solidFill>
          <a:schemeClr val="accent5">
            <a:shade val="80000"/>
            <a:hueOff val="-52559"/>
            <a:satOff val="2637"/>
            <a:lumOff val="161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a:t>Prediction Generation</a:t>
          </a:r>
          <a:endParaRPr lang="en-US" sz="1600" b="1" kern="1200" dirty="0"/>
        </a:p>
      </dsp:txBody>
      <dsp:txXfrm>
        <a:off x="6662792" y="0"/>
        <a:ext cx="2150066" cy="517678"/>
      </dsp:txXfrm>
    </dsp:sp>
    <dsp:sp modelId="{84A62DAE-97C0-B641-8EDA-E4C930F6B85D}">
      <dsp:nvSpPr>
        <dsp:cNvPr id="0" name=""/>
        <dsp:cNvSpPr/>
      </dsp:nvSpPr>
      <dsp:spPr>
        <a:xfrm>
          <a:off x="8538148" y="0"/>
          <a:ext cx="2667744" cy="517678"/>
        </a:xfrm>
        <a:prstGeom prst="chevron">
          <a:avLst/>
        </a:prstGeom>
        <a:solidFill>
          <a:schemeClr val="accent5">
            <a:shade val="80000"/>
            <a:hueOff val="-70079"/>
            <a:satOff val="3516"/>
            <a:lumOff val="215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a:t>Visualization           + Analysis</a:t>
          </a:r>
          <a:endParaRPr lang="en-US" sz="1600" b="1" kern="1200" dirty="0"/>
        </a:p>
      </dsp:txBody>
      <dsp:txXfrm>
        <a:off x="8796987" y="0"/>
        <a:ext cx="2150066" cy="5176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E2D6F-B6F1-7649-89D6-BF177B7E3307}">
      <dsp:nvSpPr>
        <dsp:cNvPr id="0" name=""/>
        <dsp:cNvSpPr/>
      </dsp:nvSpPr>
      <dsp:spPr>
        <a:xfrm>
          <a:off x="1368" y="0"/>
          <a:ext cx="2667744" cy="517678"/>
        </a:xfrm>
        <a:prstGeom prst="homePlate">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a:t>Data Ingestion               + Curation</a:t>
          </a:r>
          <a:endParaRPr lang="en-US" sz="1600" b="1" kern="1200" dirty="0"/>
        </a:p>
      </dsp:txBody>
      <dsp:txXfrm>
        <a:off x="1368" y="0"/>
        <a:ext cx="2538325" cy="517678"/>
      </dsp:txXfrm>
    </dsp:sp>
    <dsp:sp modelId="{E42F8DD8-3591-3C4E-98BE-0C53E77E4FA5}">
      <dsp:nvSpPr>
        <dsp:cNvPr id="0" name=""/>
        <dsp:cNvSpPr/>
      </dsp:nvSpPr>
      <dsp:spPr>
        <a:xfrm>
          <a:off x="2135563" y="0"/>
          <a:ext cx="2667744" cy="517678"/>
        </a:xfrm>
        <a:prstGeom prst="chevron">
          <a:avLst/>
        </a:prstGeom>
        <a:solidFill>
          <a:srgbClr val="FFC61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t>Featurization</a:t>
          </a:r>
        </a:p>
      </dsp:txBody>
      <dsp:txXfrm>
        <a:off x="2394402" y="0"/>
        <a:ext cx="2150066" cy="517678"/>
      </dsp:txXfrm>
    </dsp:sp>
    <dsp:sp modelId="{6CDC93ED-E72A-5D43-ACB4-77A6F74CE136}">
      <dsp:nvSpPr>
        <dsp:cNvPr id="0" name=""/>
        <dsp:cNvSpPr/>
      </dsp:nvSpPr>
      <dsp:spPr>
        <a:xfrm>
          <a:off x="4269758" y="0"/>
          <a:ext cx="2667744" cy="517678"/>
        </a:xfrm>
        <a:prstGeom prst="chevron">
          <a:avLst/>
        </a:prstGeom>
        <a:solidFill>
          <a:schemeClr val="accent5">
            <a:shade val="80000"/>
            <a:hueOff val="-35040"/>
            <a:satOff val="1758"/>
            <a:lumOff val="107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a:t>Model Training      + Tuning</a:t>
          </a:r>
          <a:endParaRPr lang="en-US" sz="1600" b="1" kern="1200" dirty="0"/>
        </a:p>
      </dsp:txBody>
      <dsp:txXfrm>
        <a:off x="4528597" y="0"/>
        <a:ext cx="2150066" cy="517678"/>
      </dsp:txXfrm>
    </dsp:sp>
    <dsp:sp modelId="{13512349-37E0-604B-9220-A768ADB4D884}">
      <dsp:nvSpPr>
        <dsp:cNvPr id="0" name=""/>
        <dsp:cNvSpPr/>
      </dsp:nvSpPr>
      <dsp:spPr>
        <a:xfrm>
          <a:off x="6403953" y="0"/>
          <a:ext cx="2667744" cy="517678"/>
        </a:xfrm>
        <a:prstGeom prst="chevron">
          <a:avLst/>
        </a:prstGeom>
        <a:solidFill>
          <a:schemeClr val="accent5">
            <a:shade val="80000"/>
            <a:hueOff val="-52559"/>
            <a:satOff val="2637"/>
            <a:lumOff val="161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a:t>Prediction Generation</a:t>
          </a:r>
          <a:endParaRPr lang="en-US" sz="1600" b="1" kern="1200" dirty="0"/>
        </a:p>
      </dsp:txBody>
      <dsp:txXfrm>
        <a:off x="6662792" y="0"/>
        <a:ext cx="2150066" cy="517678"/>
      </dsp:txXfrm>
    </dsp:sp>
    <dsp:sp modelId="{84A62DAE-97C0-B641-8EDA-E4C930F6B85D}">
      <dsp:nvSpPr>
        <dsp:cNvPr id="0" name=""/>
        <dsp:cNvSpPr/>
      </dsp:nvSpPr>
      <dsp:spPr>
        <a:xfrm>
          <a:off x="8538148" y="0"/>
          <a:ext cx="2667744" cy="517678"/>
        </a:xfrm>
        <a:prstGeom prst="chevron">
          <a:avLst/>
        </a:prstGeom>
        <a:solidFill>
          <a:schemeClr val="accent5">
            <a:shade val="80000"/>
            <a:hueOff val="-70079"/>
            <a:satOff val="3516"/>
            <a:lumOff val="215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a:t>Visualization           + Analysis</a:t>
          </a:r>
          <a:endParaRPr lang="en-US" sz="1600" b="1" kern="1200" dirty="0"/>
        </a:p>
      </dsp:txBody>
      <dsp:txXfrm>
        <a:off x="8796987" y="0"/>
        <a:ext cx="2150066" cy="5176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E2D6F-B6F1-7649-89D6-BF177B7E3307}">
      <dsp:nvSpPr>
        <dsp:cNvPr id="0" name=""/>
        <dsp:cNvSpPr/>
      </dsp:nvSpPr>
      <dsp:spPr>
        <a:xfrm>
          <a:off x="1368" y="0"/>
          <a:ext cx="2667744" cy="517678"/>
        </a:xfrm>
        <a:prstGeom prst="homePlate">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a:t>Data Ingestion               + Curation</a:t>
          </a:r>
          <a:endParaRPr lang="en-US" sz="1600" b="1" kern="1200" dirty="0"/>
        </a:p>
      </dsp:txBody>
      <dsp:txXfrm>
        <a:off x="1368" y="0"/>
        <a:ext cx="2538325" cy="517678"/>
      </dsp:txXfrm>
    </dsp:sp>
    <dsp:sp modelId="{E42F8DD8-3591-3C4E-98BE-0C53E77E4FA5}">
      <dsp:nvSpPr>
        <dsp:cNvPr id="0" name=""/>
        <dsp:cNvSpPr/>
      </dsp:nvSpPr>
      <dsp:spPr>
        <a:xfrm>
          <a:off x="2135563" y="0"/>
          <a:ext cx="2667744" cy="517678"/>
        </a:xfrm>
        <a:prstGeom prst="chevron">
          <a:avLst/>
        </a:prstGeom>
        <a:solidFill>
          <a:schemeClr val="accent5">
            <a:shade val="80000"/>
            <a:hueOff val="-17520"/>
            <a:satOff val="879"/>
            <a:lumOff val="53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t>Featurization</a:t>
          </a:r>
        </a:p>
      </dsp:txBody>
      <dsp:txXfrm>
        <a:off x="2394402" y="0"/>
        <a:ext cx="2150066" cy="517678"/>
      </dsp:txXfrm>
    </dsp:sp>
    <dsp:sp modelId="{6CDC93ED-E72A-5D43-ACB4-77A6F74CE136}">
      <dsp:nvSpPr>
        <dsp:cNvPr id="0" name=""/>
        <dsp:cNvSpPr/>
      </dsp:nvSpPr>
      <dsp:spPr>
        <a:xfrm>
          <a:off x="4269758" y="0"/>
          <a:ext cx="2667744" cy="517678"/>
        </a:xfrm>
        <a:prstGeom prst="chevron">
          <a:avLst/>
        </a:prstGeom>
        <a:solidFill>
          <a:srgbClr val="FFC617"/>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t>Model Training      + Tuning</a:t>
          </a:r>
        </a:p>
      </dsp:txBody>
      <dsp:txXfrm>
        <a:off x="4528597" y="0"/>
        <a:ext cx="2150066" cy="517678"/>
      </dsp:txXfrm>
    </dsp:sp>
    <dsp:sp modelId="{13512349-37E0-604B-9220-A768ADB4D884}">
      <dsp:nvSpPr>
        <dsp:cNvPr id="0" name=""/>
        <dsp:cNvSpPr/>
      </dsp:nvSpPr>
      <dsp:spPr>
        <a:xfrm>
          <a:off x="6403953" y="0"/>
          <a:ext cx="2667744" cy="517678"/>
        </a:xfrm>
        <a:prstGeom prst="chevron">
          <a:avLst/>
        </a:prstGeom>
        <a:solidFill>
          <a:schemeClr val="accent5">
            <a:shade val="80000"/>
            <a:hueOff val="-52559"/>
            <a:satOff val="2637"/>
            <a:lumOff val="1615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a:t>Prediction Generation</a:t>
          </a:r>
          <a:endParaRPr lang="en-US" sz="1600" b="1" kern="1200" dirty="0"/>
        </a:p>
      </dsp:txBody>
      <dsp:txXfrm>
        <a:off x="6662792" y="0"/>
        <a:ext cx="2150066" cy="517678"/>
      </dsp:txXfrm>
    </dsp:sp>
    <dsp:sp modelId="{84A62DAE-97C0-B641-8EDA-E4C930F6B85D}">
      <dsp:nvSpPr>
        <dsp:cNvPr id="0" name=""/>
        <dsp:cNvSpPr/>
      </dsp:nvSpPr>
      <dsp:spPr>
        <a:xfrm>
          <a:off x="8538148" y="0"/>
          <a:ext cx="2667744" cy="517678"/>
        </a:xfrm>
        <a:prstGeom prst="chevron">
          <a:avLst/>
        </a:prstGeom>
        <a:solidFill>
          <a:schemeClr val="accent5">
            <a:shade val="80000"/>
            <a:hueOff val="-70079"/>
            <a:satOff val="3516"/>
            <a:lumOff val="2153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a:t>Visualization           + Analysis</a:t>
          </a:r>
          <a:endParaRPr lang="en-US" sz="1600" b="1" kern="1200" dirty="0"/>
        </a:p>
      </dsp:txBody>
      <dsp:txXfrm>
        <a:off x="8796987" y="0"/>
        <a:ext cx="2150066" cy="5176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E2D6F-B6F1-7649-89D6-BF177B7E3307}">
      <dsp:nvSpPr>
        <dsp:cNvPr id="0" name=""/>
        <dsp:cNvSpPr/>
      </dsp:nvSpPr>
      <dsp:spPr>
        <a:xfrm>
          <a:off x="1368" y="0"/>
          <a:ext cx="2667744" cy="517678"/>
        </a:xfrm>
        <a:prstGeom prst="homePlate">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a:t>Data Ingestion               + Curation</a:t>
          </a:r>
          <a:endParaRPr lang="en-US" sz="1600" b="1" kern="1200" dirty="0"/>
        </a:p>
      </dsp:txBody>
      <dsp:txXfrm>
        <a:off x="1368" y="0"/>
        <a:ext cx="2538325" cy="517678"/>
      </dsp:txXfrm>
    </dsp:sp>
    <dsp:sp modelId="{E42F8DD8-3591-3C4E-98BE-0C53E77E4FA5}">
      <dsp:nvSpPr>
        <dsp:cNvPr id="0" name=""/>
        <dsp:cNvSpPr/>
      </dsp:nvSpPr>
      <dsp:spPr>
        <a:xfrm>
          <a:off x="2135563" y="0"/>
          <a:ext cx="2667744" cy="517678"/>
        </a:xfrm>
        <a:prstGeom prst="chevron">
          <a:avLst/>
        </a:prstGeom>
        <a:solidFill>
          <a:schemeClr val="accent5">
            <a:shade val="80000"/>
            <a:hueOff val="-17520"/>
            <a:satOff val="879"/>
            <a:lumOff val="53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t>Featurization</a:t>
          </a:r>
        </a:p>
      </dsp:txBody>
      <dsp:txXfrm>
        <a:off x="2394402" y="0"/>
        <a:ext cx="2150066" cy="517678"/>
      </dsp:txXfrm>
    </dsp:sp>
    <dsp:sp modelId="{6CDC93ED-E72A-5D43-ACB4-77A6F74CE136}">
      <dsp:nvSpPr>
        <dsp:cNvPr id="0" name=""/>
        <dsp:cNvSpPr/>
      </dsp:nvSpPr>
      <dsp:spPr>
        <a:xfrm>
          <a:off x="4269758" y="0"/>
          <a:ext cx="2667744" cy="517678"/>
        </a:xfrm>
        <a:prstGeom prst="chevron">
          <a:avLst/>
        </a:prstGeom>
        <a:solidFill>
          <a:srgbClr val="FFC617"/>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t>Model Training      + Tuning</a:t>
          </a:r>
        </a:p>
      </dsp:txBody>
      <dsp:txXfrm>
        <a:off x="4528597" y="0"/>
        <a:ext cx="2150066" cy="517678"/>
      </dsp:txXfrm>
    </dsp:sp>
    <dsp:sp modelId="{13512349-37E0-604B-9220-A768ADB4D884}">
      <dsp:nvSpPr>
        <dsp:cNvPr id="0" name=""/>
        <dsp:cNvSpPr/>
      </dsp:nvSpPr>
      <dsp:spPr>
        <a:xfrm>
          <a:off x="6403953" y="0"/>
          <a:ext cx="2667744" cy="517678"/>
        </a:xfrm>
        <a:prstGeom prst="chevron">
          <a:avLst/>
        </a:prstGeom>
        <a:solidFill>
          <a:schemeClr val="accent5">
            <a:shade val="80000"/>
            <a:hueOff val="-52559"/>
            <a:satOff val="2637"/>
            <a:lumOff val="1615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a:t>Prediction Generation</a:t>
          </a:r>
          <a:endParaRPr lang="en-US" sz="1600" b="1" kern="1200" dirty="0"/>
        </a:p>
      </dsp:txBody>
      <dsp:txXfrm>
        <a:off x="6662792" y="0"/>
        <a:ext cx="2150066" cy="517678"/>
      </dsp:txXfrm>
    </dsp:sp>
    <dsp:sp modelId="{84A62DAE-97C0-B641-8EDA-E4C930F6B85D}">
      <dsp:nvSpPr>
        <dsp:cNvPr id="0" name=""/>
        <dsp:cNvSpPr/>
      </dsp:nvSpPr>
      <dsp:spPr>
        <a:xfrm>
          <a:off x="8538148" y="0"/>
          <a:ext cx="2667744" cy="517678"/>
        </a:xfrm>
        <a:prstGeom prst="chevron">
          <a:avLst/>
        </a:prstGeom>
        <a:solidFill>
          <a:schemeClr val="accent5">
            <a:shade val="80000"/>
            <a:hueOff val="-70079"/>
            <a:satOff val="3516"/>
            <a:lumOff val="2153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a:t>Visualization           + Analysis</a:t>
          </a:r>
          <a:endParaRPr lang="en-US" sz="1600" b="1" kern="1200" dirty="0"/>
        </a:p>
      </dsp:txBody>
      <dsp:txXfrm>
        <a:off x="8796987" y="0"/>
        <a:ext cx="2150066" cy="5176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E2D6F-B6F1-7649-89D6-BF177B7E3307}">
      <dsp:nvSpPr>
        <dsp:cNvPr id="0" name=""/>
        <dsp:cNvSpPr/>
      </dsp:nvSpPr>
      <dsp:spPr>
        <a:xfrm>
          <a:off x="1368" y="0"/>
          <a:ext cx="2667744" cy="517678"/>
        </a:xfrm>
        <a:prstGeom prst="homePlate">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a:t>Data Ingestion               + Curation</a:t>
          </a:r>
          <a:endParaRPr lang="en-US" sz="1600" b="1" kern="1200" dirty="0"/>
        </a:p>
      </dsp:txBody>
      <dsp:txXfrm>
        <a:off x="1368" y="0"/>
        <a:ext cx="2538325" cy="517678"/>
      </dsp:txXfrm>
    </dsp:sp>
    <dsp:sp modelId="{E42F8DD8-3591-3C4E-98BE-0C53E77E4FA5}">
      <dsp:nvSpPr>
        <dsp:cNvPr id="0" name=""/>
        <dsp:cNvSpPr/>
      </dsp:nvSpPr>
      <dsp:spPr>
        <a:xfrm>
          <a:off x="2135563" y="0"/>
          <a:ext cx="2667744" cy="517678"/>
        </a:xfrm>
        <a:prstGeom prst="chevron">
          <a:avLst/>
        </a:prstGeom>
        <a:solidFill>
          <a:schemeClr val="accent5">
            <a:shade val="80000"/>
            <a:hueOff val="-17520"/>
            <a:satOff val="879"/>
            <a:lumOff val="53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t>Featurization</a:t>
          </a:r>
        </a:p>
      </dsp:txBody>
      <dsp:txXfrm>
        <a:off x="2394402" y="0"/>
        <a:ext cx="2150066" cy="517678"/>
      </dsp:txXfrm>
    </dsp:sp>
    <dsp:sp modelId="{6CDC93ED-E72A-5D43-ACB4-77A6F74CE136}">
      <dsp:nvSpPr>
        <dsp:cNvPr id="0" name=""/>
        <dsp:cNvSpPr/>
      </dsp:nvSpPr>
      <dsp:spPr>
        <a:xfrm>
          <a:off x="4269758" y="0"/>
          <a:ext cx="2667744" cy="517678"/>
        </a:xfrm>
        <a:prstGeom prst="chevron">
          <a:avLst/>
        </a:prstGeom>
        <a:solidFill>
          <a:schemeClr val="accent5">
            <a:shade val="80000"/>
            <a:hueOff val="-35040"/>
            <a:satOff val="1758"/>
            <a:lumOff val="1076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t>Model Training      + Tuning</a:t>
          </a:r>
        </a:p>
      </dsp:txBody>
      <dsp:txXfrm>
        <a:off x="4528597" y="0"/>
        <a:ext cx="2150066" cy="517678"/>
      </dsp:txXfrm>
    </dsp:sp>
    <dsp:sp modelId="{13512349-37E0-604B-9220-A768ADB4D884}">
      <dsp:nvSpPr>
        <dsp:cNvPr id="0" name=""/>
        <dsp:cNvSpPr/>
      </dsp:nvSpPr>
      <dsp:spPr>
        <a:xfrm>
          <a:off x="6403953" y="0"/>
          <a:ext cx="2667744" cy="517678"/>
        </a:xfrm>
        <a:prstGeom prst="chevron">
          <a:avLst/>
        </a:prstGeom>
        <a:solidFill>
          <a:schemeClr val="accent5">
            <a:shade val="80000"/>
            <a:hueOff val="-52559"/>
            <a:satOff val="2637"/>
            <a:lumOff val="1615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t>Prediction Generation</a:t>
          </a:r>
        </a:p>
      </dsp:txBody>
      <dsp:txXfrm>
        <a:off x="6662792" y="0"/>
        <a:ext cx="2150066" cy="517678"/>
      </dsp:txXfrm>
    </dsp:sp>
    <dsp:sp modelId="{84A62DAE-97C0-B641-8EDA-E4C930F6B85D}">
      <dsp:nvSpPr>
        <dsp:cNvPr id="0" name=""/>
        <dsp:cNvSpPr/>
      </dsp:nvSpPr>
      <dsp:spPr>
        <a:xfrm>
          <a:off x="8538148" y="0"/>
          <a:ext cx="2667744" cy="517678"/>
        </a:xfrm>
        <a:prstGeom prst="chevron">
          <a:avLst/>
        </a:prstGeom>
        <a:solidFill>
          <a:schemeClr val="accent5">
            <a:shade val="80000"/>
            <a:hueOff val="-70079"/>
            <a:satOff val="3516"/>
            <a:lumOff val="2153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a:t>Visualization           + Analysis</a:t>
          </a:r>
          <a:endParaRPr lang="en-US" sz="1600" b="1" kern="1200" dirty="0"/>
        </a:p>
      </dsp:txBody>
      <dsp:txXfrm>
        <a:off x="8796987" y="0"/>
        <a:ext cx="2150066" cy="5176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E2D6F-B6F1-7649-89D6-BF177B7E3307}">
      <dsp:nvSpPr>
        <dsp:cNvPr id="0" name=""/>
        <dsp:cNvSpPr/>
      </dsp:nvSpPr>
      <dsp:spPr>
        <a:xfrm>
          <a:off x="1368" y="0"/>
          <a:ext cx="2667744" cy="517678"/>
        </a:xfrm>
        <a:prstGeom prst="homePlate">
          <a:avLst/>
        </a:prstGeom>
        <a:solidFill>
          <a:schemeClr val="accent5">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a:t>Data Ingestion               + Curation</a:t>
          </a:r>
          <a:endParaRPr lang="en-US" sz="1600" b="1" kern="1200" dirty="0"/>
        </a:p>
      </dsp:txBody>
      <dsp:txXfrm>
        <a:off x="1368" y="0"/>
        <a:ext cx="2538325" cy="517678"/>
      </dsp:txXfrm>
    </dsp:sp>
    <dsp:sp modelId="{E42F8DD8-3591-3C4E-98BE-0C53E77E4FA5}">
      <dsp:nvSpPr>
        <dsp:cNvPr id="0" name=""/>
        <dsp:cNvSpPr/>
      </dsp:nvSpPr>
      <dsp:spPr>
        <a:xfrm>
          <a:off x="2135563" y="0"/>
          <a:ext cx="2667744" cy="517678"/>
        </a:xfrm>
        <a:prstGeom prst="chevron">
          <a:avLst/>
        </a:prstGeom>
        <a:solidFill>
          <a:schemeClr val="accent5">
            <a:shade val="80000"/>
            <a:hueOff val="-17520"/>
            <a:satOff val="879"/>
            <a:lumOff val="53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t>Featurization</a:t>
          </a:r>
        </a:p>
      </dsp:txBody>
      <dsp:txXfrm>
        <a:off x="2394402" y="0"/>
        <a:ext cx="2150066" cy="517678"/>
      </dsp:txXfrm>
    </dsp:sp>
    <dsp:sp modelId="{6CDC93ED-E72A-5D43-ACB4-77A6F74CE136}">
      <dsp:nvSpPr>
        <dsp:cNvPr id="0" name=""/>
        <dsp:cNvSpPr/>
      </dsp:nvSpPr>
      <dsp:spPr>
        <a:xfrm>
          <a:off x="4269758" y="0"/>
          <a:ext cx="2667744" cy="517678"/>
        </a:xfrm>
        <a:prstGeom prst="chevron">
          <a:avLst/>
        </a:prstGeom>
        <a:solidFill>
          <a:schemeClr val="accent5">
            <a:shade val="80000"/>
            <a:hueOff val="-35040"/>
            <a:satOff val="1758"/>
            <a:lumOff val="1076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t>Model Training      + Tuning</a:t>
          </a:r>
        </a:p>
      </dsp:txBody>
      <dsp:txXfrm>
        <a:off x="4528597" y="0"/>
        <a:ext cx="2150066" cy="517678"/>
      </dsp:txXfrm>
    </dsp:sp>
    <dsp:sp modelId="{13512349-37E0-604B-9220-A768ADB4D884}">
      <dsp:nvSpPr>
        <dsp:cNvPr id="0" name=""/>
        <dsp:cNvSpPr/>
      </dsp:nvSpPr>
      <dsp:spPr>
        <a:xfrm>
          <a:off x="6403953" y="0"/>
          <a:ext cx="2667744" cy="517678"/>
        </a:xfrm>
        <a:prstGeom prst="chevron">
          <a:avLst/>
        </a:prstGeom>
        <a:solidFill>
          <a:srgbClr val="FFC617"/>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t>Prediction Generation</a:t>
          </a:r>
        </a:p>
      </dsp:txBody>
      <dsp:txXfrm>
        <a:off x="6662792" y="0"/>
        <a:ext cx="2150066" cy="517678"/>
      </dsp:txXfrm>
    </dsp:sp>
    <dsp:sp modelId="{84A62DAE-97C0-B641-8EDA-E4C930F6B85D}">
      <dsp:nvSpPr>
        <dsp:cNvPr id="0" name=""/>
        <dsp:cNvSpPr/>
      </dsp:nvSpPr>
      <dsp:spPr>
        <a:xfrm>
          <a:off x="8538148" y="0"/>
          <a:ext cx="2667744" cy="517678"/>
        </a:xfrm>
        <a:prstGeom prst="chevron">
          <a:avLst/>
        </a:prstGeom>
        <a:solidFill>
          <a:schemeClr val="accent5">
            <a:shade val="80000"/>
            <a:hueOff val="-70079"/>
            <a:satOff val="3516"/>
            <a:lumOff val="2153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a:t>Visualization           + Analysis</a:t>
          </a:r>
          <a:endParaRPr lang="en-US" sz="1600" b="1" kern="1200" dirty="0"/>
        </a:p>
      </dsp:txBody>
      <dsp:txXfrm>
        <a:off x="8796987" y="0"/>
        <a:ext cx="2150066" cy="51767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015774-F19D-4027-A869-B961663C4D31}" type="datetimeFigureOut">
              <a:rPr lang="en-US" smtClean="0"/>
              <a:t>10/21/19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C2E0A3-F0CB-49F7-8770-5AB703FF5D27}" type="slidenum">
              <a:rPr lang="en-US" smtClean="0"/>
              <a:t>‹#›</a:t>
            </a:fld>
            <a:endParaRPr lang="en-US" dirty="0"/>
          </a:p>
        </p:txBody>
      </p:sp>
    </p:spTree>
    <p:extLst>
      <p:ext uri="{BB962C8B-B14F-4D97-AF65-F5344CB8AC3E}">
        <p14:creationId xmlns:p14="http://schemas.microsoft.com/office/powerpoint/2010/main" val="3684149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Current</a:t>
            </a:r>
            <a:r>
              <a:rPr lang="en-US" baseline="0" dirty="0"/>
              <a:t> drug discovery </a:t>
            </a:r>
            <a:r>
              <a:rPr lang="en-US" dirty="0"/>
              <a:t>follows a mostly linear, sequential, staged approach, that balances cost and risk.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Millions screened, 1000s made/tested – most fail</a:t>
            </a:r>
          </a:p>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pPr/>
              <a:t>2</a:t>
            </a:fld>
            <a:endParaRPr lang="en-GB" dirty="0"/>
          </a:p>
        </p:txBody>
      </p:sp>
    </p:spTree>
    <p:extLst>
      <p:ext uri="{BB962C8B-B14F-4D97-AF65-F5344CB8AC3E}">
        <p14:creationId xmlns:p14="http://schemas.microsoft.com/office/powerpoint/2010/main" val="2306502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C2E0A3-F0CB-49F7-8770-5AB703FF5D27}" type="slidenum">
              <a:rPr lang="en-US" smtClean="0"/>
              <a:t>16</a:t>
            </a:fld>
            <a:endParaRPr lang="en-US"/>
          </a:p>
        </p:txBody>
      </p:sp>
    </p:spTree>
    <p:extLst>
      <p:ext uri="{BB962C8B-B14F-4D97-AF65-F5344CB8AC3E}">
        <p14:creationId xmlns:p14="http://schemas.microsoft.com/office/powerpoint/2010/main" val="602207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developing an Active learning drug discovery framework that begins with a compound library as the input to our Machine Learning (ML) Pipeline </a:t>
            </a:r>
          </a:p>
          <a:p>
            <a:pPr marL="171450" indent="-171450">
              <a:buFont typeface="Arial" panose="020B0604020202020204" pitchFamily="34" charset="0"/>
              <a:buChar char="•"/>
            </a:pPr>
            <a:r>
              <a:rPr lang="en-US" dirty="0"/>
              <a:t>Grey Loop:</a:t>
            </a:r>
          </a:p>
          <a:p>
            <a:pPr marL="628650" lvl="1" indent="-171450">
              <a:buFont typeface="Arial" panose="020B0604020202020204" pitchFamily="34" charset="0"/>
              <a:buChar char="•"/>
            </a:pPr>
            <a:r>
              <a:rPr lang="en-US" dirty="0"/>
              <a:t>The ML pipeline integrates multi-level models and systems level models of efficacy, safety, and pharmacokinetics as well as developability (an assessment of how “drug-like” a given compound is) to select design criteria for a new drug lead. All of these parameters are simultaneously optimized for the generation of new molecules with optimized efficacy, safety, pk, and developability properties. This multi-parameter optimization loop can be run for numerous cycles.</a:t>
            </a:r>
          </a:p>
          <a:p>
            <a:pPr marL="171450" indent="-171450">
              <a:buFont typeface="Arial" panose="020B0604020202020204" pitchFamily="34" charset="0"/>
              <a:buChar char="•"/>
            </a:pPr>
            <a:r>
              <a:rPr lang="en-US" dirty="0"/>
              <a:t>Active Learning, Teal loop, and Yellow loop:</a:t>
            </a:r>
          </a:p>
          <a:p>
            <a:pPr marL="628650" lvl="1" indent="-171450">
              <a:buFont typeface="Arial" panose="020B0604020202020204" pitchFamily="34" charset="0"/>
              <a:buChar char="•"/>
            </a:pPr>
            <a:r>
              <a:rPr lang="en-US" dirty="0"/>
              <a:t>We then employ an active learning approach that decides if and when a molecular simulation of experiment is needed to improve or validate the models.</a:t>
            </a:r>
          </a:p>
          <a:p>
            <a:pPr marL="628650" lvl="1" indent="-171450">
              <a:buFont typeface="Arial" panose="020B0604020202020204" pitchFamily="34" charset="0"/>
              <a:buChar char="•"/>
            </a:pPr>
            <a:r>
              <a:rPr lang="en-US" dirty="0"/>
              <a:t>Data from these simulations and experiments are then used to re-train our property prediction models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next slide will zoom in on the grey Multi-Parameter Optimization loop</a:t>
            </a:r>
          </a:p>
        </p:txBody>
      </p:sp>
      <p:sp>
        <p:nvSpPr>
          <p:cNvPr id="4" name="Slide Number Placeholder 3"/>
          <p:cNvSpPr>
            <a:spLocks noGrp="1"/>
          </p:cNvSpPr>
          <p:nvPr>
            <p:ph type="sldNum" sz="quarter" idx="5"/>
          </p:nvPr>
        </p:nvSpPr>
        <p:spPr/>
        <p:txBody>
          <a:bodyPr/>
          <a:lstStyle/>
          <a:p>
            <a:fld id="{35C2E0A3-F0CB-49F7-8770-5AB703FF5D27}" type="slidenum">
              <a:rPr lang="en-US" smtClean="0"/>
              <a:t>17</a:t>
            </a:fld>
            <a:endParaRPr lang="en-US"/>
          </a:p>
        </p:txBody>
      </p:sp>
    </p:spTree>
    <p:extLst>
      <p:ext uri="{BB962C8B-B14F-4D97-AF65-F5344CB8AC3E}">
        <p14:creationId xmlns:p14="http://schemas.microsoft.com/office/powerpoint/2010/main" val="562823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C2E0A3-F0CB-49F7-8770-5AB703FF5D27}" type="slidenum">
              <a:rPr lang="en-US" smtClean="0"/>
              <a:t>18</a:t>
            </a:fld>
            <a:endParaRPr lang="en-US" dirty="0"/>
          </a:p>
        </p:txBody>
      </p:sp>
    </p:spTree>
    <p:extLst>
      <p:ext uri="{BB962C8B-B14F-4D97-AF65-F5344CB8AC3E}">
        <p14:creationId xmlns:p14="http://schemas.microsoft.com/office/powerpoint/2010/main" val="2245021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200" kern="1200" dirty="0">
                <a:solidFill>
                  <a:schemeClr val="tx1"/>
                </a:solidFill>
                <a:effectLst/>
                <a:latin typeface="+mn-lt"/>
                <a:ea typeface="+mn-ea"/>
                <a:cs typeface="+mn-cs"/>
              </a:rPr>
              <a:t>Main goal of pilot: test ATOM’s Generative Molecular Design (GMD) workflow (does it work? Does it generate new compounds? Are the molecules druglike? Can they be validated through experimentation?)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Data Used:</a:t>
            </a:r>
            <a:r>
              <a:rPr lang="en-US" sz="1200" kern="1200" dirty="0">
                <a:solidFill>
                  <a:schemeClr val="tx1"/>
                </a:solidFill>
                <a:effectLst/>
                <a:latin typeface="+mn-lt"/>
                <a:ea typeface="+mn-ea"/>
                <a:cs typeface="+mn-cs"/>
              </a:rPr>
              <a:t> this experiment (and the amount of input data available) doesn’t reflect a realistic lead optimization program. Efficacy and encoders were trained with all 24k compounds with AURK assay data (from the 2M compound GSK-ATOM set). Safety and PK models were trained on all data within the 2M compound set.  </a:t>
            </a:r>
          </a:p>
          <a:p>
            <a:pPr>
              <a:lnSpc>
                <a:spcPct val="120000"/>
              </a:lnSpc>
            </a:pPr>
            <a:endParaRPr lang="en-US" dirty="0"/>
          </a:p>
          <a:p>
            <a:pPr>
              <a:lnSpc>
                <a:spcPct val="120000"/>
              </a:lnSpc>
            </a:pPr>
            <a:r>
              <a:rPr lang="en-US" dirty="0"/>
              <a:t>Aurora Kinase is a family of cell growth and proliferation regulators associated with tumorigenesis</a:t>
            </a:r>
          </a:p>
          <a:p>
            <a:pPr lvl="1">
              <a:lnSpc>
                <a:spcPct val="120000"/>
              </a:lnSpc>
            </a:pPr>
            <a:r>
              <a:rPr lang="en-US" dirty="0"/>
              <a:t>AURK-A: centrosome function </a:t>
            </a:r>
          </a:p>
          <a:p>
            <a:pPr lvl="1">
              <a:lnSpc>
                <a:spcPct val="120000"/>
              </a:lnSpc>
            </a:pPr>
            <a:r>
              <a:rPr lang="en-US" dirty="0"/>
              <a:t>AURK-B: mitotic spindle attachment</a:t>
            </a:r>
          </a:p>
          <a:p>
            <a:pPr lvl="1">
              <a:lnSpc>
                <a:spcPct val="120000"/>
              </a:lnSpc>
            </a:pPr>
            <a:r>
              <a:rPr lang="en-US" dirty="0"/>
              <a:t>AURK-C: germ line cell associate (exact function unknown)</a:t>
            </a:r>
          </a:p>
          <a:p>
            <a:pPr lvl="1">
              <a:lnSpc>
                <a:spcPct val="120000"/>
              </a:lnSpc>
            </a:pPr>
            <a:endParaRPr lang="en-US" dirty="0"/>
          </a:p>
          <a:p>
            <a:pPr>
              <a:lnSpc>
                <a:spcPct val="120000"/>
              </a:lnSpc>
            </a:pPr>
            <a:r>
              <a:rPr lang="en-US" dirty="0"/>
              <a:t>Over 30 clinical trials are ongoing or completed for AURKA selective, AURKB selective, and AURKA/B dual inhibitors for indications in both solid and blood born cancers.  </a:t>
            </a:r>
          </a:p>
          <a:p>
            <a:pPr>
              <a:lnSpc>
                <a:spcPct val="120000"/>
              </a:lnSpc>
            </a:pPr>
            <a:r>
              <a:rPr lang="en-US" dirty="0"/>
              <a:t>Current best in class molecules have A/B selectivity &gt;100 fold and potencies in the low nM range</a:t>
            </a:r>
          </a:p>
          <a:p>
            <a:pPr>
              <a:lnSpc>
                <a:spcPct val="120000"/>
              </a:lnSpc>
            </a:pPr>
            <a:r>
              <a:rPr lang="en-US" dirty="0"/>
              <a:t>Overexpression of each AURK class is associated with different types of cancer and developing A/B selective candidates is a problem typical of lead optimization</a:t>
            </a:r>
          </a:p>
          <a:p>
            <a:endParaRPr lang="en-US" dirty="0"/>
          </a:p>
        </p:txBody>
      </p:sp>
      <p:sp>
        <p:nvSpPr>
          <p:cNvPr id="4" name="Slide Number Placeholder 3"/>
          <p:cNvSpPr>
            <a:spLocks noGrp="1"/>
          </p:cNvSpPr>
          <p:nvPr>
            <p:ph type="sldNum" sz="quarter" idx="5"/>
          </p:nvPr>
        </p:nvSpPr>
        <p:spPr/>
        <p:txBody>
          <a:bodyPr/>
          <a:lstStyle/>
          <a:p>
            <a:fld id="{35C2E0A3-F0CB-49F7-8770-5AB703FF5D27}" type="slidenum">
              <a:rPr lang="en-US" smtClean="0"/>
              <a:t>19</a:t>
            </a:fld>
            <a:endParaRPr lang="en-US" dirty="0"/>
          </a:p>
        </p:txBody>
      </p:sp>
    </p:spTree>
    <p:extLst>
      <p:ext uri="{BB962C8B-B14F-4D97-AF65-F5344CB8AC3E}">
        <p14:creationId xmlns:p14="http://schemas.microsoft.com/office/powerpoint/2010/main" val="2854382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24k compounds used to build the autoencoder and efficacy models, 3k compounds used to initiate the loop</a:t>
            </a:r>
          </a:p>
          <a:p>
            <a:r>
              <a:rPr lang="en-US" sz="1200" kern="1200" dirty="0">
                <a:solidFill>
                  <a:schemeClr val="tx1"/>
                </a:solidFill>
                <a:effectLst/>
                <a:latin typeface="+mn-lt"/>
                <a:ea typeface="+mn-ea"/>
                <a:cs typeface="+mn-cs"/>
              </a:rPr>
              <a:t>Machine Learning models were built for each of the parameters on the right.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Candidate Quality panel includes typical criteria that might be set for some parameters.  We can adjust these parameter criteria points, and can add many additional parameter models.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Molecular optimizer is an autoencoder that projects into latent space, evaluates structure with parameter predictions, and proposes new chemical structures that get put back through the loop for evaluation.</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Results: In an initial 24-hour run, &gt;600k compound structures were generated and evaluated by the Generative Molecular Design platform.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those, 36k compounds were unique SMILES strings (not duplicates). &gt;90% of the 36k were novel and not in the GSK-ATOM compound set (2M) or the full GSK compound set at GSK. </a:t>
            </a:r>
          </a:p>
          <a:p>
            <a:endParaRPr lang="en-US" dirty="0"/>
          </a:p>
        </p:txBody>
      </p:sp>
      <p:sp>
        <p:nvSpPr>
          <p:cNvPr id="4" name="Slide Number Placeholder 3"/>
          <p:cNvSpPr>
            <a:spLocks noGrp="1"/>
          </p:cNvSpPr>
          <p:nvPr>
            <p:ph type="sldNum" sz="quarter" idx="5"/>
          </p:nvPr>
        </p:nvSpPr>
        <p:spPr/>
        <p:txBody>
          <a:bodyPr/>
          <a:lstStyle/>
          <a:p>
            <a:fld id="{35C2E0A3-F0CB-49F7-8770-5AB703FF5D27}" type="slidenum">
              <a:rPr lang="en-US" smtClean="0"/>
              <a:t>20</a:t>
            </a:fld>
            <a:endParaRPr lang="en-US" dirty="0"/>
          </a:p>
        </p:txBody>
      </p:sp>
    </p:spTree>
    <p:extLst>
      <p:ext uri="{BB962C8B-B14F-4D97-AF65-F5344CB8AC3E}">
        <p14:creationId xmlns:p14="http://schemas.microsoft.com/office/powerpoint/2010/main" val="115352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Results: The scatter plot shows AURKB pIC50s vs AURKA pIC50s with blue points representing the total compounds in the GSK-ATOM data set that had both AURKA and AURKB IC50 data. The red points represent the first 3k compounds in the working compound library that kicked off the design loop. The dotted lines show </a:t>
            </a:r>
            <a:r>
              <a:rPr lang="en-US" dirty="0"/>
              <a:t>A/B selectivity &gt;100 fold. </a:t>
            </a:r>
            <a:r>
              <a:rPr lang="en-US" sz="1200" kern="1200" dirty="0">
                <a:solidFill>
                  <a:schemeClr val="tx1"/>
                </a:solidFill>
                <a:effectLst/>
                <a:latin typeface="+mn-lt"/>
                <a:ea typeface="+mn-ea"/>
                <a:cs typeface="+mn-cs"/>
              </a:rPr>
              <a:t>For comparison only, the pink diamonds show compounds in clinical trials, which typically have pIC50 values &gt;8.  (note – we did not come up with or produce any of these clinical compound structures).  The green points are &gt;250 of the best potent, selective AURK B inhibitors that were generated by ATOM’s GMD platform (out of the 36k generated compounds). A common chemical structure scaffold did emerge in the top compounds, similar to a lead-like series.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chart on the right shows that these top compounds also scored well against the other parameters we set in our criteria. Green = met criteria. Yellow = close to criteria. Red= did not meet criteria.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Next steps for validation: In comparing our results to previously generated experimental data that exists outside of the ATOM dataset, r2 = 0.74 for AURK B predictions (ground truth data).  We are experimentally making and testing 100 of the top compounds and should have those results in a few months.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Follow up work is ongoing to reduce the number of compounds in the training data for the autoencoder and efficacy model to see how well GMD would do with less training data.  </a:t>
            </a:r>
            <a:endParaRPr lang="en-US" dirty="0"/>
          </a:p>
        </p:txBody>
      </p:sp>
      <p:sp>
        <p:nvSpPr>
          <p:cNvPr id="4" name="Slide Number Placeholder 3"/>
          <p:cNvSpPr>
            <a:spLocks noGrp="1"/>
          </p:cNvSpPr>
          <p:nvPr>
            <p:ph type="sldNum" sz="quarter" idx="5"/>
          </p:nvPr>
        </p:nvSpPr>
        <p:spPr/>
        <p:txBody>
          <a:bodyPr/>
          <a:lstStyle/>
          <a:p>
            <a:fld id="{35C2E0A3-F0CB-49F7-8770-5AB703FF5D27}" type="slidenum">
              <a:rPr lang="en-US" smtClean="0"/>
              <a:t>21</a:t>
            </a:fld>
            <a:endParaRPr lang="en-US" dirty="0"/>
          </a:p>
        </p:txBody>
      </p:sp>
    </p:spTree>
    <p:extLst>
      <p:ext uri="{BB962C8B-B14F-4D97-AF65-F5344CB8AC3E}">
        <p14:creationId xmlns:p14="http://schemas.microsoft.com/office/powerpoint/2010/main" val="1046115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C2E0A3-F0CB-49F7-8770-5AB703FF5D27}" type="slidenum">
              <a:rPr lang="en-US" smtClean="0"/>
              <a:t>22</a:t>
            </a:fld>
            <a:endParaRPr lang="en-US" dirty="0"/>
          </a:p>
        </p:txBody>
      </p:sp>
    </p:spTree>
    <p:extLst>
      <p:ext uri="{BB962C8B-B14F-4D97-AF65-F5344CB8AC3E}">
        <p14:creationId xmlns:p14="http://schemas.microsoft.com/office/powerpoint/2010/main" val="1683037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developing an Active learning drug discovery framework that begins with a compound library as the input to our Machine Learning (ML) Pipeline </a:t>
            </a:r>
          </a:p>
          <a:p>
            <a:pPr marL="171450" indent="-171450">
              <a:buFont typeface="Arial" panose="020B0604020202020204" pitchFamily="34" charset="0"/>
              <a:buChar char="•"/>
            </a:pPr>
            <a:r>
              <a:rPr lang="en-US" dirty="0"/>
              <a:t>Grey Loop:</a:t>
            </a:r>
          </a:p>
          <a:p>
            <a:pPr marL="628650" lvl="1" indent="-171450">
              <a:buFont typeface="Arial" panose="020B0604020202020204" pitchFamily="34" charset="0"/>
              <a:buChar char="•"/>
            </a:pPr>
            <a:r>
              <a:rPr lang="en-US" dirty="0"/>
              <a:t>The ML pipeline integrates multi-level models and systems level models of efficacy, safety, and pharmacokinetics as well as developability (an assessment of how “drug-like” a given compound is) to select design criteria for a new drug lead. All of these parameters are simultaneously optimized for the generation of new molecules with optimized efficacy, safety, pk, and developability properties. This multi-parameter optimization loop can be run for numerous cycles.</a:t>
            </a:r>
          </a:p>
          <a:p>
            <a:pPr marL="171450" indent="-171450">
              <a:buFont typeface="Arial" panose="020B0604020202020204" pitchFamily="34" charset="0"/>
              <a:buChar char="•"/>
            </a:pPr>
            <a:r>
              <a:rPr lang="en-US" dirty="0"/>
              <a:t>Active Learning, Teal loop, and Yellow loop:</a:t>
            </a:r>
          </a:p>
          <a:p>
            <a:pPr marL="628650" lvl="1" indent="-171450">
              <a:buFont typeface="Arial" panose="020B0604020202020204" pitchFamily="34" charset="0"/>
              <a:buChar char="•"/>
            </a:pPr>
            <a:r>
              <a:rPr lang="en-US" dirty="0"/>
              <a:t>We then employ an active learning approach that decides if and when a molecular simulation of experiment is needed to improve or validate the models.</a:t>
            </a:r>
          </a:p>
          <a:p>
            <a:pPr marL="628650" lvl="1" indent="-171450">
              <a:buFont typeface="Arial" panose="020B0604020202020204" pitchFamily="34" charset="0"/>
              <a:buChar char="•"/>
            </a:pPr>
            <a:r>
              <a:rPr lang="en-US" dirty="0"/>
              <a:t>Data from these simulations and experiments are then used to re-train our property prediction models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next slide will zoom in on the grey Multi-Parameter Optimization loop</a:t>
            </a:r>
          </a:p>
        </p:txBody>
      </p:sp>
      <p:sp>
        <p:nvSpPr>
          <p:cNvPr id="4" name="Slide Number Placeholder 3"/>
          <p:cNvSpPr>
            <a:spLocks noGrp="1"/>
          </p:cNvSpPr>
          <p:nvPr>
            <p:ph type="sldNum" sz="quarter" idx="5"/>
          </p:nvPr>
        </p:nvSpPr>
        <p:spPr/>
        <p:txBody>
          <a:bodyPr/>
          <a:lstStyle/>
          <a:p>
            <a:fld id="{35C2E0A3-F0CB-49F7-8770-5AB703FF5D27}" type="slidenum">
              <a:rPr lang="en-US" smtClean="0"/>
              <a:t>24</a:t>
            </a:fld>
            <a:endParaRPr lang="en-US"/>
          </a:p>
        </p:txBody>
      </p:sp>
    </p:spTree>
    <p:extLst>
      <p:ext uri="{BB962C8B-B14F-4D97-AF65-F5344CB8AC3E}">
        <p14:creationId xmlns:p14="http://schemas.microsoft.com/office/powerpoint/2010/main" val="3489571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Members</a:t>
            </a:r>
          </a:p>
          <a:p>
            <a:pPr lvl="1"/>
            <a:r>
              <a:rPr lang="en-US" dirty="0"/>
              <a:t>25 FTE from 4 member orgs</a:t>
            </a:r>
          </a:p>
          <a:p>
            <a:pPr lvl="1"/>
            <a:r>
              <a:rPr lang="en-US" dirty="0"/>
              <a:t>Sit in office space in Mission Bay</a:t>
            </a:r>
          </a:p>
          <a:p>
            <a:r>
              <a:rPr lang="en-US" dirty="0"/>
              <a:t>Critical Skills</a:t>
            </a:r>
          </a:p>
          <a:p>
            <a:pPr lvl="1"/>
            <a:r>
              <a:rPr lang="en-US" dirty="0"/>
              <a:t>Computational Chemistry, Systems Modeling, Pharmacology, Drug Discovery, Data Science, Machine Learning, HPC, Software Engineering, Small Molecule Assay Development, Biophysics-based Simulation</a:t>
            </a:r>
          </a:p>
          <a:p>
            <a:pPr lvl="0"/>
            <a:r>
              <a:rPr lang="en-US" dirty="0"/>
              <a:t>different partners are bringing synergistic skills to this collaboration</a:t>
            </a:r>
          </a:p>
          <a:p>
            <a:pPr lvl="1"/>
            <a:endParaRPr lang="en-US" dirty="0"/>
          </a:p>
          <a:p>
            <a:r>
              <a:rPr lang="en-US" dirty="0"/>
              <a:t>Funding</a:t>
            </a:r>
          </a:p>
          <a:p>
            <a:pPr lvl="1"/>
            <a:r>
              <a:rPr lang="en-US" dirty="0"/>
              <a:t>2 </a:t>
            </a:r>
            <a:r>
              <a:rPr lang="en-US" dirty="0" err="1"/>
              <a:t>yrs</a:t>
            </a:r>
            <a:r>
              <a:rPr lang="en-US" dirty="0"/>
              <a:t> old, several million per year spread across different institutions</a:t>
            </a:r>
          </a:p>
        </p:txBody>
      </p:sp>
    </p:spTree>
    <p:extLst>
      <p:ext uri="{BB962C8B-B14F-4D97-AF65-F5344CB8AC3E}">
        <p14:creationId xmlns:p14="http://schemas.microsoft.com/office/powerpoint/2010/main" val="589616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are working to </a:t>
            </a:r>
            <a:r>
              <a:rPr lang="en-US" b="1" dirty="0"/>
              <a:t>accelerate</a:t>
            </a:r>
            <a:r>
              <a:rPr lang="en-US" dirty="0"/>
              <a:t> the discovery and development of new therapeutics by </a:t>
            </a:r>
            <a:r>
              <a:rPr lang="en-US" b="1" dirty="0"/>
              <a:t>transforming</a:t>
            </a:r>
            <a:r>
              <a:rPr lang="en-US" dirty="0"/>
              <a:t> the current drug discovery paradigm.  We’ll do that by </a:t>
            </a:r>
            <a:r>
              <a:rPr lang="en-US" b="1" dirty="0"/>
              <a:t>integrating</a:t>
            </a:r>
            <a:r>
              <a:rPr lang="en-US" dirty="0"/>
              <a:t> HPC, data, and experiment to create a new pre-competitive platform that will help drug discovery scientists move from an identified target to a molecule ready for the clinic with higher speed and precision.</a:t>
            </a:r>
          </a:p>
          <a:p>
            <a:endParaRPr lang="en-US" dirty="0"/>
          </a:p>
          <a:p>
            <a:pPr marL="285750" indent="-285750">
              <a:buFont typeface="Arial" panose="020B0604020202020204" pitchFamily="34" charset="0"/>
              <a:buChar char="•"/>
            </a:pPr>
            <a:r>
              <a:rPr lang="en-US" sz="1200" dirty="0"/>
              <a:t>Integrate diverse datasets &amp; AI insights to generate models which predict pharmacology &amp; developability up front</a:t>
            </a:r>
          </a:p>
          <a:p>
            <a:pPr marL="285750" indent="-285750">
              <a:buFont typeface="Arial" panose="020B0604020202020204" pitchFamily="34" charset="0"/>
              <a:buChar char="•"/>
            </a:pPr>
            <a:r>
              <a:rPr lang="en-US" sz="1200" dirty="0"/>
              <a:t>Rapidly</a:t>
            </a:r>
            <a:r>
              <a:rPr lang="en-US" sz="1200" i="1" dirty="0"/>
              <a:t> </a:t>
            </a:r>
            <a:r>
              <a:rPr lang="en-US" sz="1200" dirty="0"/>
              <a:t>design optimized molecules </a:t>
            </a:r>
            <a:r>
              <a:rPr lang="en-US" sz="1200" i="1" dirty="0"/>
              <a:t>in silico </a:t>
            </a:r>
          </a:p>
          <a:p>
            <a:pPr marL="285750" indent="-285750">
              <a:buFont typeface="Arial" panose="020B0604020202020204" pitchFamily="34" charset="0"/>
              <a:buChar char="•"/>
            </a:pPr>
            <a:r>
              <a:rPr lang="en-US" sz="1200" dirty="0"/>
              <a:t>Use active learning to drive experiments to increase efficiency and success</a:t>
            </a:r>
          </a:p>
          <a:p>
            <a:pPr marL="285750" indent="-285750">
              <a:buFont typeface="Arial" panose="020B0604020202020204" pitchFamily="34" charset="0"/>
              <a:buChar char="•"/>
            </a:pPr>
            <a:r>
              <a:rPr lang="en-US" sz="1200" dirty="0"/>
              <a:t>Proof-of Concept demonstrations with ground truth data to validate platform and rapidly emerging experimental &amp; computational models</a:t>
            </a:r>
          </a:p>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pPr/>
              <a:t>3</a:t>
            </a:fld>
            <a:endParaRPr lang="en-GB" dirty="0"/>
          </a:p>
        </p:txBody>
      </p:sp>
    </p:spTree>
    <p:extLst>
      <p:ext uri="{BB962C8B-B14F-4D97-AF65-F5344CB8AC3E}">
        <p14:creationId xmlns:p14="http://schemas.microsoft.com/office/powerpoint/2010/main" val="3447078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developing an Active learning drug discovery framework that begins with a compound library as the input to our Machine Learning (ML) Pipeline </a:t>
            </a:r>
          </a:p>
          <a:p>
            <a:pPr marL="171450" indent="-171450">
              <a:buFont typeface="Arial" panose="020B0604020202020204" pitchFamily="34" charset="0"/>
              <a:buChar char="•"/>
            </a:pPr>
            <a:r>
              <a:rPr lang="en-US" dirty="0"/>
              <a:t>Grey Loop:</a:t>
            </a:r>
          </a:p>
          <a:p>
            <a:pPr marL="628650" lvl="1" indent="-171450">
              <a:buFont typeface="Arial" panose="020B0604020202020204" pitchFamily="34" charset="0"/>
              <a:buChar char="•"/>
            </a:pPr>
            <a:r>
              <a:rPr lang="en-US" dirty="0"/>
              <a:t>The ML pipeline integrates multi-level models and systems level models of efficacy, safety, and pharmacokinetics as well as developability (an assessment of how “drug-like” a given compound is) to select design criteria for a new drug lead. All of these parameters are simultaneously optimized for the generation of new molecules with optimized efficacy, safety, pk, and developability properties. This multi-parameter optimization loop can be run for numerous cycles.</a:t>
            </a:r>
          </a:p>
          <a:p>
            <a:pPr marL="171450" indent="-171450">
              <a:buFont typeface="Arial" panose="020B0604020202020204" pitchFamily="34" charset="0"/>
              <a:buChar char="•"/>
            </a:pPr>
            <a:r>
              <a:rPr lang="en-US" dirty="0"/>
              <a:t>Active Learning, Teal loop, and Yellow loop:</a:t>
            </a:r>
          </a:p>
          <a:p>
            <a:pPr marL="628650" lvl="1" indent="-171450">
              <a:buFont typeface="Arial" panose="020B0604020202020204" pitchFamily="34" charset="0"/>
              <a:buChar char="•"/>
            </a:pPr>
            <a:r>
              <a:rPr lang="en-US" dirty="0"/>
              <a:t>We then employ an active learning approach that decides if and when a molecular simulation of experiment is needed to improve or validate the models.</a:t>
            </a:r>
          </a:p>
          <a:p>
            <a:pPr marL="628650" lvl="1" indent="-171450">
              <a:buFont typeface="Arial" panose="020B0604020202020204" pitchFamily="34" charset="0"/>
              <a:buChar char="•"/>
            </a:pPr>
            <a:r>
              <a:rPr lang="en-US" dirty="0"/>
              <a:t>Data from these simulations and experiments are then used to re-train our property prediction models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next slide will zoom in on the grey Multi-Parameter Optimization loop</a:t>
            </a:r>
          </a:p>
        </p:txBody>
      </p:sp>
      <p:sp>
        <p:nvSpPr>
          <p:cNvPr id="4" name="Slide Number Placeholder 3"/>
          <p:cNvSpPr>
            <a:spLocks noGrp="1"/>
          </p:cNvSpPr>
          <p:nvPr>
            <p:ph type="sldNum" sz="quarter" idx="5"/>
          </p:nvPr>
        </p:nvSpPr>
        <p:spPr/>
        <p:txBody>
          <a:bodyPr/>
          <a:lstStyle/>
          <a:p>
            <a:fld id="{35C2E0A3-F0CB-49F7-8770-5AB703FF5D27}" type="slidenum">
              <a:rPr lang="en-US" smtClean="0"/>
              <a:t>4</a:t>
            </a:fld>
            <a:endParaRPr lang="en-US"/>
          </a:p>
        </p:txBody>
      </p:sp>
    </p:spTree>
    <p:extLst>
      <p:ext uri="{BB962C8B-B14F-4D97-AF65-F5344CB8AC3E}">
        <p14:creationId xmlns:p14="http://schemas.microsoft.com/office/powerpoint/2010/main" val="3819053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developing an Active learning drug discovery framework that begins with a compound library as the input to our Machine Learning (ML) Pipeline </a:t>
            </a:r>
          </a:p>
          <a:p>
            <a:pPr marL="171450" indent="-171450">
              <a:buFont typeface="Arial" panose="020B0604020202020204" pitchFamily="34" charset="0"/>
              <a:buChar char="•"/>
            </a:pPr>
            <a:r>
              <a:rPr lang="en-US" dirty="0"/>
              <a:t>Grey Loop:</a:t>
            </a:r>
          </a:p>
          <a:p>
            <a:pPr marL="628650" lvl="1" indent="-171450">
              <a:buFont typeface="Arial" panose="020B0604020202020204" pitchFamily="34" charset="0"/>
              <a:buChar char="•"/>
            </a:pPr>
            <a:r>
              <a:rPr lang="en-US" dirty="0"/>
              <a:t>The ML pipeline integrates multi-level models and systems level models of efficacy, safety, and pharmacokinetics as well as developability (an assessment of how “drug-like” a given compound is) to select design criteria for a new drug lead. All of these parameters are simultaneously optimized for the generation of new molecules with optimized efficacy, safety, pk, and developability properties. This multi-parameter optimization loop can be run for numerous cycles.</a:t>
            </a:r>
          </a:p>
          <a:p>
            <a:pPr marL="171450" indent="-171450">
              <a:buFont typeface="Arial" panose="020B0604020202020204" pitchFamily="34" charset="0"/>
              <a:buChar char="•"/>
            </a:pPr>
            <a:r>
              <a:rPr lang="en-US" dirty="0"/>
              <a:t>Active Learning, Teal loop, and Yellow loop:</a:t>
            </a:r>
          </a:p>
          <a:p>
            <a:pPr marL="628650" lvl="1" indent="-171450">
              <a:buFont typeface="Arial" panose="020B0604020202020204" pitchFamily="34" charset="0"/>
              <a:buChar char="•"/>
            </a:pPr>
            <a:r>
              <a:rPr lang="en-US" dirty="0"/>
              <a:t>We then employ an active learning approach that decides if and when a molecular simulation of experiment is needed to improve or validate the models.</a:t>
            </a:r>
          </a:p>
          <a:p>
            <a:pPr marL="628650" lvl="1" indent="-171450">
              <a:buFont typeface="Arial" panose="020B0604020202020204" pitchFamily="34" charset="0"/>
              <a:buChar char="•"/>
            </a:pPr>
            <a:r>
              <a:rPr lang="en-US" dirty="0"/>
              <a:t>Data from these simulations and experiments are then used to re-train our property prediction models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next slide will zoom in on the grey Multi-Parameter Optimization loop</a:t>
            </a:r>
          </a:p>
        </p:txBody>
      </p:sp>
      <p:sp>
        <p:nvSpPr>
          <p:cNvPr id="4" name="Slide Number Placeholder 3"/>
          <p:cNvSpPr>
            <a:spLocks noGrp="1"/>
          </p:cNvSpPr>
          <p:nvPr>
            <p:ph type="sldNum" sz="quarter" idx="5"/>
          </p:nvPr>
        </p:nvSpPr>
        <p:spPr/>
        <p:txBody>
          <a:bodyPr/>
          <a:lstStyle/>
          <a:p>
            <a:fld id="{35C2E0A3-F0CB-49F7-8770-5AB703FF5D27}" type="slidenum">
              <a:rPr lang="en-US" smtClean="0"/>
              <a:t>5</a:t>
            </a:fld>
            <a:endParaRPr lang="en-US"/>
          </a:p>
        </p:txBody>
      </p:sp>
    </p:spTree>
    <p:extLst>
      <p:ext uri="{BB962C8B-B14F-4D97-AF65-F5344CB8AC3E}">
        <p14:creationId xmlns:p14="http://schemas.microsoft.com/office/powerpoint/2010/main" val="961600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dirty="0"/>
              <a:t>5,964 total models for 41 Safety and Pharmacokinetic datasets</a:t>
            </a:r>
          </a:p>
          <a:p>
            <a:pPr>
              <a:lnSpc>
                <a:spcPct val="100000"/>
              </a:lnSpc>
            </a:pPr>
            <a:r>
              <a:rPr lang="en-US" dirty="0"/>
              <a:t>4,696 Neural Net models</a:t>
            </a:r>
          </a:p>
          <a:p>
            <a:pPr>
              <a:lnSpc>
                <a:spcPct val="100000"/>
              </a:lnSpc>
            </a:pPr>
            <a:r>
              <a:rPr lang="en-US" dirty="0"/>
              <a:t>1,253 Random Forest models</a:t>
            </a:r>
          </a:p>
          <a:p>
            <a:pPr>
              <a:lnSpc>
                <a:spcPct val="100000"/>
              </a:lnSpc>
            </a:pPr>
            <a:r>
              <a:rPr lang="en-US" dirty="0"/>
              <a:t>3,819 Regression models</a:t>
            </a:r>
          </a:p>
          <a:p>
            <a:pPr>
              <a:lnSpc>
                <a:spcPct val="100000"/>
              </a:lnSpc>
            </a:pPr>
            <a:r>
              <a:rPr lang="en-US" dirty="0"/>
              <a:t>2,130 Classification models</a:t>
            </a:r>
          </a:p>
          <a:p>
            <a:r>
              <a:rPr lang="en-US" dirty="0"/>
              <a:t>Models were trained on a wide range of proprietary GSK assay datasets, including ones that are larger than public datasets reported in the literature</a:t>
            </a:r>
          </a:p>
          <a:p>
            <a:r>
              <a:rPr lang="en-US" dirty="0"/>
              <a:t>Compute resources NN models: 87 days for MOE, 63 days for ECFP and 288 days for GraphConv</a:t>
            </a:r>
          </a:p>
          <a:p>
            <a:endParaRPr lang="en-US" dirty="0"/>
          </a:p>
        </p:txBody>
      </p:sp>
      <p:sp>
        <p:nvSpPr>
          <p:cNvPr id="4" name="Slide Number Placeholder 3"/>
          <p:cNvSpPr>
            <a:spLocks noGrp="1"/>
          </p:cNvSpPr>
          <p:nvPr>
            <p:ph type="sldNum" sz="quarter" idx="10"/>
          </p:nvPr>
        </p:nvSpPr>
        <p:spPr/>
        <p:txBody>
          <a:bodyPr/>
          <a:lstStyle/>
          <a:p>
            <a:fld id="{35C2E0A3-F0CB-49F7-8770-5AB703FF5D27}" type="slidenum">
              <a:rPr lang="en-US" smtClean="0"/>
              <a:t>6</a:t>
            </a:fld>
            <a:endParaRPr lang="en-US" dirty="0"/>
          </a:p>
        </p:txBody>
      </p:sp>
    </p:spTree>
    <p:extLst>
      <p:ext uri="{BB962C8B-B14F-4D97-AF65-F5344CB8AC3E}">
        <p14:creationId xmlns:p14="http://schemas.microsoft.com/office/powerpoint/2010/main" val="1976382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to mention curation piece instead of data storage requirements</a:t>
            </a:r>
          </a:p>
          <a:p>
            <a:endParaRPr lang="en-US" dirty="0"/>
          </a:p>
        </p:txBody>
      </p:sp>
      <p:sp>
        <p:nvSpPr>
          <p:cNvPr id="4" name="Footer Placeholder 3"/>
          <p:cNvSpPr>
            <a:spLocks noGrp="1"/>
          </p:cNvSpPr>
          <p:nvPr>
            <p:ph type="ftr" sz="quarter" idx="4"/>
          </p:nvPr>
        </p:nvSpPr>
        <p:spPr/>
        <p:txBody>
          <a:bodyPr/>
          <a:lstStyle/>
          <a:p>
            <a:r>
              <a:rPr lang="en-US"/>
              <a:t>PROTECTED CRADA INFORMATION</a:t>
            </a:r>
          </a:p>
        </p:txBody>
      </p:sp>
      <p:sp>
        <p:nvSpPr>
          <p:cNvPr id="5" name="Slide Number Placeholder 4"/>
          <p:cNvSpPr>
            <a:spLocks noGrp="1"/>
          </p:cNvSpPr>
          <p:nvPr>
            <p:ph type="sldNum" sz="quarter" idx="5"/>
          </p:nvPr>
        </p:nvSpPr>
        <p:spPr/>
        <p:txBody>
          <a:bodyPr/>
          <a:lstStyle/>
          <a:p>
            <a:fld id="{35C2E0A3-F0CB-49F7-8770-5AB703FF5D27}" type="slidenum">
              <a:rPr lang="en-US" smtClean="0"/>
              <a:t>7</a:t>
            </a:fld>
            <a:endParaRPr lang="en-US"/>
          </a:p>
        </p:txBody>
      </p:sp>
    </p:spTree>
    <p:extLst>
      <p:ext uri="{BB962C8B-B14F-4D97-AF65-F5344CB8AC3E}">
        <p14:creationId xmlns:p14="http://schemas.microsoft.com/office/powerpoint/2010/main" val="306050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dirty="0"/>
              <a:t>Raw pharma data consists of 300 GB of a variety of bioassay and animal toxicology data on ~2 million compounds from GSK</a:t>
            </a:r>
          </a:p>
          <a:p>
            <a:pPr>
              <a:lnSpc>
                <a:spcPct val="120000"/>
              </a:lnSpc>
            </a:pPr>
            <a:r>
              <a:rPr lang="en-US" dirty="0"/>
              <a:t>Domain experts created Jupyter notebooks to process data</a:t>
            </a:r>
          </a:p>
          <a:p>
            <a:pPr>
              <a:lnSpc>
                <a:spcPct val="120000"/>
              </a:lnSpc>
            </a:pPr>
            <a:r>
              <a:rPr lang="en-US" dirty="0"/>
              <a:t>Serve as both code and record of modifications made to datasets</a:t>
            </a:r>
          </a:p>
          <a:p>
            <a:endParaRPr lang="en-US" dirty="0"/>
          </a:p>
        </p:txBody>
      </p:sp>
      <p:sp>
        <p:nvSpPr>
          <p:cNvPr id="4" name="Slide Number Placeholder 3"/>
          <p:cNvSpPr>
            <a:spLocks noGrp="1"/>
          </p:cNvSpPr>
          <p:nvPr>
            <p:ph type="sldNum" sz="quarter" idx="5"/>
          </p:nvPr>
        </p:nvSpPr>
        <p:spPr/>
        <p:txBody>
          <a:bodyPr/>
          <a:lstStyle/>
          <a:p>
            <a:fld id="{35C2E0A3-F0CB-49F7-8770-5AB703FF5D27}" type="slidenum">
              <a:rPr lang="en-US" smtClean="0"/>
              <a:t>8</a:t>
            </a:fld>
            <a:endParaRPr lang="en-US" dirty="0"/>
          </a:p>
        </p:txBody>
      </p:sp>
    </p:spTree>
    <p:extLst>
      <p:ext uri="{BB962C8B-B14F-4D97-AF65-F5344CB8AC3E}">
        <p14:creationId xmlns:p14="http://schemas.microsoft.com/office/powerpoint/2010/main" val="41394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PROTECTED CRADA INFORMATION</a:t>
            </a:r>
          </a:p>
        </p:txBody>
      </p:sp>
      <p:sp>
        <p:nvSpPr>
          <p:cNvPr id="5" name="Slide Number Placeholder 4"/>
          <p:cNvSpPr>
            <a:spLocks noGrp="1"/>
          </p:cNvSpPr>
          <p:nvPr>
            <p:ph type="sldNum" sz="quarter" idx="5"/>
          </p:nvPr>
        </p:nvSpPr>
        <p:spPr/>
        <p:txBody>
          <a:bodyPr/>
          <a:lstStyle/>
          <a:p>
            <a:fld id="{35C2E0A3-F0CB-49F7-8770-5AB703FF5D27}" type="slidenum">
              <a:rPr lang="en-US" smtClean="0"/>
              <a:t>12</a:t>
            </a:fld>
            <a:endParaRPr lang="en-US"/>
          </a:p>
        </p:txBody>
      </p:sp>
    </p:spTree>
    <p:extLst>
      <p:ext uri="{BB962C8B-B14F-4D97-AF65-F5344CB8AC3E}">
        <p14:creationId xmlns:p14="http://schemas.microsoft.com/office/powerpoint/2010/main" val="2752823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PROTECTED CRADA INFORMATION</a:t>
            </a:r>
          </a:p>
        </p:txBody>
      </p:sp>
      <p:sp>
        <p:nvSpPr>
          <p:cNvPr id="5" name="Slide Number Placeholder 4"/>
          <p:cNvSpPr>
            <a:spLocks noGrp="1"/>
          </p:cNvSpPr>
          <p:nvPr>
            <p:ph type="sldNum" sz="quarter" idx="5"/>
          </p:nvPr>
        </p:nvSpPr>
        <p:spPr/>
        <p:txBody>
          <a:bodyPr/>
          <a:lstStyle/>
          <a:p>
            <a:fld id="{35C2E0A3-F0CB-49F7-8770-5AB703FF5D27}" type="slidenum">
              <a:rPr lang="en-US" smtClean="0"/>
              <a:t>15</a:t>
            </a:fld>
            <a:endParaRPr lang="en-US"/>
          </a:p>
        </p:txBody>
      </p:sp>
    </p:spTree>
    <p:extLst>
      <p:ext uri="{BB962C8B-B14F-4D97-AF65-F5344CB8AC3E}">
        <p14:creationId xmlns:p14="http://schemas.microsoft.com/office/powerpoint/2010/main" val="39528170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000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5B5A8A8-03D8-45EA-9511-342CAD935998}"/>
              </a:ext>
            </a:extLst>
          </p:cNvPr>
          <p:cNvSpPr>
            <a:spLocks noGrp="1"/>
          </p:cNvSpPr>
          <p:nvPr>
            <p:ph type="subTitle" idx="1"/>
          </p:nvPr>
        </p:nvSpPr>
        <p:spPr>
          <a:xfrm>
            <a:off x="2743200" y="4270379"/>
            <a:ext cx="6680579" cy="1655762"/>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26F36D91-B92B-434B-A88A-43143C55429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38400" y="1882132"/>
            <a:ext cx="7315200" cy="1976767"/>
          </a:xfrm>
          <a:prstGeom prst="rect">
            <a:avLst/>
          </a:prstGeom>
        </p:spPr>
      </p:pic>
      <p:sp>
        <p:nvSpPr>
          <p:cNvPr id="2" name="Title 1">
            <a:extLst>
              <a:ext uri="{FF2B5EF4-FFF2-40B4-BE49-F238E27FC236}">
                <a16:creationId xmlns:a16="http://schemas.microsoft.com/office/drawing/2014/main" id="{10B7692C-4A7C-40B6-9112-1CF4ADB6E9C3}"/>
              </a:ext>
            </a:extLst>
          </p:cNvPr>
          <p:cNvSpPr>
            <a:spLocks noGrp="1"/>
          </p:cNvSpPr>
          <p:nvPr>
            <p:ph type="ctrTitle"/>
          </p:nvPr>
        </p:nvSpPr>
        <p:spPr>
          <a:xfrm>
            <a:off x="2743200" y="3858899"/>
            <a:ext cx="6680579" cy="367879"/>
          </a:xfrm>
        </p:spPr>
        <p:txBody>
          <a:bodyPr anchor="t">
            <a:normAutofit/>
          </a:bodyPr>
          <a:lstStyle>
            <a:lvl1pPr algn="r">
              <a:defRPr sz="2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575617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333C4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9A2739-9E9A-45BE-B1AF-940C8E059A7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E8C5295B-F8F6-4ABB-B2E7-5BE217054FA8}"/>
              </a:ext>
            </a:extLst>
          </p:cNvPr>
          <p:cNvSpPr>
            <a:spLocks noGrp="1"/>
          </p:cNvSpPr>
          <p:nvPr>
            <p:ph type="sldNum" sz="quarter" idx="12"/>
          </p:nvPr>
        </p:nvSpPr>
        <p:spPr/>
        <p:txBody>
          <a:bodyPr/>
          <a:lstStyle>
            <a:lvl1pPr>
              <a:defRPr>
                <a:solidFill>
                  <a:schemeClr val="bg1"/>
                </a:solidFill>
              </a:defRPr>
            </a:lvl1pPr>
          </a:lstStyle>
          <a:p>
            <a:fld id="{D5F11FED-66BC-4C03-9016-FD41D1C797D0}" type="slidenum">
              <a:rPr lang="en-US" smtClean="0"/>
              <a:pPr/>
              <a:t>‹#›</a:t>
            </a:fld>
            <a:endParaRPr lang="en-US" dirty="0"/>
          </a:p>
        </p:txBody>
      </p:sp>
      <p:cxnSp>
        <p:nvCxnSpPr>
          <p:cNvPr id="10" name="Straight Connector 9">
            <a:extLst>
              <a:ext uri="{FF2B5EF4-FFF2-40B4-BE49-F238E27FC236}">
                <a16:creationId xmlns:a16="http://schemas.microsoft.com/office/drawing/2014/main" id="{BEA6E73B-E7F4-4C4F-8B68-C47E746F2509}"/>
              </a:ext>
            </a:extLst>
          </p:cNvPr>
          <p:cNvCxnSpPr>
            <a:cxnSpLocks/>
          </p:cNvCxnSpPr>
          <p:nvPr userDrawn="1"/>
        </p:nvCxnSpPr>
        <p:spPr>
          <a:xfrm>
            <a:off x="457200" y="6243851"/>
            <a:ext cx="11201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0CACCE3B-EDD7-4971-9701-98F5FE48AA69}"/>
              </a:ext>
            </a:extLst>
          </p:cNvPr>
          <p:cNvSpPr>
            <a:spLocks noGrp="1"/>
          </p:cNvSpPr>
          <p:nvPr>
            <p:ph type="ctrTitle" hasCustomPrompt="1"/>
          </p:nvPr>
        </p:nvSpPr>
        <p:spPr>
          <a:xfrm>
            <a:off x="457200" y="3674226"/>
            <a:ext cx="5638800" cy="2126070"/>
          </a:xfrm>
        </p:spPr>
        <p:txBody>
          <a:bodyPr anchor="t">
            <a:normAutofit/>
          </a:bodyPr>
          <a:lstStyle>
            <a:lvl1pPr algn="l">
              <a:defRPr sz="5000">
                <a:solidFill>
                  <a:schemeClr val="bg1"/>
                </a:solidFill>
              </a:defRPr>
            </a:lvl1pPr>
          </a:lstStyle>
          <a:p>
            <a:r>
              <a:rPr lang="en-US" dirty="0"/>
              <a:t>CLICK TO EDIT MASTER TITLE STYLE</a:t>
            </a:r>
          </a:p>
        </p:txBody>
      </p:sp>
      <p:sp>
        <p:nvSpPr>
          <p:cNvPr id="15" name="Subtitle 2">
            <a:extLst>
              <a:ext uri="{FF2B5EF4-FFF2-40B4-BE49-F238E27FC236}">
                <a16:creationId xmlns:a16="http://schemas.microsoft.com/office/drawing/2014/main" id="{CF5F5D9E-54E4-4992-B164-D74FE47A632D}"/>
              </a:ext>
            </a:extLst>
          </p:cNvPr>
          <p:cNvSpPr>
            <a:spLocks noGrp="1"/>
          </p:cNvSpPr>
          <p:nvPr>
            <p:ph type="subTitle" idx="1"/>
          </p:nvPr>
        </p:nvSpPr>
        <p:spPr>
          <a:xfrm>
            <a:off x="457200" y="5800295"/>
            <a:ext cx="5638800" cy="392683"/>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05FF671F-5C21-480C-92B1-00303ABBB92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6391492"/>
            <a:ext cx="1271890" cy="294840"/>
          </a:xfrm>
          <a:prstGeom prst="rect">
            <a:avLst/>
          </a:prstGeom>
        </p:spPr>
      </p:pic>
    </p:spTree>
    <p:extLst>
      <p:ext uri="{BB962C8B-B14F-4D97-AF65-F5344CB8AC3E}">
        <p14:creationId xmlns:p14="http://schemas.microsoft.com/office/powerpoint/2010/main" val="329347237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FFC51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AFA88C-B9DD-457C-B6EB-D942B03E19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E8C5295B-F8F6-4ABB-B2E7-5BE217054FA8}"/>
              </a:ext>
            </a:extLst>
          </p:cNvPr>
          <p:cNvSpPr>
            <a:spLocks noGrp="1"/>
          </p:cNvSpPr>
          <p:nvPr>
            <p:ph type="sldNum" sz="quarter" idx="12"/>
          </p:nvPr>
        </p:nvSpPr>
        <p:spPr/>
        <p:txBody>
          <a:bodyPr/>
          <a:lstStyle>
            <a:lvl1pPr>
              <a:defRPr>
                <a:solidFill>
                  <a:schemeClr val="bg1"/>
                </a:solidFill>
              </a:defRPr>
            </a:lvl1pPr>
          </a:lstStyle>
          <a:p>
            <a:fld id="{D5F11FED-66BC-4C03-9016-FD41D1C797D0}" type="slidenum">
              <a:rPr lang="en-US" smtClean="0"/>
              <a:pPr/>
              <a:t>‹#›</a:t>
            </a:fld>
            <a:endParaRPr lang="en-US" dirty="0"/>
          </a:p>
        </p:txBody>
      </p:sp>
      <p:cxnSp>
        <p:nvCxnSpPr>
          <p:cNvPr id="10" name="Straight Connector 9">
            <a:extLst>
              <a:ext uri="{FF2B5EF4-FFF2-40B4-BE49-F238E27FC236}">
                <a16:creationId xmlns:a16="http://schemas.microsoft.com/office/drawing/2014/main" id="{BEA6E73B-E7F4-4C4F-8B68-C47E746F2509}"/>
              </a:ext>
            </a:extLst>
          </p:cNvPr>
          <p:cNvCxnSpPr>
            <a:cxnSpLocks/>
          </p:cNvCxnSpPr>
          <p:nvPr userDrawn="1"/>
        </p:nvCxnSpPr>
        <p:spPr>
          <a:xfrm>
            <a:off x="457200" y="6243851"/>
            <a:ext cx="11201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92D65BA0-33B9-47E4-A1F6-06876400FF6B}"/>
              </a:ext>
            </a:extLst>
          </p:cNvPr>
          <p:cNvSpPr>
            <a:spLocks noGrp="1"/>
          </p:cNvSpPr>
          <p:nvPr>
            <p:ph type="ctrTitle" hasCustomPrompt="1"/>
          </p:nvPr>
        </p:nvSpPr>
        <p:spPr>
          <a:xfrm>
            <a:off x="457200" y="3674226"/>
            <a:ext cx="5638800" cy="2126070"/>
          </a:xfrm>
        </p:spPr>
        <p:txBody>
          <a:bodyPr anchor="t">
            <a:normAutofit/>
          </a:bodyPr>
          <a:lstStyle>
            <a:lvl1pPr algn="l">
              <a:defRPr sz="5000">
                <a:solidFill>
                  <a:schemeClr val="bg1"/>
                </a:solidFill>
              </a:defRPr>
            </a:lvl1pPr>
          </a:lstStyle>
          <a:p>
            <a:r>
              <a:rPr lang="en-US" dirty="0"/>
              <a:t>CLICK TO EDIT MASTER TITLE STYLE</a:t>
            </a:r>
          </a:p>
        </p:txBody>
      </p:sp>
      <p:sp>
        <p:nvSpPr>
          <p:cNvPr id="14" name="Subtitle 2">
            <a:extLst>
              <a:ext uri="{FF2B5EF4-FFF2-40B4-BE49-F238E27FC236}">
                <a16:creationId xmlns:a16="http://schemas.microsoft.com/office/drawing/2014/main" id="{5FB1A5C9-329B-40C0-8F84-A18CC96E7DCF}"/>
              </a:ext>
            </a:extLst>
          </p:cNvPr>
          <p:cNvSpPr>
            <a:spLocks noGrp="1"/>
          </p:cNvSpPr>
          <p:nvPr>
            <p:ph type="subTitle" idx="1"/>
          </p:nvPr>
        </p:nvSpPr>
        <p:spPr>
          <a:xfrm>
            <a:off x="457200" y="5800295"/>
            <a:ext cx="5638800" cy="392683"/>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096B55DC-8E80-4582-A4D3-EBBE3C988C3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6391492"/>
            <a:ext cx="1271890" cy="294840"/>
          </a:xfrm>
          <a:prstGeom prst="rect">
            <a:avLst/>
          </a:prstGeom>
        </p:spPr>
      </p:pic>
    </p:spTree>
    <p:extLst>
      <p:ext uri="{BB962C8B-B14F-4D97-AF65-F5344CB8AC3E}">
        <p14:creationId xmlns:p14="http://schemas.microsoft.com/office/powerpoint/2010/main" val="217496774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D1C7FF-AC26-48CA-B49E-234F71A99D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E8C5295B-F8F6-4ABB-B2E7-5BE217054FA8}"/>
              </a:ext>
            </a:extLst>
          </p:cNvPr>
          <p:cNvSpPr>
            <a:spLocks noGrp="1"/>
          </p:cNvSpPr>
          <p:nvPr>
            <p:ph type="sldNum" sz="quarter" idx="12"/>
          </p:nvPr>
        </p:nvSpPr>
        <p:spPr/>
        <p:txBody>
          <a:bodyPr/>
          <a:lstStyle>
            <a:lvl1pPr>
              <a:defRPr>
                <a:solidFill>
                  <a:schemeClr val="bg1"/>
                </a:solidFill>
              </a:defRPr>
            </a:lvl1pPr>
          </a:lstStyle>
          <a:p>
            <a:fld id="{D5F11FED-66BC-4C03-9016-FD41D1C797D0}" type="slidenum">
              <a:rPr lang="en-US" smtClean="0"/>
              <a:pPr/>
              <a:t>‹#›</a:t>
            </a:fld>
            <a:endParaRPr lang="en-US" dirty="0"/>
          </a:p>
        </p:txBody>
      </p:sp>
      <p:cxnSp>
        <p:nvCxnSpPr>
          <p:cNvPr id="10" name="Straight Connector 9">
            <a:extLst>
              <a:ext uri="{FF2B5EF4-FFF2-40B4-BE49-F238E27FC236}">
                <a16:creationId xmlns:a16="http://schemas.microsoft.com/office/drawing/2014/main" id="{BEA6E73B-E7F4-4C4F-8B68-C47E746F2509}"/>
              </a:ext>
            </a:extLst>
          </p:cNvPr>
          <p:cNvCxnSpPr>
            <a:cxnSpLocks/>
          </p:cNvCxnSpPr>
          <p:nvPr userDrawn="1"/>
        </p:nvCxnSpPr>
        <p:spPr>
          <a:xfrm>
            <a:off x="457200" y="6243851"/>
            <a:ext cx="11201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6F5ED986-F537-4BEF-9C79-B55CA2E22BA7}"/>
              </a:ext>
            </a:extLst>
          </p:cNvPr>
          <p:cNvSpPr>
            <a:spLocks noGrp="1"/>
          </p:cNvSpPr>
          <p:nvPr>
            <p:ph type="ctrTitle" hasCustomPrompt="1"/>
          </p:nvPr>
        </p:nvSpPr>
        <p:spPr>
          <a:xfrm>
            <a:off x="457200" y="3674226"/>
            <a:ext cx="5638800" cy="2126070"/>
          </a:xfrm>
        </p:spPr>
        <p:txBody>
          <a:bodyPr anchor="t">
            <a:normAutofit/>
          </a:bodyPr>
          <a:lstStyle>
            <a:lvl1pPr algn="l">
              <a:defRPr sz="5000">
                <a:solidFill>
                  <a:schemeClr val="bg1"/>
                </a:solidFill>
              </a:defRPr>
            </a:lvl1pPr>
          </a:lstStyle>
          <a:p>
            <a:r>
              <a:rPr lang="en-US" dirty="0"/>
              <a:t>CLICK TO EDIT MASTER TITLE STYLE</a:t>
            </a:r>
          </a:p>
        </p:txBody>
      </p:sp>
      <p:sp>
        <p:nvSpPr>
          <p:cNvPr id="14" name="Subtitle 2">
            <a:extLst>
              <a:ext uri="{FF2B5EF4-FFF2-40B4-BE49-F238E27FC236}">
                <a16:creationId xmlns:a16="http://schemas.microsoft.com/office/drawing/2014/main" id="{68FCC0C8-6C8D-4FCF-A0F2-EDAA897C00BE}"/>
              </a:ext>
            </a:extLst>
          </p:cNvPr>
          <p:cNvSpPr>
            <a:spLocks noGrp="1"/>
          </p:cNvSpPr>
          <p:nvPr>
            <p:ph type="subTitle" idx="1"/>
          </p:nvPr>
        </p:nvSpPr>
        <p:spPr>
          <a:xfrm>
            <a:off x="457200" y="5800295"/>
            <a:ext cx="5638800" cy="392683"/>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EC0272EB-EA1F-467C-9E88-0164983887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6391492"/>
            <a:ext cx="1271890" cy="294840"/>
          </a:xfrm>
          <a:prstGeom prst="rect">
            <a:avLst/>
          </a:prstGeom>
        </p:spPr>
      </p:pic>
    </p:spTree>
    <p:extLst>
      <p:ext uri="{BB962C8B-B14F-4D97-AF65-F5344CB8AC3E}">
        <p14:creationId xmlns:p14="http://schemas.microsoft.com/office/powerpoint/2010/main" val="41604928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EAE8E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93DFFB-31BF-4BED-9E42-F0E8E52C1F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E8C5295B-F8F6-4ABB-B2E7-5BE217054FA8}"/>
              </a:ext>
            </a:extLst>
          </p:cNvPr>
          <p:cNvSpPr>
            <a:spLocks noGrp="1"/>
          </p:cNvSpPr>
          <p:nvPr>
            <p:ph type="sldNum" sz="quarter" idx="12"/>
          </p:nvPr>
        </p:nvSpPr>
        <p:spPr/>
        <p:txBody>
          <a:bodyPr/>
          <a:lstStyle/>
          <a:p>
            <a:fld id="{D5F11FED-66BC-4C03-9016-FD41D1C797D0}" type="slidenum">
              <a:rPr lang="en-US" smtClean="0"/>
              <a:t>‹#›</a:t>
            </a:fld>
            <a:endParaRPr lang="en-US" dirty="0"/>
          </a:p>
        </p:txBody>
      </p:sp>
      <p:cxnSp>
        <p:nvCxnSpPr>
          <p:cNvPr id="10" name="Straight Connector 9">
            <a:extLst>
              <a:ext uri="{FF2B5EF4-FFF2-40B4-BE49-F238E27FC236}">
                <a16:creationId xmlns:a16="http://schemas.microsoft.com/office/drawing/2014/main" id="{BEA6E73B-E7F4-4C4F-8B68-C47E746F2509}"/>
              </a:ext>
            </a:extLst>
          </p:cNvPr>
          <p:cNvCxnSpPr>
            <a:cxnSpLocks/>
          </p:cNvCxnSpPr>
          <p:nvPr userDrawn="1"/>
        </p:nvCxnSpPr>
        <p:spPr>
          <a:xfrm>
            <a:off x="457200" y="6243851"/>
            <a:ext cx="112014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343E714-96D9-4F64-9301-7A9F2D411F7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6391492"/>
            <a:ext cx="1271890" cy="294840"/>
          </a:xfrm>
          <a:prstGeom prst="rect">
            <a:avLst/>
          </a:prstGeom>
        </p:spPr>
      </p:pic>
      <p:sp>
        <p:nvSpPr>
          <p:cNvPr id="13" name="Title 1">
            <a:extLst>
              <a:ext uri="{FF2B5EF4-FFF2-40B4-BE49-F238E27FC236}">
                <a16:creationId xmlns:a16="http://schemas.microsoft.com/office/drawing/2014/main" id="{F04CD6EB-297A-4844-AE3C-40D1C2F7F8EA}"/>
              </a:ext>
            </a:extLst>
          </p:cNvPr>
          <p:cNvSpPr>
            <a:spLocks noGrp="1"/>
          </p:cNvSpPr>
          <p:nvPr>
            <p:ph type="ctrTitle" hasCustomPrompt="1"/>
          </p:nvPr>
        </p:nvSpPr>
        <p:spPr>
          <a:xfrm>
            <a:off x="457200" y="3674226"/>
            <a:ext cx="5638800" cy="2126070"/>
          </a:xfrm>
        </p:spPr>
        <p:txBody>
          <a:bodyPr anchor="t">
            <a:normAutofit/>
          </a:bodyPr>
          <a:lstStyle>
            <a:lvl1pPr algn="l">
              <a:defRPr sz="5000">
                <a:solidFill>
                  <a:schemeClr val="tx1"/>
                </a:solidFill>
              </a:defRPr>
            </a:lvl1pPr>
          </a:lstStyle>
          <a:p>
            <a:r>
              <a:rPr lang="en-US" dirty="0"/>
              <a:t>CLICK TO EDIT MASTER TITLE STYLE</a:t>
            </a:r>
          </a:p>
        </p:txBody>
      </p:sp>
      <p:sp>
        <p:nvSpPr>
          <p:cNvPr id="14" name="Subtitle 2">
            <a:extLst>
              <a:ext uri="{FF2B5EF4-FFF2-40B4-BE49-F238E27FC236}">
                <a16:creationId xmlns:a16="http://schemas.microsoft.com/office/drawing/2014/main" id="{CAD1FA72-487D-41C0-9264-4424D8910C8E}"/>
              </a:ext>
            </a:extLst>
          </p:cNvPr>
          <p:cNvSpPr>
            <a:spLocks noGrp="1"/>
          </p:cNvSpPr>
          <p:nvPr>
            <p:ph type="subTitle" idx="1"/>
          </p:nvPr>
        </p:nvSpPr>
        <p:spPr>
          <a:xfrm>
            <a:off x="457200" y="5800295"/>
            <a:ext cx="5638800" cy="392683"/>
          </a:xfrm>
        </p:spPr>
        <p:txBody>
          <a:bodyPr>
            <a:normAutofit/>
          </a:bodyPr>
          <a:lstStyle>
            <a:lvl1pPr marL="0" indent="0" algn="l">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6419388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accent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00A103-5543-42B3-86DC-89DCDF592F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E8C5295B-F8F6-4ABB-B2E7-5BE217054FA8}"/>
              </a:ext>
            </a:extLst>
          </p:cNvPr>
          <p:cNvSpPr>
            <a:spLocks noGrp="1"/>
          </p:cNvSpPr>
          <p:nvPr>
            <p:ph type="sldNum" sz="quarter" idx="12"/>
          </p:nvPr>
        </p:nvSpPr>
        <p:spPr/>
        <p:txBody>
          <a:bodyPr/>
          <a:lstStyle>
            <a:lvl1pPr>
              <a:defRPr>
                <a:solidFill>
                  <a:schemeClr val="bg1"/>
                </a:solidFill>
              </a:defRPr>
            </a:lvl1pPr>
          </a:lstStyle>
          <a:p>
            <a:fld id="{D5F11FED-66BC-4C03-9016-FD41D1C797D0}" type="slidenum">
              <a:rPr lang="en-US" smtClean="0"/>
              <a:pPr/>
              <a:t>‹#›</a:t>
            </a:fld>
            <a:endParaRPr lang="en-US" dirty="0"/>
          </a:p>
        </p:txBody>
      </p:sp>
      <p:cxnSp>
        <p:nvCxnSpPr>
          <p:cNvPr id="10" name="Straight Connector 9">
            <a:extLst>
              <a:ext uri="{FF2B5EF4-FFF2-40B4-BE49-F238E27FC236}">
                <a16:creationId xmlns:a16="http://schemas.microsoft.com/office/drawing/2014/main" id="{BEA6E73B-E7F4-4C4F-8B68-C47E746F2509}"/>
              </a:ext>
            </a:extLst>
          </p:cNvPr>
          <p:cNvCxnSpPr>
            <a:cxnSpLocks/>
          </p:cNvCxnSpPr>
          <p:nvPr userDrawn="1"/>
        </p:nvCxnSpPr>
        <p:spPr>
          <a:xfrm>
            <a:off x="457200" y="6243851"/>
            <a:ext cx="11201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6F5ED986-F537-4BEF-9C79-B55CA2E22BA7}"/>
              </a:ext>
            </a:extLst>
          </p:cNvPr>
          <p:cNvSpPr>
            <a:spLocks noGrp="1"/>
          </p:cNvSpPr>
          <p:nvPr>
            <p:ph type="ctrTitle" hasCustomPrompt="1"/>
          </p:nvPr>
        </p:nvSpPr>
        <p:spPr>
          <a:xfrm>
            <a:off x="457200" y="3674226"/>
            <a:ext cx="5638800" cy="2126070"/>
          </a:xfrm>
        </p:spPr>
        <p:txBody>
          <a:bodyPr anchor="t">
            <a:normAutofit/>
          </a:bodyPr>
          <a:lstStyle>
            <a:lvl1pPr algn="l">
              <a:defRPr sz="5000">
                <a:solidFill>
                  <a:schemeClr val="bg1"/>
                </a:solidFill>
              </a:defRPr>
            </a:lvl1pPr>
          </a:lstStyle>
          <a:p>
            <a:r>
              <a:rPr lang="en-US" dirty="0"/>
              <a:t>CLICK TO EDIT MASTER TITLE STYLE</a:t>
            </a:r>
          </a:p>
        </p:txBody>
      </p:sp>
      <p:sp>
        <p:nvSpPr>
          <p:cNvPr id="14" name="Subtitle 2">
            <a:extLst>
              <a:ext uri="{FF2B5EF4-FFF2-40B4-BE49-F238E27FC236}">
                <a16:creationId xmlns:a16="http://schemas.microsoft.com/office/drawing/2014/main" id="{68FCC0C8-6C8D-4FCF-A0F2-EDAA897C00BE}"/>
              </a:ext>
            </a:extLst>
          </p:cNvPr>
          <p:cNvSpPr>
            <a:spLocks noGrp="1"/>
          </p:cNvSpPr>
          <p:nvPr>
            <p:ph type="subTitle" idx="1"/>
          </p:nvPr>
        </p:nvSpPr>
        <p:spPr>
          <a:xfrm>
            <a:off x="457200" y="5800295"/>
            <a:ext cx="5638800" cy="392683"/>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708FB258-BBAB-45D4-AE7C-571F3E7A55C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6391492"/>
            <a:ext cx="1271890" cy="294840"/>
          </a:xfrm>
          <a:prstGeom prst="rect">
            <a:avLst/>
          </a:prstGeom>
        </p:spPr>
      </p:pic>
    </p:spTree>
    <p:extLst>
      <p:ext uri="{BB962C8B-B14F-4D97-AF65-F5344CB8AC3E}">
        <p14:creationId xmlns:p14="http://schemas.microsoft.com/office/powerpoint/2010/main" val="97751593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77CF3-75CB-4801-9149-E3050C603E18}"/>
              </a:ext>
            </a:extLst>
          </p:cNvPr>
          <p:cNvSpPr>
            <a:spLocks noGrp="1"/>
          </p:cNvSpPr>
          <p:nvPr>
            <p:ph type="title"/>
          </p:nvPr>
        </p:nvSpPr>
        <p:spPr>
          <a:xfrm>
            <a:off x="838200" y="154780"/>
            <a:ext cx="10515600" cy="556099"/>
          </a:xfrm>
        </p:spPr>
        <p:txBody>
          <a:bodyPr>
            <a:norm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71CCE7-FCAD-45F0-AD54-DDE43B0B9305}"/>
              </a:ext>
            </a:extLst>
          </p:cNvPr>
          <p:cNvSpPr>
            <a:spLocks noGrp="1"/>
          </p:cNvSpPr>
          <p:nvPr>
            <p:ph idx="1"/>
          </p:nvPr>
        </p:nvSpPr>
        <p:spPr>
          <a:xfrm>
            <a:off x="838200" y="1231244"/>
            <a:ext cx="10515600" cy="48414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06C87A2-4C8F-4383-8836-250921067D8B}"/>
              </a:ext>
            </a:extLst>
          </p:cNvPr>
          <p:cNvSpPr>
            <a:spLocks noGrp="1"/>
          </p:cNvSpPr>
          <p:nvPr>
            <p:ph type="sldNum" sz="quarter" idx="12"/>
          </p:nvPr>
        </p:nvSpPr>
        <p:spPr/>
        <p:txBody>
          <a:bodyPr/>
          <a:lstStyle/>
          <a:p>
            <a:fld id="{D5F11FED-66BC-4C03-9016-FD41D1C797D0}" type="slidenum">
              <a:rPr lang="en-US" smtClean="0"/>
              <a:t>‹#›</a:t>
            </a:fld>
            <a:endParaRPr lang="en-US" dirty="0"/>
          </a:p>
        </p:txBody>
      </p:sp>
      <p:cxnSp>
        <p:nvCxnSpPr>
          <p:cNvPr id="7" name="Straight Connector 6">
            <a:extLst>
              <a:ext uri="{FF2B5EF4-FFF2-40B4-BE49-F238E27FC236}">
                <a16:creationId xmlns:a16="http://schemas.microsoft.com/office/drawing/2014/main" id="{C651FC78-A2F6-4718-8336-21A959410FD9}"/>
              </a:ext>
            </a:extLst>
          </p:cNvPr>
          <p:cNvCxnSpPr>
            <a:cxnSpLocks/>
          </p:cNvCxnSpPr>
          <p:nvPr userDrawn="1"/>
        </p:nvCxnSpPr>
        <p:spPr>
          <a:xfrm>
            <a:off x="457200" y="6243851"/>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BC7D17-7C77-4131-A7C4-11DFA67FA060}"/>
              </a:ext>
            </a:extLst>
          </p:cNvPr>
          <p:cNvCxnSpPr>
            <a:cxnSpLocks/>
          </p:cNvCxnSpPr>
          <p:nvPr userDrawn="1"/>
        </p:nvCxnSpPr>
        <p:spPr>
          <a:xfrm>
            <a:off x="457200" y="1110124"/>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DFE6581-0F15-485B-BC9A-50274A9D83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82571"/>
            <a:ext cx="1271890" cy="294840"/>
          </a:xfrm>
          <a:prstGeom prst="rect">
            <a:avLst/>
          </a:prstGeom>
        </p:spPr>
      </p:pic>
      <p:sp>
        <p:nvSpPr>
          <p:cNvPr id="15" name="Text Placeholder 14">
            <a:extLst>
              <a:ext uri="{FF2B5EF4-FFF2-40B4-BE49-F238E27FC236}">
                <a16:creationId xmlns:a16="http://schemas.microsoft.com/office/drawing/2014/main" id="{70AD7124-30A5-4284-9CD9-EC88A20CB108}"/>
              </a:ext>
            </a:extLst>
          </p:cNvPr>
          <p:cNvSpPr>
            <a:spLocks noGrp="1"/>
          </p:cNvSpPr>
          <p:nvPr>
            <p:ph type="body" sz="quarter" idx="13" hasCustomPrompt="1"/>
          </p:nvPr>
        </p:nvSpPr>
        <p:spPr>
          <a:xfrm>
            <a:off x="838200" y="710405"/>
            <a:ext cx="10515600" cy="358775"/>
          </a:xfrm>
        </p:spPr>
        <p:txBody>
          <a:bodyPr>
            <a:noAutofit/>
          </a:bodyPr>
          <a:lstStyle>
            <a:lvl1pPr marL="0" indent="0">
              <a:buNone/>
              <a:defRPr sz="22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Tree>
    <p:extLst>
      <p:ext uri="{BB962C8B-B14F-4D97-AF65-F5344CB8AC3E}">
        <p14:creationId xmlns:p14="http://schemas.microsoft.com/office/powerpoint/2010/main" val="2752600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77CF3-75CB-4801-9149-E3050C603E18}"/>
              </a:ext>
            </a:extLst>
          </p:cNvPr>
          <p:cNvSpPr>
            <a:spLocks noGrp="1"/>
          </p:cNvSpPr>
          <p:nvPr>
            <p:ph type="title"/>
          </p:nvPr>
        </p:nvSpPr>
        <p:spPr>
          <a:xfrm>
            <a:off x="838200" y="154780"/>
            <a:ext cx="10515600" cy="556099"/>
          </a:xfrm>
        </p:spPr>
        <p:txBody>
          <a:bodyPr>
            <a:normAutofit/>
          </a:bodyPr>
          <a:lstStyle>
            <a:lvl1pPr>
              <a:defRPr sz="3200">
                <a:solidFill>
                  <a:schemeClr val="tx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06C87A2-4C8F-4383-8836-250921067D8B}"/>
              </a:ext>
            </a:extLst>
          </p:cNvPr>
          <p:cNvSpPr>
            <a:spLocks noGrp="1"/>
          </p:cNvSpPr>
          <p:nvPr>
            <p:ph type="sldNum" sz="quarter" idx="12"/>
          </p:nvPr>
        </p:nvSpPr>
        <p:spPr/>
        <p:txBody>
          <a:bodyPr/>
          <a:lstStyle/>
          <a:p>
            <a:fld id="{D5F11FED-66BC-4C03-9016-FD41D1C797D0}" type="slidenum">
              <a:rPr lang="en-US" smtClean="0"/>
              <a:t>‹#›</a:t>
            </a:fld>
            <a:endParaRPr lang="en-US" dirty="0"/>
          </a:p>
        </p:txBody>
      </p:sp>
      <p:cxnSp>
        <p:nvCxnSpPr>
          <p:cNvPr id="7" name="Straight Connector 6">
            <a:extLst>
              <a:ext uri="{FF2B5EF4-FFF2-40B4-BE49-F238E27FC236}">
                <a16:creationId xmlns:a16="http://schemas.microsoft.com/office/drawing/2014/main" id="{C651FC78-A2F6-4718-8336-21A959410FD9}"/>
              </a:ext>
            </a:extLst>
          </p:cNvPr>
          <p:cNvCxnSpPr>
            <a:cxnSpLocks/>
          </p:cNvCxnSpPr>
          <p:nvPr userDrawn="1"/>
        </p:nvCxnSpPr>
        <p:spPr>
          <a:xfrm>
            <a:off x="457200" y="6243851"/>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BC7D17-7C77-4131-A7C4-11DFA67FA060}"/>
              </a:ext>
            </a:extLst>
          </p:cNvPr>
          <p:cNvCxnSpPr>
            <a:cxnSpLocks/>
          </p:cNvCxnSpPr>
          <p:nvPr userDrawn="1"/>
        </p:nvCxnSpPr>
        <p:spPr>
          <a:xfrm>
            <a:off x="457200" y="1110124"/>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F63DD2AD-DB7A-4C69-957D-22FF333A25FB}"/>
              </a:ext>
            </a:extLst>
          </p:cNvPr>
          <p:cNvSpPr>
            <a:spLocks noGrp="1"/>
          </p:cNvSpPr>
          <p:nvPr>
            <p:ph type="body" idx="13"/>
          </p:nvPr>
        </p:nvSpPr>
        <p:spPr>
          <a:xfrm>
            <a:off x="839788" y="1231244"/>
            <a:ext cx="10514012" cy="423714"/>
          </a:xfrm>
        </p:spPr>
        <p:txBody>
          <a:bodyPr anchor="t">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3">
            <a:extLst>
              <a:ext uri="{FF2B5EF4-FFF2-40B4-BE49-F238E27FC236}">
                <a16:creationId xmlns:a16="http://schemas.microsoft.com/office/drawing/2014/main" id="{F1D0A194-075B-4804-BAF1-41A190AAD7AF}"/>
              </a:ext>
            </a:extLst>
          </p:cNvPr>
          <p:cNvSpPr>
            <a:spLocks noGrp="1"/>
          </p:cNvSpPr>
          <p:nvPr>
            <p:ph sz="half" idx="2"/>
          </p:nvPr>
        </p:nvSpPr>
        <p:spPr>
          <a:xfrm>
            <a:off x="839788" y="1715518"/>
            <a:ext cx="10514012" cy="445279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9C9A875B-E452-44FE-B517-6E0ADBBD8E41}"/>
              </a:ext>
            </a:extLst>
          </p:cNvPr>
          <p:cNvSpPr>
            <a:spLocks noGrp="1"/>
          </p:cNvSpPr>
          <p:nvPr>
            <p:ph type="body" sz="quarter" idx="14" hasCustomPrompt="1"/>
          </p:nvPr>
        </p:nvSpPr>
        <p:spPr>
          <a:xfrm>
            <a:off x="838200" y="710405"/>
            <a:ext cx="10515600" cy="358775"/>
          </a:xfrm>
        </p:spPr>
        <p:txBody>
          <a:bodyPr>
            <a:noAutofit/>
          </a:bodyPr>
          <a:lstStyle>
            <a:lvl1pPr marL="0" indent="0">
              <a:buNone/>
              <a:defRPr sz="22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pic>
        <p:nvPicPr>
          <p:cNvPr id="12" name="Picture 11">
            <a:extLst>
              <a:ext uri="{FF2B5EF4-FFF2-40B4-BE49-F238E27FC236}">
                <a16:creationId xmlns:a16="http://schemas.microsoft.com/office/drawing/2014/main" id="{79216800-B7A1-459E-9B84-4B98B7A517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82571"/>
            <a:ext cx="1271890" cy="294840"/>
          </a:xfrm>
          <a:prstGeom prst="rect">
            <a:avLst/>
          </a:prstGeom>
        </p:spPr>
      </p:pic>
    </p:spTree>
    <p:extLst>
      <p:ext uri="{BB962C8B-B14F-4D97-AF65-F5344CB8AC3E}">
        <p14:creationId xmlns:p14="http://schemas.microsoft.com/office/powerpoint/2010/main" val="1711404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77CF3-75CB-4801-9149-E3050C603E18}"/>
              </a:ext>
            </a:extLst>
          </p:cNvPr>
          <p:cNvSpPr>
            <a:spLocks noGrp="1"/>
          </p:cNvSpPr>
          <p:nvPr>
            <p:ph type="title"/>
          </p:nvPr>
        </p:nvSpPr>
        <p:spPr>
          <a:xfrm>
            <a:off x="838200" y="517689"/>
            <a:ext cx="10515600" cy="556099"/>
          </a:xfrm>
        </p:spPr>
        <p:txBody>
          <a:bodyPr>
            <a:norm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71CCE7-FCAD-45F0-AD54-DDE43B0B9305}"/>
              </a:ext>
            </a:extLst>
          </p:cNvPr>
          <p:cNvSpPr>
            <a:spLocks noGrp="1"/>
          </p:cNvSpPr>
          <p:nvPr>
            <p:ph idx="1"/>
          </p:nvPr>
        </p:nvSpPr>
        <p:spPr>
          <a:xfrm>
            <a:off x="838200" y="1231244"/>
            <a:ext cx="10515600" cy="48414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6C87A2-4C8F-4383-8836-250921067D8B}"/>
              </a:ext>
            </a:extLst>
          </p:cNvPr>
          <p:cNvSpPr>
            <a:spLocks noGrp="1"/>
          </p:cNvSpPr>
          <p:nvPr>
            <p:ph type="sldNum" sz="quarter" idx="12"/>
          </p:nvPr>
        </p:nvSpPr>
        <p:spPr/>
        <p:txBody>
          <a:bodyPr/>
          <a:lstStyle/>
          <a:p>
            <a:fld id="{D5F11FED-66BC-4C03-9016-FD41D1C797D0}" type="slidenum">
              <a:rPr lang="en-US" smtClean="0"/>
              <a:t>‹#›</a:t>
            </a:fld>
            <a:endParaRPr lang="en-US" dirty="0"/>
          </a:p>
        </p:txBody>
      </p:sp>
      <p:cxnSp>
        <p:nvCxnSpPr>
          <p:cNvPr id="7" name="Straight Connector 6">
            <a:extLst>
              <a:ext uri="{FF2B5EF4-FFF2-40B4-BE49-F238E27FC236}">
                <a16:creationId xmlns:a16="http://schemas.microsoft.com/office/drawing/2014/main" id="{C651FC78-A2F6-4718-8336-21A959410FD9}"/>
              </a:ext>
            </a:extLst>
          </p:cNvPr>
          <p:cNvCxnSpPr>
            <a:cxnSpLocks/>
          </p:cNvCxnSpPr>
          <p:nvPr userDrawn="1"/>
        </p:nvCxnSpPr>
        <p:spPr>
          <a:xfrm>
            <a:off x="457200" y="6243851"/>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91BFBDD-58F0-4173-B74E-5DBF38F0C58E}"/>
              </a:ext>
            </a:extLst>
          </p:cNvPr>
          <p:cNvCxnSpPr>
            <a:cxnSpLocks/>
          </p:cNvCxnSpPr>
          <p:nvPr userDrawn="1"/>
        </p:nvCxnSpPr>
        <p:spPr>
          <a:xfrm>
            <a:off x="457200" y="1110124"/>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48B0D11-6A68-47AB-89B9-51FD621460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82571"/>
            <a:ext cx="1271890" cy="294840"/>
          </a:xfrm>
          <a:prstGeom prst="rect">
            <a:avLst/>
          </a:prstGeom>
        </p:spPr>
      </p:pic>
    </p:spTree>
    <p:extLst>
      <p:ext uri="{BB962C8B-B14F-4D97-AF65-F5344CB8AC3E}">
        <p14:creationId xmlns:p14="http://schemas.microsoft.com/office/powerpoint/2010/main" val="4190107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77CF3-75CB-4801-9149-E3050C603E18}"/>
              </a:ext>
            </a:extLst>
          </p:cNvPr>
          <p:cNvSpPr>
            <a:spLocks noGrp="1"/>
          </p:cNvSpPr>
          <p:nvPr>
            <p:ph type="title"/>
          </p:nvPr>
        </p:nvSpPr>
        <p:spPr>
          <a:xfrm>
            <a:off x="838200" y="154780"/>
            <a:ext cx="10515600" cy="556099"/>
          </a:xfrm>
        </p:spPr>
        <p:txBody>
          <a:bodyPr>
            <a:normAutofit/>
          </a:bodyPr>
          <a:lstStyle>
            <a:lvl1pPr>
              <a:defRPr sz="3200">
                <a:solidFill>
                  <a:schemeClr val="tx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06C87A2-4C8F-4383-8836-250921067D8B}"/>
              </a:ext>
            </a:extLst>
          </p:cNvPr>
          <p:cNvSpPr>
            <a:spLocks noGrp="1"/>
          </p:cNvSpPr>
          <p:nvPr>
            <p:ph type="sldNum" sz="quarter" idx="12"/>
          </p:nvPr>
        </p:nvSpPr>
        <p:spPr/>
        <p:txBody>
          <a:bodyPr/>
          <a:lstStyle/>
          <a:p>
            <a:fld id="{D5F11FED-66BC-4C03-9016-FD41D1C797D0}" type="slidenum">
              <a:rPr lang="en-US" smtClean="0"/>
              <a:t>‹#›</a:t>
            </a:fld>
            <a:endParaRPr lang="en-US" dirty="0"/>
          </a:p>
        </p:txBody>
      </p:sp>
      <p:cxnSp>
        <p:nvCxnSpPr>
          <p:cNvPr id="7" name="Straight Connector 6">
            <a:extLst>
              <a:ext uri="{FF2B5EF4-FFF2-40B4-BE49-F238E27FC236}">
                <a16:creationId xmlns:a16="http://schemas.microsoft.com/office/drawing/2014/main" id="{C651FC78-A2F6-4718-8336-21A959410FD9}"/>
              </a:ext>
            </a:extLst>
          </p:cNvPr>
          <p:cNvCxnSpPr>
            <a:cxnSpLocks/>
          </p:cNvCxnSpPr>
          <p:nvPr userDrawn="1"/>
        </p:nvCxnSpPr>
        <p:spPr>
          <a:xfrm>
            <a:off x="457200" y="6243851"/>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BC7D17-7C77-4131-A7C4-11DFA67FA060}"/>
              </a:ext>
            </a:extLst>
          </p:cNvPr>
          <p:cNvCxnSpPr>
            <a:cxnSpLocks/>
          </p:cNvCxnSpPr>
          <p:nvPr userDrawn="1"/>
        </p:nvCxnSpPr>
        <p:spPr>
          <a:xfrm>
            <a:off x="457200" y="1110124"/>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7E8C9C09-68A9-49A2-83E3-4C839A5123DE}"/>
              </a:ext>
            </a:extLst>
          </p:cNvPr>
          <p:cNvSpPr>
            <a:spLocks noGrp="1"/>
          </p:cNvSpPr>
          <p:nvPr>
            <p:ph sz="half" idx="13"/>
          </p:nvPr>
        </p:nvSpPr>
        <p:spPr>
          <a:xfrm>
            <a:off x="838200" y="1231244"/>
            <a:ext cx="5181600" cy="484141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a:extLst>
              <a:ext uri="{FF2B5EF4-FFF2-40B4-BE49-F238E27FC236}">
                <a16:creationId xmlns:a16="http://schemas.microsoft.com/office/drawing/2014/main" id="{29685741-BCB8-45FB-A0BE-1FA61B961A1D}"/>
              </a:ext>
            </a:extLst>
          </p:cNvPr>
          <p:cNvSpPr>
            <a:spLocks noGrp="1"/>
          </p:cNvSpPr>
          <p:nvPr>
            <p:ph sz="half" idx="2"/>
          </p:nvPr>
        </p:nvSpPr>
        <p:spPr>
          <a:xfrm>
            <a:off x="6172200" y="1231244"/>
            <a:ext cx="5181600" cy="484141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4">
            <a:extLst>
              <a:ext uri="{FF2B5EF4-FFF2-40B4-BE49-F238E27FC236}">
                <a16:creationId xmlns:a16="http://schemas.microsoft.com/office/drawing/2014/main" id="{D91553E9-F6B2-4C40-82D4-06F237CF643F}"/>
              </a:ext>
            </a:extLst>
          </p:cNvPr>
          <p:cNvSpPr>
            <a:spLocks noGrp="1"/>
          </p:cNvSpPr>
          <p:nvPr>
            <p:ph type="body" sz="quarter" idx="14" hasCustomPrompt="1"/>
          </p:nvPr>
        </p:nvSpPr>
        <p:spPr>
          <a:xfrm>
            <a:off x="838200" y="710405"/>
            <a:ext cx="10515600" cy="358775"/>
          </a:xfrm>
        </p:spPr>
        <p:txBody>
          <a:bodyPr>
            <a:noAutofit/>
          </a:bodyPr>
          <a:lstStyle>
            <a:lvl1pPr marL="0" indent="0">
              <a:buNone/>
              <a:defRPr sz="22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pic>
        <p:nvPicPr>
          <p:cNvPr id="15" name="Picture 14">
            <a:extLst>
              <a:ext uri="{FF2B5EF4-FFF2-40B4-BE49-F238E27FC236}">
                <a16:creationId xmlns:a16="http://schemas.microsoft.com/office/drawing/2014/main" id="{666EC230-739A-4EB8-88DB-46EB08EACD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82571"/>
            <a:ext cx="1271890" cy="294840"/>
          </a:xfrm>
          <a:prstGeom prst="rect">
            <a:avLst/>
          </a:prstGeom>
        </p:spPr>
      </p:pic>
    </p:spTree>
    <p:extLst>
      <p:ext uri="{BB962C8B-B14F-4D97-AF65-F5344CB8AC3E}">
        <p14:creationId xmlns:p14="http://schemas.microsoft.com/office/powerpoint/2010/main" val="1970366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77CF3-75CB-4801-9149-E3050C603E18}"/>
              </a:ext>
            </a:extLst>
          </p:cNvPr>
          <p:cNvSpPr>
            <a:spLocks noGrp="1"/>
          </p:cNvSpPr>
          <p:nvPr>
            <p:ph type="title"/>
          </p:nvPr>
        </p:nvSpPr>
        <p:spPr>
          <a:xfrm>
            <a:off x="838200" y="154780"/>
            <a:ext cx="10515600" cy="556099"/>
          </a:xfrm>
        </p:spPr>
        <p:txBody>
          <a:bodyPr>
            <a:normAutofit/>
          </a:bodyPr>
          <a:lstStyle>
            <a:lvl1pPr>
              <a:defRPr sz="3200">
                <a:solidFill>
                  <a:schemeClr val="tx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06C87A2-4C8F-4383-8836-250921067D8B}"/>
              </a:ext>
            </a:extLst>
          </p:cNvPr>
          <p:cNvSpPr>
            <a:spLocks noGrp="1"/>
          </p:cNvSpPr>
          <p:nvPr>
            <p:ph type="sldNum" sz="quarter" idx="12"/>
          </p:nvPr>
        </p:nvSpPr>
        <p:spPr/>
        <p:txBody>
          <a:bodyPr/>
          <a:lstStyle/>
          <a:p>
            <a:fld id="{D5F11FED-66BC-4C03-9016-FD41D1C797D0}" type="slidenum">
              <a:rPr lang="en-US" smtClean="0"/>
              <a:t>‹#›</a:t>
            </a:fld>
            <a:endParaRPr lang="en-US" dirty="0"/>
          </a:p>
        </p:txBody>
      </p:sp>
      <p:cxnSp>
        <p:nvCxnSpPr>
          <p:cNvPr id="7" name="Straight Connector 6">
            <a:extLst>
              <a:ext uri="{FF2B5EF4-FFF2-40B4-BE49-F238E27FC236}">
                <a16:creationId xmlns:a16="http://schemas.microsoft.com/office/drawing/2014/main" id="{C651FC78-A2F6-4718-8336-21A959410FD9}"/>
              </a:ext>
            </a:extLst>
          </p:cNvPr>
          <p:cNvCxnSpPr>
            <a:cxnSpLocks/>
          </p:cNvCxnSpPr>
          <p:nvPr userDrawn="1"/>
        </p:nvCxnSpPr>
        <p:spPr>
          <a:xfrm>
            <a:off x="457200" y="6243851"/>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BC7D17-7C77-4131-A7C4-11DFA67FA060}"/>
              </a:ext>
            </a:extLst>
          </p:cNvPr>
          <p:cNvCxnSpPr>
            <a:cxnSpLocks/>
          </p:cNvCxnSpPr>
          <p:nvPr userDrawn="1"/>
        </p:nvCxnSpPr>
        <p:spPr>
          <a:xfrm>
            <a:off x="457200" y="1110124"/>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F63DD2AD-DB7A-4C69-957D-22FF333A25FB}"/>
              </a:ext>
            </a:extLst>
          </p:cNvPr>
          <p:cNvSpPr>
            <a:spLocks noGrp="1"/>
          </p:cNvSpPr>
          <p:nvPr>
            <p:ph type="body" idx="13"/>
          </p:nvPr>
        </p:nvSpPr>
        <p:spPr>
          <a:xfrm>
            <a:off x="839788" y="1231244"/>
            <a:ext cx="5157787" cy="423714"/>
          </a:xfrm>
        </p:spPr>
        <p:txBody>
          <a:bodyPr anchor="t">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3">
            <a:extLst>
              <a:ext uri="{FF2B5EF4-FFF2-40B4-BE49-F238E27FC236}">
                <a16:creationId xmlns:a16="http://schemas.microsoft.com/office/drawing/2014/main" id="{F1D0A194-075B-4804-BAF1-41A190AAD7AF}"/>
              </a:ext>
            </a:extLst>
          </p:cNvPr>
          <p:cNvSpPr>
            <a:spLocks noGrp="1"/>
          </p:cNvSpPr>
          <p:nvPr>
            <p:ph sz="half" idx="2"/>
          </p:nvPr>
        </p:nvSpPr>
        <p:spPr>
          <a:xfrm>
            <a:off x="839788" y="1715518"/>
            <a:ext cx="5157787" cy="445279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a:extLst>
              <a:ext uri="{FF2B5EF4-FFF2-40B4-BE49-F238E27FC236}">
                <a16:creationId xmlns:a16="http://schemas.microsoft.com/office/drawing/2014/main" id="{7EE86204-2405-4DA1-B131-02E20F08CFE7}"/>
              </a:ext>
            </a:extLst>
          </p:cNvPr>
          <p:cNvSpPr>
            <a:spLocks noGrp="1"/>
          </p:cNvSpPr>
          <p:nvPr>
            <p:ph type="body" sz="quarter" idx="3"/>
          </p:nvPr>
        </p:nvSpPr>
        <p:spPr>
          <a:xfrm>
            <a:off x="6172200" y="1231244"/>
            <a:ext cx="5183188" cy="423714"/>
          </a:xfrm>
        </p:spPr>
        <p:txBody>
          <a:bodyPr anchor="t"/>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a:extLst>
              <a:ext uri="{FF2B5EF4-FFF2-40B4-BE49-F238E27FC236}">
                <a16:creationId xmlns:a16="http://schemas.microsoft.com/office/drawing/2014/main" id="{95D819D8-83E8-4BE4-AEE3-7E9E8E529F0D}"/>
              </a:ext>
            </a:extLst>
          </p:cNvPr>
          <p:cNvSpPr>
            <a:spLocks noGrp="1"/>
          </p:cNvSpPr>
          <p:nvPr>
            <p:ph sz="quarter" idx="4"/>
          </p:nvPr>
        </p:nvSpPr>
        <p:spPr>
          <a:xfrm>
            <a:off x="6172200" y="1715518"/>
            <a:ext cx="5183188" cy="445279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9C9A875B-E452-44FE-B517-6E0ADBBD8E41}"/>
              </a:ext>
            </a:extLst>
          </p:cNvPr>
          <p:cNvSpPr>
            <a:spLocks noGrp="1"/>
          </p:cNvSpPr>
          <p:nvPr>
            <p:ph type="body" sz="quarter" idx="14" hasCustomPrompt="1"/>
          </p:nvPr>
        </p:nvSpPr>
        <p:spPr>
          <a:xfrm>
            <a:off x="838200" y="710405"/>
            <a:ext cx="10515600" cy="358775"/>
          </a:xfrm>
        </p:spPr>
        <p:txBody>
          <a:bodyPr>
            <a:noAutofit/>
          </a:bodyPr>
          <a:lstStyle>
            <a:lvl1pPr marL="0" indent="0">
              <a:buNone/>
              <a:defRPr sz="22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pic>
        <p:nvPicPr>
          <p:cNvPr id="17" name="Picture 16">
            <a:extLst>
              <a:ext uri="{FF2B5EF4-FFF2-40B4-BE49-F238E27FC236}">
                <a16:creationId xmlns:a16="http://schemas.microsoft.com/office/drawing/2014/main" id="{17BD38AD-BE82-4F05-B576-8AE9C47E6C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82571"/>
            <a:ext cx="1271890" cy="294840"/>
          </a:xfrm>
          <a:prstGeom prst="rect">
            <a:avLst/>
          </a:prstGeom>
        </p:spPr>
      </p:pic>
    </p:spTree>
    <p:extLst>
      <p:ext uri="{BB962C8B-B14F-4D97-AF65-F5344CB8AC3E}">
        <p14:creationId xmlns:p14="http://schemas.microsoft.com/office/powerpoint/2010/main" val="416553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8_Title Slide">
    <p:bg>
      <p:bgPr>
        <a:solidFill>
          <a:srgbClr val="6B479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5B5A8A8-03D8-45EA-9511-342CAD935998}"/>
              </a:ext>
            </a:extLst>
          </p:cNvPr>
          <p:cNvSpPr>
            <a:spLocks noGrp="1"/>
          </p:cNvSpPr>
          <p:nvPr>
            <p:ph type="subTitle" idx="1"/>
          </p:nvPr>
        </p:nvSpPr>
        <p:spPr>
          <a:xfrm>
            <a:off x="2743200" y="4270379"/>
            <a:ext cx="6680579" cy="1655762"/>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3108F8F3-5831-483B-AC9A-C0FE8DE0C440}"/>
              </a:ext>
            </a:extLst>
          </p:cNvPr>
          <p:cNvSpPr/>
          <p:nvPr userDrawn="1"/>
        </p:nvSpPr>
        <p:spPr>
          <a:xfrm>
            <a:off x="5683752" y="1941387"/>
            <a:ext cx="92098" cy="1917512"/>
          </a:xfrm>
          <a:prstGeom prst="rect">
            <a:avLst/>
          </a:prstGeom>
          <a:solidFill>
            <a:srgbClr val="6B4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0C68B79-9EBC-447D-9CFB-883DAF131F6D}"/>
              </a:ext>
            </a:extLst>
          </p:cNvPr>
          <p:cNvSpPr/>
          <p:nvPr userDrawn="1"/>
        </p:nvSpPr>
        <p:spPr>
          <a:xfrm rot="5400000">
            <a:off x="6642508" y="981317"/>
            <a:ext cx="92098" cy="1917512"/>
          </a:xfrm>
          <a:prstGeom prst="rect">
            <a:avLst/>
          </a:prstGeom>
          <a:solidFill>
            <a:srgbClr val="6B4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726DEE0-6490-4661-AFDE-40236D8F8EF9}"/>
              </a:ext>
            </a:extLst>
          </p:cNvPr>
          <p:cNvSpPr/>
          <p:nvPr userDrawn="1"/>
        </p:nvSpPr>
        <p:spPr>
          <a:xfrm>
            <a:off x="7642477" y="1897786"/>
            <a:ext cx="92098" cy="1917512"/>
          </a:xfrm>
          <a:prstGeom prst="rect">
            <a:avLst/>
          </a:prstGeom>
          <a:solidFill>
            <a:srgbClr val="6B4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B012FE54-EDD3-4A50-8FDC-BEE9472D1D4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89707" y="1810574"/>
            <a:ext cx="7387563" cy="2091936"/>
          </a:xfrm>
          <a:prstGeom prst="rect">
            <a:avLst/>
          </a:prstGeom>
        </p:spPr>
      </p:pic>
      <p:sp>
        <p:nvSpPr>
          <p:cNvPr id="2" name="Title 1">
            <a:extLst>
              <a:ext uri="{FF2B5EF4-FFF2-40B4-BE49-F238E27FC236}">
                <a16:creationId xmlns:a16="http://schemas.microsoft.com/office/drawing/2014/main" id="{10B7692C-4A7C-40B6-9112-1CF4ADB6E9C3}"/>
              </a:ext>
            </a:extLst>
          </p:cNvPr>
          <p:cNvSpPr>
            <a:spLocks noGrp="1"/>
          </p:cNvSpPr>
          <p:nvPr>
            <p:ph type="ctrTitle"/>
          </p:nvPr>
        </p:nvSpPr>
        <p:spPr>
          <a:xfrm>
            <a:off x="2743200" y="3858899"/>
            <a:ext cx="6680579" cy="367879"/>
          </a:xfrm>
        </p:spPr>
        <p:txBody>
          <a:bodyPr anchor="t">
            <a:normAutofit/>
          </a:bodyPr>
          <a:lstStyle>
            <a:lvl1pPr algn="r">
              <a:defRPr sz="2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1244446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3A1C8-B6E7-48B7-A861-501354E15E46}"/>
              </a:ext>
            </a:extLst>
          </p:cNvPr>
          <p:cNvSpPr>
            <a:spLocks noGrp="1"/>
          </p:cNvSpPr>
          <p:nvPr>
            <p:ph type="title" hasCustomPrompt="1"/>
          </p:nvPr>
        </p:nvSpPr>
        <p:spPr>
          <a:xfrm>
            <a:off x="831850" y="1709738"/>
            <a:ext cx="10515600" cy="2852737"/>
          </a:xfrm>
        </p:spPr>
        <p:txBody>
          <a:bodyPr anchor="b">
            <a:normAutofit/>
          </a:bodyPr>
          <a:lstStyle>
            <a:lvl1pPr>
              <a:defRPr sz="5000">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80F3485-7058-4C71-9F45-2DB53A95B8C9}"/>
              </a:ext>
            </a:extLst>
          </p:cNvPr>
          <p:cNvSpPr>
            <a:spLocks noGrp="1"/>
          </p:cNvSpPr>
          <p:nvPr>
            <p:ph type="body" idx="1"/>
          </p:nvPr>
        </p:nvSpPr>
        <p:spPr>
          <a:xfrm>
            <a:off x="831850" y="4589464"/>
            <a:ext cx="10515600" cy="406486"/>
          </a:xfrm>
        </p:spPr>
        <p:txBody>
          <a:bodyPr>
            <a:normAutofit/>
          </a:bodyPr>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16D57A6E-1E2C-417B-8209-FE731F54040C}"/>
              </a:ext>
            </a:extLst>
          </p:cNvPr>
          <p:cNvSpPr>
            <a:spLocks noGrp="1"/>
          </p:cNvSpPr>
          <p:nvPr>
            <p:ph type="sldNum" sz="quarter" idx="12"/>
          </p:nvPr>
        </p:nvSpPr>
        <p:spPr/>
        <p:txBody>
          <a:bodyPr/>
          <a:lstStyle/>
          <a:p>
            <a:fld id="{D5F11FED-66BC-4C03-9016-FD41D1C797D0}" type="slidenum">
              <a:rPr lang="en-US" smtClean="0"/>
              <a:t>‹#›</a:t>
            </a:fld>
            <a:endParaRPr lang="en-US" dirty="0"/>
          </a:p>
        </p:txBody>
      </p:sp>
      <p:cxnSp>
        <p:nvCxnSpPr>
          <p:cNvPr id="7" name="Straight Connector 6">
            <a:extLst>
              <a:ext uri="{FF2B5EF4-FFF2-40B4-BE49-F238E27FC236}">
                <a16:creationId xmlns:a16="http://schemas.microsoft.com/office/drawing/2014/main" id="{79C2FF0C-A97C-44B6-940A-449697538B20}"/>
              </a:ext>
            </a:extLst>
          </p:cNvPr>
          <p:cNvCxnSpPr>
            <a:cxnSpLocks/>
          </p:cNvCxnSpPr>
          <p:nvPr userDrawn="1"/>
        </p:nvCxnSpPr>
        <p:spPr>
          <a:xfrm>
            <a:off x="457200" y="6243851"/>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00628C4-34CD-4345-A044-368C3ABD8F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82571"/>
            <a:ext cx="1271890" cy="294840"/>
          </a:xfrm>
          <a:prstGeom prst="rect">
            <a:avLst/>
          </a:prstGeom>
        </p:spPr>
      </p:pic>
    </p:spTree>
    <p:extLst>
      <p:ext uri="{BB962C8B-B14F-4D97-AF65-F5344CB8AC3E}">
        <p14:creationId xmlns:p14="http://schemas.microsoft.com/office/powerpoint/2010/main" val="2551930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22F7D28-02EB-4061-A3AA-0BADF8192247}"/>
              </a:ext>
            </a:extLst>
          </p:cNvPr>
          <p:cNvSpPr>
            <a:spLocks noGrp="1"/>
          </p:cNvSpPr>
          <p:nvPr>
            <p:ph type="sldNum" sz="quarter" idx="12"/>
          </p:nvPr>
        </p:nvSpPr>
        <p:spPr/>
        <p:txBody>
          <a:bodyPr/>
          <a:lstStyle/>
          <a:p>
            <a:fld id="{D5F11FED-66BC-4C03-9016-FD41D1C797D0}" type="slidenum">
              <a:rPr lang="en-US" smtClean="0"/>
              <a:t>‹#›</a:t>
            </a:fld>
            <a:endParaRPr lang="en-US" dirty="0"/>
          </a:p>
        </p:txBody>
      </p:sp>
      <p:cxnSp>
        <p:nvCxnSpPr>
          <p:cNvPr id="6" name="Straight Connector 5">
            <a:extLst>
              <a:ext uri="{FF2B5EF4-FFF2-40B4-BE49-F238E27FC236}">
                <a16:creationId xmlns:a16="http://schemas.microsoft.com/office/drawing/2014/main" id="{7432C8CB-E01A-423A-B809-9F27F9F5BD97}"/>
              </a:ext>
            </a:extLst>
          </p:cNvPr>
          <p:cNvCxnSpPr>
            <a:cxnSpLocks/>
          </p:cNvCxnSpPr>
          <p:nvPr userDrawn="1"/>
        </p:nvCxnSpPr>
        <p:spPr>
          <a:xfrm>
            <a:off x="457200" y="6243851"/>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1BB7CFE-02D1-4EF6-BD36-CAC546D7534C}"/>
              </a:ext>
            </a:extLst>
          </p:cNvPr>
          <p:cNvCxnSpPr>
            <a:cxnSpLocks/>
          </p:cNvCxnSpPr>
          <p:nvPr userDrawn="1"/>
        </p:nvCxnSpPr>
        <p:spPr>
          <a:xfrm>
            <a:off x="457200" y="1106424"/>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4">
            <a:extLst>
              <a:ext uri="{FF2B5EF4-FFF2-40B4-BE49-F238E27FC236}">
                <a16:creationId xmlns:a16="http://schemas.microsoft.com/office/drawing/2014/main" id="{22AE7FFA-44A5-4420-AD34-CAA64438B296}"/>
              </a:ext>
            </a:extLst>
          </p:cNvPr>
          <p:cNvSpPr>
            <a:spLocks noGrp="1"/>
          </p:cNvSpPr>
          <p:nvPr>
            <p:ph type="body" sz="quarter" idx="13" hasCustomPrompt="1"/>
          </p:nvPr>
        </p:nvSpPr>
        <p:spPr>
          <a:xfrm>
            <a:off x="838200" y="713232"/>
            <a:ext cx="10515600" cy="358775"/>
          </a:xfrm>
        </p:spPr>
        <p:txBody>
          <a:bodyPr>
            <a:noAutofit/>
          </a:bodyPr>
          <a:lstStyle>
            <a:lvl1pPr marL="0" indent="0">
              <a:buNone/>
              <a:defRPr sz="22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2" name="Title 1">
            <a:extLst>
              <a:ext uri="{FF2B5EF4-FFF2-40B4-BE49-F238E27FC236}">
                <a16:creationId xmlns:a16="http://schemas.microsoft.com/office/drawing/2014/main" id="{8F8912B0-CA91-43E9-82A8-9009661EEA0D}"/>
              </a:ext>
            </a:extLst>
          </p:cNvPr>
          <p:cNvSpPr>
            <a:spLocks noGrp="1"/>
          </p:cNvSpPr>
          <p:nvPr>
            <p:ph type="title"/>
          </p:nvPr>
        </p:nvSpPr>
        <p:spPr>
          <a:xfrm>
            <a:off x="838200" y="155448"/>
            <a:ext cx="10515600" cy="556099"/>
          </a:xfrm>
        </p:spPr>
        <p:txBody>
          <a:bodyPr>
            <a:normAutofit/>
          </a:bodyPr>
          <a:lstStyle>
            <a:lvl1pPr>
              <a:defRPr sz="3200">
                <a:solidFill>
                  <a:schemeClr val="tx1"/>
                </a:solidFill>
              </a:defRPr>
            </a:lvl1pPr>
          </a:lstStyle>
          <a:p>
            <a:r>
              <a:rPr lang="en-US"/>
              <a:t>Click to edit Master title style</a:t>
            </a:r>
            <a:endParaRPr lang="en-US" dirty="0"/>
          </a:p>
        </p:txBody>
      </p:sp>
      <p:pic>
        <p:nvPicPr>
          <p:cNvPr id="13" name="Picture 12">
            <a:extLst>
              <a:ext uri="{FF2B5EF4-FFF2-40B4-BE49-F238E27FC236}">
                <a16:creationId xmlns:a16="http://schemas.microsoft.com/office/drawing/2014/main" id="{99CCE730-9F7C-410F-AA25-04EBC369E5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82571"/>
            <a:ext cx="1271890" cy="294840"/>
          </a:xfrm>
          <a:prstGeom prst="rect">
            <a:avLst/>
          </a:prstGeom>
        </p:spPr>
      </p:pic>
    </p:spTree>
    <p:extLst>
      <p:ext uri="{BB962C8B-B14F-4D97-AF65-F5344CB8AC3E}">
        <p14:creationId xmlns:p14="http://schemas.microsoft.com/office/powerpoint/2010/main" val="837402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67015F-3107-41B5-84DE-8B57750E8062}"/>
              </a:ext>
            </a:extLst>
          </p:cNvPr>
          <p:cNvSpPr>
            <a:spLocks noGrp="1"/>
          </p:cNvSpPr>
          <p:nvPr>
            <p:ph type="sldNum" sz="quarter" idx="12"/>
          </p:nvPr>
        </p:nvSpPr>
        <p:spPr/>
        <p:txBody>
          <a:bodyPr/>
          <a:lstStyle/>
          <a:p>
            <a:fld id="{D5F11FED-66BC-4C03-9016-FD41D1C797D0}" type="slidenum">
              <a:rPr lang="en-US" smtClean="0"/>
              <a:t>‹#›</a:t>
            </a:fld>
            <a:endParaRPr lang="en-US" dirty="0"/>
          </a:p>
        </p:txBody>
      </p:sp>
      <p:cxnSp>
        <p:nvCxnSpPr>
          <p:cNvPr id="5" name="Straight Connector 4">
            <a:extLst>
              <a:ext uri="{FF2B5EF4-FFF2-40B4-BE49-F238E27FC236}">
                <a16:creationId xmlns:a16="http://schemas.microsoft.com/office/drawing/2014/main" id="{2A265D45-5236-405E-97D9-03E84778EC2E}"/>
              </a:ext>
            </a:extLst>
          </p:cNvPr>
          <p:cNvCxnSpPr>
            <a:cxnSpLocks/>
          </p:cNvCxnSpPr>
          <p:nvPr userDrawn="1"/>
        </p:nvCxnSpPr>
        <p:spPr>
          <a:xfrm>
            <a:off x="457200" y="6243851"/>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3EFF19F-C391-4A2E-B27C-73029C190C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82571"/>
            <a:ext cx="1271890" cy="294840"/>
          </a:xfrm>
          <a:prstGeom prst="rect">
            <a:avLst/>
          </a:prstGeom>
        </p:spPr>
      </p:pic>
    </p:spTree>
    <p:extLst>
      <p:ext uri="{BB962C8B-B14F-4D97-AF65-F5344CB8AC3E}">
        <p14:creationId xmlns:p14="http://schemas.microsoft.com/office/powerpoint/2010/main" val="3672081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96FDD-1AA9-4B77-9F01-26F1DAAF21C8}"/>
              </a:ext>
            </a:extLst>
          </p:cNvPr>
          <p:cNvSpPr>
            <a:spLocks noGrp="1"/>
          </p:cNvSpPr>
          <p:nvPr>
            <p:ph type="title"/>
          </p:nvPr>
        </p:nvSpPr>
        <p:spPr>
          <a:xfrm>
            <a:off x="839788" y="457200"/>
            <a:ext cx="3932237" cy="1600200"/>
          </a:xfrm>
        </p:spPr>
        <p:txBody>
          <a:bodyPr anchor="t"/>
          <a:lstStyle>
            <a:lvl1pPr>
              <a:defRPr sz="3200">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90B392D-DF01-41DC-A5D7-B9416C38DA4F}"/>
              </a:ext>
            </a:extLst>
          </p:cNvPr>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C82F3D0-BD12-4F0B-A05B-24383F19CB3C}"/>
              </a:ext>
            </a:extLst>
          </p:cNvPr>
          <p:cNvSpPr>
            <a:spLocks noGrp="1"/>
          </p:cNvSpPr>
          <p:nvPr>
            <p:ph type="body" sz="half" idx="2"/>
          </p:nvPr>
        </p:nvSpPr>
        <p:spPr>
          <a:xfrm>
            <a:off x="839788" y="2057400"/>
            <a:ext cx="3932237" cy="3811588"/>
          </a:xfrm>
        </p:spPr>
        <p:txBody>
          <a:bodyPr>
            <a:normAutofit/>
          </a:bodyPr>
          <a:lstStyle>
            <a:lvl1pPr marL="0" inden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18B7B3BB-2425-4F67-A08D-B4F169D24AD5}"/>
              </a:ext>
            </a:extLst>
          </p:cNvPr>
          <p:cNvSpPr>
            <a:spLocks noGrp="1"/>
          </p:cNvSpPr>
          <p:nvPr>
            <p:ph type="sldNum" sz="quarter" idx="12"/>
          </p:nvPr>
        </p:nvSpPr>
        <p:spPr/>
        <p:txBody>
          <a:bodyPr/>
          <a:lstStyle/>
          <a:p>
            <a:fld id="{D5F11FED-66BC-4C03-9016-FD41D1C797D0}" type="slidenum">
              <a:rPr lang="en-US" smtClean="0"/>
              <a:t>‹#›</a:t>
            </a:fld>
            <a:endParaRPr lang="en-US" dirty="0"/>
          </a:p>
        </p:txBody>
      </p:sp>
      <p:cxnSp>
        <p:nvCxnSpPr>
          <p:cNvPr id="8" name="Straight Connector 7">
            <a:extLst>
              <a:ext uri="{FF2B5EF4-FFF2-40B4-BE49-F238E27FC236}">
                <a16:creationId xmlns:a16="http://schemas.microsoft.com/office/drawing/2014/main" id="{469346A3-01CF-4810-9867-BD2C1AAF4617}"/>
              </a:ext>
            </a:extLst>
          </p:cNvPr>
          <p:cNvCxnSpPr>
            <a:cxnSpLocks/>
          </p:cNvCxnSpPr>
          <p:nvPr userDrawn="1"/>
        </p:nvCxnSpPr>
        <p:spPr>
          <a:xfrm>
            <a:off x="457200" y="6243851"/>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FE83922-DB37-4839-ACE0-90203894A9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82571"/>
            <a:ext cx="1271890" cy="294840"/>
          </a:xfrm>
          <a:prstGeom prst="rect">
            <a:avLst/>
          </a:prstGeom>
        </p:spPr>
      </p:pic>
    </p:spTree>
    <p:extLst>
      <p:ext uri="{BB962C8B-B14F-4D97-AF65-F5344CB8AC3E}">
        <p14:creationId xmlns:p14="http://schemas.microsoft.com/office/powerpoint/2010/main" val="3793377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DA9B0-9481-4CA3-9B8F-692C94FF2FA0}"/>
              </a:ext>
            </a:extLst>
          </p:cNvPr>
          <p:cNvSpPr>
            <a:spLocks noGrp="1"/>
          </p:cNvSpPr>
          <p:nvPr>
            <p:ph type="title"/>
          </p:nvPr>
        </p:nvSpPr>
        <p:spPr>
          <a:xfrm>
            <a:off x="839788" y="457200"/>
            <a:ext cx="3932237" cy="1600200"/>
          </a:xfrm>
        </p:spPr>
        <p:txBody>
          <a:bodyPr anchor="t"/>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624D5D4-A310-4E03-ABDC-2397533D4F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33DD896-4A56-4451-8C82-0C15FBB85918}"/>
              </a:ext>
            </a:extLst>
          </p:cNvPr>
          <p:cNvSpPr>
            <a:spLocks noGrp="1"/>
          </p:cNvSpPr>
          <p:nvPr>
            <p:ph type="body" sz="half" idx="2"/>
          </p:nvPr>
        </p:nvSpPr>
        <p:spPr>
          <a:xfrm>
            <a:off x="839788" y="2057400"/>
            <a:ext cx="3932237" cy="3811588"/>
          </a:xfrm>
        </p:spPr>
        <p:txBody>
          <a:bodyPr>
            <a:normAutofit/>
          </a:bodyPr>
          <a:lstStyle>
            <a:lvl1pPr marL="0" inden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27CE2F60-784A-4EEF-84A1-7B4EFC614267}"/>
              </a:ext>
            </a:extLst>
          </p:cNvPr>
          <p:cNvSpPr>
            <a:spLocks noGrp="1"/>
          </p:cNvSpPr>
          <p:nvPr>
            <p:ph type="sldNum" sz="quarter" idx="12"/>
          </p:nvPr>
        </p:nvSpPr>
        <p:spPr/>
        <p:txBody>
          <a:bodyPr/>
          <a:lstStyle/>
          <a:p>
            <a:fld id="{D5F11FED-66BC-4C03-9016-FD41D1C797D0}" type="slidenum">
              <a:rPr lang="en-US" smtClean="0"/>
              <a:t>‹#›</a:t>
            </a:fld>
            <a:endParaRPr lang="en-US" dirty="0"/>
          </a:p>
        </p:txBody>
      </p:sp>
      <p:cxnSp>
        <p:nvCxnSpPr>
          <p:cNvPr id="8" name="Straight Connector 7">
            <a:extLst>
              <a:ext uri="{FF2B5EF4-FFF2-40B4-BE49-F238E27FC236}">
                <a16:creationId xmlns:a16="http://schemas.microsoft.com/office/drawing/2014/main" id="{6EE00496-6153-40EE-BD38-804AB5E439EE}"/>
              </a:ext>
            </a:extLst>
          </p:cNvPr>
          <p:cNvCxnSpPr>
            <a:cxnSpLocks/>
          </p:cNvCxnSpPr>
          <p:nvPr userDrawn="1"/>
        </p:nvCxnSpPr>
        <p:spPr>
          <a:xfrm>
            <a:off x="457200" y="6243851"/>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4060BB5-AFEA-43F2-AB64-86245F9687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82571"/>
            <a:ext cx="1271890" cy="294840"/>
          </a:xfrm>
          <a:prstGeom prst="rect">
            <a:avLst/>
          </a:prstGeom>
        </p:spPr>
      </p:pic>
    </p:spTree>
    <p:extLst>
      <p:ext uri="{BB962C8B-B14F-4D97-AF65-F5344CB8AC3E}">
        <p14:creationId xmlns:p14="http://schemas.microsoft.com/office/powerpoint/2010/main" val="8929637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77CF3-75CB-4801-9149-E3050C603E18}"/>
              </a:ext>
            </a:extLst>
          </p:cNvPr>
          <p:cNvSpPr>
            <a:spLocks noGrp="1"/>
          </p:cNvSpPr>
          <p:nvPr>
            <p:ph type="title"/>
          </p:nvPr>
        </p:nvSpPr>
        <p:spPr>
          <a:xfrm>
            <a:off x="838200" y="154780"/>
            <a:ext cx="10515600" cy="556099"/>
          </a:xfrm>
        </p:spPr>
        <p:txBody>
          <a:bodyPr>
            <a:norm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71CCE7-FCAD-45F0-AD54-DDE43B0B9305}"/>
              </a:ext>
            </a:extLst>
          </p:cNvPr>
          <p:cNvSpPr>
            <a:spLocks noGrp="1"/>
          </p:cNvSpPr>
          <p:nvPr>
            <p:ph idx="1"/>
          </p:nvPr>
        </p:nvSpPr>
        <p:spPr>
          <a:xfrm>
            <a:off x="838200" y="1231244"/>
            <a:ext cx="10515600" cy="48414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06C87A2-4C8F-4383-8836-250921067D8B}"/>
              </a:ext>
            </a:extLst>
          </p:cNvPr>
          <p:cNvSpPr>
            <a:spLocks noGrp="1"/>
          </p:cNvSpPr>
          <p:nvPr>
            <p:ph type="sldNum" sz="quarter" idx="12"/>
          </p:nvPr>
        </p:nvSpPr>
        <p:spPr/>
        <p:txBody>
          <a:bodyPr/>
          <a:lstStyle/>
          <a:p>
            <a:fld id="{D5F11FED-66BC-4C03-9016-FD41D1C797D0}" type="slidenum">
              <a:rPr lang="en-US" smtClean="0"/>
              <a:t>‹#›</a:t>
            </a:fld>
            <a:endParaRPr lang="en-US" dirty="0"/>
          </a:p>
        </p:txBody>
      </p:sp>
      <p:cxnSp>
        <p:nvCxnSpPr>
          <p:cNvPr id="7" name="Straight Connector 6">
            <a:extLst>
              <a:ext uri="{FF2B5EF4-FFF2-40B4-BE49-F238E27FC236}">
                <a16:creationId xmlns:a16="http://schemas.microsoft.com/office/drawing/2014/main" id="{C651FC78-A2F6-4718-8336-21A959410FD9}"/>
              </a:ext>
            </a:extLst>
          </p:cNvPr>
          <p:cNvCxnSpPr>
            <a:cxnSpLocks/>
          </p:cNvCxnSpPr>
          <p:nvPr userDrawn="1"/>
        </p:nvCxnSpPr>
        <p:spPr>
          <a:xfrm>
            <a:off x="457200" y="6243851"/>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BC7D17-7C77-4131-A7C4-11DFA67FA060}"/>
              </a:ext>
            </a:extLst>
          </p:cNvPr>
          <p:cNvCxnSpPr>
            <a:cxnSpLocks/>
          </p:cNvCxnSpPr>
          <p:nvPr userDrawn="1"/>
        </p:nvCxnSpPr>
        <p:spPr>
          <a:xfrm>
            <a:off x="457200" y="1110124"/>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DFE6581-0F15-485B-BC9A-50274A9D83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91492"/>
            <a:ext cx="1271890" cy="294840"/>
          </a:xfrm>
          <a:prstGeom prst="rect">
            <a:avLst/>
          </a:prstGeom>
        </p:spPr>
      </p:pic>
      <p:sp>
        <p:nvSpPr>
          <p:cNvPr id="15" name="Text Placeholder 14">
            <a:extLst>
              <a:ext uri="{FF2B5EF4-FFF2-40B4-BE49-F238E27FC236}">
                <a16:creationId xmlns:a16="http://schemas.microsoft.com/office/drawing/2014/main" id="{70AD7124-30A5-4284-9CD9-EC88A20CB108}"/>
              </a:ext>
            </a:extLst>
          </p:cNvPr>
          <p:cNvSpPr>
            <a:spLocks noGrp="1"/>
          </p:cNvSpPr>
          <p:nvPr>
            <p:ph type="body" sz="quarter" idx="13" hasCustomPrompt="1"/>
          </p:nvPr>
        </p:nvSpPr>
        <p:spPr>
          <a:xfrm>
            <a:off x="838200" y="710405"/>
            <a:ext cx="10515600" cy="358775"/>
          </a:xfrm>
        </p:spPr>
        <p:txBody>
          <a:bodyPr>
            <a:noAutofit/>
          </a:bodyPr>
          <a:lstStyle>
            <a:lvl1pPr marL="0" indent="0">
              <a:buNone/>
              <a:defRPr sz="22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Tree>
    <p:extLst>
      <p:ext uri="{BB962C8B-B14F-4D97-AF65-F5344CB8AC3E}">
        <p14:creationId xmlns:p14="http://schemas.microsoft.com/office/powerpoint/2010/main" val="391714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77CF3-75CB-4801-9149-E3050C603E18}"/>
              </a:ext>
            </a:extLst>
          </p:cNvPr>
          <p:cNvSpPr>
            <a:spLocks noGrp="1"/>
          </p:cNvSpPr>
          <p:nvPr>
            <p:ph type="title"/>
          </p:nvPr>
        </p:nvSpPr>
        <p:spPr>
          <a:xfrm>
            <a:off x="838200" y="154780"/>
            <a:ext cx="10515600" cy="556099"/>
          </a:xfrm>
        </p:spPr>
        <p:txBody>
          <a:bodyPr>
            <a:normAutofit/>
          </a:bodyPr>
          <a:lstStyle>
            <a:lvl1pPr>
              <a:defRPr sz="3200">
                <a:solidFill>
                  <a:schemeClr val="tx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06C87A2-4C8F-4383-8836-250921067D8B}"/>
              </a:ext>
            </a:extLst>
          </p:cNvPr>
          <p:cNvSpPr>
            <a:spLocks noGrp="1"/>
          </p:cNvSpPr>
          <p:nvPr>
            <p:ph type="sldNum" sz="quarter" idx="12"/>
          </p:nvPr>
        </p:nvSpPr>
        <p:spPr/>
        <p:txBody>
          <a:bodyPr/>
          <a:lstStyle/>
          <a:p>
            <a:fld id="{D5F11FED-66BC-4C03-9016-FD41D1C797D0}" type="slidenum">
              <a:rPr lang="en-US" smtClean="0"/>
              <a:t>‹#›</a:t>
            </a:fld>
            <a:endParaRPr lang="en-US" dirty="0"/>
          </a:p>
        </p:txBody>
      </p:sp>
      <p:cxnSp>
        <p:nvCxnSpPr>
          <p:cNvPr id="7" name="Straight Connector 6">
            <a:extLst>
              <a:ext uri="{FF2B5EF4-FFF2-40B4-BE49-F238E27FC236}">
                <a16:creationId xmlns:a16="http://schemas.microsoft.com/office/drawing/2014/main" id="{C651FC78-A2F6-4718-8336-21A959410FD9}"/>
              </a:ext>
            </a:extLst>
          </p:cNvPr>
          <p:cNvCxnSpPr>
            <a:cxnSpLocks/>
          </p:cNvCxnSpPr>
          <p:nvPr userDrawn="1"/>
        </p:nvCxnSpPr>
        <p:spPr>
          <a:xfrm>
            <a:off x="457200" y="6243851"/>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BC7D17-7C77-4131-A7C4-11DFA67FA060}"/>
              </a:ext>
            </a:extLst>
          </p:cNvPr>
          <p:cNvCxnSpPr>
            <a:cxnSpLocks/>
          </p:cNvCxnSpPr>
          <p:nvPr userDrawn="1"/>
        </p:nvCxnSpPr>
        <p:spPr>
          <a:xfrm>
            <a:off x="457200" y="1110124"/>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F63DD2AD-DB7A-4C69-957D-22FF333A25FB}"/>
              </a:ext>
            </a:extLst>
          </p:cNvPr>
          <p:cNvSpPr>
            <a:spLocks noGrp="1"/>
          </p:cNvSpPr>
          <p:nvPr>
            <p:ph type="body" idx="13"/>
          </p:nvPr>
        </p:nvSpPr>
        <p:spPr>
          <a:xfrm>
            <a:off x="839788" y="1231244"/>
            <a:ext cx="10514012" cy="423714"/>
          </a:xfrm>
        </p:spPr>
        <p:txBody>
          <a:bodyPr anchor="t">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3">
            <a:extLst>
              <a:ext uri="{FF2B5EF4-FFF2-40B4-BE49-F238E27FC236}">
                <a16:creationId xmlns:a16="http://schemas.microsoft.com/office/drawing/2014/main" id="{F1D0A194-075B-4804-BAF1-41A190AAD7AF}"/>
              </a:ext>
            </a:extLst>
          </p:cNvPr>
          <p:cNvSpPr>
            <a:spLocks noGrp="1"/>
          </p:cNvSpPr>
          <p:nvPr>
            <p:ph sz="half" idx="2"/>
          </p:nvPr>
        </p:nvSpPr>
        <p:spPr>
          <a:xfrm>
            <a:off x="839788" y="1715518"/>
            <a:ext cx="10514012" cy="445279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9C9A875B-E452-44FE-B517-6E0ADBBD8E41}"/>
              </a:ext>
            </a:extLst>
          </p:cNvPr>
          <p:cNvSpPr>
            <a:spLocks noGrp="1"/>
          </p:cNvSpPr>
          <p:nvPr>
            <p:ph type="body" sz="quarter" idx="14" hasCustomPrompt="1"/>
          </p:nvPr>
        </p:nvSpPr>
        <p:spPr>
          <a:xfrm>
            <a:off x="838200" y="710405"/>
            <a:ext cx="10515600" cy="358775"/>
          </a:xfrm>
        </p:spPr>
        <p:txBody>
          <a:bodyPr>
            <a:noAutofit/>
          </a:bodyPr>
          <a:lstStyle>
            <a:lvl1pPr marL="0" indent="0">
              <a:buNone/>
              <a:defRPr sz="22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pic>
        <p:nvPicPr>
          <p:cNvPr id="13" name="Picture 12">
            <a:extLst>
              <a:ext uri="{FF2B5EF4-FFF2-40B4-BE49-F238E27FC236}">
                <a16:creationId xmlns:a16="http://schemas.microsoft.com/office/drawing/2014/main" id="{D1D63FD5-9E44-43A8-BC5F-D1AEDF1F67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91492"/>
            <a:ext cx="1271890" cy="294840"/>
          </a:xfrm>
          <a:prstGeom prst="rect">
            <a:avLst/>
          </a:prstGeom>
        </p:spPr>
      </p:pic>
    </p:spTree>
    <p:extLst>
      <p:ext uri="{BB962C8B-B14F-4D97-AF65-F5344CB8AC3E}">
        <p14:creationId xmlns:p14="http://schemas.microsoft.com/office/powerpoint/2010/main" val="3164682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77CF3-75CB-4801-9149-E3050C603E18}"/>
              </a:ext>
            </a:extLst>
          </p:cNvPr>
          <p:cNvSpPr>
            <a:spLocks noGrp="1"/>
          </p:cNvSpPr>
          <p:nvPr>
            <p:ph type="title"/>
          </p:nvPr>
        </p:nvSpPr>
        <p:spPr>
          <a:xfrm>
            <a:off x="838200" y="517689"/>
            <a:ext cx="10515600" cy="556099"/>
          </a:xfrm>
        </p:spPr>
        <p:txBody>
          <a:bodyPr>
            <a:norm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71CCE7-FCAD-45F0-AD54-DDE43B0B9305}"/>
              </a:ext>
            </a:extLst>
          </p:cNvPr>
          <p:cNvSpPr>
            <a:spLocks noGrp="1"/>
          </p:cNvSpPr>
          <p:nvPr>
            <p:ph idx="1"/>
          </p:nvPr>
        </p:nvSpPr>
        <p:spPr>
          <a:xfrm>
            <a:off x="838200" y="1231244"/>
            <a:ext cx="10515600" cy="48414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6C87A2-4C8F-4383-8836-250921067D8B}"/>
              </a:ext>
            </a:extLst>
          </p:cNvPr>
          <p:cNvSpPr>
            <a:spLocks noGrp="1"/>
          </p:cNvSpPr>
          <p:nvPr>
            <p:ph type="sldNum" sz="quarter" idx="12"/>
          </p:nvPr>
        </p:nvSpPr>
        <p:spPr/>
        <p:txBody>
          <a:bodyPr/>
          <a:lstStyle/>
          <a:p>
            <a:fld id="{D5F11FED-66BC-4C03-9016-FD41D1C797D0}" type="slidenum">
              <a:rPr lang="en-US" smtClean="0"/>
              <a:t>‹#›</a:t>
            </a:fld>
            <a:endParaRPr lang="en-US" dirty="0"/>
          </a:p>
        </p:txBody>
      </p:sp>
      <p:cxnSp>
        <p:nvCxnSpPr>
          <p:cNvPr id="7" name="Straight Connector 6">
            <a:extLst>
              <a:ext uri="{FF2B5EF4-FFF2-40B4-BE49-F238E27FC236}">
                <a16:creationId xmlns:a16="http://schemas.microsoft.com/office/drawing/2014/main" id="{C651FC78-A2F6-4718-8336-21A959410FD9}"/>
              </a:ext>
            </a:extLst>
          </p:cNvPr>
          <p:cNvCxnSpPr>
            <a:cxnSpLocks/>
          </p:cNvCxnSpPr>
          <p:nvPr userDrawn="1"/>
        </p:nvCxnSpPr>
        <p:spPr>
          <a:xfrm>
            <a:off x="457200" y="6243851"/>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91BFBDD-58F0-4173-B74E-5DBF38F0C58E}"/>
              </a:ext>
            </a:extLst>
          </p:cNvPr>
          <p:cNvCxnSpPr>
            <a:cxnSpLocks/>
          </p:cNvCxnSpPr>
          <p:nvPr userDrawn="1"/>
        </p:nvCxnSpPr>
        <p:spPr>
          <a:xfrm>
            <a:off x="457200" y="1110124"/>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FEF5082-5A36-4CBB-B2EF-06870D391A6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91492"/>
            <a:ext cx="1271890" cy="294840"/>
          </a:xfrm>
          <a:prstGeom prst="rect">
            <a:avLst/>
          </a:prstGeom>
        </p:spPr>
      </p:pic>
    </p:spTree>
    <p:extLst>
      <p:ext uri="{BB962C8B-B14F-4D97-AF65-F5344CB8AC3E}">
        <p14:creationId xmlns:p14="http://schemas.microsoft.com/office/powerpoint/2010/main" val="3504255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77CF3-75CB-4801-9149-E3050C603E18}"/>
              </a:ext>
            </a:extLst>
          </p:cNvPr>
          <p:cNvSpPr>
            <a:spLocks noGrp="1"/>
          </p:cNvSpPr>
          <p:nvPr>
            <p:ph type="title"/>
          </p:nvPr>
        </p:nvSpPr>
        <p:spPr>
          <a:xfrm>
            <a:off x="838200" y="517689"/>
            <a:ext cx="10515600" cy="556099"/>
          </a:xfrm>
        </p:spPr>
        <p:txBody>
          <a:bodyPr>
            <a:normAutofit/>
          </a:bodyPr>
          <a:lstStyle>
            <a:lvl1pPr>
              <a:defRPr sz="32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06C87A2-4C8F-4383-8836-250921067D8B}"/>
              </a:ext>
            </a:extLst>
          </p:cNvPr>
          <p:cNvSpPr>
            <a:spLocks noGrp="1"/>
          </p:cNvSpPr>
          <p:nvPr>
            <p:ph type="sldNum" sz="quarter" idx="12"/>
          </p:nvPr>
        </p:nvSpPr>
        <p:spPr/>
        <p:txBody>
          <a:bodyPr/>
          <a:lstStyle/>
          <a:p>
            <a:fld id="{D5F11FED-66BC-4C03-9016-FD41D1C797D0}" type="slidenum">
              <a:rPr lang="en-US" smtClean="0"/>
              <a:t>‹#›</a:t>
            </a:fld>
            <a:endParaRPr lang="en-US" dirty="0"/>
          </a:p>
        </p:txBody>
      </p:sp>
      <p:cxnSp>
        <p:nvCxnSpPr>
          <p:cNvPr id="7" name="Straight Connector 6">
            <a:extLst>
              <a:ext uri="{FF2B5EF4-FFF2-40B4-BE49-F238E27FC236}">
                <a16:creationId xmlns:a16="http://schemas.microsoft.com/office/drawing/2014/main" id="{C651FC78-A2F6-4718-8336-21A959410FD9}"/>
              </a:ext>
            </a:extLst>
          </p:cNvPr>
          <p:cNvCxnSpPr>
            <a:cxnSpLocks/>
          </p:cNvCxnSpPr>
          <p:nvPr userDrawn="1"/>
        </p:nvCxnSpPr>
        <p:spPr>
          <a:xfrm>
            <a:off x="457200" y="6243851"/>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91BFBDD-58F0-4173-B74E-5DBF38F0C58E}"/>
              </a:ext>
            </a:extLst>
          </p:cNvPr>
          <p:cNvCxnSpPr>
            <a:cxnSpLocks/>
          </p:cNvCxnSpPr>
          <p:nvPr userDrawn="1"/>
        </p:nvCxnSpPr>
        <p:spPr>
          <a:xfrm>
            <a:off x="457200" y="1110124"/>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FEF5082-5A36-4CBB-B2EF-06870D391A6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91492"/>
            <a:ext cx="1271890" cy="294840"/>
          </a:xfrm>
          <a:prstGeom prst="rect">
            <a:avLst/>
          </a:prstGeom>
        </p:spPr>
      </p:pic>
    </p:spTree>
    <p:extLst>
      <p:ext uri="{BB962C8B-B14F-4D97-AF65-F5344CB8AC3E}">
        <p14:creationId xmlns:p14="http://schemas.microsoft.com/office/powerpoint/2010/main" val="1431350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77CF3-75CB-4801-9149-E3050C603E18}"/>
              </a:ext>
            </a:extLst>
          </p:cNvPr>
          <p:cNvSpPr>
            <a:spLocks noGrp="1"/>
          </p:cNvSpPr>
          <p:nvPr>
            <p:ph type="title"/>
          </p:nvPr>
        </p:nvSpPr>
        <p:spPr>
          <a:xfrm>
            <a:off x="838200" y="154780"/>
            <a:ext cx="10515600" cy="556099"/>
          </a:xfrm>
        </p:spPr>
        <p:txBody>
          <a:bodyPr>
            <a:normAutofit/>
          </a:bodyPr>
          <a:lstStyle>
            <a:lvl1pPr>
              <a:defRPr sz="3200">
                <a:solidFill>
                  <a:schemeClr val="tx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06C87A2-4C8F-4383-8836-250921067D8B}"/>
              </a:ext>
            </a:extLst>
          </p:cNvPr>
          <p:cNvSpPr>
            <a:spLocks noGrp="1"/>
          </p:cNvSpPr>
          <p:nvPr>
            <p:ph type="sldNum" sz="quarter" idx="12"/>
          </p:nvPr>
        </p:nvSpPr>
        <p:spPr/>
        <p:txBody>
          <a:bodyPr/>
          <a:lstStyle/>
          <a:p>
            <a:fld id="{D5F11FED-66BC-4C03-9016-FD41D1C797D0}" type="slidenum">
              <a:rPr lang="en-US" smtClean="0"/>
              <a:t>‹#›</a:t>
            </a:fld>
            <a:endParaRPr lang="en-US" dirty="0"/>
          </a:p>
        </p:txBody>
      </p:sp>
      <p:cxnSp>
        <p:nvCxnSpPr>
          <p:cNvPr id="7" name="Straight Connector 6">
            <a:extLst>
              <a:ext uri="{FF2B5EF4-FFF2-40B4-BE49-F238E27FC236}">
                <a16:creationId xmlns:a16="http://schemas.microsoft.com/office/drawing/2014/main" id="{C651FC78-A2F6-4718-8336-21A959410FD9}"/>
              </a:ext>
            </a:extLst>
          </p:cNvPr>
          <p:cNvCxnSpPr>
            <a:cxnSpLocks/>
          </p:cNvCxnSpPr>
          <p:nvPr userDrawn="1"/>
        </p:nvCxnSpPr>
        <p:spPr>
          <a:xfrm>
            <a:off x="457200" y="6243851"/>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BC7D17-7C77-4131-A7C4-11DFA67FA060}"/>
              </a:ext>
            </a:extLst>
          </p:cNvPr>
          <p:cNvCxnSpPr>
            <a:cxnSpLocks/>
          </p:cNvCxnSpPr>
          <p:nvPr userDrawn="1"/>
        </p:nvCxnSpPr>
        <p:spPr>
          <a:xfrm>
            <a:off x="457200" y="1110124"/>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7E8C9C09-68A9-49A2-83E3-4C839A5123DE}"/>
              </a:ext>
            </a:extLst>
          </p:cNvPr>
          <p:cNvSpPr>
            <a:spLocks noGrp="1"/>
          </p:cNvSpPr>
          <p:nvPr>
            <p:ph sz="half" idx="13"/>
          </p:nvPr>
        </p:nvSpPr>
        <p:spPr>
          <a:xfrm>
            <a:off x="838200" y="1231244"/>
            <a:ext cx="5181600" cy="484141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a:extLst>
              <a:ext uri="{FF2B5EF4-FFF2-40B4-BE49-F238E27FC236}">
                <a16:creationId xmlns:a16="http://schemas.microsoft.com/office/drawing/2014/main" id="{29685741-BCB8-45FB-A0BE-1FA61B961A1D}"/>
              </a:ext>
            </a:extLst>
          </p:cNvPr>
          <p:cNvSpPr>
            <a:spLocks noGrp="1"/>
          </p:cNvSpPr>
          <p:nvPr>
            <p:ph sz="half" idx="2"/>
          </p:nvPr>
        </p:nvSpPr>
        <p:spPr>
          <a:xfrm>
            <a:off x="6172200" y="1231244"/>
            <a:ext cx="5181600" cy="484141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4">
            <a:extLst>
              <a:ext uri="{FF2B5EF4-FFF2-40B4-BE49-F238E27FC236}">
                <a16:creationId xmlns:a16="http://schemas.microsoft.com/office/drawing/2014/main" id="{D91553E9-F6B2-4C40-82D4-06F237CF643F}"/>
              </a:ext>
            </a:extLst>
          </p:cNvPr>
          <p:cNvSpPr>
            <a:spLocks noGrp="1"/>
          </p:cNvSpPr>
          <p:nvPr>
            <p:ph type="body" sz="quarter" idx="14" hasCustomPrompt="1"/>
          </p:nvPr>
        </p:nvSpPr>
        <p:spPr>
          <a:xfrm>
            <a:off x="838200" y="710405"/>
            <a:ext cx="10515600" cy="358775"/>
          </a:xfrm>
        </p:spPr>
        <p:txBody>
          <a:bodyPr>
            <a:noAutofit/>
          </a:bodyPr>
          <a:lstStyle>
            <a:lvl1pPr marL="0" indent="0">
              <a:buNone/>
              <a:defRPr sz="22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pic>
        <p:nvPicPr>
          <p:cNvPr id="14" name="Picture 13">
            <a:extLst>
              <a:ext uri="{FF2B5EF4-FFF2-40B4-BE49-F238E27FC236}">
                <a16:creationId xmlns:a16="http://schemas.microsoft.com/office/drawing/2014/main" id="{05F30BA3-587A-4239-8AA5-106391B9ACD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91492"/>
            <a:ext cx="1271890" cy="294840"/>
          </a:xfrm>
          <a:prstGeom prst="rect">
            <a:avLst/>
          </a:prstGeom>
        </p:spPr>
      </p:pic>
    </p:spTree>
    <p:extLst>
      <p:ext uri="{BB962C8B-B14F-4D97-AF65-F5344CB8AC3E}">
        <p14:creationId xmlns:p14="http://schemas.microsoft.com/office/powerpoint/2010/main" val="307235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4_Title Slide">
    <p:bg>
      <p:bgPr>
        <a:solidFill>
          <a:srgbClr val="333B4E"/>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5B5A8A8-03D8-45EA-9511-342CAD935998}"/>
              </a:ext>
            </a:extLst>
          </p:cNvPr>
          <p:cNvSpPr>
            <a:spLocks noGrp="1"/>
          </p:cNvSpPr>
          <p:nvPr>
            <p:ph type="subTitle" idx="1"/>
          </p:nvPr>
        </p:nvSpPr>
        <p:spPr>
          <a:xfrm>
            <a:off x="2743200" y="4270379"/>
            <a:ext cx="6680579" cy="1655762"/>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4CE4F729-560A-45F6-9515-06A0CDE8EA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37568" y="1840744"/>
            <a:ext cx="7316863" cy="2099795"/>
          </a:xfrm>
          <a:prstGeom prst="rect">
            <a:avLst/>
          </a:prstGeom>
        </p:spPr>
      </p:pic>
      <p:sp>
        <p:nvSpPr>
          <p:cNvPr id="2" name="Title 1">
            <a:extLst>
              <a:ext uri="{FF2B5EF4-FFF2-40B4-BE49-F238E27FC236}">
                <a16:creationId xmlns:a16="http://schemas.microsoft.com/office/drawing/2014/main" id="{10B7692C-4A7C-40B6-9112-1CF4ADB6E9C3}"/>
              </a:ext>
            </a:extLst>
          </p:cNvPr>
          <p:cNvSpPr>
            <a:spLocks noGrp="1"/>
          </p:cNvSpPr>
          <p:nvPr>
            <p:ph type="ctrTitle"/>
          </p:nvPr>
        </p:nvSpPr>
        <p:spPr>
          <a:xfrm>
            <a:off x="2743200" y="3858899"/>
            <a:ext cx="6680579" cy="367879"/>
          </a:xfrm>
        </p:spPr>
        <p:txBody>
          <a:bodyPr anchor="t">
            <a:normAutofit/>
          </a:bodyPr>
          <a:lstStyle>
            <a:lvl1pPr algn="r">
              <a:defRPr sz="2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2263102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77CF3-75CB-4801-9149-E3050C603E18}"/>
              </a:ext>
            </a:extLst>
          </p:cNvPr>
          <p:cNvSpPr>
            <a:spLocks noGrp="1"/>
          </p:cNvSpPr>
          <p:nvPr>
            <p:ph type="title"/>
          </p:nvPr>
        </p:nvSpPr>
        <p:spPr>
          <a:xfrm>
            <a:off x="838200" y="154780"/>
            <a:ext cx="10515600" cy="556099"/>
          </a:xfrm>
        </p:spPr>
        <p:txBody>
          <a:bodyPr>
            <a:normAutofit/>
          </a:bodyPr>
          <a:lstStyle>
            <a:lvl1pPr>
              <a:defRPr sz="3200">
                <a:solidFill>
                  <a:schemeClr val="tx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06C87A2-4C8F-4383-8836-250921067D8B}"/>
              </a:ext>
            </a:extLst>
          </p:cNvPr>
          <p:cNvSpPr>
            <a:spLocks noGrp="1"/>
          </p:cNvSpPr>
          <p:nvPr>
            <p:ph type="sldNum" sz="quarter" idx="12"/>
          </p:nvPr>
        </p:nvSpPr>
        <p:spPr/>
        <p:txBody>
          <a:bodyPr/>
          <a:lstStyle/>
          <a:p>
            <a:fld id="{D5F11FED-66BC-4C03-9016-FD41D1C797D0}" type="slidenum">
              <a:rPr lang="en-US" smtClean="0"/>
              <a:t>‹#›</a:t>
            </a:fld>
            <a:endParaRPr lang="en-US" dirty="0"/>
          </a:p>
        </p:txBody>
      </p:sp>
      <p:cxnSp>
        <p:nvCxnSpPr>
          <p:cNvPr id="7" name="Straight Connector 6">
            <a:extLst>
              <a:ext uri="{FF2B5EF4-FFF2-40B4-BE49-F238E27FC236}">
                <a16:creationId xmlns:a16="http://schemas.microsoft.com/office/drawing/2014/main" id="{C651FC78-A2F6-4718-8336-21A959410FD9}"/>
              </a:ext>
            </a:extLst>
          </p:cNvPr>
          <p:cNvCxnSpPr>
            <a:cxnSpLocks/>
          </p:cNvCxnSpPr>
          <p:nvPr userDrawn="1"/>
        </p:nvCxnSpPr>
        <p:spPr>
          <a:xfrm>
            <a:off x="457200" y="6243851"/>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BC7D17-7C77-4131-A7C4-11DFA67FA060}"/>
              </a:ext>
            </a:extLst>
          </p:cNvPr>
          <p:cNvCxnSpPr>
            <a:cxnSpLocks/>
          </p:cNvCxnSpPr>
          <p:nvPr userDrawn="1"/>
        </p:nvCxnSpPr>
        <p:spPr>
          <a:xfrm>
            <a:off x="457200" y="1110124"/>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F63DD2AD-DB7A-4C69-957D-22FF333A25FB}"/>
              </a:ext>
            </a:extLst>
          </p:cNvPr>
          <p:cNvSpPr>
            <a:spLocks noGrp="1"/>
          </p:cNvSpPr>
          <p:nvPr>
            <p:ph type="body" idx="13"/>
          </p:nvPr>
        </p:nvSpPr>
        <p:spPr>
          <a:xfrm>
            <a:off x="839788" y="1231244"/>
            <a:ext cx="5157787" cy="423714"/>
          </a:xfrm>
        </p:spPr>
        <p:txBody>
          <a:bodyPr anchor="t">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3">
            <a:extLst>
              <a:ext uri="{FF2B5EF4-FFF2-40B4-BE49-F238E27FC236}">
                <a16:creationId xmlns:a16="http://schemas.microsoft.com/office/drawing/2014/main" id="{F1D0A194-075B-4804-BAF1-41A190AAD7AF}"/>
              </a:ext>
            </a:extLst>
          </p:cNvPr>
          <p:cNvSpPr>
            <a:spLocks noGrp="1"/>
          </p:cNvSpPr>
          <p:nvPr>
            <p:ph sz="half" idx="2"/>
          </p:nvPr>
        </p:nvSpPr>
        <p:spPr>
          <a:xfrm>
            <a:off x="839788" y="1715518"/>
            <a:ext cx="5157787" cy="445279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a:extLst>
              <a:ext uri="{FF2B5EF4-FFF2-40B4-BE49-F238E27FC236}">
                <a16:creationId xmlns:a16="http://schemas.microsoft.com/office/drawing/2014/main" id="{7EE86204-2405-4DA1-B131-02E20F08CFE7}"/>
              </a:ext>
            </a:extLst>
          </p:cNvPr>
          <p:cNvSpPr>
            <a:spLocks noGrp="1"/>
          </p:cNvSpPr>
          <p:nvPr>
            <p:ph type="body" sz="quarter" idx="3"/>
          </p:nvPr>
        </p:nvSpPr>
        <p:spPr>
          <a:xfrm>
            <a:off x="6172200" y="1231244"/>
            <a:ext cx="5183188" cy="423714"/>
          </a:xfrm>
        </p:spPr>
        <p:txBody>
          <a:bodyPr anchor="t"/>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a:extLst>
              <a:ext uri="{FF2B5EF4-FFF2-40B4-BE49-F238E27FC236}">
                <a16:creationId xmlns:a16="http://schemas.microsoft.com/office/drawing/2014/main" id="{95D819D8-83E8-4BE4-AEE3-7E9E8E529F0D}"/>
              </a:ext>
            </a:extLst>
          </p:cNvPr>
          <p:cNvSpPr>
            <a:spLocks noGrp="1"/>
          </p:cNvSpPr>
          <p:nvPr>
            <p:ph sz="quarter" idx="4"/>
          </p:nvPr>
        </p:nvSpPr>
        <p:spPr>
          <a:xfrm>
            <a:off x="6172200" y="1715518"/>
            <a:ext cx="5183188" cy="445279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4">
            <a:extLst>
              <a:ext uri="{FF2B5EF4-FFF2-40B4-BE49-F238E27FC236}">
                <a16:creationId xmlns:a16="http://schemas.microsoft.com/office/drawing/2014/main" id="{9C9A875B-E452-44FE-B517-6E0ADBBD8E41}"/>
              </a:ext>
            </a:extLst>
          </p:cNvPr>
          <p:cNvSpPr>
            <a:spLocks noGrp="1"/>
          </p:cNvSpPr>
          <p:nvPr>
            <p:ph type="body" sz="quarter" idx="14" hasCustomPrompt="1"/>
          </p:nvPr>
        </p:nvSpPr>
        <p:spPr>
          <a:xfrm>
            <a:off x="838200" y="710405"/>
            <a:ext cx="10515600" cy="358775"/>
          </a:xfrm>
        </p:spPr>
        <p:txBody>
          <a:bodyPr>
            <a:noAutofit/>
          </a:bodyPr>
          <a:lstStyle>
            <a:lvl1pPr marL="0" indent="0">
              <a:buNone/>
              <a:defRPr sz="22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pic>
        <p:nvPicPr>
          <p:cNvPr id="16" name="Picture 15">
            <a:extLst>
              <a:ext uri="{FF2B5EF4-FFF2-40B4-BE49-F238E27FC236}">
                <a16:creationId xmlns:a16="http://schemas.microsoft.com/office/drawing/2014/main" id="{C879A887-39F1-462A-B299-E7FBD9B773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91492"/>
            <a:ext cx="1271890" cy="294840"/>
          </a:xfrm>
          <a:prstGeom prst="rect">
            <a:avLst/>
          </a:prstGeom>
        </p:spPr>
      </p:pic>
    </p:spTree>
    <p:extLst>
      <p:ext uri="{BB962C8B-B14F-4D97-AF65-F5344CB8AC3E}">
        <p14:creationId xmlns:p14="http://schemas.microsoft.com/office/powerpoint/2010/main" val="2311218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3A1C8-B6E7-48B7-A861-501354E15E46}"/>
              </a:ext>
            </a:extLst>
          </p:cNvPr>
          <p:cNvSpPr>
            <a:spLocks noGrp="1"/>
          </p:cNvSpPr>
          <p:nvPr>
            <p:ph type="title" hasCustomPrompt="1"/>
          </p:nvPr>
        </p:nvSpPr>
        <p:spPr>
          <a:xfrm>
            <a:off x="831850" y="1709738"/>
            <a:ext cx="10515600" cy="2852737"/>
          </a:xfrm>
        </p:spPr>
        <p:txBody>
          <a:bodyPr anchor="b">
            <a:normAutofit/>
          </a:bodyPr>
          <a:lstStyle>
            <a:lvl1pPr>
              <a:defRPr sz="5000">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80F3485-7058-4C71-9F45-2DB53A95B8C9}"/>
              </a:ext>
            </a:extLst>
          </p:cNvPr>
          <p:cNvSpPr>
            <a:spLocks noGrp="1"/>
          </p:cNvSpPr>
          <p:nvPr>
            <p:ph type="body" idx="1"/>
          </p:nvPr>
        </p:nvSpPr>
        <p:spPr>
          <a:xfrm>
            <a:off x="831850" y="4589464"/>
            <a:ext cx="10515600" cy="406486"/>
          </a:xfrm>
        </p:spPr>
        <p:txBody>
          <a:bodyPr>
            <a:normAutofit/>
          </a:bodyPr>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16D57A6E-1E2C-417B-8209-FE731F54040C}"/>
              </a:ext>
            </a:extLst>
          </p:cNvPr>
          <p:cNvSpPr>
            <a:spLocks noGrp="1"/>
          </p:cNvSpPr>
          <p:nvPr>
            <p:ph type="sldNum" sz="quarter" idx="12"/>
          </p:nvPr>
        </p:nvSpPr>
        <p:spPr/>
        <p:txBody>
          <a:bodyPr/>
          <a:lstStyle/>
          <a:p>
            <a:fld id="{D5F11FED-66BC-4C03-9016-FD41D1C797D0}" type="slidenum">
              <a:rPr lang="en-US" smtClean="0"/>
              <a:t>‹#›</a:t>
            </a:fld>
            <a:endParaRPr lang="en-US" dirty="0"/>
          </a:p>
        </p:txBody>
      </p:sp>
      <p:cxnSp>
        <p:nvCxnSpPr>
          <p:cNvPr id="7" name="Straight Connector 6">
            <a:extLst>
              <a:ext uri="{FF2B5EF4-FFF2-40B4-BE49-F238E27FC236}">
                <a16:creationId xmlns:a16="http://schemas.microsoft.com/office/drawing/2014/main" id="{79C2FF0C-A97C-44B6-940A-449697538B20}"/>
              </a:ext>
            </a:extLst>
          </p:cNvPr>
          <p:cNvCxnSpPr>
            <a:cxnSpLocks/>
          </p:cNvCxnSpPr>
          <p:nvPr userDrawn="1"/>
        </p:nvCxnSpPr>
        <p:spPr>
          <a:xfrm>
            <a:off x="457200" y="6243851"/>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CF039D-B2BB-4E2E-8D87-FF9EED489D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91492"/>
            <a:ext cx="1271890" cy="294840"/>
          </a:xfrm>
          <a:prstGeom prst="rect">
            <a:avLst/>
          </a:prstGeom>
        </p:spPr>
      </p:pic>
    </p:spTree>
    <p:extLst>
      <p:ext uri="{BB962C8B-B14F-4D97-AF65-F5344CB8AC3E}">
        <p14:creationId xmlns:p14="http://schemas.microsoft.com/office/powerpoint/2010/main" val="1885504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22F7D28-02EB-4061-A3AA-0BADF8192247}"/>
              </a:ext>
            </a:extLst>
          </p:cNvPr>
          <p:cNvSpPr>
            <a:spLocks noGrp="1"/>
          </p:cNvSpPr>
          <p:nvPr>
            <p:ph type="sldNum" sz="quarter" idx="12"/>
          </p:nvPr>
        </p:nvSpPr>
        <p:spPr/>
        <p:txBody>
          <a:bodyPr/>
          <a:lstStyle/>
          <a:p>
            <a:fld id="{D5F11FED-66BC-4C03-9016-FD41D1C797D0}" type="slidenum">
              <a:rPr lang="en-US" smtClean="0"/>
              <a:t>‹#›</a:t>
            </a:fld>
            <a:endParaRPr lang="en-US" dirty="0"/>
          </a:p>
        </p:txBody>
      </p:sp>
      <p:cxnSp>
        <p:nvCxnSpPr>
          <p:cNvPr id="6" name="Straight Connector 5">
            <a:extLst>
              <a:ext uri="{FF2B5EF4-FFF2-40B4-BE49-F238E27FC236}">
                <a16:creationId xmlns:a16="http://schemas.microsoft.com/office/drawing/2014/main" id="{7432C8CB-E01A-423A-B809-9F27F9F5BD97}"/>
              </a:ext>
            </a:extLst>
          </p:cNvPr>
          <p:cNvCxnSpPr>
            <a:cxnSpLocks/>
          </p:cNvCxnSpPr>
          <p:nvPr userDrawn="1"/>
        </p:nvCxnSpPr>
        <p:spPr>
          <a:xfrm>
            <a:off x="457200" y="6243851"/>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1BB7CFE-02D1-4EF6-BD36-CAC546D7534C}"/>
              </a:ext>
            </a:extLst>
          </p:cNvPr>
          <p:cNvCxnSpPr>
            <a:cxnSpLocks/>
          </p:cNvCxnSpPr>
          <p:nvPr userDrawn="1"/>
        </p:nvCxnSpPr>
        <p:spPr>
          <a:xfrm>
            <a:off x="457200" y="1106424"/>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4">
            <a:extLst>
              <a:ext uri="{FF2B5EF4-FFF2-40B4-BE49-F238E27FC236}">
                <a16:creationId xmlns:a16="http://schemas.microsoft.com/office/drawing/2014/main" id="{22AE7FFA-44A5-4420-AD34-CAA64438B296}"/>
              </a:ext>
            </a:extLst>
          </p:cNvPr>
          <p:cNvSpPr>
            <a:spLocks noGrp="1"/>
          </p:cNvSpPr>
          <p:nvPr>
            <p:ph type="body" sz="quarter" idx="13" hasCustomPrompt="1"/>
          </p:nvPr>
        </p:nvSpPr>
        <p:spPr>
          <a:xfrm>
            <a:off x="838200" y="713232"/>
            <a:ext cx="10515600" cy="358775"/>
          </a:xfrm>
        </p:spPr>
        <p:txBody>
          <a:bodyPr>
            <a:noAutofit/>
          </a:bodyPr>
          <a:lstStyle>
            <a:lvl1pPr marL="0" indent="0">
              <a:buNone/>
              <a:defRPr sz="22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sp>
        <p:nvSpPr>
          <p:cNvPr id="12" name="Title 1">
            <a:extLst>
              <a:ext uri="{FF2B5EF4-FFF2-40B4-BE49-F238E27FC236}">
                <a16:creationId xmlns:a16="http://schemas.microsoft.com/office/drawing/2014/main" id="{8F8912B0-CA91-43E9-82A8-9009661EEA0D}"/>
              </a:ext>
            </a:extLst>
          </p:cNvPr>
          <p:cNvSpPr>
            <a:spLocks noGrp="1"/>
          </p:cNvSpPr>
          <p:nvPr>
            <p:ph type="title"/>
          </p:nvPr>
        </p:nvSpPr>
        <p:spPr>
          <a:xfrm>
            <a:off x="838200" y="155448"/>
            <a:ext cx="10515600" cy="556099"/>
          </a:xfrm>
        </p:spPr>
        <p:txBody>
          <a:bodyPr>
            <a:normAutofit/>
          </a:bodyPr>
          <a:lstStyle>
            <a:lvl1pPr>
              <a:defRPr sz="3200">
                <a:solidFill>
                  <a:schemeClr val="tx1"/>
                </a:solidFill>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9C016CBA-CD80-45D4-883A-8208B36EBEA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91492"/>
            <a:ext cx="1271890" cy="294840"/>
          </a:xfrm>
          <a:prstGeom prst="rect">
            <a:avLst/>
          </a:prstGeom>
        </p:spPr>
      </p:pic>
    </p:spTree>
    <p:extLst>
      <p:ext uri="{BB962C8B-B14F-4D97-AF65-F5344CB8AC3E}">
        <p14:creationId xmlns:p14="http://schemas.microsoft.com/office/powerpoint/2010/main" val="9648569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67015F-3107-41B5-84DE-8B57750E8062}"/>
              </a:ext>
            </a:extLst>
          </p:cNvPr>
          <p:cNvSpPr>
            <a:spLocks noGrp="1"/>
          </p:cNvSpPr>
          <p:nvPr>
            <p:ph type="sldNum" sz="quarter" idx="12"/>
          </p:nvPr>
        </p:nvSpPr>
        <p:spPr/>
        <p:txBody>
          <a:bodyPr/>
          <a:lstStyle/>
          <a:p>
            <a:fld id="{D5F11FED-66BC-4C03-9016-FD41D1C797D0}" type="slidenum">
              <a:rPr lang="en-US" smtClean="0"/>
              <a:t>‹#›</a:t>
            </a:fld>
            <a:endParaRPr lang="en-US" dirty="0"/>
          </a:p>
        </p:txBody>
      </p:sp>
      <p:cxnSp>
        <p:nvCxnSpPr>
          <p:cNvPr id="5" name="Straight Connector 4">
            <a:extLst>
              <a:ext uri="{FF2B5EF4-FFF2-40B4-BE49-F238E27FC236}">
                <a16:creationId xmlns:a16="http://schemas.microsoft.com/office/drawing/2014/main" id="{2A265D45-5236-405E-97D9-03E84778EC2E}"/>
              </a:ext>
            </a:extLst>
          </p:cNvPr>
          <p:cNvCxnSpPr>
            <a:cxnSpLocks/>
          </p:cNvCxnSpPr>
          <p:nvPr userDrawn="1"/>
        </p:nvCxnSpPr>
        <p:spPr>
          <a:xfrm>
            <a:off x="457200" y="6243851"/>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1C634B2-990B-4B28-81F3-1284DE2D85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91492"/>
            <a:ext cx="1271890" cy="294840"/>
          </a:xfrm>
          <a:prstGeom prst="rect">
            <a:avLst/>
          </a:prstGeom>
        </p:spPr>
      </p:pic>
    </p:spTree>
    <p:extLst>
      <p:ext uri="{BB962C8B-B14F-4D97-AF65-F5344CB8AC3E}">
        <p14:creationId xmlns:p14="http://schemas.microsoft.com/office/powerpoint/2010/main" val="17193014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5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96FDD-1AA9-4B77-9F01-26F1DAAF21C8}"/>
              </a:ext>
            </a:extLst>
          </p:cNvPr>
          <p:cNvSpPr>
            <a:spLocks noGrp="1"/>
          </p:cNvSpPr>
          <p:nvPr>
            <p:ph type="title"/>
          </p:nvPr>
        </p:nvSpPr>
        <p:spPr>
          <a:xfrm>
            <a:off x="839788" y="457200"/>
            <a:ext cx="3932237" cy="1600200"/>
          </a:xfrm>
        </p:spPr>
        <p:txBody>
          <a:bodyPr anchor="t"/>
          <a:lstStyle>
            <a:lvl1pPr>
              <a:defRPr sz="3200">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90B392D-DF01-41DC-A5D7-B9416C38DA4F}"/>
              </a:ext>
            </a:extLst>
          </p:cNvPr>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C82F3D0-BD12-4F0B-A05B-24383F19CB3C}"/>
              </a:ext>
            </a:extLst>
          </p:cNvPr>
          <p:cNvSpPr>
            <a:spLocks noGrp="1"/>
          </p:cNvSpPr>
          <p:nvPr>
            <p:ph type="body" sz="half" idx="2"/>
          </p:nvPr>
        </p:nvSpPr>
        <p:spPr>
          <a:xfrm>
            <a:off x="839788" y="2057400"/>
            <a:ext cx="3932237" cy="3811588"/>
          </a:xfrm>
        </p:spPr>
        <p:txBody>
          <a:bodyPr>
            <a:normAutofit/>
          </a:bodyPr>
          <a:lstStyle>
            <a:lvl1pPr marL="0" inden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18B7B3BB-2425-4F67-A08D-B4F169D24AD5}"/>
              </a:ext>
            </a:extLst>
          </p:cNvPr>
          <p:cNvSpPr>
            <a:spLocks noGrp="1"/>
          </p:cNvSpPr>
          <p:nvPr>
            <p:ph type="sldNum" sz="quarter" idx="12"/>
          </p:nvPr>
        </p:nvSpPr>
        <p:spPr/>
        <p:txBody>
          <a:bodyPr/>
          <a:lstStyle/>
          <a:p>
            <a:fld id="{D5F11FED-66BC-4C03-9016-FD41D1C797D0}" type="slidenum">
              <a:rPr lang="en-US" smtClean="0"/>
              <a:t>‹#›</a:t>
            </a:fld>
            <a:endParaRPr lang="en-US" dirty="0"/>
          </a:p>
        </p:txBody>
      </p:sp>
      <p:cxnSp>
        <p:nvCxnSpPr>
          <p:cNvPr id="8" name="Straight Connector 7">
            <a:extLst>
              <a:ext uri="{FF2B5EF4-FFF2-40B4-BE49-F238E27FC236}">
                <a16:creationId xmlns:a16="http://schemas.microsoft.com/office/drawing/2014/main" id="{469346A3-01CF-4810-9867-BD2C1AAF4617}"/>
              </a:ext>
            </a:extLst>
          </p:cNvPr>
          <p:cNvCxnSpPr>
            <a:cxnSpLocks/>
          </p:cNvCxnSpPr>
          <p:nvPr userDrawn="1"/>
        </p:nvCxnSpPr>
        <p:spPr>
          <a:xfrm>
            <a:off x="457200" y="6243851"/>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03FBC89-6C88-405F-8F00-EA8E3A68F8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91492"/>
            <a:ext cx="1271890" cy="294840"/>
          </a:xfrm>
          <a:prstGeom prst="rect">
            <a:avLst/>
          </a:prstGeom>
        </p:spPr>
      </p:pic>
    </p:spTree>
    <p:extLst>
      <p:ext uri="{BB962C8B-B14F-4D97-AF65-F5344CB8AC3E}">
        <p14:creationId xmlns:p14="http://schemas.microsoft.com/office/powerpoint/2010/main" val="21633263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DA9B0-9481-4CA3-9B8F-692C94FF2FA0}"/>
              </a:ext>
            </a:extLst>
          </p:cNvPr>
          <p:cNvSpPr>
            <a:spLocks noGrp="1"/>
          </p:cNvSpPr>
          <p:nvPr>
            <p:ph type="title"/>
          </p:nvPr>
        </p:nvSpPr>
        <p:spPr>
          <a:xfrm>
            <a:off x="839788" y="457200"/>
            <a:ext cx="3932237" cy="1600200"/>
          </a:xfrm>
        </p:spPr>
        <p:txBody>
          <a:bodyPr anchor="t"/>
          <a:lstStyle>
            <a:lvl1pPr>
              <a:defRPr sz="3200">
                <a:solidFill>
                  <a:schemeClr val="tx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624D5D4-A310-4E03-ABDC-2397533D4F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33DD896-4A56-4451-8C82-0C15FBB85918}"/>
              </a:ext>
            </a:extLst>
          </p:cNvPr>
          <p:cNvSpPr>
            <a:spLocks noGrp="1"/>
          </p:cNvSpPr>
          <p:nvPr>
            <p:ph type="body" sz="half" idx="2"/>
          </p:nvPr>
        </p:nvSpPr>
        <p:spPr>
          <a:xfrm>
            <a:off x="839788" y="2057400"/>
            <a:ext cx="3932237" cy="3811588"/>
          </a:xfrm>
        </p:spPr>
        <p:txBody>
          <a:bodyPr>
            <a:normAutofit/>
          </a:bodyPr>
          <a:lstStyle>
            <a:lvl1pPr marL="0" inden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27CE2F60-784A-4EEF-84A1-7B4EFC614267}"/>
              </a:ext>
            </a:extLst>
          </p:cNvPr>
          <p:cNvSpPr>
            <a:spLocks noGrp="1"/>
          </p:cNvSpPr>
          <p:nvPr>
            <p:ph type="sldNum" sz="quarter" idx="12"/>
          </p:nvPr>
        </p:nvSpPr>
        <p:spPr/>
        <p:txBody>
          <a:bodyPr/>
          <a:lstStyle/>
          <a:p>
            <a:fld id="{D5F11FED-66BC-4C03-9016-FD41D1C797D0}" type="slidenum">
              <a:rPr lang="en-US" smtClean="0"/>
              <a:t>‹#›</a:t>
            </a:fld>
            <a:endParaRPr lang="en-US" dirty="0"/>
          </a:p>
        </p:txBody>
      </p:sp>
      <p:cxnSp>
        <p:nvCxnSpPr>
          <p:cNvPr id="8" name="Straight Connector 7">
            <a:extLst>
              <a:ext uri="{FF2B5EF4-FFF2-40B4-BE49-F238E27FC236}">
                <a16:creationId xmlns:a16="http://schemas.microsoft.com/office/drawing/2014/main" id="{6EE00496-6153-40EE-BD38-804AB5E439EE}"/>
              </a:ext>
            </a:extLst>
          </p:cNvPr>
          <p:cNvCxnSpPr>
            <a:cxnSpLocks/>
          </p:cNvCxnSpPr>
          <p:nvPr userDrawn="1"/>
        </p:nvCxnSpPr>
        <p:spPr>
          <a:xfrm>
            <a:off x="457200" y="6243851"/>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A891932-2503-462F-8FAE-D11D247BF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91492"/>
            <a:ext cx="1271890" cy="294840"/>
          </a:xfrm>
          <a:prstGeom prst="rect">
            <a:avLst/>
          </a:prstGeom>
        </p:spPr>
      </p:pic>
    </p:spTree>
    <p:extLst>
      <p:ext uri="{BB962C8B-B14F-4D97-AF65-F5344CB8AC3E}">
        <p14:creationId xmlns:p14="http://schemas.microsoft.com/office/powerpoint/2010/main" val="32235901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5737" y="226273"/>
            <a:ext cx="10972800" cy="572513"/>
          </a:xfrm>
        </p:spPr>
        <p:txBody>
          <a:bodyPr>
            <a:scene3d>
              <a:camera prst="orthographicFront"/>
              <a:lightRig rig="threePt" dir="t">
                <a:rot lat="0" lon="0" rev="4800000"/>
              </a:lightRig>
            </a:scene3d>
            <a:sp3d prstMaterial="matte"/>
          </a:bodyPr>
          <a:lstStyle>
            <a:lvl1pPr>
              <a:defRPr>
                <a:solidFill>
                  <a:schemeClr val="tx1">
                    <a:lumMod val="65000"/>
                    <a:lumOff val="35000"/>
                  </a:schemeClr>
                </a:solidFill>
              </a:defRPr>
            </a:lvl1pPr>
          </a:lstStyle>
          <a:p>
            <a:r>
              <a:rPr kumimoji="0" lang="en-US" dirty="0"/>
              <a:t>Click to edit Master title style</a:t>
            </a:r>
          </a:p>
        </p:txBody>
      </p:sp>
    </p:spTree>
    <p:extLst>
      <p:ext uri="{BB962C8B-B14F-4D97-AF65-F5344CB8AC3E}">
        <p14:creationId xmlns:p14="http://schemas.microsoft.com/office/powerpoint/2010/main" val="1573186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A3D2A3-E316-5B4D-B559-0EBDF6B1377B}"/>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0" y="3575304"/>
            <a:ext cx="12192000" cy="2743200"/>
          </a:xfrm>
          <a:prstGeom prst="rect">
            <a:avLst/>
          </a:prstGeom>
          <a:gradFill flip="none" rotWithShape="1">
            <a:gsLst>
              <a:gs pos="0">
                <a:schemeClr val="accent1">
                  <a:lumMod val="0"/>
                  <a:lumOff val="100000"/>
                </a:schemeClr>
              </a:gs>
              <a:gs pos="35000">
                <a:schemeClr val="accent1">
                  <a:lumMod val="0"/>
                  <a:lumOff val="100000"/>
                </a:schemeClr>
              </a:gs>
              <a:gs pos="100000">
                <a:schemeClr val="bg1"/>
              </a:gs>
            </a:gsLst>
            <a:lin ang="2700000" scaled="1"/>
            <a:tileRect/>
          </a:gradFill>
        </p:spPr>
      </p:pic>
      <p:sp>
        <p:nvSpPr>
          <p:cNvPr id="8" name="Rectangle 7">
            <a:extLst>
              <a:ext uri="{FF2B5EF4-FFF2-40B4-BE49-F238E27FC236}">
                <a16:creationId xmlns:a16="http://schemas.microsoft.com/office/drawing/2014/main" id="{D6D9C9D9-72EC-6D46-9AAD-E59A139F1299}"/>
              </a:ext>
            </a:extLst>
          </p:cNvPr>
          <p:cNvSpPr/>
          <p:nvPr userDrawn="1"/>
        </p:nvSpPr>
        <p:spPr bwMode="auto">
          <a:xfrm>
            <a:off x="-504" y="3193257"/>
            <a:ext cx="12192504" cy="1028423"/>
          </a:xfrm>
          <a:prstGeom prst="rect">
            <a:avLst/>
          </a:prstGeom>
          <a:gradFill flip="none" rotWithShape="1">
            <a:gsLst>
              <a:gs pos="0">
                <a:schemeClr val="bg1">
                  <a:alpha val="0"/>
                  <a:lumMod val="0"/>
                  <a:lumOff val="100000"/>
                </a:schemeClr>
              </a:gs>
              <a:gs pos="51000">
                <a:schemeClr val="bg1"/>
              </a:gs>
            </a:gsLst>
            <a:lin ang="162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200" dirty="0">
              <a:solidFill>
                <a:srgbClr val="000000"/>
              </a:solidFill>
            </a:endParaRPr>
          </a:p>
        </p:txBody>
      </p:sp>
      <p:sp>
        <p:nvSpPr>
          <p:cNvPr id="19" name="Rectangle 18"/>
          <p:cNvSpPr/>
          <p:nvPr userDrawn="1"/>
        </p:nvSpPr>
        <p:spPr>
          <a:xfrm>
            <a:off x="-504" y="6316956"/>
            <a:ext cx="12192000" cy="54488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350" dirty="0">
              <a:latin typeface="Arial"/>
            </a:endParaRPr>
          </a:p>
        </p:txBody>
      </p:sp>
      <p:sp>
        <p:nvSpPr>
          <p:cNvPr id="10" name="Title 9"/>
          <p:cNvSpPr>
            <a:spLocks noGrp="1"/>
          </p:cNvSpPr>
          <p:nvPr>
            <p:ph type="title" hasCustomPrompt="1"/>
          </p:nvPr>
        </p:nvSpPr>
        <p:spPr>
          <a:xfrm>
            <a:off x="609600" y="565126"/>
            <a:ext cx="10972800" cy="1447576"/>
          </a:xfrm>
        </p:spPr>
        <p:txBody>
          <a:bodyPr anchor="b" anchorCtr="0"/>
          <a:lstStyle>
            <a:lvl1pPr>
              <a:lnSpc>
                <a:spcPts val="2850"/>
              </a:lnSpc>
              <a:defRPr sz="2700" b="1" i="0">
                <a:solidFill>
                  <a:schemeClr val="accent1">
                    <a:lumMod val="75000"/>
                  </a:schemeClr>
                </a:solidFill>
                <a:effectLst/>
                <a:latin typeface="Arial"/>
                <a:cs typeface="Arial"/>
              </a:defRPr>
            </a:lvl1pPr>
          </a:lstStyle>
          <a:p>
            <a:r>
              <a:rPr lang="en-US" dirty="0"/>
              <a:t>Click to edit </a:t>
            </a:r>
            <a:br>
              <a:rPr lang="en-US" dirty="0"/>
            </a:br>
            <a:r>
              <a:rPr lang="en-US" dirty="0"/>
              <a:t>Master title style</a:t>
            </a:r>
          </a:p>
        </p:txBody>
      </p:sp>
      <p:sp>
        <p:nvSpPr>
          <p:cNvPr id="12" name="Text Placeholder 11"/>
          <p:cNvSpPr>
            <a:spLocks noGrp="1"/>
          </p:cNvSpPr>
          <p:nvPr>
            <p:ph type="body" sz="quarter" idx="13"/>
          </p:nvPr>
        </p:nvSpPr>
        <p:spPr>
          <a:xfrm>
            <a:off x="609601" y="2024863"/>
            <a:ext cx="7505699" cy="369888"/>
          </a:xfrm>
        </p:spPr>
        <p:txBody>
          <a:bodyPr>
            <a:noAutofit/>
          </a:bodyPr>
          <a:lstStyle>
            <a:lvl1pPr>
              <a:lnSpc>
                <a:spcPts val="1650"/>
              </a:lnSpc>
              <a:buNone/>
              <a:defRPr sz="1500" b="0">
                <a:latin typeface="Arial"/>
                <a:cs typeface="Arial"/>
              </a:defRPr>
            </a:lvl1pPr>
            <a:lvl2pPr>
              <a:buNone/>
              <a:defRPr/>
            </a:lvl2pPr>
            <a:lvl3pPr>
              <a:buNone/>
              <a:defRPr/>
            </a:lvl3pPr>
            <a:lvl4pPr>
              <a:buNone/>
              <a:defRPr/>
            </a:lvl4pPr>
            <a:lvl5pPr>
              <a:buNone/>
              <a:defRPr/>
            </a:lvl5pPr>
          </a:lstStyle>
          <a:p>
            <a:pPr lvl="0"/>
            <a:r>
              <a:rPr lang="en-US"/>
              <a:t>Edit Master text styles</a:t>
            </a:r>
          </a:p>
        </p:txBody>
      </p:sp>
      <p:sp>
        <p:nvSpPr>
          <p:cNvPr id="14" name="TextBox 13"/>
          <p:cNvSpPr txBox="1"/>
          <p:nvPr userDrawn="1"/>
        </p:nvSpPr>
        <p:spPr>
          <a:xfrm>
            <a:off x="91181" y="6416002"/>
            <a:ext cx="6004819" cy="346505"/>
          </a:xfrm>
          <a:prstGeom prst="rect">
            <a:avLst/>
          </a:prstGeom>
          <a:noFill/>
          <a:effectLst/>
        </p:spPr>
        <p:txBody>
          <a:bodyPr wrap="square" rtlCol="0">
            <a:spAutoFit/>
          </a:bodyPr>
          <a:lstStyle/>
          <a:p>
            <a:pPr marL="0" algn="l" defTabSz="342900" rtl="0" eaLnBrk="1" latinLnBrk="0" hangingPunct="1">
              <a:lnSpc>
                <a:spcPct val="90000"/>
              </a:lnSpc>
              <a:spcAft>
                <a:spcPts val="225"/>
              </a:spcAft>
            </a:pPr>
            <a:r>
              <a:rPr lang="en-US" sz="600" kern="1200" dirty="0">
                <a:solidFill>
                  <a:schemeClr val="bg1"/>
                </a:solidFill>
                <a:effectLst/>
                <a:latin typeface="Arial"/>
                <a:ea typeface="+mn-ea"/>
                <a:cs typeface="Arial"/>
              </a:rPr>
              <a:t>LLNL-PRES-XXXXXX</a:t>
            </a:r>
          </a:p>
          <a:p>
            <a:pPr marL="0" algn="l" defTabSz="342900" rtl="0" eaLnBrk="1" latinLnBrk="0" hangingPunct="1">
              <a:lnSpc>
                <a:spcPct val="90000"/>
              </a:lnSpc>
              <a:spcAft>
                <a:spcPts val="450"/>
              </a:spcAft>
            </a:pPr>
            <a:r>
              <a:rPr lang="en-US" sz="525" kern="1200" dirty="0">
                <a:solidFill>
                  <a:schemeClr val="bg1"/>
                </a:solidFill>
                <a:effectLst/>
                <a:latin typeface="Arial"/>
                <a:ea typeface="+mn-ea"/>
                <a:cs typeface="Arial"/>
              </a:rPr>
              <a:t>This work was performed under the auspices of the</a:t>
            </a:r>
            <a:r>
              <a:rPr lang="en-US" sz="525" kern="1200" baseline="0" dirty="0">
                <a:solidFill>
                  <a:schemeClr val="bg1"/>
                </a:solidFill>
                <a:effectLst/>
                <a:latin typeface="Arial"/>
                <a:ea typeface="+mn-ea"/>
                <a:cs typeface="Arial"/>
              </a:rPr>
              <a:t> </a:t>
            </a:r>
            <a:r>
              <a:rPr lang="en-US" sz="525" kern="1200" dirty="0">
                <a:solidFill>
                  <a:schemeClr val="bg1"/>
                </a:solidFill>
                <a:effectLst/>
                <a:latin typeface="Arial"/>
                <a:ea typeface="+mn-ea"/>
                <a:cs typeface="Arial"/>
              </a:rPr>
              <a:t>U.S. Department of Energy by Lawrence Livermore National Laboratory under contract DE-AC52-07NA27344.</a:t>
            </a:r>
            <a:r>
              <a:rPr lang="en-US" sz="525" kern="1200" baseline="0" dirty="0">
                <a:solidFill>
                  <a:schemeClr val="bg1"/>
                </a:solidFill>
                <a:effectLst/>
                <a:latin typeface="Arial"/>
                <a:ea typeface="+mn-ea"/>
                <a:cs typeface="Arial"/>
              </a:rPr>
              <a:t> </a:t>
            </a:r>
            <a:r>
              <a:rPr lang="en-US" sz="525" kern="1200" dirty="0">
                <a:solidFill>
                  <a:schemeClr val="bg1"/>
                </a:solidFill>
                <a:effectLst/>
                <a:latin typeface="Arial"/>
                <a:ea typeface="+mn-ea"/>
                <a:cs typeface="Arial"/>
              </a:rPr>
              <a:t>Lawrence Livermore National Security, LLC</a:t>
            </a:r>
          </a:p>
        </p:txBody>
      </p:sp>
      <p:pic>
        <p:nvPicPr>
          <p:cNvPr id="18" name="Picture 17" descr="LLNL_Logo_WHT-LRG.png"/>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055019" y="6446832"/>
            <a:ext cx="1865376" cy="314676"/>
          </a:xfrm>
          <a:prstGeom prst="rect">
            <a:avLst/>
          </a:prstGeom>
        </p:spPr>
      </p:pic>
      <p:sp>
        <p:nvSpPr>
          <p:cNvPr id="20" name="Rectangle 19"/>
          <p:cNvSpPr/>
          <p:nvPr userDrawn="1"/>
        </p:nvSpPr>
        <p:spPr>
          <a:xfrm>
            <a:off x="0" y="0"/>
            <a:ext cx="12192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350" dirty="0">
              <a:latin typeface="Arial"/>
            </a:endParaRPr>
          </a:p>
        </p:txBody>
      </p:sp>
      <p:sp>
        <p:nvSpPr>
          <p:cNvPr id="3" name="Text Placeholder 2"/>
          <p:cNvSpPr>
            <a:spLocks noGrp="1"/>
          </p:cNvSpPr>
          <p:nvPr>
            <p:ph type="body" sz="quarter" idx="14" hasCustomPrompt="1"/>
          </p:nvPr>
        </p:nvSpPr>
        <p:spPr>
          <a:xfrm>
            <a:off x="6096001" y="3096715"/>
            <a:ext cx="6096000" cy="477838"/>
          </a:xfrm>
        </p:spPr>
        <p:txBody>
          <a:bodyPr rIns="182880" anchor="b" anchorCtr="0">
            <a:noAutofit/>
          </a:bodyPr>
          <a:lstStyle>
            <a:lvl1pPr marL="42863" indent="0" algn="r">
              <a:spcBef>
                <a:spcPts val="0"/>
              </a:spcBef>
              <a:buNone/>
              <a:defRPr sz="1200" b="0"/>
            </a:lvl1pPr>
            <a:lvl2pPr marL="257175" indent="0" algn="r">
              <a:buNone/>
              <a:defRPr sz="1200" b="0"/>
            </a:lvl2pPr>
            <a:lvl3pPr marL="471488" indent="0" algn="r">
              <a:buNone/>
              <a:defRPr sz="1200" b="0"/>
            </a:lvl3pPr>
            <a:lvl4pPr marL="642938" indent="0" algn="r">
              <a:buNone/>
              <a:defRPr sz="1200" b="0"/>
            </a:lvl4pPr>
            <a:lvl5pPr marL="814388" indent="0" algn="r">
              <a:buNone/>
              <a:defRPr sz="1200" b="0"/>
            </a:lvl5pPr>
          </a:lstStyle>
          <a:p>
            <a:pPr lvl="0"/>
            <a:r>
              <a:rPr lang="en-US" dirty="0"/>
              <a:t>Authors Name</a:t>
            </a:r>
          </a:p>
          <a:p>
            <a:pPr lvl="0"/>
            <a:r>
              <a:rPr lang="en-US" dirty="0"/>
              <a:t>Title</a:t>
            </a:r>
          </a:p>
        </p:txBody>
      </p:sp>
      <p:sp>
        <p:nvSpPr>
          <p:cNvPr id="2" name="TextBox 1">
            <a:extLst>
              <a:ext uri="{FF2B5EF4-FFF2-40B4-BE49-F238E27FC236}">
                <a16:creationId xmlns:a16="http://schemas.microsoft.com/office/drawing/2014/main" id="{2E99684A-D47C-C04E-A285-F9E3BF4A1863}"/>
              </a:ext>
            </a:extLst>
          </p:cNvPr>
          <p:cNvSpPr txBox="1"/>
          <p:nvPr userDrawn="1"/>
        </p:nvSpPr>
        <p:spPr>
          <a:xfrm>
            <a:off x="5098944" y="112889"/>
            <a:ext cx="649537" cy="300082"/>
          </a:xfrm>
          <a:prstGeom prst="rect">
            <a:avLst/>
          </a:prstGeom>
          <a:noFill/>
        </p:spPr>
        <p:txBody>
          <a:bodyPr wrap="none" rtlCol="0">
            <a:spAutoFit/>
          </a:bodyPr>
          <a:lstStyle/>
          <a:p>
            <a:r>
              <a:rPr lang="en-US" sz="1350" dirty="0"/>
              <a:t>DRAFT</a:t>
            </a:r>
          </a:p>
        </p:txBody>
      </p:sp>
    </p:spTree>
    <p:extLst>
      <p:ext uri="{BB962C8B-B14F-4D97-AF65-F5344CB8AC3E}">
        <p14:creationId xmlns:p14="http://schemas.microsoft.com/office/powerpoint/2010/main" val="40959854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3831345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35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609600" y="219516"/>
            <a:ext cx="109728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extLst>
      <p:ext uri="{BB962C8B-B14F-4D97-AF65-F5344CB8AC3E}">
        <p14:creationId xmlns:p14="http://schemas.microsoft.com/office/powerpoint/2010/main" val="2812451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5_Title Slide">
    <p:bg>
      <p:bgPr>
        <a:solidFill>
          <a:srgbClr val="FFC61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5B5A8A8-03D8-45EA-9511-342CAD935998}"/>
              </a:ext>
            </a:extLst>
          </p:cNvPr>
          <p:cNvSpPr>
            <a:spLocks noGrp="1"/>
          </p:cNvSpPr>
          <p:nvPr>
            <p:ph type="subTitle" idx="1"/>
          </p:nvPr>
        </p:nvSpPr>
        <p:spPr>
          <a:xfrm>
            <a:off x="2743200" y="4270379"/>
            <a:ext cx="6680579" cy="1655762"/>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C0A44AA3-4B5C-4B40-B937-D6E7D9EE19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39231" y="1721041"/>
            <a:ext cx="7313537" cy="2219498"/>
          </a:xfrm>
          <a:prstGeom prst="rect">
            <a:avLst/>
          </a:prstGeom>
        </p:spPr>
      </p:pic>
      <p:sp>
        <p:nvSpPr>
          <p:cNvPr id="2" name="Title 1">
            <a:extLst>
              <a:ext uri="{FF2B5EF4-FFF2-40B4-BE49-F238E27FC236}">
                <a16:creationId xmlns:a16="http://schemas.microsoft.com/office/drawing/2014/main" id="{10B7692C-4A7C-40B6-9112-1CF4ADB6E9C3}"/>
              </a:ext>
            </a:extLst>
          </p:cNvPr>
          <p:cNvSpPr>
            <a:spLocks noGrp="1"/>
          </p:cNvSpPr>
          <p:nvPr>
            <p:ph type="ctrTitle"/>
          </p:nvPr>
        </p:nvSpPr>
        <p:spPr>
          <a:xfrm>
            <a:off x="2743200" y="3858899"/>
            <a:ext cx="6680579" cy="367879"/>
          </a:xfrm>
        </p:spPr>
        <p:txBody>
          <a:bodyPr anchor="t">
            <a:normAutofit/>
          </a:bodyPr>
          <a:lstStyle>
            <a:lvl1pPr algn="r">
              <a:defRPr sz="2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293036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900"/>
              </a:spcBef>
              <a:spcAft>
                <a:spcPts val="450"/>
              </a:spcAft>
              <a:defRPr/>
            </a:lvl1pPr>
            <a:lvl2pPr>
              <a:spcAft>
                <a:spcPts val="450"/>
              </a:spcAft>
              <a:defRPr/>
            </a:lvl2pPr>
            <a:lvl3pPr>
              <a:spcAft>
                <a:spcPts val="450"/>
              </a:spcAft>
              <a:defRPr/>
            </a:lvl3pPr>
            <a:lvl4pPr>
              <a:spcAft>
                <a:spcPts val="450"/>
              </a:spcAft>
              <a:defRPr/>
            </a:lvl4pPr>
            <a:lvl5pPr>
              <a:spcAft>
                <a:spcPts val="450"/>
              </a:spcAft>
              <a:defRPr/>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10996034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301619" y="1436688"/>
            <a:ext cx="5291328" cy="4881532"/>
          </a:xfrm>
        </p:spPr>
        <p:txBody>
          <a:bodyPr/>
          <a:lstStyle>
            <a:lvl1pPr>
              <a:spcBef>
                <a:spcPts val="900"/>
              </a:spcBef>
              <a:spcAft>
                <a:spcPts val="450"/>
              </a:spcAft>
              <a:defRPr/>
            </a:lvl1pPr>
            <a:lvl2pPr>
              <a:spcAft>
                <a:spcPts val="450"/>
              </a:spcAft>
              <a:defRPr/>
            </a:lvl2pPr>
            <a:lvl3pPr>
              <a:spcAft>
                <a:spcPts val="450"/>
              </a:spcAft>
              <a:defRPr/>
            </a:lvl3pPr>
            <a:lvl4pPr>
              <a:spcAft>
                <a:spcPts val="450"/>
              </a:spcAft>
              <a:defRPr/>
            </a:lvl4pPr>
            <a:lvl5pPr>
              <a:spcAft>
                <a:spcPts val="450"/>
              </a:spcAft>
              <a:defRPr/>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16178496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621101" y="1436688"/>
            <a:ext cx="5291328" cy="4881532"/>
          </a:xfrm>
        </p:spPr>
        <p:txBody>
          <a:bodyPr/>
          <a:lstStyle>
            <a:lvl1pPr>
              <a:spcBef>
                <a:spcPts val="900"/>
              </a:spcBef>
              <a:spcAft>
                <a:spcPts val="450"/>
              </a:spcAft>
              <a:defRPr/>
            </a:lvl1pPr>
            <a:lvl2pPr>
              <a:spcAft>
                <a:spcPts val="450"/>
              </a:spcAft>
              <a:defRPr/>
            </a:lvl2pPr>
            <a:lvl3pPr>
              <a:spcAft>
                <a:spcPts val="450"/>
              </a:spcAft>
              <a:defRPr/>
            </a:lvl3pPr>
            <a:lvl4pPr>
              <a:spcAft>
                <a:spcPts val="450"/>
              </a:spcAft>
              <a:defRPr/>
            </a:lvl4pPr>
            <a:lvl5pPr>
              <a:spcAft>
                <a:spcPts val="450"/>
              </a:spcAft>
              <a:defRPr/>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Content Placeholder 2"/>
          <p:cNvSpPr>
            <a:spLocks noGrp="1"/>
          </p:cNvSpPr>
          <p:nvPr>
            <p:ph idx="10"/>
          </p:nvPr>
        </p:nvSpPr>
        <p:spPr>
          <a:xfrm>
            <a:off x="6291532" y="1436688"/>
            <a:ext cx="5291328" cy="4881532"/>
          </a:xfrm>
        </p:spPr>
        <p:txBody>
          <a:bodyPr/>
          <a:lstStyle>
            <a:lvl1pPr>
              <a:spcBef>
                <a:spcPts val="900"/>
              </a:spcBef>
              <a:spcAft>
                <a:spcPts val="450"/>
              </a:spcAft>
              <a:defRPr/>
            </a:lvl1pPr>
            <a:lvl2pPr>
              <a:spcAft>
                <a:spcPts val="450"/>
              </a:spcAft>
              <a:defRPr/>
            </a:lvl2pPr>
            <a:lvl3pPr>
              <a:spcAft>
                <a:spcPts val="450"/>
              </a:spcAft>
              <a:defRPr/>
            </a:lvl3pPr>
            <a:lvl4pPr>
              <a:spcAft>
                <a:spcPts val="450"/>
              </a:spcAft>
              <a:defRPr/>
            </a:lvl4pPr>
            <a:lvl5pPr>
              <a:spcAft>
                <a:spcPts val="450"/>
              </a:spcAft>
              <a:defRPr/>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16360551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r>
              <a:rPr lang="en-US" dirty="0"/>
              <a:t>Click icon to add picture</a:t>
            </a:r>
          </a:p>
        </p:txBody>
      </p:sp>
      <p:sp>
        <p:nvSpPr>
          <p:cNvPr id="6" name="Title 5"/>
          <p:cNvSpPr>
            <a:spLocks noGrp="1"/>
          </p:cNvSpPr>
          <p:nvPr>
            <p:ph type="title"/>
          </p:nvPr>
        </p:nvSpPr>
        <p:spPr>
          <a:xfrm>
            <a:off x="6" y="9"/>
            <a:ext cx="12191999" cy="1228907"/>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175022" indent="0" algn="l" rtl="0" eaLnBrk="1" latinLnBrk="0" hangingPunct="1">
              <a:lnSpc>
                <a:spcPct val="90000"/>
              </a:lnSpc>
              <a:spcBef>
                <a:spcPct val="0"/>
              </a:spcBef>
              <a:buNone/>
              <a:defRPr kumimoji="0" lang="en-US" sz="24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Tree>
    <p:extLst>
      <p:ext uri="{BB962C8B-B14F-4D97-AF65-F5344CB8AC3E}">
        <p14:creationId xmlns:p14="http://schemas.microsoft.com/office/powerpoint/2010/main" val="42607774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349042"/>
          </a:xfrm>
        </p:spPr>
        <p:txBody>
          <a:bodyPr/>
          <a:lstStyle/>
          <a:p>
            <a:r>
              <a:rPr lang="en-US" dirty="0"/>
              <a:t>Click icon to add picture</a:t>
            </a:r>
          </a:p>
        </p:txBody>
      </p:sp>
    </p:spTree>
    <p:extLst>
      <p:ext uri="{BB962C8B-B14F-4D97-AF65-F5344CB8AC3E}">
        <p14:creationId xmlns:p14="http://schemas.microsoft.com/office/powerpoint/2010/main" val="39764262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3497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962469" y="5437487"/>
            <a:ext cx="3602736" cy="607768"/>
          </a:xfrm>
          <a:prstGeom prst="rect">
            <a:avLst/>
          </a:prstGeom>
        </p:spPr>
      </p:pic>
    </p:spTree>
    <p:extLst>
      <p:ext uri="{BB962C8B-B14F-4D97-AF65-F5344CB8AC3E}">
        <p14:creationId xmlns:p14="http://schemas.microsoft.com/office/powerpoint/2010/main" val="23502121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B3CAA-B47B-5D47-857E-8B1C5687CB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A44D64-52BD-A74D-BD42-69520EF159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135FEA-EF3B-FA4F-97E7-CF276B6715D0}"/>
              </a:ext>
            </a:extLst>
          </p:cNvPr>
          <p:cNvSpPr>
            <a:spLocks noGrp="1"/>
          </p:cNvSpPr>
          <p:nvPr>
            <p:ph type="dt" sz="half" idx="10"/>
          </p:nvPr>
        </p:nvSpPr>
        <p:spPr/>
        <p:txBody>
          <a:bodyPr/>
          <a:lstStyle/>
          <a:p>
            <a:fld id="{A7EFDFC8-68D2-0642-A3D1-643250CC584F}" type="datetimeFigureOut">
              <a:rPr lang="en-US" smtClean="0"/>
              <a:t>10/21/19</a:t>
            </a:fld>
            <a:endParaRPr lang="en-US" dirty="0"/>
          </a:p>
        </p:txBody>
      </p:sp>
      <p:sp>
        <p:nvSpPr>
          <p:cNvPr id="5" name="Footer Placeholder 4">
            <a:extLst>
              <a:ext uri="{FF2B5EF4-FFF2-40B4-BE49-F238E27FC236}">
                <a16:creationId xmlns:a16="http://schemas.microsoft.com/office/drawing/2014/main" id="{CF4CD8EA-10F7-0B4E-9289-88E57A2BDC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05E4BC-45E5-9B4F-A5AC-F671E7A8A315}"/>
              </a:ext>
            </a:extLst>
          </p:cNvPr>
          <p:cNvSpPr>
            <a:spLocks noGrp="1"/>
          </p:cNvSpPr>
          <p:nvPr>
            <p:ph type="sldNum" sz="quarter" idx="12"/>
          </p:nvPr>
        </p:nvSpPr>
        <p:spPr/>
        <p:txBody>
          <a:bodyPr/>
          <a:lstStyle/>
          <a:p>
            <a:fld id="{B78D8729-C783-194D-8B51-28F0732CA7C7}" type="slidenum">
              <a:rPr lang="en-US" smtClean="0"/>
              <a:t>‹#›</a:t>
            </a:fld>
            <a:endParaRPr lang="en-US" dirty="0"/>
          </a:p>
        </p:txBody>
      </p:sp>
    </p:spTree>
    <p:extLst>
      <p:ext uri="{BB962C8B-B14F-4D97-AF65-F5344CB8AC3E}">
        <p14:creationId xmlns:p14="http://schemas.microsoft.com/office/powerpoint/2010/main" val="20822582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563" y="273424"/>
            <a:ext cx="10972120" cy="1144631"/>
          </a:xfrm>
          <a:prstGeom prst="rect">
            <a:avLst/>
          </a:prstGeom>
        </p:spPr>
        <p:txBody>
          <a:bodyPr lIns="0" tIns="0" rIns="0" bIns="0" anchor="ctr"/>
          <a:lstStyle/>
          <a:p>
            <a:endParaRPr lang="en-US" sz="1633" b="0" strike="noStrike" spc="-1">
              <a:solidFill>
                <a:srgbClr val="000000"/>
              </a:solidFill>
              <a:latin typeface="Arial"/>
            </a:endParaRPr>
          </a:p>
        </p:txBody>
      </p:sp>
      <p:sp>
        <p:nvSpPr>
          <p:cNvPr id="3" name="PlaceHolder 2"/>
          <p:cNvSpPr>
            <a:spLocks noGrp="1"/>
          </p:cNvSpPr>
          <p:nvPr>
            <p:ph type="subTitle"/>
          </p:nvPr>
        </p:nvSpPr>
        <p:spPr>
          <a:xfrm>
            <a:off x="609563" y="1604399"/>
            <a:ext cx="10972120" cy="3977254"/>
          </a:xfrm>
          <a:prstGeom prst="rect">
            <a:avLst/>
          </a:prstGeom>
        </p:spPr>
        <p:txBody>
          <a:bodyPr lIns="0" tIns="0" rIns="0" bIns="0" anchor="ctr"/>
          <a:lstStyle/>
          <a:p>
            <a:pPr algn="ctr"/>
            <a:endParaRPr lang="en-US" sz="2903" b="0" strike="noStrike" spc="-1">
              <a:latin typeface="Arial"/>
            </a:endParaRPr>
          </a:p>
        </p:txBody>
      </p:sp>
    </p:spTree>
    <p:extLst>
      <p:ext uri="{BB962C8B-B14F-4D97-AF65-F5344CB8AC3E}">
        <p14:creationId xmlns:p14="http://schemas.microsoft.com/office/powerpoint/2010/main" val="42512591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2" name="Content Placeholder 11"/>
          <p:cNvSpPr>
            <a:spLocks noGrp="1"/>
          </p:cNvSpPr>
          <p:nvPr>
            <p:ph sz="quarter" idx="17"/>
          </p:nvPr>
        </p:nvSpPr>
        <p:spPr>
          <a:xfrm>
            <a:off x="499871" y="1177489"/>
            <a:ext cx="5327904" cy="4673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5"/>
          <p:cNvSpPr>
            <a:spLocks noGrp="1"/>
          </p:cNvSpPr>
          <p:nvPr>
            <p:ph type="body" sz="quarter" idx="22" hasCustomPrompt="1"/>
          </p:nvPr>
        </p:nvSpPr>
        <p:spPr>
          <a:xfrm>
            <a:off x="499872" y="6088867"/>
            <a:ext cx="5280000" cy="92333"/>
          </a:xfrm>
        </p:spPr>
        <p:txBody>
          <a:bodyPr wrap="square" anchor="b" anchorCtr="0">
            <a:spAutoFit/>
          </a:bodyPr>
          <a:lstStyle>
            <a:lvl1pPr marL="0" indent="0">
              <a:buNone/>
              <a:defRPr sz="60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dirty="0"/>
              <a:t>Insert Source text here</a:t>
            </a:r>
          </a:p>
        </p:txBody>
      </p:sp>
      <p:sp>
        <p:nvSpPr>
          <p:cNvPr id="2" name="Date Placeholder 1"/>
          <p:cNvSpPr>
            <a:spLocks noGrp="1"/>
          </p:cNvSpPr>
          <p:nvPr>
            <p:ph type="dt" sz="half" idx="24"/>
          </p:nvPr>
        </p:nvSpPr>
        <p:spPr/>
        <p:txBody>
          <a:bodyPr/>
          <a:lstStyle/>
          <a:p>
            <a:pPr algn="ctr"/>
            <a:r>
              <a:rPr lang="en-US" dirty="0"/>
              <a:t>Insert your date / confidentiality text here</a:t>
            </a:r>
            <a:endParaRPr lang="en-GB" dirty="0"/>
          </a:p>
        </p:txBody>
      </p:sp>
      <p:sp>
        <p:nvSpPr>
          <p:cNvPr id="3" name="Footer Placeholder 2"/>
          <p:cNvSpPr>
            <a:spLocks noGrp="1"/>
          </p:cNvSpPr>
          <p:nvPr>
            <p:ph type="ftr" sz="quarter" idx="25"/>
          </p:nvPr>
        </p:nvSpPr>
        <p:spPr/>
        <p:txBody>
          <a:bodyPr/>
          <a:lstStyle/>
          <a:p>
            <a:r>
              <a:rPr lang="en-GB" dirty="0"/>
              <a:t>4x3 core presentation </a:t>
            </a:r>
          </a:p>
        </p:txBody>
      </p:sp>
      <p:sp>
        <p:nvSpPr>
          <p:cNvPr id="4" name="Slide Number Placeholder 3"/>
          <p:cNvSpPr>
            <a:spLocks noGrp="1"/>
          </p:cNvSpPr>
          <p:nvPr>
            <p:ph type="sldNum" sz="quarter" idx="26"/>
          </p:nvPr>
        </p:nvSpPr>
        <p:spPr/>
        <p:txBody>
          <a:bodyPr/>
          <a:lstStyle/>
          <a:p>
            <a:fld id="{9F9F533D-B52E-4A2F-BF72-0ADD2D94BD75}" type="slidenum">
              <a:rPr lang="en-GB" smtClean="0"/>
              <a:pPr/>
              <a:t>‹#›</a:t>
            </a:fld>
            <a:endParaRPr lang="en-GB" dirty="0"/>
          </a:p>
        </p:txBody>
      </p:sp>
      <p:sp>
        <p:nvSpPr>
          <p:cNvPr id="11" name="Title 4"/>
          <p:cNvSpPr>
            <a:spLocks noGrp="1"/>
          </p:cNvSpPr>
          <p:nvPr>
            <p:ph type="title" hasCustomPrompt="1"/>
          </p:nvPr>
        </p:nvSpPr>
        <p:spPr>
          <a:xfrm>
            <a:off x="498764" y="294810"/>
            <a:ext cx="10090920" cy="338554"/>
          </a:xfrm>
        </p:spPr>
        <p:txBody>
          <a:bodyPr/>
          <a:lstStyle/>
          <a:p>
            <a:r>
              <a:rPr lang="en-US" dirty="0"/>
              <a:t>Click to edit Master heading style</a:t>
            </a:r>
            <a:endParaRPr lang="en-GB" dirty="0"/>
          </a:p>
        </p:txBody>
      </p:sp>
      <p:sp>
        <p:nvSpPr>
          <p:cNvPr id="13" name="Text Placeholder 2"/>
          <p:cNvSpPr>
            <a:spLocks noGrp="1"/>
          </p:cNvSpPr>
          <p:nvPr>
            <p:ph type="body" sz="quarter" idx="14" hasCustomPrompt="1"/>
          </p:nvPr>
        </p:nvSpPr>
        <p:spPr>
          <a:xfrm>
            <a:off x="498795" y="692554"/>
            <a:ext cx="10118404" cy="234950"/>
          </a:xfrm>
        </p:spPr>
        <p:txBody>
          <a:bodyPr anchor="t" anchorCtr="0"/>
          <a:lstStyle>
            <a:lvl1pPr marL="0" marR="0" indent="0" algn="l" defTabSz="685800" rtl="0" eaLnBrk="1" fontAlgn="auto" latinLnBrk="0" hangingPunct="1">
              <a:lnSpc>
                <a:spcPct val="100000"/>
              </a:lnSpc>
              <a:spcBef>
                <a:spcPts val="0"/>
              </a:spcBef>
              <a:spcAft>
                <a:spcPts val="0"/>
              </a:spcAft>
              <a:buClr>
                <a:schemeClr val="tx1"/>
              </a:buClr>
              <a:buSzTx/>
              <a:buFont typeface="Arial" pitchFamily="34" charset="0"/>
              <a:buNone/>
              <a:tabLst/>
              <a:defRPr sz="1200" i="0">
                <a:latin typeface="+mn-lt"/>
              </a:defRPr>
            </a:lvl1pPr>
            <a:lvl2pPr marL="203597" indent="0">
              <a:buNone/>
              <a:defRPr/>
            </a:lvl2pPr>
            <a:lvl3pPr marL="400050" indent="0">
              <a:buNone/>
              <a:defRPr/>
            </a:lvl3pPr>
            <a:lvl4pPr marL="611981" indent="0">
              <a:buNone/>
              <a:defRPr/>
            </a:lvl4pPr>
            <a:lvl5pPr marL="828675" indent="0">
              <a:buNone/>
              <a:defRPr/>
            </a:lvl5pPr>
          </a:lstStyle>
          <a:p>
            <a:pPr marL="0" marR="0" lvl="0" indent="0" algn="l" defTabSz="6858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8" name="Text Placeholder 5"/>
          <p:cNvSpPr>
            <a:spLocks noGrp="1"/>
          </p:cNvSpPr>
          <p:nvPr>
            <p:ph type="body" sz="quarter" idx="27" hasCustomPrompt="1"/>
          </p:nvPr>
        </p:nvSpPr>
        <p:spPr>
          <a:xfrm>
            <a:off x="6377553" y="6088867"/>
            <a:ext cx="5280000" cy="92333"/>
          </a:xfrm>
        </p:spPr>
        <p:txBody>
          <a:bodyPr wrap="square" anchor="b" anchorCtr="0">
            <a:spAutoFit/>
          </a:bodyPr>
          <a:lstStyle>
            <a:lvl1pPr marL="0" indent="0">
              <a:buNone/>
              <a:defRPr sz="600" baseline="0"/>
            </a:lvl1pPr>
            <a:lvl2pPr marL="201122" indent="0">
              <a:buNone/>
              <a:defRPr sz="600"/>
            </a:lvl2pPr>
            <a:lvl3pPr marL="405000" indent="0">
              <a:buNone/>
              <a:defRPr sz="600"/>
            </a:lvl3pPr>
            <a:lvl4pPr marL="608316" indent="0">
              <a:buNone/>
              <a:defRPr sz="600"/>
            </a:lvl4pPr>
            <a:lvl5pPr marL="810000" indent="0">
              <a:buNone/>
              <a:defRPr sz="600"/>
            </a:lvl5pPr>
          </a:lstStyle>
          <a:p>
            <a:pPr lvl="0"/>
            <a:r>
              <a:rPr lang="en-US" dirty="0"/>
              <a:t>Insert Source text here</a:t>
            </a:r>
          </a:p>
        </p:txBody>
      </p:sp>
      <p:sp>
        <p:nvSpPr>
          <p:cNvPr id="20" name="Content Placeholder 3"/>
          <p:cNvSpPr>
            <a:spLocks noGrp="1"/>
          </p:cNvSpPr>
          <p:nvPr>
            <p:ph sz="half" idx="28"/>
          </p:nvPr>
        </p:nvSpPr>
        <p:spPr>
          <a:xfrm>
            <a:off x="6377553" y="1177489"/>
            <a:ext cx="5327904" cy="4674256"/>
          </a:xfrm>
        </p:spPr>
        <p:txBody>
          <a:bodyPr/>
          <a:lstStyle>
            <a:lvl1pPr>
              <a:defRPr sz="1200"/>
            </a:lvl1pPr>
            <a:lvl2pPr marL="403622" indent="-200025">
              <a:buFont typeface="Arial" pitchFamily="34" charset="0"/>
              <a:buChar char="–"/>
              <a:defRPr sz="1050"/>
            </a:lvl2pPr>
            <a:lvl3pPr>
              <a:defRPr sz="900"/>
            </a:lvl3pPr>
            <a:lvl4pPr>
              <a:defRPr sz="900"/>
            </a:lvl4pPr>
            <a:lvl5pPr>
              <a:defRPr sz="9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34107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6_Title Slide">
    <p:bg>
      <p:bgPr>
        <a:solidFill>
          <a:srgbClr val="00000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5B5A8A8-03D8-45EA-9511-342CAD935998}"/>
              </a:ext>
            </a:extLst>
          </p:cNvPr>
          <p:cNvSpPr>
            <a:spLocks noGrp="1"/>
          </p:cNvSpPr>
          <p:nvPr>
            <p:ph type="subTitle" idx="1"/>
          </p:nvPr>
        </p:nvSpPr>
        <p:spPr>
          <a:xfrm>
            <a:off x="2743200" y="4270379"/>
            <a:ext cx="6680579" cy="1655762"/>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C375F27D-E5AC-48E4-84CB-032F81B77D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38400" y="1942430"/>
            <a:ext cx="7315200" cy="1891977"/>
          </a:xfrm>
          <a:prstGeom prst="rect">
            <a:avLst/>
          </a:prstGeom>
        </p:spPr>
      </p:pic>
      <p:sp>
        <p:nvSpPr>
          <p:cNvPr id="2" name="Title 1">
            <a:extLst>
              <a:ext uri="{FF2B5EF4-FFF2-40B4-BE49-F238E27FC236}">
                <a16:creationId xmlns:a16="http://schemas.microsoft.com/office/drawing/2014/main" id="{10B7692C-4A7C-40B6-9112-1CF4ADB6E9C3}"/>
              </a:ext>
            </a:extLst>
          </p:cNvPr>
          <p:cNvSpPr>
            <a:spLocks noGrp="1"/>
          </p:cNvSpPr>
          <p:nvPr>
            <p:ph type="ctrTitle"/>
          </p:nvPr>
        </p:nvSpPr>
        <p:spPr>
          <a:xfrm>
            <a:off x="2743200" y="3858899"/>
            <a:ext cx="6680579" cy="367879"/>
          </a:xfrm>
        </p:spPr>
        <p:txBody>
          <a:bodyPr anchor="t">
            <a:normAutofit/>
          </a:bodyPr>
          <a:lstStyle>
            <a:lvl1pPr algn="r">
              <a:defRPr sz="2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680196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77CF3-75CB-4801-9149-E3050C603E18}"/>
              </a:ext>
            </a:extLst>
          </p:cNvPr>
          <p:cNvSpPr>
            <a:spLocks noGrp="1"/>
          </p:cNvSpPr>
          <p:nvPr>
            <p:ph type="title"/>
          </p:nvPr>
        </p:nvSpPr>
        <p:spPr>
          <a:xfrm>
            <a:off x="838200" y="154782"/>
            <a:ext cx="10515600" cy="556099"/>
          </a:xfrm>
        </p:spPr>
        <p:txBody>
          <a:bodyPr>
            <a:normAutofit/>
          </a:bodyPr>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F71CCE7-FCAD-45F0-AD54-DDE43B0B9305}"/>
              </a:ext>
            </a:extLst>
          </p:cNvPr>
          <p:cNvSpPr>
            <a:spLocks noGrp="1"/>
          </p:cNvSpPr>
          <p:nvPr>
            <p:ph idx="1"/>
          </p:nvPr>
        </p:nvSpPr>
        <p:spPr>
          <a:xfrm>
            <a:off x="838200" y="1231244"/>
            <a:ext cx="10515600" cy="48414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06C87A2-4C8F-4383-8836-250921067D8B}"/>
              </a:ext>
            </a:extLst>
          </p:cNvPr>
          <p:cNvSpPr>
            <a:spLocks noGrp="1"/>
          </p:cNvSpPr>
          <p:nvPr>
            <p:ph type="sldNum" sz="quarter" idx="12"/>
          </p:nvPr>
        </p:nvSpPr>
        <p:spPr/>
        <p:txBody>
          <a:bodyPr/>
          <a:lstStyle/>
          <a:p>
            <a:fld id="{D5F11FED-66BC-4C03-9016-FD41D1C797D0}" type="slidenum">
              <a:rPr lang="en-US" smtClean="0"/>
              <a:t>‹#›</a:t>
            </a:fld>
            <a:endParaRPr lang="en-US" dirty="0"/>
          </a:p>
        </p:txBody>
      </p:sp>
      <p:cxnSp>
        <p:nvCxnSpPr>
          <p:cNvPr id="7" name="Straight Connector 6">
            <a:extLst>
              <a:ext uri="{FF2B5EF4-FFF2-40B4-BE49-F238E27FC236}">
                <a16:creationId xmlns:a16="http://schemas.microsoft.com/office/drawing/2014/main" id="{C651FC78-A2F6-4718-8336-21A959410FD9}"/>
              </a:ext>
            </a:extLst>
          </p:cNvPr>
          <p:cNvCxnSpPr>
            <a:cxnSpLocks/>
          </p:cNvCxnSpPr>
          <p:nvPr userDrawn="1"/>
        </p:nvCxnSpPr>
        <p:spPr>
          <a:xfrm>
            <a:off x="457200" y="6243851"/>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BC7D17-7C77-4131-A7C4-11DFA67FA060}"/>
              </a:ext>
            </a:extLst>
          </p:cNvPr>
          <p:cNvCxnSpPr>
            <a:cxnSpLocks/>
          </p:cNvCxnSpPr>
          <p:nvPr userDrawn="1"/>
        </p:nvCxnSpPr>
        <p:spPr>
          <a:xfrm>
            <a:off x="457200" y="1110124"/>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DFE6581-0F15-485B-BC9A-50274A9D83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24109" y="6494714"/>
            <a:ext cx="1271891" cy="294840"/>
          </a:xfrm>
          <a:prstGeom prst="rect">
            <a:avLst/>
          </a:prstGeom>
        </p:spPr>
      </p:pic>
      <p:sp>
        <p:nvSpPr>
          <p:cNvPr id="15" name="Text Placeholder 14">
            <a:extLst>
              <a:ext uri="{FF2B5EF4-FFF2-40B4-BE49-F238E27FC236}">
                <a16:creationId xmlns:a16="http://schemas.microsoft.com/office/drawing/2014/main" id="{70AD7124-30A5-4284-9CD9-EC88A20CB108}"/>
              </a:ext>
            </a:extLst>
          </p:cNvPr>
          <p:cNvSpPr>
            <a:spLocks noGrp="1"/>
          </p:cNvSpPr>
          <p:nvPr>
            <p:ph type="body" sz="quarter" idx="13" hasCustomPrompt="1"/>
          </p:nvPr>
        </p:nvSpPr>
        <p:spPr>
          <a:xfrm>
            <a:off x="838200" y="710407"/>
            <a:ext cx="10515600" cy="358775"/>
          </a:xfrm>
        </p:spPr>
        <p:txBody>
          <a:bodyPr>
            <a:noAutofit/>
          </a:bodyPr>
          <a:lstStyle>
            <a:lvl1pPr marL="0" indent="0">
              <a:buNone/>
              <a:defRPr sz="1650"/>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title style</a:t>
            </a:r>
          </a:p>
        </p:txBody>
      </p:sp>
    </p:spTree>
    <p:extLst>
      <p:ext uri="{BB962C8B-B14F-4D97-AF65-F5344CB8AC3E}">
        <p14:creationId xmlns:p14="http://schemas.microsoft.com/office/powerpoint/2010/main" val="3934873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3_Title Slide">
    <p:bg>
      <p:bgPr>
        <a:solidFill>
          <a:srgbClr val="E9E8E6"/>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5B5A8A8-03D8-45EA-9511-342CAD935998}"/>
              </a:ext>
            </a:extLst>
          </p:cNvPr>
          <p:cNvSpPr>
            <a:spLocks noGrp="1"/>
          </p:cNvSpPr>
          <p:nvPr>
            <p:ph type="subTitle" idx="1"/>
          </p:nvPr>
        </p:nvSpPr>
        <p:spPr>
          <a:xfrm>
            <a:off x="2743200" y="4270379"/>
            <a:ext cx="6680579" cy="1655762"/>
          </a:xfrm>
        </p:spPr>
        <p:txBody>
          <a:bodyPr>
            <a:normAutofit/>
          </a:bodyPr>
          <a:lstStyle>
            <a:lvl1pPr marL="0" indent="0" algn="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C2BD1F0F-A88F-4E53-91D8-FB82903099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37568" y="1964787"/>
            <a:ext cx="7316863" cy="1828800"/>
          </a:xfrm>
          <a:prstGeom prst="rect">
            <a:avLst/>
          </a:prstGeom>
        </p:spPr>
      </p:pic>
      <p:sp>
        <p:nvSpPr>
          <p:cNvPr id="2" name="Title 1">
            <a:extLst>
              <a:ext uri="{FF2B5EF4-FFF2-40B4-BE49-F238E27FC236}">
                <a16:creationId xmlns:a16="http://schemas.microsoft.com/office/drawing/2014/main" id="{10B7692C-4A7C-40B6-9112-1CF4ADB6E9C3}"/>
              </a:ext>
            </a:extLst>
          </p:cNvPr>
          <p:cNvSpPr>
            <a:spLocks noGrp="1"/>
          </p:cNvSpPr>
          <p:nvPr>
            <p:ph type="ctrTitle"/>
          </p:nvPr>
        </p:nvSpPr>
        <p:spPr>
          <a:xfrm>
            <a:off x="2743200" y="3858899"/>
            <a:ext cx="6680579" cy="367879"/>
          </a:xfrm>
        </p:spPr>
        <p:txBody>
          <a:bodyPr anchor="t">
            <a:normAutofit/>
          </a:bodyPr>
          <a:lstStyle>
            <a:lvl1pPr algn="r">
              <a:defRPr sz="20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5528453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7_Title Slide">
    <p:bg>
      <p:bgPr>
        <a:solidFill>
          <a:srgbClr val="70C7B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326C07-C7C9-467C-B6CC-0EA7D5C8954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911816"/>
          </a:xfrm>
          <a:prstGeom prst="rect">
            <a:avLst/>
          </a:prstGeom>
        </p:spPr>
      </p:pic>
      <p:sp>
        <p:nvSpPr>
          <p:cNvPr id="6" name="Rectangle 5">
            <a:extLst>
              <a:ext uri="{FF2B5EF4-FFF2-40B4-BE49-F238E27FC236}">
                <a16:creationId xmlns:a16="http://schemas.microsoft.com/office/drawing/2014/main" id="{A8B908B9-5182-475C-8D10-B535B781C1EF}"/>
              </a:ext>
            </a:extLst>
          </p:cNvPr>
          <p:cNvSpPr/>
          <p:nvPr userDrawn="1"/>
        </p:nvSpPr>
        <p:spPr>
          <a:xfrm>
            <a:off x="0" y="3726466"/>
            <a:ext cx="12192000" cy="3131534"/>
          </a:xfrm>
          <a:prstGeom prst="rect">
            <a:avLst/>
          </a:prstGeom>
          <a:solidFill>
            <a:srgbClr val="70C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C5B5A8A8-03D8-45EA-9511-342CAD935998}"/>
              </a:ext>
            </a:extLst>
          </p:cNvPr>
          <p:cNvSpPr>
            <a:spLocks noGrp="1"/>
          </p:cNvSpPr>
          <p:nvPr>
            <p:ph type="subTitle" idx="1"/>
          </p:nvPr>
        </p:nvSpPr>
        <p:spPr>
          <a:xfrm>
            <a:off x="2743200" y="4270379"/>
            <a:ext cx="6680579" cy="1655762"/>
          </a:xfrm>
        </p:spPr>
        <p:txBody>
          <a:bodyPr>
            <a:normAutofit/>
          </a:bodyPr>
          <a:lstStyle>
            <a:lvl1pPr marL="0" indent="0" algn="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10B7692C-4A7C-40B6-9112-1CF4ADB6E9C3}"/>
              </a:ext>
            </a:extLst>
          </p:cNvPr>
          <p:cNvSpPr>
            <a:spLocks noGrp="1"/>
          </p:cNvSpPr>
          <p:nvPr>
            <p:ph type="ctrTitle"/>
          </p:nvPr>
        </p:nvSpPr>
        <p:spPr>
          <a:xfrm>
            <a:off x="2743200" y="3858899"/>
            <a:ext cx="6680579" cy="367879"/>
          </a:xfrm>
        </p:spPr>
        <p:txBody>
          <a:bodyPr anchor="t">
            <a:normAutofit/>
          </a:bodyPr>
          <a:lstStyle>
            <a:lvl1pPr algn="r">
              <a:defRPr sz="2000">
                <a:solidFill>
                  <a:schemeClr val="bg1"/>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D92C56B8-1B1E-4A03-96FE-35B94E767335}"/>
              </a:ext>
            </a:extLst>
          </p:cNvPr>
          <p:cNvSpPr/>
          <p:nvPr userDrawn="1"/>
        </p:nvSpPr>
        <p:spPr>
          <a:xfrm>
            <a:off x="0" y="0"/>
            <a:ext cx="12192000" cy="2057400"/>
          </a:xfrm>
          <a:prstGeom prst="rect">
            <a:avLst/>
          </a:prstGeom>
          <a:solidFill>
            <a:srgbClr val="70C7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73476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6_Title Slide">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6DF27C-022D-49B5-BC42-C5E422B969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B7692C-4A7C-40B6-9112-1CF4ADB6E9C3}"/>
              </a:ext>
            </a:extLst>
          </p:cNvPr>
          <p:cNvSpPr>
            <a:spLocks noGrp="1"/>
          </p:cNvSpPr>
          <p:nvPr>
            <p:ph type="ctrTitle" hasCustomPrompt="1"/>
          </p:nvPr>
        </p:nvSpPr>
        <p:spPr>
          <a:xfrm>
            <a:off x="457200" y="3674226"/>
            <a:ext cx="5638800" cy="2126070"/>
          </a:xfrm>
        </p:spPr>
        <p:txBody>
          <a:bodyPr anchor="t">
            <a:normAutofit/>
          </a:bodyPr>
          <a:lstStyle>
            <a:lvl1pPr algn="l">
              <a:defRPr sz="5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C5B5A8A8-03D8-45EA-9511-342CAD935998}"/>
              </a:ext>
            </a:extLst>
          </p:cNvPr>
          <p:cNvSpPr>
            <a:spLocks noGrp="1"/>
          </p:cNvSpPr>
          <p:nvPr>
            <p:ph type="subTitle" idx="1"/>
          </p:nvPr>
        </p:nvSpPr>
        <p:spPr>
          <a:xfrm>
            <a:off x="457200" y="5800295"/>
            <a:ext cx="5638800" cy="392683"/>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E8C5295B-F8F6-4ABB-B2E7-5BE217054FA8}"/>
              </a:ext>
            </a:extLst>
          </p:cNvPr>
          <p:cNvSpPr>
            <a:spLocks noGrp="1"/>
          </p:cNvSpPr>
          <p:nvPr>
            <p:ph type="sldNum" sz="quarter" idx="12"/>
          </p:nvPr>
        </p:nvSpPr>
        <p:spPr/>
        <p:txBody>
          <a:bodyPr/>
          <a:lstStyle>
            <a:lvl1pPr>
              <a:defRPr>
                <a:solidFill>
                  <a:schemeClr val="bg1"/>
                </a:solidFill>
              </a:defRPr>
            </a:lvl1pPr>
          </a:lstStyle>
          <a:p>
            <a:fld id="{D5F11FED-66BC-4C03-9016-FD41D1C797D0}" type="slidenum">
              <a:rPr lang="en-US" smtClean="0"/>
              <a:pPr/>
              <a:t>‹#›</a:t>
            </a:fld>
            <a:endParaRPr lang="en-US" dirty="0"/>
          </a:p>
        </p:txBody>
      </p:sp>
      <p:cxnSp>
        <p:nvCxnSpPr>
          <p:cNvPr id="10" name="Straight Connector 9">
            <a:extLst>
              <a:ext uri="{FF2B5EF4-FFF2-40B4-BE49-F238E27FC236}">
                <a16:creationId xmlns:a16="http://schemas.microsoft.com/office/drawing/2014/main" id="{BEA6E73B-E7F4-4C4F-8B68-C47E746F2509}"/>
              </a:ext>
            </a:extLst>
          </p:cNvPr>
          <p:cNvCxnSpPr>
            <a:cxnSpLocks/>
          </p:cNvCxnSpPr>
          <p:nvPr userDrawn="1"/>
        </p:nvCxnSpPr>
        <p:spPr>
          <a:xfrm>
            <a:off x="457200" y="6243851"/>
            <a:ext cx="11201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9A8264B-395C-40E3-8FB5-F37BD1614AE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6391492"/>
            <a:ext cx="1271890" cy="294840"/>
          </a:xfrm>
          <a:prstGeom prst="rect">
            <a:avLst/>
          </a:prstGeom>
        </p:spPr>
      </p:pic>
    </p:spTree>
    <p:extLst>
      <p:ext uri="{BB962C8B-B14F-4D97-AF65-F5344CB8AC3E}">
        <p14:creationId xmlns:p14="http://schemas.microsoft.com/office/powerpoint/2010/main" val="163457874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69479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42F2BF-2C93-4674-A854-7D007631271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E8C5295B-F8F6-4ABB-B2E7-5BE217054FA8}"/>
              </a:ext>
            </a:extLst>
          </p:cNvPr>
          <p:cNvSpPr>
            <a:spLocks noGrp="1"/>
          </p:cNvSpPr>
          <p:nvPr>
            <p:ph type="sldNum" sz="quarter" idx="12"/>
          </p:nvPr>
        </p:nvSpPr>
        <p:spPr/>
        <p:txBody>
          <a:bodyPr/>
          <a:lstStyle>
            <a:lvl1pPr>
              <a:defRPr>
                <a:solidFill>
                  <a:schemeClr val="bg1"/>
                </a:solidFill>
              </a:defRPr>
            </a:lvl1pPr>
          </a:lstStyle>
          <a:p>
            <a:fld id="{D5F11FED-66BC-4C03-9016-FD41D1C797D0}" type="slidenum">
              <a:rPr lang="en-US" smtClean="0"/>
              <a:pPr/>
              <a:t>‹#›</a:t>
            </a:fld>
            <a:endParaRPr lang="en-US" dirty="0"/>
          </a:p>
        </p:txBody>
      </p:sp>
      <p:cxnSp>
        <p:nvCxnSpPr>
          <p:cNvPr id="10" name="Straight Connector 9">
            <a:extLst>
              <a:ext uri="{FF2B5EF4-FFF2-40B4-BE49-F238E27FC236}">
                <a16:creationId xmlns:a16="http://schemas.microsoft.com/office/drawing/2014/main" id="{BEA6E73B-E7F4-4C4F-8B68-C47E746F2509}"/>
              </a:ext>
            </a:extLst>
          </p:cNvPr>
          <p:cNvCxnSpPr>
            <a:cxnSpLocks/>
          </p:cNvCxnSpPr>
          <p:nvPr userDrawn="1"/>
        </p:nvCxnSpPr>
        <p:spPr>
          <a:xfrm>
            <a:off x="457200" y="6243851"/>
            <a:ext cx="11201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DA41CCF5-E057-4886-BF41-20748CA5F85A}"/>
              </a:ext>
            </a:extLst>
          </p:cNvPr>
          <p:cNvSpPr>
            <a:spLocks noGrp="1"/>
          </p:cNvSpPr>
          <p:nvPr>
            <p:ph type="ctrTitle" hasCustomPrompt="1"/>
          </p:nvPr>
        </p:nvSpPr>
        <p:spPr>
          <a:xfrm>
            <a:off x="457200" y="3674226"/>
            <a:ext cx="5638800" cy="2126070"/>
          </a:xfrm>
        </p:spPr>
        <p:txBody>
          <a:bodyPr anchor="t">
            <a:normAutofit/>
          </a:bodyPr>
          <a:lstStyle>
            <a:lvl1pPr algn="l">
              <a:defRPr sz="5000">
                <a:solidFill>
                  <a:schemeClr val="bg1"/>
                </a:solidFill>
              </a:defRPr>
            </a:lvl1pPr>
          </a:lstStyle>
          <a:p>
            <a:r>
              <a:rPr lang="en-US" dirty="0"/>
              <a:t>CLICK TO EDIT MASTER TITLE STYLE</a:t>
            </a:r>
          </a:p>
        </p:txBody>
      </p:sp>
      <p:sp>
        <p:nvSpPr>
          <p:cNvPr id="14" name="Subtitle 2">
            <a:extLst>
              <a:ext uri="{FF2B5EF4-FFF2-40B4-BE49-F238E27FC236}">
                <a16:creationId xmlns:a16="http://schemas.microsoft.com/office/drawing/2014/main" id="{3FBE87E2-24B2-42BE-88C1-5ED984AAA97A}"/>
              </a:ext>
            </a:extLst>
          </p:cNvPr>
          <p:cNvSpPr>
            <a:spLocks noGrp="1"/>
          </p:cNvSpPr>
          <p:nvPr>
            <p:ph type="subTitle" idx="1"/>
          </p:nvPr>
        </p:nvSpPr>
        <p:spPr>
          <a:xfrm>
            <a:off x="457200" y="5800295"/>
            <a:ext cx="5638800" cy="392683"/>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3FF43460-3D66-49D3-99A2-CF97DAD7C0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6391492"/>
            <a:ext cx="1271890" cy="294840"/>
          </a:xfrm>
          <a:prstGeom prst="rect">
            <a:avLst/>
          </a:prstGeom>
        </p:spPr>
      </p:pic>
    </p:spTree>
    <p:extLst>
      <p:ext uri="{BB962C8B-B14F-4D97-AF65-F5344CB8AC3E}">
        <p14:creationId xmlns:p14="http://schemas.microsoft.com/office/powerpoint/2010/main" val="279515150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19.png"/><Relationship Id="rId2" Type="http://schemas.openxmlformats.org/officeDocument/2006/relationships/slideLayout" Target="../slideLayouts/slideLayout38.xml"/><Relationship Id="rId16" Type="http://schemas.openxmlformats.org/officeDocument/2006/relationships/image" Target="../media/image18.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2.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C3F4A4-85E9-42F1-B828-CAB727CCF2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DE2984-0393-4512-A924-FDF59E655C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470705-46DB-48F0-BC53-FE6AE067B9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BBC6ECCA-F7E1-4164-B629-BDE88A0D7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0F98C94-86F0-4273-9A0F-4177BE0ABF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F11FED-66BC-4C03-9016-FD41D1C797D0}" type="slidenum">
              <a:rPr lang="en-US" smtClean="0"/>
              <a:t>‹#›</a:t>
            </a:fld>
            <a:endParaRPr lang="en-US" dirty="0"/>
          </a:p>
        </p:txBody>
      </p:sp>
    </p:spTree>
    <p:extLst>
      <p:ext uri="{BB962C8B-B14F-4D97-AF65-F5344CB8AC3E}">
        <p14:creationId xmlns:p14="http://schemas.microsoft.com/office/powerpoint/2010/main" val="633604037"/>
      </p:ext>
    </p:extLst>
  </p:cSld>
  <p:clrMap bg1="lt1" tx1="dk1" bg2="lt2" tx2="dk2" accent1="accent1" accent2="accent2" accent3="accent3" accent4="accent4" accent5="accent5" accent6="accent6" hlink="hlink" folHlink="folHlink"/>
  <p:sldLayoutIdLst>
    <p:sldLayoutId id="2147483660" r:id="rId1"/>
    <p:sldLayoutId id="2147483718" r:id="rId2"/>
    <p:sldLayoutId id="2147483693" r:id="rId3"/>
    <p:sldLayoutId id="2147483694" r:id="rId4"/>
    <p:sldLayoutId id="2147483695" r:id="rId5"/>
    <p:sldLayoutId id="2147483692" r:id="rId6"/>
    <p:sldLayoutId id="2147483719" r:id="rId7"/>
    <p:sldLayoutId id="2147483665" r:id="rId8"/>
    <p:sldLayoutId id="2147483649" r:id="rId9"/>
    <p:sldLayoutId id="2147483661" r:id="rId10"/>
    <p:sldLayoutId id="2147483662" r:id="rId11"/>
    <p:sldLayoutId id="2147483664" r:id="rId12"/>
    <p:sldLayoutId id="2147483663" r:id="rId13"/>
    <p:sldLayoutId id="2147483717" r:id="rId14"/>
    <p:sldLayoutId id="2147483696" r:id="rId15"/>
    <p:sldLayoutId id="2147483716" r:id="rId16"/>
    <p:sldLayoutId id="2147483712" r:id="rId17"/>
    <p:sldLayoutId id="2147483697" r:id="rId18"/>
    <p:sldLayoutId id="2147483698" r:id="rId19"/>
    <p:sldLayoutId id="2147483699" r:id="rId20"/>
    <p:sldLayoutId id="2147483700" r:id="rId21"/>
    <p:sldLayoutId id="2147483701" r:id="rId22"/>
    <p:sldLayoutId id="2147483702" r:id="rId23"/>
    <p:sldLayoutId id="2147483703" r:id="rId24"/>
    <p:sldLayoutId id="2147483720" r:id="rId25"/>
    <p:sldLayoutId id="2147483721" r:id="rId26"/>
    <p:sldLayoutId id="2147483722" r:id="rId27"/>
    <p:sldLayoutId id="2147483774" r:id="rId28"/>
    <p:sldLayoutId id="2147483723" r:id="rId29"/>
    <p:sldLayoutId id="2147483724" r:id="rId30"/>
    <p:sldLayoutId id="2147483725" r:id="rId31"/>
    <p:sldLayoutId id="2147483726" r:id="rId32"/>
    <p:sldLayoutId id="2147483727" r:id="rId33"/>
    <p:sldLayoutId id="2147483728" r:id="rId34"/>
    <p:sldLayoutId id="2147483729" r:id="rId35"/>
    <p:sldLayoutId id="2147483773" r:id="rId3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6355080"/>
            <a:ext cx="12192000" cy="5029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sz="1350" dirty="0">
              <a:latin typeface="Arial"/>
            </a:endParaRPr>
          </a:p>
        </p:txBody>
      </p:sp>
      <p:pic>
        <p:nvPicPr>
          <p:cNvPr id="8" name="Picture 7">
            <a:extLst>
              <a:ext uri="{FF2B5EF4-FFF2-40B4-BE49-F238E27FC236}">
                <a16:creationId xmlns:a16="http://schemas.microsoft.com/office/drawing/2014/main" id="{9C590909-6878-E44E-9AA0-07880FBE8AE0}"/>
              </a:ext>
            </a:extLst>
          </p:cNvPr>
          <p:cNvPicPr>
            <a:picLocks/>
          </p:cNvPicPr>
          <p:nvPr userDrawn="1"/>
        </p:nvPicPr>
        <p:blipFill rotWithShape="1">
          <a:blip r:embed="rId16" cstate="email">
            <a:extLst>
              <a:ext uri="{28A0092B-C50C-407E-A947-70E740481C1C}">
                <a14:useLocalDpi xmlns:a14="http://schemas.microsoft.com/office/drawing/2010/main"/>
              </a:ext>
            </a:extLst>
          </a:blip>
          <a:srcRect/>
          <a:stretch/>
        </p:blipFill>
        <p:spPr>
          <a:xfrm>
            <a:off x="170688" y="6492240"/>
            <a:ext cx="2743200" cy="283464"/>
          </a:xfrm>
          <a:prstGeom prst="rect">
            <a:avLst/>
          </a:prstGeom>
        </p:spPr>
      </p:pic>
      <p:sp>
        <p:nvSpPr>
          <p:cNvPr id="3" name="Text Placeholder 2"/>
          <p:cNvSpPr>
            <a:spLocks noGrp="1"/>
          </p:cNvSpPr>
          <p:nvPr>
            <p:ph type="body" idx="1"/>
          </p:nvPr>
        </p:nvSpPr>
        <p:spPr>
          <a:xfrm>
            <a:off x="609600" y="1441524"/>
            <a:ext cx="10972800" cy="4906889"/>
          </a:xfrm>
          <a:prstGeom prst="rect">
            <a:avLst/>
          </a:prstGeom>
        </p:spPr>
        <p:txBody>
          <a:bodyPr vert="horz" lIns="0" tIns="0" rIns="0" bIns="0" rtlCol="0">
            <a:normAutofit/>
          </a:bodyPr>
          <a:lstStyle/>
          <a:p>
            <a:pPr lvl="0" eaLnBrk="1" latinLnBrk="0" hangingPunct="1"/>
            <a:r>
              <a:rPr kumimoji="0" lang="en-US"/>
              <a:t>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Rectangle 9"/>
          <p:cNvSpPr/>
          <p:nvPr/>
        </p:nvSpPr>
        <p:spPr bwMode="invGray">
          <a:xfrm>
            <a:off x="1" y="635508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350" dirty="0">
              <a:latin typeface="Arial"/>
            </a:endParaRPr>
          </a:p>
        </p:txBody>
      </p:sp>
      <p:sp>
        <p:nvSpPr>
          <p:cNvPr id="19" name="Slide Number Placeholder 7"/>
          <p:cNvSpPr txBox="1">
            <a:spLocks/>
          </p:cNvSpPr>
          <p:nvPr/>
        </p:nvSpPr>
        <p:spPr>
          <a:xfrm>
            <a:off x="11768167" y="6403261"/>
            <a:ext cx="423836" cy="454747"/>
          </a:xfrm>
          <a:prstGeom prst="rect">
            <a:avLst/>
          </a:prstGeom>
        </p:spPr>
        <p:txBody>
          <a:bodyPr rIns="34290" anchor="ctr" anchorCtr="0"/>
          <a:lstStyle/>
          <a:p>
            <a:pPr marL="0" marR="0" lvl="0" indent="0" algn="r" defTabSz="3429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75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646610" y="6721736"/>
            <a:ext cx="1165161" cy="69250"/>
          </a:xfrm>
          <a:prstGeom prst="rect">
            <a:avLst/>
          </a:prstGeom>
          <a:noFill/>
        </p:spPr>
        <p:txBody>
          <a:bodyPr wrap="square" lIns="0" tIns="0" rIns="0" bIns="0" rtlCol="0" anchor="b" anchorCtr="0">
            <a:spAutoFit/>
          </a:bodyPr>
          <a:lstStyle/>
          <a:p>
            <a:pPr algn="l"/>
            <a:r>
              <a:rPr lang="en-US" sz="450" dirty="0">
                <a:latin typeface="Arial"/>
                <a:cs typeface="Arial"/>
              </a:rPr>
              <a:t>LLNL-PRES-xxxxxx</a:t>
            </a:r>
          </a:p>
        </p:txBody>
      </p:sp>
      <p:sp>
        <p:nvSpPr>
          <p:cNvPr id="2" name="Title Placeholder 1"/>
          <p:cNvSpPr>
            <a:spLocks noGrp="1"/>
          </p:cNvSpPr>
          <p:nvPr>
            <p:ph type="title"/>
          </p:nvPr>
        </p:nvSpPr>
        <p:spPr>
          <a:xfrm>
            <a:off x="609600" y="220136"/>
            <a:ext cx="10972800" cy="100584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cxnSp>
        <p:nvCxnSpPr>
          <p:cNvPr id="5" name="Straight Connector 4"/>
          <p:cNvCxnSpPr/>
          <p:nvPr/>
        </p:nvCxnSpPr>
        <p:spPr>
          <a:xfrm>
            <a:off x="-8076" y="1267155"/>
            <a:ext cx="1220007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54311BD-8720-D040-927F-1192591CB67C}"/>
              </a:ext>
            </a:extLst>
          </p:cNvPr>
          <p:cNvPicPr>
            <a:picLocks/>
          </p:cNvPicPr>
          <p:nvPr userDrawn="1"/>
        </p:nvPicPr>
        <p:blipFill rotWithShape="1">
          <a:blip r:embed="rId17" cstate="email">
            <a:extLst>
              <a:ext uri="{28A0092B-C50C-407E-A947-70E740481C1C}">
                <a14:useLocalDpi xmlns:a14="http://schemas.microsoft.com/office/drawing/2010/main"/>
              </a:ext>
            </a:extLst>
          </a:blip>
          <a:srcRect/>
          <a:stretch/>
        </p:blipFill>
        <p:spPr>
          <a:xfrm>
            <a:off x="10944015" y="6446520"/>
            <a:ext cx="978408" cy="374904"/>
          </a:xfrm>
          <a:prstGeom prst="rect">
            <a:avLst/>
          </a:prstGeom>
        </p:spPr>
      </p:pic>
    </p:spTree>
    <p:extLst>
      <p:ext uri="{BB962C8B-B14F-4D97-AF65-F5344CB8AC3E}">
        <p14:creationId xmlns:p14="http://schemas.microsoft.com/office/powerpoint/2010/main" val="14548812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hf hdr="0" ftr="0" dt="0"/>
  <p:txStyles>
    <p:titleStyle>
      <a:lvl1pPr algn="l" rtl="0" eaLnBrk="1" latinLnBrk="0" hangingPunct="1">
        <a:lnSpc>
          <a:spcPct val="90000"/>
        </a:lnSpc>
        <a:spcBef>
          <a:spcPct val="0"/>
        </a:spcBef>
        <a:buNone/>
        <a:defRPr kumimoji="0" sz="24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14313" indent="-171450" algn="l" rtl="0" eaLnBrk="1" latinLnBrk="0" hangingPunct="1">
        <a:spcBef>
          <a:spcPts val="1350"/>
        </a:spcBef>
        <a:spcAft>
          <a:spcPts val="0"/>
        </a:spcAft>
        <a:buClr>
          <a:schemeClr val="accent1">
            <a:lumMod val="75000"/>
          </a:schemeClr>
        </a:buClr>
        <a:buSzPct val="90000"/>
        <a:buFont typeface="Wingdings" charset="2"/>
        <a:buChar char="§"/>
        <a:tabLst/>
        <a:defRPr kumimoji="0" sz="1800" b="0" kern="1200">
          <a:solidFill>
            <a:schemeClr val="tx1"/>
          </a:solidFill>
          <a:latin typeface="Calibri" panose="020F0502020204030204" pitchFamily="34" charset="0"/>
          <a:ea typeface="+mn-ea"/>
          <a:cs typeface="Calibri" panose="020F0502020204030204" pitchFamily="34" charset="0"/>
        </a:defRPr>
      </a:lvl1pPr>
      <a:lvl2pPr marL="471488" indent="-214313" algn="l" rtl="0" eaLnBrk="1" latinLnBrk="0" hangingPunct="1">
        <a:spcBef>
          <a:spcPts val="0"/>
        </a:spcBef>
        <a:spcAft>
          <a:spcPts val="0"/>
        </a:spcAft>
        <a:buClrTx/>
        <a:buSzPct val="90000"/>
        <a:buFont typeface="Calibri" panose="020F0502020204030204" pitchFamily="34" charset="0"/>
        <a:buChar char="—"/>
        <a:defRPr kumimoji="0" sz="1500" kern="1200">
          <a:solidFill>
            <a:schemeClr val="tx1"/>
          </a:solidFill>
          <a:latin typeface="Calibri" panose="020F0502020204030204" pitchFamily="34" charset="0"/>
          <a:ea typeface="+mn-ea"/>
          <a:cs typeface="Calibri" panose="020F0502020204030204" pitchFamily="34" charset="0"/>
        </a:defRPr>
      </a:lvl2pPr>
      <a:lvl3pPr marL="600075" indent="-128588" algn="l" rtl="0" eaLnBrk="1" latinLnBrk="0" hangingPunct="1">
        <a:spcBef>
          <a:spcPts val="0"/>
        </a:spcBef>
        <a:spcAft>
          <a:spcPts val="0"/>
        </a:spcAft>
        <a:buClrTx/>
        <a:buSzPct val="90000"/>
        <a:buFont typeface="Arial" panose="020B0604020202020204" pitchFamily="34" charset="0"/>
        <a:buChar char="•"/>
        <a:defRPr kumimoji="0" sz="1350" kern="1200">
          <a:solidFill>
            <a:schemeClr val="tx1"/>
          </a:solidFill>
          <a:latin typeface="Calibri" panose="020F0502020204030204" pitchFamily="34" charset="0"/>
          <a:ea typeface="+mn-ea"/>
          <a:cs typeface="Calibri" panose="020F0502020204030204" pitchFamily="34" charset="0"/>
        </a:defRPr>
      </a:lvl3pPr>
      <a:lvl4pPr marL="771525" indent="-128588" algn="l" rtl="0" eaLnBrk="1" latinLnBrk="0" hangingPunct="1">
        <a:spcBef>
          <a:spcPts val="0"/>
        </a:spcBef>
        <a:spcAft>
          <a:spcPts val="0"/>
        </a:spcAft>
        <a:buClrTx/>
        <a:buSzPct val="100000"/>
        <a:buFont typeface="Lucida Grande"/>
        <a:buChar char="–"/>
        <a:defRPr kumimoji="0" sz="1200" kern="1200">
          <a:solidFill>
            <a:schemeClr val="tx1"/>
          </a:solidFill>
          <a:latin typeface="Calibri" panose="020F0502020204030204" pitchFamily="34" charset="0"/>
          <a:ea typeface="+mn-ea"/>
          <a:cs typeface="Calibri" panose="020F0502020204030204" pitchFamily="34" charset="0"/>
        </a:defRPr>
      </a:lvl4pPr>
      <a:lvl5pPr marL="942975" indent="-128588" algn="l" rtl="0" eaLnBrk="1" latinLnBrk="0" hangingPunct="1">
        <a:spcBef>
          <a:spcPts val="0"/>
        </a:spcBef>
        <a:spcAft>
          <a:spcPts val="0"/>
        </a:spcAft>
        <a:buClrTx/>
        <a:buFont typeface="Arial"/>
        <a:buChar char="•"/>
        <a:tabLst>
          <a:tab pos="900113" algn="l"/>
        </a:tabLst>
        <a:defRPr kumimoji="0" lang="en-US" sz="1200" kern="1200" smtClean="0">
          <a:solidFill>
            <a:schemeClr val="tx1"/>
          </a:solidFill>
          <a:latin typeface="Calibri" panose="020F0502020204030204" pitchFamily="34" charset="0"/>
          <a:ea typeface="+mn-ea"/>
          <a:cs typeface="Calibri" panose="020F0502020204030204" pitchFamily="34" charset="0"/>
        </a:defRPr>
      </a:lvl5pPr>
      <a:lvl6pPr marL="1220724" indent="-137160" algn="l" rtl="0" eaLnBrk="1" latinLnBrk="0" hangingPunct="1">
        <a:spcBef>
          <a:spcPct val="20000"/>
        </a:spcBef>
        <a:buClr>
          <a:schemeClr val="accent6"/>
        </a:buClr>
        <a:buSzPct val="100000"/>
        <a:buFont typeface="Wingdings 2"/>
        <a:buChar char=""/>
        <a:defRPr kumimoji="0" sz="1500" kern="1200">
          <a:solidFill>
            <a:schemeClr val="tx1"/>
          </a:solidFill>
          <a:latin typeface="+mn-lt"/>
          <a:ea typeface="+mn-ea"/>
          <a:cs typeface="+mn-cs"/>
        </a:defRPr>
      </a:lvl6pPr>
      <a:lvl7pPr marL="1371600" indent="-137160" algn="l" rtl="0" eaLnBrk="1" latinLnBrk="0" hangingPunct="1">
        <a:spcBef>
          <a:spcPct val="20000"/>
        </a:spcBef>
        <a:buClr>
          <a:schemeClr val="accent1"/>
        </a:buClr>
        <a:buSzPct val="100000"/>
        <a:buFont typeface="Wingdings 2"/>
        <a:buChar char=""/>
        <a:defRPr kumimoji="0" sz="1350" kern="1200">
          <a:solidFill>
            <a:schemeClr val="tx1"/>
          </a:solidFill>
          <a:latin typeface="+mn-lt"/>
          <a:ea typeface="+mn-ea"/>
          <a:cs typeface="+mn-cs"/>
        </a:defRPr>
      </a:lvl7pPr>
      <a:lvl8pPr marL="1522476" indent="-137160" algn="l" rtl="0" eaLnBrk="1" latinLnBrk="0" hangingPunct="1">
        <a:spcBef>
          <a:spcPct val="20000"/>
        </a:spcBef>
        <a:buClr>
          <a:schemeClr val="accent2"/>
        </a:buClr>
        <a:buFont typeface="Wingdings 2" pitchFamily="18" charset="2"/>
        <a:buChar char=""/>
        <a:defRPr kumimoji="0" sz="1350" kern="1200">
          <a:solidFill>
            <a:schemeClr val="tx1"/>
          </a:solidFill>
          <a:latin typeface="+mn-lt"/>
          <a:ea typeface="+mn-ea"/>
          <a:cs typeface="+mn-cs"/>
        </a:defRPr>
      </a:lvl8pPr>
      <a:lvl9pPr marL="1673352" indent="-137160" algn="l" rtl="0" eaLnBrk="1" latinLnBrk="0" hangingPunct="1">
        <a:spcBef>
          <a:spcPct val="20000"/>
        </a:spcBef>
        <a:buClr>
          <a:schemeClr val="accent3"/>
        </a:buClr>
        <a:buFont typeface="Wingdings 2" pitchFamily="18" charset="2"/>
        <a:buChar char=""/>
        <a:defRPr kumimoji="0" sz="13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diagramLayout" Target="../diagrams/layout6.xml"/><Relationship Id="rId7" Type="http://schemas.openxmlformats.org/officeDocument/2006/relationships/image" Target="../media/image41.tiff"/><Relationship Id="rId12" Type="http://schemas.openxmlformats.org/officeDocument/2006/relationships/image" Target="../media/image46.tiff"/><Relationship Id="rId2" Type="http://schemas.openxmlformats.org/officeDocument/2006/relationships/diagramData" Target="../diagrams/data6.xml"/><Relationship Id="rId1" Type="http://schemas.openxmlformats.org/officeDocument/2006/relationships/slideLayout" Target="../slideLayouts/slideLayout15.xml"/><Relationship Id="rId6" Type="http://schemas.microsoft.com/office/2007/relationships/diagramDrawing" Target="../diagrams/drawing6.xml"/><Relationship Id="rId11" Type="http://schemas.openxmlformats.org/officeDocument/2006/relationships/image" Target="../media/image45.svg"/><Relationship Id="rId5" Type="http://schemas.openxmlformats.org/officeDocument/2006/relationships/diagramColors" Target="../diagrams/colors6.xml"/><Relationship Id="rId10" Type="http://schemas.openxmlformats.org/officeDocument/2006/relationships/image" Target="../media/image44.png"/><Relationship Id="rId4" Type="http://schemas.openxmlformats.org/officeDocument/2006/relationships/diagramQuickStyle" Target="../diagrams/quickStyle6.xml"/><Relationship Id="rId9" Type="http://schemas.openxmlformats.org/officeDocument/2006/relationships/image" Target="../media/image43.tiff"/></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7.png"/><Relationship Id="rId1" Type="http://schemas.openxmlformats.org/officeDocument/2006/relationships/slideLayout" Target="../slideLayouts/slideLayout1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70.tiff"/><Relationship Id="rId7" Type="http://schemas.openxmlformats.org/officeDocument/2006/relationships/image" Target="../media/image74.tiff"/><Relationship Id="rId2" Type="http://schemas.openxmlformats.org/officeDocument/2006/relationships/notesSlide" Target="../notesSlides/notesSlide18.xml"/><Relationship Id="rId1" Type="http://schemas.openxmlformats.org/officeDocument/2006/relationships/slideLayout" Target="../slideLayouts/slideLayout36.xml"/><Relationship Id="rId6" Type="http://schemas.openxmlformats.org/officeDocument/2006/relationships/image" Target="../media/image73.tiff"/><Relationship Id="rId5" Type="http://schemas.openxmlformats.org/officeDocument/2006/relationships/image" Target="../media/image72.gif"/><Relationship Id="rId4" Type="http://schemas.openxmlformats.org/officeDocument/2006/relationships/image" Target="../media/image71.tiff"/></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diagramColors" Target="../diagrams/colors1.xml"/><Relationship Id="rId11" Type="http://schemas.openxmlformats.org/officeDocument/2006/relationships/image" Target="../media/image30.png"/><Relationship Id="rId5" Type="http://schemas.openxmlformats.org/officeDocument/2006/relationships/diagramQuickStyle" Target="../diagrams/quickStyle1.xml"/><Relationship Id="rId10" Type="http://schemas.openxmlformats.org/officeDocument/2006/relationships/image" Target="../media/image29.png"/><Relationship Id="rId4" Type="http://schemas.openxmlformats.org/officeDocument/2006/relationships/diagramLayout" Target="../diagrams/layout1.xml"/><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chart" Target="../charts/chart1.xml"/><Relationship Id="rId7" Type="http://schemas.openxmlformats.org/officeDocument/2006/relationships/diagramLayout" Target="../diagrams/layout4.xm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diagramData" Target="../diagrams/data4.xml"/><Relationship Id="rId5" Type="http://schemas.openxmlformats.org/officeDocument/2006/relationships/chart" Target="../charts/chart3.xml"/><Relationship Id="rId10" Type="http://schemas.microsoft.com/office/2007/relationships/diagramDrawing" Target="../diagrams/drawing4.xml"/><Relationship Id="rId4" Type="http://schemas.openxmlformats.org/officeDocument/2006/relationships/chart" Target="../charts/chart2.xml"/><Relationship Id="rId9" Type="http://schemas.openxmlformats.org/officeDocument/2006/relationships/diagramColors" Target="../diagrams/colors4.xml"/></Relationships>
</file>

<file path=ppt/slides/_rels/slide9.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diagramLayout" Target="../diagrams/layout5.xml"/><Relationship Id="rId7" Type="http://schemas.openxmlformats.org/officeDocument/2006/relationships/image" Target="../media/image38.png"/><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270F4A-B1E3-DE48-A2B6-7B4F920F699D}"/>
              </a:ext>
            </a:extLst>
          </p:cNvPr>
          <p:cNvSpPr>
            <a:spLocks noGrp="1"/>
          </p:cNvSpPr>
          <p:nvPr>
            <p:ph type="sldNum" sz="quarter" idx="12"/>
          </p:nvPr>
        </p:nvSpPr>
        <p:spPr/>
        <p:txBody>
          <a:bodyPr/>
          <a:lstStyle/>
          <a:p>
            <a:fld id="{D5F11FED-66BC-4C03-9016-FD41D1C797D0}" type="slidenum">
              <a:rPr lang="en-US" smtClean="0"/>
              <a:pPr/>
              <a:t>1</a:t>
            </a:fld>
            <a:endParaRPr lang="en-US" dirty="0"/>
          </a:p>
        </p:txBody>
      </p:sp>
      <p:sp>
        <p:nvSpPr>
          <p:cNvPr id="3" name="Title 2">
            <a:extLst>
              <a:ext uri="{FF2B5EF4-FFF2-40B4-BE49-F238E27FC236}">
                <a16:creationId xmlns:a16="http://schemas.microsoft.com/office/drawing/2014/main" id="{A71B42CA-0F39-3A42-A56F-4BFDA613C42B}"/>
              </a:ext>
            </a:extLst>
          </p:cNvPr>
          <p:cNvSpPr>
            <a:spLocks noGrp="1"/>
          </p:cNvSpPr>
          <p:nvPr>
            <p:ph type="ctrTitle"/>
          </p:nvPr>
        </p:nvSpPr>
        <p:spPr>
          <a:xfrm>
            <a:off x="457200" y="3674225"/>
            <a:ext cx="8835656" cy="1556994"/>
          </a:xfrm>
        </p:spPr>
        <p:txBody>
          <a:bodyPr>
            <a:normAutofit fontScale="90000"/>
          </a:bodyPr>
          <a:lstStyle/>
          <a:p>
            <a:r>
              <a:rPr lang="en-US" dirty="0"/>
              <a:t>Accelerating Therapeutics for Opportunities in Medicine</a:t>
            </a:r>
          </a:p>
        </p:txBody>
      </p:sp>
      <p:sp>
        <p:nvSpPr>
          <p:cNvPr id="4" name="Subtitle 3">
            <a:extLst>
              <a:ext uri="{FF2B5EF4-FFF2-40B4-BE49-F238E27FC236}">
                <a16:creationId xmlns:a16="http://schemas.microsoft.com/office/drawing/2014/main" id="{019DEB8A-DE0F-0F4C-A322-DFF1DACC8182}"/>
              </a:ext>
            </a:extLst>
          </p:cNvPr>
          <p:cNvSpPr>
            <a:spLocks noGrp="1"/>
          </p:cNvSpPr>
          <p:nvPr>
            <p:ph type="subTitle" idx="1"/>
          </p:nvPr>
        </p:nvSpPr>
        <p:spPr>
          <a:xfrm>
            <a:off x="457200" y="5231219"/>
            <a:ext cx="5638800" cy="961759"/>
          </a:xfrm>
        </p:spPr>
        <p:txBody>
          <a:bodyPr>
            <a:normAutofit/>
          </a:bodyPr>
          <a:lstStyle/>
          <a:p>
            <a:r>
              <a:rPr lang="en-US" dirty="0"/>
              <a:t>Dr. Amanda J. Minnich</a:t>
            </a:r>
          </a:p>
        </p:txBody>
      </p:sp>
    </p:spTree>
    <p:extLst>
      <p:ext uri="{BB962C8B-B14F-4D97-AF65-F5344CB8AC3E}">
        <p14:creationId xmlns:p14="http://schemas.microsoft.com/office/powerpoint/2010/main" val="705693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63097F-8B56-1E4A-9E71-E0BC975CF4A1}"/>
              </a:ext>
            </a:extLst>
          </p:cNvPr>
          <p:cNvSpPr>
            <a:spLocks noGrp="1"/>
          </p:cNvSpPr>
          <p:nvPr>
            <p:ph idx="1"/>
          </p:nvPr>
        </p:nvSpPr>
        <p:spPr>
          <a:xfrm>
            <a:off x="838200" y="1259820"/>
            <a:ext cx="10515600" cy="4841414"/>
          </a:xfrm>
        </p:spPr>
        <p:txBody>
          <a:bodyPr>
            <a:normAutofit/>
          </a:bodyPr>
          <a:lstStyle/>
          <a:p>
            <a:r>
              <a:rPr lang="en-US" dirty="0"/>
              <a:t>Have built a train/tune/predict framework to create high-quality models</a:t>
            </a:r>
          </a:p>
          <a:p>
            <a:r>
              <a:rPr lang="en-US" dirty="0"/>
              <a:t>Currently support:</a:t>
            </a:r>
          </a:p>
          <a:p>
            <a:pPr lvl="1"/>
            <a:r>
              <a:rPr lang="en-US" dirty="0" err="1"/>
              <a:t>scikit</a:t>
            </a:r>
            <a:r>
              <a:rPr lang="en-US" dirty="0"/>
              <a:t>-learn models</a:t>
            </a:r>
          </a:p>
          <a:p>
            <a:pPr lvl="1"/>
            <a:r>
              <a:rPr lang="en-US" dirty="0" err="1"/>
              <a:t>Deepchem</a:t>
            </a:r>
            <a:r>
              <a:rPr lang="en-US" dirty="0"/>
              <a:t> models (wrapper for TensorFlow)</a:t>
            </a:r>
          </a:p>
          <a:p>
            <a:pPr lvl="1"/>
            <a:r>
              <a:rPr lang="en-US" dirty="0" err="1"/>
              <a:t>XGBoost</a:t>
            </a:r>
            <a:r>
              <a:rPr lang="en-US" dirty="0"/>
              <a:t> models</a:t>
            </a:r>
          </a:p>
          <a:p>
            <a:pPr lvl="1"/>
            <a:r>
              <a:rPr lang="en-US" dirty="0"/>
              <a:t>Allow for custom model classes</a:t>
            </a:r>
          </a:p>
          <a:p>
            <a:r>
              <a:rPr lang="en-US" dirty="0"/>
              <a:t>Allow for iterative training of neural nets</a:t>
            </a:r>
          </a:p>
          <a:p>
            <a:r>
              <a:rPr lang="en-US" dirty="0"/>
              <a:t>Tune models using the validation set and perform k-fold cross validation</a:t>
            </a:r>
          </a:p>
        </p:txBody>
      </p:sp>
      <p:sp>
        <p:nvSpPr>
          <p:cNvPr id="4" name="Slide Number Placeholder 3">
            <a:extLst>
              <a:ext uri="{FF2B5EF4-FFF2-40B4-BE49-F238E27FC236}">
                <a16:creationId xmlns:a16="http://schemas.microsoft.com/office/drawing/2014/main" id="{2722AA2A-F278-1B4D-BFC6-0B9B0EC7CA56}"/>
              </a:ext>
            </a:extLst>
          </p:cNvPr>
          <p:cNvSpPr>
            <a:spLocks noGrp="1"/>
          </p:cNvSpPr>
          <p:nvPr>
            <p:ph type="sldNum" sz="quarter" idx="12"/>
          </p:nvPr>
        </p:nvSpPr>
        <p:spPr/>
        <p:txBody>
          <a:bodyPr/>
          <a:lstStyle/>
          <a:p>
            <a:fld id="{D5F11FED-66BC-4C03-9016-FD41D1C797D0}" type="slidenum">
              <a:rPr lang="en-US" smtClean="0"/>
              <a:t>10</a:t>
            </a:fld>
            <a:endParaRPr lang="en-US"/>
          </a:p>
        </p:txBody>
      </p:sp>
      <p:grpSp>
        <p:nvGrpSpPr>
          <p:cNvPr id="10" name="Group 9">
            <a:extLst>
              <a:ext uri="{FF2B5EF4-FFF2-40B4-BE49-F238E27FC236}">
                <a16:creationId xmlns:a16="http://schemas.microsoft.com/office/drawing/2014/main" id="{2D18B534-0509-FF44-9314-488F8E697503}"/>
              </a:ext>
            </a:extLst>
          </p:cNvPr>
          <p:cNvGrpSpPr/>
          <p:nvPr/>
        </p:nvGrpSpPr>
        <p:grpSpPr>
          <a:xfrm>
            <a:off x="445477" y="105508"/>
            <a:ext cx="11207261" cy="926123"/>
            <a:chOff x="379258" y="2262556"/>
            <a:chExt cx="11425880" cy="2372726"/>
          </a:xfrm>
        </p:grpSpPr>
        <p:graphicFrame>
          <p:nvGraphicFramePr>
            <p:cNvPr id="11" name="Content Placeholder 4">
              <a:extLst>
                <a:ext uri="{FF2B5EF4-FFF2-40B4-BE49-F238E27FC236}">
                  <a16:creationId xmlns:a16="http://schemas.microsoft.com/office/drawing/2014/main" id="{FFA2D94F-B78B-5B43-8E40-6D1D6D3F03C8}"/>
                </a:ext>
              </a:extLst>
            </p:cNvPr>
            <p:cNvGraphicFramePr>
              <a:graphicFrameLocks/>
            </p:cNvGraphicFramePr>
            <p:nvPr/>
          </p:nvGraphicFramePr>
          <p:xfrm>
            <a:off x="379258" y="2262556"/>
            <a:ext cx="11425880" cy="1326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an 11">
              <a:extLst>
                <a:ext uri="{FF2B5EF4-FFF2-40B4-BE49-F238E27FC236}">
                  <a16:creationId xmlns:a16="http://schemas.microsoft.com/office/drawing/2014/main" id="{06DAE099-F2EC-E946-BEC5-DB84B1EA0AEC}"/>
                </a:ext>
              </a:extLst>
            </p:cNvPr>
            <p:cNvSpPr/>
            <p:nvPr/>
          </p:nvSpPr>
          <p:spPr>
            <a:xfrm>
              <a:off x="1942593" y="3943620"/>
              <a:ext cx="1066800" cy="69166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dirty="0"/>
                <a:t>Data Lake</a:t>
              </a:r>
            </a:p>
          </p:txBody>
        </p:sp>
        <p:cxnSp>
          <p:nvCxnSpPr>
            <p:cNvPr id="13" name="Connector: Elbow 125">
              <a:extLst>
                <a:ext uri="{FF2B5EF4-FFF2-40B4-BE49-F238E27FC236}">
                  <a16:creationId xmlns:a16="http://schemas.microsoft.com/office/drawing/2014/main" id="{84351B42-C436-3A49-B734-E5FB292D0FA5}"/>
                </a:ext>
              </a:extLst>
            </p:cNvPr>
            <p:cNvCxnSpPr>
              <a:cxnSpLocks/>
              <a:endCxn id="12" idx="2"/>
            </p:cNvCxnSpPr>
            <p:nvPr/>
          </p:nvCxnSpPr>
          <p:spPr>
            <a:xfrm rot="16200000" flipH="1">
              <a:off x="1275396" y="3622254"/>
              <a:ext cx="812716" cy="521678"/>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4" name="Connector: Elbow 125">
              <a:extLst>
                <a:ext uri="{FF2B5EF4-FFF2-40B4-BE49-F238E27FC236}">
                  <a16:creationId xmlns:a16="http://schemas.microsoft.com/office/drawing/2014/main" id="{338A9BA9-B2C3-1B40-B256-442C5B370C63}"/>
                </a:ext>
              </a:extLst>
            </p:cNvPr>
            <p:cNvCxnSpPr>
              <a:cxnSpLocks/>
              <a:stCxn id="12" idx="4"/>
            </p:cNvCxnSpPr>
            <p:nvPr/>
          </p:nvCxnSpPr>
          <p:spPr>
            <a:xfrm flipV="1">
              <a:off x="3009393" y="3482412"/>
              <a:ext cx="521679" cy="807039"/>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5" name="Can 14">
              <a:extLst>
                <a:ext uri="{FF2B5EF4-FFF2-40B4-BE49-F238E27FC236}">
                  <a16:creationId xmlns:a16="http://schemas.microsoft.com/office/drawing/2014/main" id="{34AD5BAB-32E3-8344-ACF8-76624E61B268}"/>
                </a:ext>
              </a:extLst>
            </p:cNvPr>
            <p:cNvSpPr/>
            <p:nvPr/>
          </p:nvSpPr>
          <p:spPr>
            <a:xfrm>
              <a:off x="6265976" y="3943620"/>
              <a:ext cx="1066800" cy="69166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dirty="0"/>
                <a:t>Model Zoo</a:t>
              </a:r>
            </a:p>
          </p:txBody>
        </p:sp>
        <p:cxnSp>
          <p:nvCxnSpPr>
            <p:cNvPr id="16" name="Connector: Elbow 125">
              <a:extLst>
                <a:ext uri="{FF2B5EF4-FFF2-40B4-BE49-F238E27FC236}">
                  <a16:creationId xmlns:a16="http://schemas.microsoft.com/office/drawing/2014/main" id="{0EC6F33B-29E8-7A40-9BF3-F6D3CDD93296}"/>
                </a:ext>
              </a:extLst>
            </p:cNvPr>
            <p:cNvCxnSpPr>
              <a:cxnSpLocks/>
              <a:endCxn id="15" idx="2"/>
            </p:cNvCxnSpPr>
            <p:nvPr/>
          </p:nvCxnSpPr>
          <p:spPr>
            <a:xfrm rot="16200000" flipH="1">
              <a:off x="5598779" y="3622254"/>
              <a:ext cx="812716" cy="521678"/>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7" name="Connector: Elbow 125">
              <a:extLst>
                <a:ext uri="{FF2B5EF4-FFF2-40B4-BE49-F238E27FC236}">
                  <a16:creationId xmlns:a16="http://schemas.microsoft.com/office/drawing/2014/main" id="{F91A6D41-1431-1845-BFF6-77ADC55BE0E8}"/>
                </a:ext>
              </a:extLst>
            </p:cNvPr>
            <p:cNvCxnSpPr>
              <a:cxnSpLocks/>
            </p:cNvCxnSpPr>
            <p:nvPr/>
          </p:nvCxnSpPr>
          <p:spPr>
            <a:xfrm flipV="1">
              <a:off x="7332776" y="3482412"/>
              <a:ext cx="521679" cy="807039"/>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8" name="Can 17">
              <a:extLst>
                <a:ext uri="{FF2B5EF4-FFF2-40B4-BE49-F238E27FC236}">
                  <a16:creationId xmlns:a16="http://schemas.microsoft.com/office/drawing/2014/main" id="{8D62E965-E998-404D-BDEC-FD51902CC6EE}"/>
                </a:ext>
              </a:extLst>
            </p:cNvPr>
            <p:cNvSpPr/>
            <p:nvPr/>
          </p:nvSpPr>
          <p:spPr>
            <a:xfrm>
              <a:off x="8789377" y="3943619"/>
              <a:ext cx="1066800" cy="69166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dirty="0"/>
                <a:t>Results DB</a:t>
              </a:r>
            </a:p>
          </p:txBody>
        </p:sp>
        <p:cxnSp>
          <p:nvCxnSpPr>
            <p:cNvPr id="19" name="Connector: Elbow 125">
              <a:extLst>
                <a:ext uri="{FF2B5EF4-FFF2-40B4-BE49-F238E27FC236}">
                  <a16:creationId xmlns:a16="http://schemas.microsoft.com/office/drawing/2014/main" id="{A894B9BC-6333-764C-8F99-9505F0272144}"/>
                </a:ext>
              </a:extLst>
            </p:cNvPr>
            <p:cNvCxnSpPr>
              <a:cxnSpLocks/>
              <a:endCxn id="18" idx="2"/>
            </p:cNvCxnSpPr>
            <p:nvPr/>
          </p:nvCxnSpPr>
          <p:spPr>
            <a:xfrm rot="16200000" flipH="1">
              <a:off x="8122180" y="3622253"/>
              <a:ext cx="812716" cy="521678"/>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0" name="Connector: Elbow 125">
              <a:extLst>
                <a:ext uri="{FF2B5EF4-FFF2-40B4-BE49-F238E27FC236}">
                  <a16:creationId xmlns:a16="http://schemas.microsoft.com/office/drawing/2014/main" id="{777DE869-F550-CF42-B380-68B6271513FB}"/>
                </a:ext>
              </a:extLst>
            </p:cNvPr>
            <p:cNvCxnSpPr>
              <a:cxnSpLocks/>
              <a:stCxn id="18" idx="4"/>
            </p:cNvCxnSpPr>
            <p:nvPr/>
          </p:nvCxnSpPr>
          <p:spPr>
            <a:xfrm flipV="1">
              <a:off x="9856177" y="3482411"/>
              <a:ext cx="521679" cy="807039"/>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grpSp>
      <p:grpSp>
        <p:nvGrpSpPr>
          <p:cNvPr id="6" name="Group 5">
            <a:extLst>
              <a:ext uri="{FF2B5EF4-FFF2-40B4-BE49-F238E27FC236}">
                <a16:creationId xmlns:a16="http://schemas.microsoft.com/office/drawing/2014/main" id="{E7392C32-DE8B-F949-9F18-02E4219C4C6B}"/>
              </a:ext>
            </a:extLst>
          </p:cNvPr>
          <p:cNvGrpSpPr/>
          <p:nvPr/>
        </p:nvGrpSpPr>
        <p:grpSpPr>
          <a:xfrm>
            <a:off x="4894335" y="2229540"/>
            <a:ext cx="5835088" cy="569276"/>
            <a:chOff x="4894335" y="2229540"/>
            <a:chExt cx="5835088" cy="569276"/>
          </a:xfrm>
        </p:grpSpPr>
        <p:grpSp>
          <p:nvGrpSpPr>
            <p:cNvPr id="2" name="Group 1">
              <a:extLst>
                <a:ext uri="{FF2B5EF4-FFF2-40B4-BE49-F238E27FC236}">
                  <a16:creationId xmlns:a16="http://schemas.microsoft.com/office/drawing/2014/main" id="{78D01DA6-9811-2D4C-8224-D24F4EE5F4D8}"/>
                </a:ext>
              </a:extLst>
            </p:cNvPr>
            <p:cNvGrpSpPr/>
            <p:nvPr/>
          </p:nvGrpSpPr>
          <p:grpSpPr>
            <a:xfrm>
              <a:off x="4894335" y="2229540"/>
              <a:ext cx="5835088" cy="569276"/>
              <a:chOff x="4997842" y="2136942"/>
              <a:chExt cx="5835088" cy="569276"/>
            </a:xfrm>
          </p:grpSpPr>
          <p:pic>
            <p:nvPicPr>
              <p:cNvPr id="21" name="Picture 20">
                <a:extLst>
                  <a:ext uri="{FF2B5EF4-FFF2-40B4-BE49-F238E27FC236}">
                    <a16:creationId xmlns:a16="http://schemas.microsoft.com/office/drawing/2014/main" id="{422FB9E7-1E3B-FD4E-9742-31A16ED221B5}"/>
                  </a:ext>
                </a:extLst>
              </p:cNvPr>
              <p:cNvPicPr>
                <a:picLocks noChangeAspect="1"/>
              </p:cNvPicPr>
              <p:nvPr/>
            </p:nvPicPr>
            <p:blipFill>
              <a:blip r:embed="rId7"/>
              <a:stretch>
                <a:fillRect/>
              </a:stretch>
            </p:blipFill>
            <p:spPr>
              <a:xfrm>
                <a:off x="4997842" y="2237288"/>
                <a:ext cx="872082" cy="368587"/>
              </a:xfrm>
              <a:prstGeom prst="rect">
                <a:avLst/>
              </a:prstGeom>
            </p:spPr>
          </p:pic>
          <p:pic>
            <p:nvPicPr>
              <p:cNvPr id="22" name="Picture 21">
                <a:extLst>
                  <a:ext uri="{FF2B5EF4-FFF2-40B4-BE49-F238E27FC236}">
                    <a16:creationId xmlns:a16="http://schemas.microsoft.com/office/drawing/2014/main" id="{82E3E57F-DC7F-EA4F-9373-894E995BF763}"/>
                  </a:ext>
                </a:extLst>
              </p:cNvPr>
              <p:cNvPicPr>
                <a:picLocks noChangeAspect="1"/>
              </p:cNvPicPr>
              <p:nvPr/>
            </p:nvPicPr>
            <p:blipFill>
              <a:blip r:embed="rId8"/>
              <a:stretch>
                <a:fillRect/>
              </a:stretch>
            </p:blipFill>
            <p:spPr>
              <a:xfrm>
                <a:off x="6251625" y="2192993"/>
                <a:ext cx="849242" cy="457175"/>
              </a:xfrm>
              <a:prstGeom prst="rect">
                <a:avLst/>
              </a:prstGeom>
            </p:spPr>
          </p:pic>
          <p:pic>
            <p:nvPicPr>
              <p:cNvPr id="23" name="Picture 22">
                <a:extLst>
                  <a:ext uri="{FF2B5EF4-FFF2-40B4-BE49-F238E27FC236}">
                    <a16:creationId xmlns:a16="http://schemas.microsoft.com/office/drawing/2014/main" id="{6F6DA9A0-3C3F-9146-A3CA-1B7E315AA411}"/>
                  </a:ext>
                </a:extLst>
              </p:cNvPr>
              <p:cNvPicPr>
                <a:picLocks noChangeAspect="1"/>
              </p:cNvPicPr>
              <p:nvPr/>
            </p:nvPicPr>
            <p:blipFill>
              <a:blip r:embed="rId9"/>
              <a:stretch>
                <a:fillRect/>
              </a:stretch>
            </p:blipFill>
            <p:spPr>
              <a:xfrm>
                <a:off x="7482568" y="2136942"/>
                <a:ext cx="683131" cy="569276"/>
              </a:xfrm>
              <a:prstGeom prst="rect">
                <a:avLst/>
              </a:prstGeom>
            </p:spPr>
          </p:pic>
          <p:pic>
            <p:nvPicPr>
              <p:cNvPr id="25" name="Graphic 24">
                <a:extLst>
                  <a:ext uri="{FF2B5EF4-FFF2-40B4-BE49-F238E27FC236}">
                    <a16:creationId xmlns:a16="http://schemas.microsoft.com/office/drawing/2014/main" id="{4032650F-4105-844B-B2E2-DDF009C12F1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09979" y="2299285"/>
                <a:ext cx="1222951" cy="244590"/>
              </a:xfrm>
              <a:prstGeom prst="rect">
                <a:avLst/>
              </a:prstGeom>
            </p:spPr>
          </p:pic>
        </p:grpSp>
        <p:pic>
          <p:nvPicPr>
            <p:cNvPr id="5" name="Picture 4">
              <a:extLst>
                <a:ext uri="{FF2B5EF4-FFF2-40B4-BE49-F238E27FC236}">
                  <a16:creationId xmlns:a16="http://schemas.microsoft.com/office/drawing/2014/main" id="{515101D3-C094-C643-9CB7-FF9AA9F06A9B}"/>
                </a:ext>
              </a:extLst>
            </p:cNvPr>
            <p:cNvPicPr>
              <a:picLocks noChangeAspect="1"/>
            </p:cNvPicPr>
            <p:nvPr/>
          </p:nvPicPr>
          <p:blipFill>
            <a:blip r:embed="rId12"/>
            <a:stretch>
              <a:fillRect/>
            </a:stretch>
          </p:blipFill>
          <p:spPr>
            <a:xfrm>
              <a:off x="8310451" y="2312159"/>
              <a:ext cx="1076309" cy="413279"/>
            </a:xfrm>
            <a:prstGeom prst="rect">
              <a:avLst/>
            </a:prstGeom>
          </p:spPr>
        </p:pic>
      </p:grpSp>
    </p:spTree>
    <p:extLst>
      <p:ext uri="{BB962C8B-B14F-4D97-AF65-F5344CB8AC3E}">
        <p14:creationId xmlns:p14="http://schemas.microsoft.com/office/powerpoint/2010/main" val="4271821596"/>
      </p:ext>
    </p:extLst>
  </p:cSld>
  <p:clrMapOvr>
    <a:masterClrMapping/>
  </p:clrMapOvr>
  <mc:AlternateContent xmlns:mc="http://schemas.openxmlformats.org/markup-compatibility/2006" xmlns:p14="http://schemas.microsoft.com/office/powerpoint/2010/main">
    <mc:Choice Requires="p14">
      <p:transition spd="slow" p14:dur="2000" advTm="48936"/>
    </mc:Choice>
    <mc:Fallback xmlns="">
      <p:transition spd="slow" advTm="4893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7A2A24B-D644-E64A-84D3-5F63F25A603E}"/>
              </a:ext>
            </a:extLst>
          </p:cNvPr>
          <p:cNvSpPr>
            <a:spLocks noGrp="1"/>
          </p:cNvSpPr>
          <p:nvPr>
            <p:ph idx="1"/>
          </p:nvPr>
        </p:nvSpPr>
        <p:spPr>
          <a:xfrm>
            <a:off x="383822" y="1971648"/>
            <a:ext cx="6259638" cy="4177978"/>
          </a:xfrm>
        </p:spPr>
        <p:txBody>
          <a:bodyPr>
            <a:noAutofit/>
          </a:bodyPr>
          <a:lstStyle/>
          <a:p>
            <a:pPr>
              <a:lnSpc>
                <a:spcPct val="120000"/>
              </a:lnSpc>
            </a:pPr>
            <a:r>
              <a:rPr lang="en-US" sz="2000" dirty="0"/>
              <a:t>Support linear grid, logistic grid, random, and user-specified steps</a:t>
            </a:r>
          </a:p>
          <a:p>
            <a:pPr>
              <a:lnSpc>
                <a:spcPct val="120000"/>
              </a:lnSpc>
            </a:pPr>
            <a:r>
              <a:rPr lang="en-US" sz="2000" dirty="0"/>
              <a:t>Specify input with JSON file or command line</a:t>
            </a:r>
          </a:p>
          <a:p>
            <a:pPr>
              <a:lnSpc>
                <a:spcPct val="120000"/>
              </a:lnSpc>
            </a:pPr>
            <a:r>
              <a:rPr lang="en-US" sz="2000" dirty="0"/>
              <a:t>Generates all possible combinations of </a:t>
            </a:r>
            <a:r>
              <a:rPr lang="en-US" sz="2000" dirty="0" err="1"/>
              <a:t>hyperparams</a:t>
            </a:r>
            <a:r>
              <a:rPr lang="en-US" sz="2000" dirty="0"/>
              <a:t>, accounting for model type</a:t>
            </a:r>
          </a:p>
          <a:p>
            <a:pPr>
              <a:lnSpc>
                <a:spcPct val="120000"/>
              </a:lnSpc>
            </a:pPr>
            <a:r>
              <a:rPr lang="en-US" sz="2000" dirty="0"/>
              <a:t>Groups neural net architecture combinations</a:t>
            </a:r>
          </a:p>
          <a:p>
            <a:pPr>
              <a:lnSpc>
                <a:spcPct val="120000"/>
              </a:lnSpc>
            </a:pPr>
            <a:r>
              <a:rPr lang="en-US" sz="2000" dirty="0"/>
              <a:t>Constrains number of parameters in NN based on dataset size</a:t>
            </a:r>
          </a:p>
          <a:p>
            <a:pPr>
              <a:lnSpc>
                <a:spcPct val="120000"/>
              </a:lnSpc>
            </a:pPr>
            <a:r>
              <a:rPr lang="en-US" sz="2000" dirty="0"/>
              <a:t>Checks if model already exists in model zoo</a:t>
            </a:r>
          </a:p>
        </p:txBody>
      </p:sp>
      <p:sp>
        <p:nvSpPr>
          <p:cNvPr id="4" name="Slide Number Placeholder 3">
            <a:extLst>
              <a:ext uri="{FF2B5EF4-FFF2-40B4-BE49-F238E27FC236}">
                <a16:creationId xmlns:a16="http://schemas.microsoft.com/office/drawing/2014/main" id="{11CE2158-7312-3546-9B63-0D740B15F42D}"/>
              </a:ext>
            </a:extLst>
          </p:cNvPr>
          <p:cNvSpPr>
            <a:spLocks noGrp="1"/>
          </p:cNvSpPr>
          <p:nvPr>
            <p:ph type="sldNum" sz="quarter" idx="12"/>
          </p:nvPr>
        </p:nvSpPr>
        <p:spPr/>
        <p:txBody>
          <a:bodyPr/>
          <a:lstStyle/>
          <a:p>
            <a:fld id="{D5F11FED-66BC-4C03-9016-FD41D1C797D0}" type="slidenum">
              <a:rPr lang="en-US" smtClean="0"/>
              <a:t>11</a:t>
            </a:fld>
            <a:endParaRPr lang="en-US"/>
          </a:p>
        </p:txBody>
      </p:sp>
      <p:grpSp>
        <p:nvGrpSpPr>
          <p:cNvPr id="5" name="Group 4">
            <a:extLst>
              <a:ext uri="{FF2B5EF4-FFF2-40B4-BE49-F238E27FC236}">
                <a16:creationId xmlns:a16="http://schemas.microsoft.com/office/drawing/2014/main" id="{7883E9FE-0A88-1445-8518-2217764DD8B8}"/>
              </a:ext>
            </a:extLst>
          </p:cNvPr>
          <p:cNvGrpSpPr/>
          <p:nvPr/>
        </p:nvGrpSpPr>
        <p:grpSpPr>
          <a:xfrm>
            <a:off x="6742754" y="2250366"/>
            <a:ext cx="5028573" cy="3241440"/>
            <a:chOff x="6539249" y="2594136"/>
            <a:chExt cx="5028573" cy="3241440"/>
          </a:xfrm>
        </p:grpSpPr>
        <p:pic>
          <p:nvPicPr>
            <p:cNvPr id="3" name="Picture 2">
              <a:extLst>
                <a:ext uri="{FF2B5EF4-FFF2-40B4-BE49-F238E27FC236}">
                  <a16:creationId xmlns:a16="http://schemas.microsoft.com/office/drawing/2014/main" id="{276FB25D-FC30-1D48-9606-A9899C534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9249" y="2594136"/>
              <a:ext cx="5028573" cy="3241440"/>
            </a:xfrm>
            <a:prstGeom prst="rect">
              <a:avLst/>
            </a:prstGeom>
          </p:spPr>
        </p:pic>
        <p:grpSp>
          <p:nvGrpSpPr>
            <p:cNvPr id="8" name="Group 7">
              <a:extLst>
                <a:ext uri="{FF2B5EF4-FFF2-40B4-BE49-F238E27FC236}">
                  <a16:creationId xmlns:a16="http://schemas.microsoft.com/office/drawing/2014/main" id="{AE67ECFF-3A9A-A149-913C-4C39036A9A17}"/>
                </a:ext>
              </a:extLst>
            </p:cNvPr>
            <p:cNvGrpSpPr/>
            <p:nvPr/>
          </p:nvGrpSpPr>
          <p:grpSpPr>
            <a:xfrm>
              <a:off x="6849095" y="3166533"/>
              <a:ext cx="4619433" cy="2426085"/>
              <a:chOff x="6640070" y="2148000"/>
              <a:chExt cx="4619433" cy="2426085"/>
            </a:xfrm>
          </p:grpSpPr>
          <p:sp>
            <p:nvSpPr>
              <p:cNvPr id="10" name="Rectangle 9">
                <a:extLst>
                  <a:ext uri="{FF2B5EF4-FFF2-40B4-BE49-F238E27FC236}">
                    <a16:creationId xmlns:a16="http://schemas.microsoft.com/office/drawing/2014/main" id="{73FE2FBB-65BD-AD49-88B5-8CCA973954D8}"/>
                  </a:ext>
                </a:extLst>
              </p:cNvPr>
              <p:cNvSpPr/>
              <p:nvPr/>
            </p:nvSpPr>
            <p:spPr>
              <a:xfrm>
                <a:off x="6640070" y="3012516"/>
                <a:ext cx="3243172" cy="3264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138507-21C3-5C44-A95A-C4519338D593}"/>
                  </a:ext>
                </a:extLst>
              </p:cNvPr>
              <p:cNvSpPr/>
              <p:nvPr/>
            </p:nvSpPr>
            <p:spPr>
              <a:xfrm>
                <a:off x="6699775" y="3666356"/>
                <a:ext cx="3581400" cy="9077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895ACF-CFE0-C94D-B79E-8E38091F83C2}"/>
                  </a:ext>
                </a:extLst>
              </p:cNvPr>
              <p:cNvSpPr/>
              <p:nvPr/>
            </p:nvSpPr>
            <p:spPr>
              <a:xfrm>
                <a:off x="6699775" y="2148000"/>
                <a:ext cx="4559728"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Content Placeholder 6">
            <a:extLst>
              <a:ext uri="{FF2B5EF4-FFF2-40B4-BE49-F238E27FC236}">
                <a16:creationId xmlns:a16="http://schemas.microsoft.com/office/drawing/2014/main" id="{31F5E716-3CF0-B645-A787-2B4CBB824CDB}"/>
              </a:ext>
            </a:extLst>
          </p:cNvPr>
          <p:cNvSpPr txBox="1">
            <a:spLocks/>
          </p:cNvSpPr>
          <p:nvPr/>
        </p:nvSpPr>
        <p:spPr>
          <a:xfrm>
            <a:off x="765398" y="1310350"/>
            <a:ext cx="10908323" cy="6612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400" dirty="0"/>
              <a:t>We have a module for distributed brute-force hyperparameter search</a:t>
            </a:r>
          </a:p>
        </p:txBody>
      </p:sp>
      <p:grpSp>
        <p:nvGrpSpPr>
          <p:cNvPr id="14" name="Group 13">
            <a:extLst>
              <a:ext uri="{FF2B5EF4-FFF2-40B4-BE49-F238E27FC236}">
                <a16:creationId xmlns:a16="http://schemas.microsoft.com/office/drawing/2014/main" id="{EFB8319B-8586-AF42-8C3C-7A0D29E7FF83}"/>
              </a:ext>
            </a:extLst>
          </p:cNvPr>
          <p:cNvGrpSpPr/>
          <p:nvPr/>
        </p:nvGrpSpPr>
        <p:grpSpPr>
          <a:xfrm>
            <a:off x="445477" y="105508"/>
            <a:ext cx="11207261" cy="926123"/>
            <a:chOff x="379258" y="2262556"/>
            <a:chExt cx="11425880" cy="2372726"/>
          </a:xfrm>
        </p:grpSpPr>
        <p:graphicFrame>
          <p:nvGraphicFramePr>
            <p:cNvPr id="15" name="Content Placeholder 4">
              <a:extLst>
                <a:ext uri="{FF2B5EF4-FFF2-40B4-BE49-F238E27FC236}">
                  <a16:creationId xmlns:a16="http://schemas.microsoft.com/office/drawing/2014/main" id="{23BDEA73-7F4C-104B-A5FC-BF46FDBE4849}"/>
                </a:ext>
              </a:extLst>
            </p:cNvPr>
            <p:cNvGraphicFramePr>
              <a:graphicFrameLocks/>
            </p:cNvGraphicFramePr>
            <p:nvPr/>
          </p:nvGraphicFramePr>
          <p:xfrm>
            <a:off x="379258" y="2262556"/>
            <a:ext cx="11425880" cy="13262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Can 15">
              <a:extLst>
                <a:ext uri="{FF2B5EF4-FFF2-40B4-BE49-F238E27FC236}">
                  <a16:creationId xmlns:a16="http://schemas.microsoft.com/office/drawing/2014/main" id="{210CC1B0-D44D-244A-9D8B-3328933DBF84}"/>
                </a:ext>
              </a:extLst>
            </p:cNvPr>
            <p:cNvSpPr/>
            <p:nvPr/>
          </p:nvSpPr>
          <p:spPr>
            <a:xfrm>
              <a:off x="1942593" y="3943620"/>
              <a:ext cx="1066800" cy="69166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dirty="0"/>
                <a:t>Data Lake</a:t>
              </a:r>
            </a:p>
          </p:txBody>
        </p:sp>
        <p:cxnSp>
          <p:nvCxnSpPr>
            <p:cNvPr id="17" name="Connector: Elbow 125">
              <a:extLst>
                <a:ext uri="{FF2B5EF4-FFF2-40B4-BE49-F238E27FC236}">
                  <a16:creationId xmlns:a16="http://schemas.microsoft.com/office/drawing/2014/main" id="{40B9C544-D90B-B74A-9FED-F21070F666DA}"/>
                </a:ext>
              </a:extLst>
            </p:cNvPr>
            <p:cNvCxnSpPr>
              <a:cxnSpLocks/>
              <a:endCxn id="16" idx="2"/>
            </p:cNvCxnSpPr>
            <p:nvPr/>
          </p:nvCxnSpPr>
          <p:spPr>
            <a:xfrm rot="16200000" flipH="1">
              <a:off x="1275396" y="3622254"/>
              <a:ext cx="812716" cy="521678"/>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8" name="Connector: Elbow 125">
              <a:extLst>
                <a:ext uri="{FF2B5EF4-FFF2-40B4-BE49-F238E27FC236}">
                  <a16:creationId xmlns:a16="http://schemas.microsoft.com/office/drawing/2014/main" id="{A7BDD545-2266-6D41-82B0-198D9809A314}"/>
                </a:ext>
              </a:extLst>
            </p:cNvPr>
            <p:cNvCxnSpPr>
              <a:cxnSpLocks/>
              <a:stCxn id="16" idx="4"/>
            </p:cNvCxnSpPr>
            <p:nvPr/>
          </p:nvCxnSpPr>
          <p:spPr>
            <a:xfrm flipV="1">
              <a:off x="3009393" y="3482412"/>
              <a:ext cx="521679" cy="807039"/>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9" name="Can 18">
              <a:extLst>
                <a:ext uri="{FF2B5EF4-FFF2-40B4-BE49-F238E27FC236}">
                  <a16:creationId xmlns:a16="http://schemas.microsoft.com/office/drawing/2014/main" id="{1775C178-46F2-7A48-999F-D9EB250CF874}"/>
                </a:ext>
              </a:extLst>
            </p:cNvPr>
            <p:cNvSpPr/>
            <p:nvPr/>
          </p:nvSpPr>
          <p:spPr>
            <a:xfrm>
              <a:off x="6265976" y="3943620"/>
              <a:ext cx="1066800" cy="69166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dirty="0"/>
                <a:t>Model Zoo</a:t>
              </a:r>
            </a:p>
          </p:txBody>
        </p:sp>
        <p:cxnSp>
          <p:nvCxnSpPr>
            <p:cNvPr id="20" name="Connector: Elbow 125">
              <a:extLst>
                <a:ext uri="{FF2B5EF4-FFF2-40B4-BE49-F238E27FC236}">
                  <a16:creationId xmlns:a16="http://schemas.microsoft.com/office/drawing/2014/main" id="{5B80E55C-7D4E-D547-B962-C0D8A785FA79}"/>
                </a:ext>
              </a:extLst>
            </p:cNvPr>
            <p:cNvCxnSpPr>
              <a:cxnSpLocks/>
              <a:endCxn id="19" idx="2"/>
            </p:cNvCxnSpPr>
            <p:nvPr/>
          </p:nvCxnSpPr>
          <p:spPr>
            <a:xfrm rot="16200000" flipH="1">
              <a:off x="5598779" y="3622254"/>
              <a:ext cx="812716" cy="521678"/>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1" name="Connector: Elbow 125">
              <a:extLst>
                <a:ext uri="{FF2B5EF4-FFF2-40B4-BE49-F238E27FC236}">
                  <a16:creationId xmlns:a16="http://schemas.microsoft.com/office/drawing/2014/main" id="{E7A7E88F-7339-6B49-9342-6762EB6236D1}"/>
                </a:ext>
              </a:extLst>
            </p:cNvPr>
            <p:cNvCxnSpPr>
              <a:cxnSpLocks/>
            </p:cNvCxnSpPr>
            <p:nvPr/>
          </p:nvCxnSpPr>
          <p:spPr>
            <a:xfrm flipV="1">
              <a:off x="7332776" y="3482412"/>
              <a:ext cx="521679" cy="807039"/>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22" name="Can 21">
              <a:extLst>
                <a:ext uri="{FF2B5EF4-FFF2-40B4-BE49-F238E27FC236}">
                  <a16:creationId xmlns:a16="http://schemas.microsoft.com/office/drawing/2014/main" id="{94FCE088-5828-4E40-94E1-ED86060BC344}"/>
                </a:ext>
              </a:extLst>
            </p:cNvPr>
            <p:cNvSpPr/>
            <p:nvPr/>
          </p:nvSpPr>
          <p:spPr>
            <a:xfrm>
              <a:off x="8789377" y="3943619"/>
              <a:ext cx="1066800" cy="69166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dirty="0"/>
                <a:t>Results DB</a:t>
              </a:r>
            </a:p>
          </p:txBody>
        </p:sp>
        <p:cxnSp>
          <p:nvCxnSpPr>
            <p:cNvPr id="23" name="Connector: Elbow 125">
              <a:extLst>
                <a:ext uri="{FF2B5EF4-FFF2-40B4-BE49-F238E27FC236}">
                  <a16:creationId xmlns:a16="http://schemas.microsoft.com/office/drawing/2014/main" id="{942729B3-A8E1-2F4E-8CAA-3F3E779E2A3C}"/>
                </a:ext>
              </a:extLst>
            </p:cNvPr>
            <p:cNvCxnSpPr>
              <a:cxnSpLocks/>
              <a:endCxn id="22" idx="2"/>
            </p:cNvCxnSpPr>
            <p:nvPr/>
          </p:nvCxnSpPr>
          <p:spPr>
            <a:xfrm rot="16200000" flipH="1">
              <a:off x="8122180" y="3622253"/>
              <a:ext cx="812716" cy="521678"/>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4" name="Connector: Elbow 125">
              <a:extLst>
                <a:ext uri="{FF2B5EF4-FFF2-40B4-BE49-F238E27FC236}">
                  <a16:creationId xmlns:a16="http://schemas.microsoft.com/office/drawing/2014/main" id="{CE5F2B27-684F-D247-B1A7-163AB05712B9}"/>
                </a:ext>
              </a:extLst>
            </p:cNvPr>
            <p:cNvCxnSpPr>
              <a:cxnSpLocks/>
              <a:stCxn id="22" idx="4"/>
            </p:cNvCxnSpPr>
            <p:nvPr/>
          </p:nvCxnSpPr>
          <p:spPr>
            <a:xfrm flipV="1">
              <a:off x="9856177" y="3482411"/>
              <a:ext cx="521679" cy="807039"/>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009183281"/>
      </p:ext>
    </p:extLst>
  </p:cSld>
  <p:clrMapOvr>
    <a:masterClrMapping/>
  </p:clrMapOvr>
  <mc:AlternateContent xmlns:mc="http://schemas.openxmlformats.org/markup-compatibility/2006" xmlns:p14="http://schemas.microsoft.com/office/powerpoint/2010/main">
    <mc:Choice Requires="p14">
      <p:transition spd="slow" p14:dur="2000" advTm="82030"/>
    </mc:Choice>
    <mc:Fallback xmlns="">
      <p:transition spd="slow" advTm="8203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63097F-8B56-1E4A-9E71-E0BC975CF4A1}"/>
              </a:ext>
            </a:extLst>
          </p:cNvPr>
          <p:cNvSpPr>
            <a:spLocks noGrp="1"/>
          </p:cNvSpPr>
          <p:nvPr>
            <p:ph idx="1"/>
          </p:nvPr>
        </p:nvSpPr>
        <p:spPr/>
        <p:txBody>
          <a:bodyPr>
            <a:normAutofit fontScale="92500"/>
          </a:bodyPr>
          <a:lstStyle/>
          <a:p>
            <a:pPr>
              <a:lnSpc>
                <a:spcPct val="110000"/>
              </a:lnSpc>
            </a:pPr>
            <a:r>
              <a:rPr lang="en-US" dirty="0"/>
              <a:t>Model Portability is key for:</a:t>
            </a:r>
          </a:p>
          <a:p>
            <a:pPr lvl="1">
              <a:lnSpc>
                <a:spcPct val="110000"/>
              </a:lnSpc>
            </a:pPr>
            <a:r>
              <a:rPr lang="en-US" dirty="0"/>
              <a:t>Releasing to the public</a:t>
            </a:r>
          </a:p>
          <a:p>
            <a:pPr lvl="1">
              <a:lnSpc>
                <a:spcPct val="110000"/>
              </a:lnSpc>
            </a:pPr>
            <a:r>
              <a:rPr lang="en-US" dirty="0"/>
              <a:t>Sending to partners for testing with internal data</a:t>
            </a:r>
          </a:p>
          <a:p>
            <a:pPr lvl="1">
              <a:lnSpc>
                <a:spcPct val="110000"/>
              </a:lnSpc>
            </a:pPr>
            <a:r>
              <a:rPr lang="en-US" dirty="0"/>
              <a:t>Incorporating into Multi-Parameter Optimization Loop for generative molecular design</a:t>
            </a:r>
          </a:p>
          <a:p>
            <a:pPr>
              <a:lnSpc>
                <a:spcPct val="110000"/>
              </a:lnSpc>
            </a:pPr>
            <a:r>
              <a:rPr lang="en-US" dirty="0"/>
              <a:t>Serialized models are saved to model zoo or disk with detailed metadata</a:t>
            </a:r>
          </a:p>
          <a:p>
            <a:pPr>
              <a:lnSpc>
                <a:spcPct val="110000"/>
              </a:lnSpc>
            </a:pPr>
            <a:r>
              <a:rPr lang="en-US" dirty="0"/>
              <a:t>Support complex queries for model selection</a:t>
            </a:r>
          </a:p>
          <a:p>
            <a:pPr>
              <a:lnSpc>
                <a:spcPct val="110000"/>
              </a:lnSpc>
            </a:pPr>
            <a:r>
              <a:rPr lang="en-US" dirty="0"/>
              <a:t>One command generates queries from dictionary or JSON file, searches model zoo, and loads matching models </a:t>
            </a:r>
          </a:p>
        </p:txBody>
      </p:sp>
      <p:sp>
        <p:nvSpPr>
          <p:cNvPr id="4" name="Slide Number Placeholder 3">
            <a:extLst>
              <a:ext uri="{FF2B5EF4-FFF2-40B4-BE49-F238E27FC236}">
                <a16:creationId xmlns:a16="http://schemas.microsoft.com/office/drawing/2014/main" id="{2722AA2A-F278-1B4D-BFC6-0B9B0EC7CA56}"/>
              </a:ext>
            </a:extLst>
          </p:cNvPr>
          <p:cNvSpPr>
            <a:spLocks noGrp="1"/>
          </p:cNvSpPr>
          <p:nvPr>
            <p:ph type="sldNum" sz="quarter" idx="12"/>
          </p:nvPr>
        </p:nvSpPr>
        <p:spPr/>
        <p:txBody>
          <a:bodyPr/>
          <a:lstStyle/>
          <a:p>
            <a:fld id="{D5F11FED-66BC-4C03-9016-FD41D1C797D0}" type="slidenum">
              <a:rPr lang="en-US" smtClean="0"/>
              <a:t>12</a:t>
            </a:fld>
            <a:endParaRPr lang="en-US"/>
          </a:p>
        </p:txBody>
      </p:sp>
      <p:grpSp>
        <p:nvGrpSpPr>
          <p:cNvPr id="9" name="Group 8">
            <a:extLst>
              <a:ext uri="{FF2B5EF4-FFF2-40B4-BE49-F238E27FC236}">
                <a16:creationId xmlns:a16="http://schemas.microsoft.com/office/drawing/2014/main" id="{A65432D3-7CE8-2B43-9C4D-2BF37B8179AA}"/>
              </a:ext>
            </a:extLst>
          </p:cNvPr>
          <p:cNvGrpSpPr/>
          <p:nvPr/>
        </p:nvGrpSpPr>
        <p:grpSpPr>
          <a:xfrm>
            <a:off x="445477" y="105508"/>
            <a:ext cx="11207261" cy="926123"/>
            <a:chOff x="379258" y="2262556"/>
            <a:chExt cx="11425880" cy="2372726"/>
          </a:xfrm>
        </p:grpSpPr>
        <p:graphicFrame>
          <p:nvGraphicFramePr>
            <p:cNvPr id="10" name="Content Placeholder 4">
              <a:extLst>
                <a:ext uri="{FF2B5EF4-FFF2-40B4-BE49-F238E27FC236}">
                  <a16:creationId xmlns:a16="http://schemas.microsoft.com/office/drawing/2014/main" id="{83469146-DB62-3D40-ABEC-D2D42CC2A144}"/>
                </a:ext>
              </a:extLst>
            </p:cNvPr>
            <p:cNvGraphicFramePr>
              <a:graphicFrameLocks/>
            </p:cNvGraphicFramePr>
            <p:nvPr/>
          </p:nvGraphicFramePr>
          <p:xfrm>
            <a:off x="379258" y="2262556"/>
            <a:ext cx="11425880" cy="13262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an 10">
              <a:extLst>
                <a:ext uri="{FF2B5EF4-FFF2-40B4-BE49-F238E27FC236}">
                  <a16:creationId xmlns:a16="http://schemas.microsoft.com/office/drawing/2014/main" id="{B0D1A8B1-1E39-C946-A25F-101A7BFE15C6}"/>
                </a:ext>
              </a:extLst>
            </p:cNvPr>
            <p:cNvSpPr/>
            <p:nvPr/>
          </p:nvSpPr>
          <p:spPr>
            <a:xfrm>
              <a:off x="1942593" y="3943620"/>
              <a:ext cx="1066800" cy="69166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dirty="0"/>
                <a:t>Data Lake</a:t>
              </a:r>
            </a:p>
          </p:txBody>
        </p:sp>
        <p:cxnSp>
          <p:nvCxnSpPr>
            <p:cNvPr id="12" name="Connector: Elbow 125">
              <a:extLst>
                <a:ext uri="{FF2B5EF4-FFF2-40B4-BE49-F238E27FC236}">
                  <a16:creationId xmlns:a16="http://schemas.microsoft.com/office/drawing/2014/main" id="{A45BBC8F-4A64-1944-8360-B7BB608A8DEA}"/>
                </a:ext>
              </a:extLst>
            </p:cNvPr>
            <p:cNvCxnSpPr>
              <a:cxnSpLocks/>
              <a:endCxn id="11" idx="2"/>
            </p:cNvCxnSpPr>
            <p:nvPr/>
          </p:nvCxnSpPr>
          <p:spPr>
            <a:xfrm rot="16200000" flipH="1">
              <a:off x="1275396" y="3622254"/>
              <a:ext cx="812716" cy="521678"/>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3" name="Connector: Elbow 125">
              <a:extLst>
                <a:ext uri="{FF2B5EF4-FFF2-40B4-BE49-F238E27FC236}">
                  <a16:creationId xmlns:a16="http://schemas.microsoft.com/office/drawing/2014/main" id="{DE90B14E-8F3F-D94C-8026-FD8F1C0E4FC9}"/>
                </a:ext>
              </a:extLst>
            </p:cNvPr>
            <p:cNvCxnSpPr>
              <a:cxnSpLocks/>
              <a:stCxn id="11" idx="4"/>
            </p:cNvCxnSpPr>
            <p:nvPr/>
          </p:nvCxnSpPr>
          <p:spPr>
            <a:xfrm flipV="1">
              <a:off x="3009393" y="3482412"/>
              <a:ext cx="521679" cy="807039"/>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4" name="Can 13">
              <a:extLst>
                <a:ext uri="{FF2B5EF4-FFF2-40B4-BE49-F238E27FC236}">
                  <a16:creationId xmlns:a16="http://schemas.microsoft.com/office/drawing/2014/main" id="{FC297C5E-8AA3-D24C-BB02-4BAED8312D20}"/>
                </a:ext>
              </a:extLst>
            </p:cNvPr>
            <p:cNvSpPr/>
            <p:nvPr/>
          </p:nvSpPr>
          <p:spPr>
            <a:xfrm>
              <a:off x="6265976" y="3943620"/>
              <a:ext cx="1066800" cy="691662"/>
            </a:xfrm>
            <a:prstGeom prst="can">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dirty="0"/>
                <a:t>Model Zoo</a:t>
              </a:r>
            </a:p>
          </p:txBody>
        </p:sp>
        <p:cxnSp>
          <p:nvCxnSpPr>
            <p:cNvPr id="15" name="Connector: Elbow 125">
              <a:extLst>
                <a:ext uri="{FF2B5EF4-FFF2-40B4-BE49-F238E27FC236}">
                  <a16:creationId xmlns:a16="http://schemas.microsoft.com/office/drawing/2014/main" id="{CC593499-4BFE-8A4A-B811-965241483927}"/>
                </a:ext>
              </a:extLst>
            </p:cNvPr>
            <p:cNvCxnSpPr>
              <a:cxnSpLocks/>
              <a:endCxn id="14" idx="2"/>
            </p:cNvCxnSpPr>
            <p:nvPr/>
          </p:nvCxnSpPr>
          <p:spPr>
            <a:xfrm rot="16200000" flipH="1">
              <a:off x="5598779" y="3622254"/>
              <a:ext cx="812716" cy="521678"/>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6" name="Connector: Elbow 125">
              <a:extLst>
                <a:ext uri="{FF2B5EF4-FFF2-40B4-BE49-F238E27FC236}">
                  <a16:creationId xmlns:a16="http://schemas.microsoft.com/office/drawing/2014/main" id="{DECC5739-91A9-AA49-868F-765740206FA5}"/>
                </a:ext>
              </a:extLst>
            </p:cNvPr>
            <p:cNvCxnSpPr>
              <a:cxnSpLocks/>
            </p:cNvCxnSpPr>
            <p:nvPr/>
          </p:nvCxnSpPr>
          <p:spPr>
            <a:xfrm flipV="1">
              <a:off x="7332776" y="3482412"/>
              <a:ext cx="521679" cy="807039"/>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7" name="Can 16">
              <a:extLst>
                <a:ext uri="{FF2B5EF4-FFF2-40B4-BE49-F238E27FC236}">
                  <a16:creationId xmlns:a16="http://schemas.microsoft.com/office/drawing/2014/main" id="{5E30A71F-C953-1A46-9A82-0AA78975FD03}"/>
                </a:ext>
              </a:extLst>
            </p:cNvPr>
            <p:cNvSpPr/>
            <p:nvPr/>
          </p:nvSpPr>
          <p:spPr>
            <a:xfrm>
              <a:off x="8789377" y="3943619"/>
              <a:ext cx="1066800" cy="691662"/>
            </a:xfrm>
            <a:prstGeom prst="can">
              <a:avLst/>
            </a:prstGeom>
            <a:solidFill>
              <a:srgbClr val="7030A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dirty="0"/>
                <a:t>Results DB</a:t>
              </a:r>
            </a:p>
          </p:txBody>
        </p:sp>
        <p:cxnSp>
          <p:nvCxnSpPr>
            <p:cNvPr id="18" name="Connector: Elbow 125">
              <a:extLst>
                <a:ext uri="{FF2B5EF4-FFF2-40B4-BE49-F238E27FC236}">
                  <a16:creationId xmlns:a16="http://schemas.microsoft.com/office/drawing/2014/main" id="{8A64B917-3EF5-794D-92F1-2A855CEE111E}"/>
                </a:ext>
              </a:extLst>
            </p:cNvPr>
            <p:cNvCxnSpPr>
              <a:cxnSpLocks/>
              <a:endCxn id="17" idx="2"/>
            </p:cNvCxnSpPr>
            <p:nvPr/>
          </p:nvCxnSpPr>
          <p:spPr>
            <a:xfrm rot="16200000" flipH="1">
              <a:off x="8122180" y="3622253"/>
              <a:ext cx="812716" cy="521678"/>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9" name="Connector: Elbow 125">
              <a:extLst>
                <a:ext uri="{FF2B5EF4-FFF2-40B4-BE49-F238E27FC236}">
                  <a16:creationId xmlns:a16="http://schemas.microsoft.com/office/drawing/2014/main" id="{9677EAD4-0ED4-B54C-B2E0-160A96CD2AB3}"/>
                </a:ext>
              </a:extLst>
            </p:cNvPr>
            <p:cNvCxnSpPr>
              <a:cxnSpLocks/>
              <a:stCxn id="17" idx="4"/>
            </p:cNvCxnSpPr>
            <p:nvPr/>
          </p:nvCxnSpPr>
          <p:spPr>
            <a:xfrm flipV="1">
              <a:off x="9856177" y="3482411"/>
              <a:ext cx="521679" cy="807039"/>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854196435"/>
      </p:ext>
    </p:extLst>
  </p:cSld>
  <p:clrMapOvr>
    <a:masterClrMapping/>
  </p:clrMapOvr>
  <mc:AlternateContent xmlns:mc="http://schemas.openxmlformats.org/markup-compatibility/2006" xmlns:p14="http://schemas.microsoft.com/office/powerpoint/2010/main">
    <mc:Choice Requires="p14">
      <p:transition spd="slow" p14:dur="2000" advTm="55501"/>
    </mc:Choice>
    <mc:Fallback xmlns="">
      <p:transition spd="slow" advTm="5550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63097F-8B56-1E4A-9E71-E0BC975CF4A1}"/>
              </a:ext>
            </a:extLst>
          </p:cNvPr>
          <p:cNvSpPr>
            <a:spLocks noGrp="1"/>
          </p:cNvSpPr>
          <p:nvPr>
            <p:ph idx="1"/>
          </p:nvPr>
        </p:nvSpPr>
        <p:spPr/>
        <p:txBody>
          <a:bodyPr>
            <a:normAutofit/>
          </a:bodyPr>
          <a:lstStyle/>
          <a:p>
            <a:pPr>
              <a:lnSpc>
                <a:spcPct val="100000"/>
              </a:lnSpc>
            </a:pPr>
            <a:r>
              <a:rPr lang="en-US" dirty="0"/>
              <a:t>Our models predict</a:t>
            </a:r>
          </a:p>
          <a:p>
            <a:pPr lvl="1">
              <a:lnSpc>
                <a:spcPct val="100000"/>
              </a:lnSpc>
            </a:pPr>
            <a:r>
              <a:rPr lang="en-US" dirty="0"/>
              <a:t>Binding activation/inhibition values for safety-relevant proteins</a:t>
            </a:r>
          </a:p>
          <a:p>
            <a:pPr lvl="1">
              <a:lnSpc>
                <a:spcPct val="100000"/>
              </a:lnSpc>
            </a:pPr>
            <a:r>
              <a:rPr lang="en-US" dirty="0"/>
              <a:t>Pharmacokinetic parameters for input into QSP models</a:t>
            </a:r>
          </a:p>
          <a:p>
            <a:pPr lvl="1">
              <a:lnSpc>
                <a:spcPct val="100000"/>
              </a:lnSpc>
            </a:pPr>
            <a:r>
              <a:rPr lang="en-US" dirty="0"/>
              <a:t>Also working on hybrid ML/Molecular Dynamics models</a:t>
            </a:r>
          </a:p>
          <a:p>
            <a:pPr>
              <a:lnSpc>
                <a:spcPct val="100000"/>
              </a:lnSpc>
            </a:pPr>
            <a:r>
              <a:rPr lang="en-US" dirty="0"/>
              <a:t>Calculate model-based uncertainty quantification metrics</a:t>
            </a:r>
          </a:p>
          <a:p>
            <a:pPr>
              <a:lnSpc>
                <a:spcPct val="100000"/>
              </a:lnSpc>
            </a:pPr>
            <a:r>
              <a:rPr lang="en-US" dirty="0"/>
              <a:t>If ground truth provided, calculate a variety of prediction accuracy metrics</a:t>
            </a:r>
          </a:p>
          <a:p>
            <a:pPr>
              <a:lnSpc>
                <a:spcPct val="100000"/>
              </a:lnSpc>
            </a:pPr>
            <a:r>
              <a:rPr lang="en-US" dirty="0"/>
              <a:t>All predictions and results saved to Results Database or file system based on user preference</a:t>
            </a:r>
          </a:p>
          <a:p>
            <a:pPr lvl="1">
              <a:lnSpc>
                <a:spcPct val="100000"/>
              </a:lnSpc>
            </a:pPr>
            <a:endParaRPr lang="en-US" dirty="0"/>
          </a:p>
        </p:txBody>
      </p:sp>
      <p:sp>
        <p:nvSpPr>
          <p:cNvPr id="4" name="Slide Number Placeholder 3">
            <a:extLst>
              <a:ext uri="{FF2B5EF4-FFF2-40B4-BE49-F238E27FC236}">
                <a16:creationId xmlns:a16="http://schemas.microsoft.com/office/drawing/2014/main" id="{2722AA2A-F278-1B4D-BFC6-0B9B0EC7CA56}"/>
              </a:ext>
            </a:extLst>
          </p:cNvPr>
          <p:cNvSpPr>
            <a:spLocks noGrp="1"/>
          </p:cNvSpPr>
          <p:nvPr>
            <p:ph type="sldNum" sz="quarter" idx="12"/>
          </p:nvPr>
        </p:nvSpPr>
        <p:spPr/>
        <p:txBody>
          <a:bodyPr/>
          <a:lstStyle/>
          <a:p>
            <a:fld id="{D5F11FED-66BC-4C03-9016-FD41D1C797D0}" type="slidenum">
              <a:rPr lang="en-US" smtClean="0"/>
              <a:t>13</a:t>
            </a:fld>
            <a:endParaRPr lang="en-US"/>
          </a:p>
        </p:txBody>
      </p:sp>
      <p:grpSp>
        <p:nvGrpSpPr>
          <p:cNvPr id="9" name="Group 8">
            <a:extLst>
              <a:ext uri="{FF2B5EF4-FFF2-40B4-BE49-F238E27FC236}">
                <a16:creationId xmlns:a16="http://schemas.microsoft.com/office/drawing/2014/main" id="{A65432D3-7CE8-2B43-9C4D-2BF37B8179AA}"/>
              </a:ext>
            </a:extLst>
          </p:cNvPr>
          <p:cNvGrpSpPr/>
          <p:nvPr/>
        </p:nvGrpSpPr>
        <p:grpSpPr>
          <a:xfrm>
            <a:off x="445477" y="105508"/>
            <a:ext cx="11207261" cy="926123"/>
            <a:chOff x="379258" y="2262556"/>
            <a:chExt cx="11425880" cy="2372726"/>
          </a:xfrm>
        </p:grpSpPr>
        <p:graphicFrame>
          <p:nvGraphicFramePr>
            <p:cNvPr id="10" name="Content Placeholder 4">
              <a:extLst>
                <a:ext uri="{FF2B5EF4-FFF2-40B4-BE49-F238E27FC236}">
                  <a16:creationId xmlns:a16="http://schemas.microsoft.com/office/drawing/2014/main" id="{83469146-DB62-3D40-ABEC-D2D42CC2A144}"/>
                </a:ext>
              </a:extLst>
            </p:cNvPr>
            <p:cNvGraphicFramePr>
              <a:graphicFrameLocks/>
            </p:cNvGraphicFramePr>
            <p:nvPr/>
          </p:nvGraphicFramePr>
          <p:xfrm>
            <a:off x="379258" y="2262556"/>
            <a:ext cx="11425880" cy="1326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Can 10">
              <a:extLst>
                <a:ext uri="{FF2B5EF4-FFF2-40B4-BE49-F238E27FC236}">
                  <a16:creationId xmlns:a16="http://schemas.microsoft.com/office/drawing/2014/main" id="{B0D1A8B1-1E39-C946-A25F-101A7BFE15C6}"/>
                </a:ext>
              </a:extLst>
            </p:cNvPr>
            <p:cNvSpPr/>
            <p:nvPr/>
          </p:nvSpPr>
          <p:spPr>
            <a:xfrm>
              <a:off x="1942593" y="3943620"/>
              <a:ext cx="1066800" cy="69166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dirty="0"/>
                <a:t>Data Lake</a:t>
              </a:r>
            </a:p>
          </p:txBody>
        </p:sp>
        <p:cxnSp>
          <p:nvCxnSpPr>
            <p:cNvPr id="12" name="Connector: Elbow 125">
              <a:extLst>
                <a:ext uri="{FF2B5EF4-FFF2-40B4-BE49-F238E27FC236}">
                  <a16:creationId xmlns:a16="http://schemas.microsoft.com/office/drawing/2014/main" id="{A45BBC8F-4A64-1944-8360-B7BB608A8DEA}"/>
                </a:ext>
              </a:extLst>
            </p:cNvPr>
            <p:cNvCxnSpPr>
              <a:cxnSpLocks/>
              <a:endCxn id="11" idx="2"/>
            </p:cNvCxnSpPr>
            <p:nvPr/>
          </p:nvCxnSpPr>
          <p:spPr>
            <a:xfrm rot="16200000" flipH="1">
              <a:off x="1275396" y="3622254"/>
              <a:ext cx="812716" cy="521678"/>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3" name="Connector: Elbow 125">
              <a:extLst>
                <a:ext uri="{FF2B5EF4-FFF2-40B4-BE49-F238E27FC236}">
                  <a16:creationId xmlns:a16="http://schemas.microsoft.com/office/drawing/2014/main" id="{DE90B14E-8F3F-D94C-8026-FD8F1C0E4FC9}"/>
                </a:ext>
              </a:extLst>
            </p:cNvPr>
            <p:cNvCxnSpPr>
              <a:cxnSpLocks/>
              <a:stCxn id="11" idx="4"/>
            </p:cNvCxnSpPr>
            <p:nvPr/>
          </p:nvCxnSpPr>
          <p:spPr>
            <a:xfrm flipV="1">
              <a:off x="3009393" y="3482412"/>
              <a:ext cx="521679" cy="807039"/>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4" name="Can 13">
              <a:extLst>
                <a:ext uri="{FF2B5EF4-FFF2-40B4-BE49-F238E27FC236}">
                  <a16:creationId xmlns:a16="http://schemas.microsoft.com/office/drawing/2014/main" id="{FC297C5E-8AA3-D24C-BB02-4BAED8312D20}"/>
                </a:ext>
              </a:extLst>
            </p:cNvPr>
            <p:cNvSpPr/>
            <p:nvPr/>
          </p:nvSpPr>
          <p:spPr>
            <a:xfrm>
              <a:off x="6265976" y="3943620"/>
              <a:ext cx="1066800" cy="69166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dirty="0"/>
                <a:t>Model Zoo</a:t>
              </a:r>
            </a:p>
          </p:txBody>
        </p:sp>
        <p:cxnSp>
          <p:nvCxnSpPr>
            <p:cNvPr id="15" name="Connector: Elbow 125">
              <a:extLst>
                <a:ext uri="{FF2B5EF4-FFF2-40B4-BE49-F238E27FC236}">
                  <a16:creationId xmlns:a16="http://schemas.microsoft.com/office/drawing/2014/main" id="{CC593499-4BFE-8A4A-B811-965241483927}"/>
                </a:ext>
              </a:extLst>
            </p:cNvPr>
            <p:cNvCxnSpPr>
              <a:cxnSpLocks/>
              <a:endCxn id="14" idx="2"/>
            </p:cNvCxnSpPr>
            <p:nvPr/>
          </p:nvCxnSpPr>
          <p:spPr>
            <a:xfrm rot="16200000" flipH="1">
              <a:off x="5598779" y="3622254"/>
              <a:ext cx="812716" cy="521678"/>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6" name="Connector: Elbow 125">
              <a:extLst>
                <a:ext uri="{FF2B5EF4-FFF2-40B4-BE49-F238E27FC236}">
                  <a16:creationId xmlns:a16="http://schemas.microsoft.com/office/drawing/2014/main" id="{DECC5739-91A9-AA49-868F-765740206FA5}"/>
                </a:ext>
              </a:extLst>
            </p:cNvPr>
            <p:cNvCxnSpPr>
              <a:cxnSpLocks/>
            </p:cNvCxnSpPr>
            <p:nvPr/>
          </p:nvCxnSpPr>
          <p:spPr>
            <a:xfrm flipV="1">
              <a:off x="7332776" y="3482412"/>
              <a:ext cx="521679" cy="807039"/>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7" name="Can 16">
              <a:extLst>
                <a:ext uri="{FF2B5EF4-FFF2-40B4-BE49-F238E27FC236}">
                  <a16:creationId xmlns:a16="http://schemas.microsoft.com/office/drawing/2014/main" id="{5E30A71F-C953-1A46-9A82-0AA78975FD03}"/>
                </a:ext>
              </a:extLst>
            </p:cNvPr>
            <p:cNvSpPr/>
            <p:nvPr/>
          </p:nvSpPr>
          <p:spPr>
            <a:xfrm>
              <a:off x="8789377" y="3943619"/>
              <a:ext cx="1066800" cy="691662"/>
            </a:xfrm>
            <a:prstGeom prst="can">
              <a:avLst/>
            </a:prstGeom>
            <a:solidFill>
              <a:schemeClr val="accent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dirty="0"/>
                <a:t>Results DB</a:t>
              </a:r>
            </a:p>
          </p:txBody>
        </p:sp>
        <p:cxnSp>
          <p:nvCxnSpPr>
            <p:cNvPr id="18" name="Connector: Elbow 125">
              <a:extLst>
                <a:ext uri="{FF2B5EF4-FFF2-40B4-BE49-F238E27FC236}">
                  <a16:creationId xmlns:a16="http://schemas.microsoft.com/office/drawing/2014/main" id="{8A64B917-3EF5-794D-92F1-2A855CEE111E}"/>
                </a:ext>
              </a:extLst>
            </p:cNvPr>
            <p:cNvCxnSpPr>
              <a:cxnSpLocks/>
              <a:endCxn id="17" idx="2"/>
            </p:cNvCxnSpPr>
            <p:nvPr/>
          </p:nvCxnSpPr>
          <p:spPr>
            <a:xfrm rot="16200000" flipH="1">
              <a:off x="8122180" y="3622253"/>
              <a:ext cx="812716" cy="521678"/>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9" name="Connector: Elbow 125">
              <a:extLst>
                <a:ext uri="{FF2B5EF4-FFF2-40B4-BE49-F238E27FC236}">
                  <a16:creationId xmlns:a16="http://schemas.microsoft.com/office/drawing/2014/main" id="{9677EAD4-0ED4-B54C-B2E0-160A96CD2AB3}"/>
                </a:ext>
              </a:extLst>
            </p:cNvPr>
            <p:cNvCxnSpPr>
              <a:cxnSpLocks/>
              <a:stCxn id="17" idx="4"/>
            </p:cNvCxnSpPr>
            <p:nvPr/>
          </p:nvCxnSpPr>
          <p:spPr>
            <a:xfrm flipV="1">
              <a:off x="9856177" y="3482411"/>
              <a:ext cx="521679" cy="807039"/>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556856480"/>
      </p:ext>
    </p:extLst>
  </p:cSld>
  <p:clrMapOvr>
    <a:masterClrMapping/>
  </p:clrMapOvr>
  <mc:AlternateContent xmlns:mc="http://schemas.openxmlformats.org/markup-compatibility/2006" xmlns:p14="http://schemas.microsoft.com/office/powerpoint/2010/main">
    <mc:Choice Requires="p14">
      <p:transition spd="slow" p14:dur="2000" advTm="39987"/>
    </mc:Choice>
    <mc:Fallback xmlns="">
      <p:transition spd="slow" advTm="3998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A3C4E-FE2B-CE46-A2EA-0DF7B7FFE459}"/>
              </a:ext>
            </a:extLst>
          </p:cNvPr>
          <p:cNvSpPr>
            <a:spLocks noGrp="1"/>
          </p:cNvSpPr>
          <p:nvPr>
            <p:ph type="title"/>
          </p:nvPr>
        </p:nvSpPr>
        <p:spPr>
          <a:prstGeom prst="rect">
            <a:avLst/>
          </a:prstGeom>
        </p:spPr>
        <p:txBody>
          <a:bodyPr anchor="ctr">
            <a:normAutofit/>
          </a:bodyPr>
          <a:lstStyle/>
          <a:p>
            <a:r>
              <a:rPr lang="en-US" dirty="0"/>
              <a:t>Model-building summary</a:t>
            </a:r>
          </a:p>
        </p:txBody>
      </p:sp>
      <p:graphicFrame>
        <p:nvGraphicFramePr>
          <p:cNvPr id="6" name="Content Placeholder 2">
            <a:extLst>
              <a:ext uri="{FF2B5EF4-FFF2-40B4-BE49-F238E27FC236}">
                <a16:creationId xmlns:a16="http://schemas.microsoft.com/office/drawing/2014/main" id="{3FBAA811-51A5-456B-95C0-E860F8E8B5D2}"/>
              </a:ext>
            </a:extLst>
          </p:cNvPr>
          <p:cNvGraphicFramePr>
            <a:graphicFrameLocks noGrp="1"/>
          </p:cNvGraphicFramePr>
          <p:nvPr>
            <p:ph idx="1"/>
          </p:nvPr>
        </p:nvGraphicFramePr>
        <p:xfrm>
          <a:off x="838200" y="1231900"/>
          <a:ext cx="10515600" cy="4840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2D5F6936-FDC3-FE42-8815-9B73B0F8DC40}"/>
              </a:ext>
            </a:extLst>
          </p:cNvPr>
          <p:cNvSpPr>
            <a:spLocks noGrp="1"/>
          </p:cNvSpPr>
          <p:nvPr>
            <p:ph type="sldNum" sz="quarter" idx="12"/>
          </p:nvPr>
        </p:nvSpPr>
        <p:spPr>
          <a:prstGeom prst="rect">
            <a:avLst/>
          </a:prstGeom>
        </p:spPr>
        <p:txBody>
          <a:bodyPr anchor="ctr">
            <a:normAutofit/>
          </a:bodyPr>
          <a:lstStyle/>
          <a:p>
            <a:pPr>
              <a:spcAft>
                <a:spcPts val="600"/>
              </a:spcAft>
            </a:pPr>
            <a:fld id="{D5F11FED-66BC-4C03-9016-FD41D1C797D0}" type="slidenum">
              <a:rPr lang="en-US" smtClean="0"/>
              <a:pPr>
                <a:spcAft>
                  <a:spcPts val="600"/>
                </a:spcAft>
              </a:pPr>
              <a:t>14</a:t>
            </a:fld>
            <a:endParaRPr lang="en-US"/>
          </a:p>
        </p:txBody>
      </p:sp>
    </p:spTree>
    <p:extLst>
      <p:ext uri="{BB962C8B-B14F-4D97-AF65-F5344CB8AC3E}">
        <p14:creationId xmlns:p14="http://schemas.microsoft.com/office/powerpoint/2010/main" val="1899689750"/>
      </p:ext>
    </p:extLst>
  </p:cSld>
  <p:clrMapOvr>
    <a:masterClrMapping/>
  </p:clrMapOvr>
  <mc:AlternateContent xmlns:mc="http://schemas.openxmlformats.org/markup-compatibility/2006" xmlns:p14="http://schemas.microsoft.com/office/powerpoint/2010/main">
    <mc:Choice Requires="p14">
      <p:transition spd="slow" p14:dur="2000" advTm="31307"/>
    </mc:Choice>
    <mc:Fallback xmlns="">
      <p:transition spd="slow" advTm="3130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B0779-9D32-7844-984A-2066DE88ADE3}"/>
              </a:ext>
            </a:extLst>
          </p:cNvPr>
          <p:cNvSpPr>
            <a:spLocks noGrp="1"/>
          </p:cNvSpPr>
          <p:nvPr>
            <p:ph type="title"/>
          </p:nvPr>
        </p:nvSpPr>
        <p:spPr/>
        <p:txBody>
          <a:bodyPr>
            <a:normAutofit/>
          </a:bodyPr>
          <a:lstStyle/>
          <a:p>
            <a:r>
              <a:rPr lang="en-US" dirty="0"/>
              <a:t>PK datasets vary in size and model accuracy</a:t>
            </a:r>
          </a:p>
        </p:txBody>
      </p:sp>
      <p:sp>
        <p:nvSpPr>
          <p:cNvPr id="4" name="Slide Number Placeholder 3">
            <a:extLst>
              <a:ext uri="{FF2B5EF4-FFF2-40B4-BE49-F238E27FC236}">
                <a16:creationId xmlns:a16="http://schemas.microsoft.com/office/drawing/2014/main" id="{8AB4D205-437F-FF40-8EFE-FCA08EEA6DE0}"/>
              </a:ext>
            </a:extLst>
          </p:cNvPr>
          <p:cNvSpPr>
            <a:spLocks noGrp="1"/>
          </p:cNvSpPr>
          <p:nvPr>
            <p:ph type="sldNum" sz="quarter" idx="12"/>
          </p:nvPr>
        </p:nvSpPr>
        <p:spPr/>
        <p:txBody>
          <a:bodyPr/>
          <a:lstStyle/>
          <a:p>
            <a:fld id="{D5F11FED-66BC-4C03-9016-FD41D1C797D0}" type="slidenum">
              <a:rPr lang="en-US" smtClean="0"/>
              <a:t>15</a:t>
            </a:fld>
            <a:endParaRPr lang="en-US"/>
          </a:p>
        </p:txBody>
      </p:sp>
      <p:sp>
        <p:nvSpPr>
          <p:cNvPr id="5" name="TextBox 4">
            <a:extLst>
              <a:ext uri="{FF2B5EF4-FFF2-40B4-BE49-F238E27FC236}">
                <a16:creationId xmlns:a16="http://schemas.microsoft.com/office/drawing/2014/main" id="{8B8C9C88-0C85-CE44-9FD2-85F15537754F}"/>
              </a:ext>
            </a:extLst>
          </p:cNvPr>
          <p:cNvSpPr txBox="1"/>
          <p:nvPr/>
        </p:nvSpPr>
        <p:spPr>
          <a:xfrm>
            <a:off x="9173028" y="1482553"/>
            <a:ext cx="2743200" cy="3139321"/>
          </a:xfrm>
          <a:prstGeom prst="rect">
            <a:avLst/>
          </a:prstGeom>
          <a:noFill/>
        </p:spPr>
        <p:txBody>
          <a:bodyPr wrap="square" rtlCol="0">
            <a:spAutoFit/>
          </a:bodyPr>
          <a:lstStyle/>
          <a:p>
            <a:pPr marL="285750" indent="-285750">
              <a:buFont typeface="Arial" panose="020B0604020202020204" pitchFamily="34" charset="0"/>
              <a:buChar char="•"/>
            </a:pPr>
            <a:r>
              <a:rPr lang="en-US" dirty="0"/>
              <a:t>Assays range in size from 71 to 123,759 compounds</a:t>
            </a:r>
          </a:p>
          <a:p>
            <a:pPr marL="285750" indent="-285750">
              <a:buFont typeface="Arial" panose="020B0604020202020204" pitchFamily="34" charset="0"/>
              <a:buChar char="•"/>
            </a:pPr>
            <a:r>
              <a:rPr lang="en-US" dirty="0"/>
              <a:t>5 of the assays show improvement with NN</a:t>
            </a:r>
          </a:p>
          <a:p>
            <a:pPr marL="285750" indent="-285750">
              <a:buFont typeface="Arial" panose="020B0604020202020204" pitchFamily="34" charset="0"/>
              <a:buChar char="•"/>
            </a:pPr>
            <a:r>
              <a:rPr lang="en-US" dirty="0"/>
              <a:t>Descriptors and </a:t>
            </a:r>
            <a:r>
              <a:rPr lang="en-US" dirty="0" err="1"/>
              <a:t>Graphconv</a:t>
            </a:r>
            <a:r>
              <a:rPr lang="en-US" dirty="0"/>
              <a:t> outperform ECFP</a:t>
            </a:r>
          </a:p>
          <a:p>
            <a:pPr marL="285750" indent="-285750">
              <a:buFont typeface="Arial" panose="020B0604020202020204" pitchFamily="34" charset="0"/>
              <a:buChar char="•"/>
            </a:pPr>
            <a:r>
              <a:rPr lang="en-US" dirty="0"/>
              <a:t>Test set R</a:t>
            </a:r>
            <a:r>
              <a:rPr lang="en-US" baseline="30000" dirty="0"/>
              <a:t>2</a:t>
            </a:r>
            <a:r>
              <a:rPr lang="en-US" dirty="0"/>
              <a:t> ranges from &lt;0 to 0.7</a:t>
            </a:r>
          </a:p>
        </p:txBody>
      </p:sp>
      <p:pic>
        <p:nvPicPr>
          <p:cNvPr id="6" name="Picture 5">
            <a:extLst>
              <a:ext uri="{FF2B5EF4-FFF2-40B4-BE49-F238E27FC236}">
                <a16:creationId xmlns:a16="http://schemas.microsoft.com/office/drawing/2014/main" id="{5C1CA27A-C563-9E4A-B096-625FE4DBA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73" y="1312849"/>
            <a:ext cx="8877606" cy="4534795"/>
          </a:xfrm>
          <a:prstGeom prst="rect">
            <a:avLst/>
          </a:prstGeom>
        </p:spPr>
      </p:pic>
    </p:spTree>
    <p:extLst>
      <p:ext uri="{BB962C8B-B14F-4D97-AF65-F5344CB8AC3E}">
        <p14:creationId xmlns:p14="http://schemas.microsoft.com/office/powerpoint/2010/main" val="3876558264"/>
      </p:ext>
    </p:extLst>
  </p:cSld>
  <p:clrMapOvr>
    <a:masterClrMapping/>
  </p:clrMapOvr>
  <mc:AlternateContent xmlns:mc="http://schemas.openxmlformats.org/markup-compatibility/2006" xmlns:p14="http://schemas.microsoft.com/office/powerpoint/2010/main">
    <mc:Choice Requires="p14">
      <p:transition spd="slow" p14:dur="2000" advTm="26320"/>
    </mc:Choice>
    <mc:Fallback xmlns="">
      <p:transition spd="slow" advTm="2632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87026-5490-2547-ACB5-1AD5263CEC69}"/>
              </a:ext>
            </a:extLst>
          </p:cNvPr>
          <p:cNvSpPr>
            <a:spLocks noGrp="1"/>
          </p:cNvSpPr>
          <p:nvPr>
            <p:ph type="title"/>
          </p:nvPr>
        </p:nvSpPr>
        <p:spPr>
          <a:xfrm>
            <a:off x="370716" y="447320"/>
            <a:ext cx="10515600" cy="556099"/>
          </a:xfrm>
        </p:spPr>
        <p:txBody>
          <a:bodyPr>
            <a:normAutofit/>
          </a:bodyPr>
          <a:lstStyle/>
          <a:p>
            <a:r>
              <a:rPr lang="en-US" dirty="0"/>
              <a:t>Classification performance shows high accuracy</a:t>
            </a:r>
          </a:p>
        </p:txBody>
      </p:sp>
      <p:sp>
        <p:nvSpPr>
          <p:cNvPr id="4" name="Slide Number Placeholder 3">
            <a:extLst>
              <a:ext uri="{FF2B5EF4-FFF2-40B4-BE49-F238E27FC236}">
                <a16:creationId xmlns:a16="http://schemas.microsoft.com/office/drawing/2014/main" id="{0E94F54C-D02C-5544-B90D-DCCB93E52233}"/>
              </a:ext>
            </a:extLst>
          </p:cNvPr>
          <p:cNvSpPr>
            <a:spLocks noGrp="1"/>
          </p:cNvSpPr>
          <p:nvPr>
            <p:ph type="sldNum" sz="quarter" idx="12"/>
          </p:nvPr>
        </p:nvSpPr>
        <p:spPr/>
        <p:txBody>
          <a:bodyPr/>
          <a:lstStyle/>
          <a:p>
            <a:fld id="{D5F11FED-66BC-4C03-9016-FD41D1C797D0}" type="slidenum">
              <a:rPr lang="en-US" smtClean="0"/>
              <a:t>16</a:t>
            </a:fld>
            <a:endParaRPr lang="en-US"/>
          </a:p>
        </p:txBody>
      </p:sp>
      <p:sp>
        <p:nvSpPr>
          <p:cNvPr id="6" name="TextBox 5">
            <a:extLst>
              <a:ext uri="{FF2B5EF4-FFF2-40B4-BE49-F238E27FC236}">
                <a16:creationId xmlns:a16="http://schemas.microsoft.com/office/drawing/2014/main" id="{B02126BD-DC8B-6644-B8C4-7F93205B58AF}"/>
              </a:ext>
            </a:extLst>
          </p:cNvPr>
          <p:cNvSpPr txBox="1"/>
          <p:nvPr/>
        </p:nvSpPr>
        <p:spPr>
          <a:xfrm>
            <a:off x="8610600" y="1536174"/>
            <a:ext cx="3305628"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t>Assays range in size from 187 to 9173 compounds</a:t>
            </a:r>
          </a:p>
          <a:p>
            <a:pPr marL="285750" indent="-285750">
              <a:buFont typeface="Arial" panose="020B0604020202020204" pitchFamily="34" charset="0"/>
              <a:buChar char="•"/>
            </a:pPr>
            <a:r>
              <a:rPr lang="en-US" sz="2000" dirty="0"/>
              <a:t>23 of 28 of the assays show improvement with NN</a:t>
            </a:r>
          </a:p>
          <a:p>
            <a:pPr marL="285750" indent="-285750">
              <a:buFont typeface="Arial" panose="020B0604020202020204" pitchFamily="34" charset="0"/>
              <a:buChar char="•"/>
            </a:pPr>
            <a:r>
              <a:rPr lang="en-US" sz="2000" dirty="0"/>
              <a:t>KCNE1 shows largest improvement</a:t>
            </a:r>
          </a:p>
          <a:p>
            <a:pPr marL="285750" indent="-285750">
              <a:buFont typeface="Arial" panose="020B0604020202020204" pitchFamily="34" charset="0"/>
              <a:buChar char="•"/>
            </a:pPr>
            <a:r>
              <a:rPr lang="en-US" sz="2000" dirty="0"/>
              <a:t>Classification accuracy appears to be relatively high (  &gt;0.8 ROC-AUC)</a:t>
            </a:r>
          </a:p>
        </p:txBody>
      </p:sp>
      <p:pic>
        <p:nvPicPr>
          <p:cNvPr id="5" name="Picture 4">
            <a:extLst>
              <a:ext uri="{FF2B5EF4-FFF2-40B4-BE49-F238E27FC236}">
                <a16:creationId xmlns:a16="http://schemas.microsoft.com/office/drawing/2014/main" id="{49792992-9957-0C48-B68A-A5AC7EBCB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16" y="1155884"/>
            <a:ext cx="8039503" cy="4900655"/>
          </a:xfrm>
          <a:prstGeom prst="rect">
            <a:avLst/>
          </a:prstGeom>
        </p:spPr>
      </p:pic>
    </p:spTree>
    <p:extLst>
      <p:ext uri="{BB962C8B-B14F-4D97-AF65-F5344CB8AC3E}">
        <p14:creationId xmlns:p14="http://schemas.microsoft.com/office/powerpoint/2010/main" val="1215376839"/>
      </p:ext>
    </p:extLst>
  </p:cSld>
  <p:clrMapOvr>
    <a:masterClrMapping/>
  </p:clrMapOvr>
  <mc:AlternateContent xmlns:mc="http://schemas.openxmlformats.org/markup-compatibility/2006" xmlns:p14="http://schemas.microsoft.com/office/powerpoint/2010/main">
    <mc:Choice Requires="p14">
      <p:transition spd="slow" p14:dur="2000" advTm="47142"/>
    </mc:Choice>
    <mc:Fallback xmlns="">
      <p:transition spd="slow" advTm="4714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U-Turn 4">
            <a:extLst>
              <a:ext uri="{FF2B5EF4-FFF2-40B4-BE49-F238E27FC236}">
                <a16:creationId xmlns:a16="http://schemas.microsoft.com/office/drawing/2014/main" id="{85297BCF-0EFF-4F15-8033-BC7496791A72}"/>
              </a:ext>
            </a:extLst>
          </p:cNvPr>
          <p:cNvSpPr/>
          <p:nvPr/>
        </p:nvSpPr>
        <p:spPr>
          <a:xfrm rot="5400000">
            <a:off x="5204497" y="-140036"/>
            <a:ext cx="1102210" cy="6074379"/>
          </a:xfrm>
          <a:prstGeom prst="uturnArrow">
            <a:avLst>
              <a:gd name="adj1" fmla="val 19956"/>
              <a:gd name="adj2" fmla="val 22003"/>
              <a:gd name="adj3" fmla="val 25878"/>
              <a:gd name="adj4" fmla="val 43987"/>
              <a:gd name="adj5" fmla="val 99088"/>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622C8C7A-D556-416E-8A96-778ACD5A84D3}"/>
              </a:ext>
            </a:extLst>
          </p:cNvPr>
          <p:cNvSpPr>
            <a:spLocks noGrp="1"/>
          </p:cNvSpPr>
          <p:nvPr>
            <p:ph type="title"/>
          </p:nvPr>
        </p:nvSpPr>
        <p:spPr>
          <a:xfrm>
            <a:off x="368006" y="426623"/>
            <a:ext cx="11513127" cy="556099"/>
          </a:xfrm>
        </p:spPr>
        <p:txBody>
          <a:bodyPr>
            <a:normAutofit fontScale="90000"/>
          </a:bodyPr>
          <a:lstStyle/>
          <a:p>
            <a:r>
              <a:rPr lang="en-US" dirty="0"/>
              <a:t>The second piece is the multi-parameter optimization loop for generative molecular design</a:t>
            </a:r>
          </a:p>
        </p:txBody>
      </p:sp>
      <p:sp>
        <p:nvSpPr>
          <p:cNvPr id="4" name="Slide Number Placeholder 3">
            <a:extLst>
              <a:ext uri="{FF2B5EF4-FFF2-40B4-BE49-F238E27FC236}">
                <a16:creationId xmlns:a16="http://schemas.microsoft.com/office/drawing/2014/main" id="{0CB018D7-6FF5-4917-965D-D23DC41E7EBD}"/>
              </a:ext>
            </a:extLst>
          </p:cNvPr>
          <p:cNvSpPr>
            <a:spLocks noGrp="1"/>
          </p:cNvSpPr>
          <p:nvPr>
            <p:ph type="sldNum" sz="quarter" idx="12"/>
          </p:nvPr>
        </p:nvSpPr>
        <p:spPr/>
        <p:txBody>
          <a:bodyPr/>
          <a:lstStyle/>
          <a:p>
            <a:fld id="{D5F11FED-66BC-4C03-9016-FD41D1C797D0}" type="slidenum">
              <a:rPr lang="en-US" smtClean="0"/>
              <a:pPr/>
              <a:t>17</a:t>
            </a:fld>
            <a:endParaRPr lang="en-US"/>
          </a:p>
        </p:txBody>
      </p:sp>
      <p:sp>
        <p:nvSpPr>
          <p:cNvPr id="13" name="Rectangle: Rounded Corners 12">
            <a:extLst>
              <a:ext uri="{FF2B5EF4-FFF2-40B4-BE49-F238E27FC236}">
                <a16:creationId xmlns:a16="http://schemas.microsoft.com/office/drawing/2014/main" id="{A8A92739-3EE7-42E4-A1DE-AD0423EDD199}"/>
              </a:ext>
            </a:extLst>
          </p:cNvPr>
          <p:cNvSpPr/>
          <p:nvPr/>
        </p:nvSpPr>
        <p:spPr>
          <a:xfrm>
            <a:off x="748666" y="2284493"/>
            <a:ext cx="2011680" cy="1097280"/>
          </a:xfrm>
          <a:prstGeom prst="roundRect">
            <a:avLst/>
          </a:prstGeom>
          <a:solidFill>
            <a:schemeClr val="bg1"/>
          </a:solidFill>
          <a:ln w="381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rgbClr val="4B4B4B"/>
                </a:solidFill>
                <a:latin typeface="Gotham Book"/>
              </a:rPr>
              <a:t>Working </a:t>
            </a:r>
          </a:p>
          <a:p>
            <a:pPr algn="ctr"/>
            <a:r>
              <a:rPr lang="en-US" sz="1600" i="1" dirty="0">
                <a:solidFill>
                  <a:srgbClr val="4B4B4B"/>
                </a:solidFill>
                <a:latin typeface="Gotham Book"/>
              </a:rPr>
              <a:t>Compound </a:t>
            </a:r>
          </a:p>
          <a:p>
            <a:pPr algn="ctr"/>
            <a:r>
              <a:rPr lang="en-US" sz="1600" i="1" dirty="0">
                <a:solidFill>
                  <a:srgbClr val="4B4B4B"/>
                </a:solidFill>
                <a:latin typeface="Gotham Book"/>
              </a:rPr>
              <a:t>Library</a:t>
            </a:r>
          </a:p>
        </p:txBody>
      </p:sp>
      <p:grpSp>
        <p:nvGrpSpPr>
          <p:cNvPr id="26" name="Group 25">
            <a:extLst>
              <a:ext uri="{FF2B5EF4-FFF2-40B4-BE49-F238E27FC236}">
                <a16:creationId xmlns:a16="http://schemas.microsoft.com/office/drawing/2014/main" id="{88CB56F8-7B8B-4EA3-AD13-09D55B33E921}"/>
              </a:ext>
            </a:extLst>
          </p:cNvPr>
          <p:cNvGrpSpPr/>
          <p:nvPr/>
        </p:nvGrpSpPr>
        <p:grpSpPr>
          <a:xfrm>
            <a:off x="8639553" y="2286917"/>
            <a:ext cx="2004364" cy="1087589"/>
            <a:chOff x="9050637" y="2257461"/>
            <a:chExt cx="2542520" cy="1452077"/>
          </a:xfrm>
        </p:grpSpPr>
        <p:sp>
          <p:nvSpPr>
            <p:cNvPr id="22" name="Rectangle: Rounded Corners 21">
              <a:extLst>
                <a:ext uri="{FF2B5EF4-FFF2-40B4-BE49-F238E27FC236}">
                  <a16:creationId xmlns:a16="http://schemas.microsoft.com/office/drawing/2014/main" id="{EC56C093-0268-483C-94C7-DDE884D8E768}"/>
                </a:ext>
              </a:extLst>
            </p:cNvPr>
            <p:cNvSpPr/>
            <p:nvPr/>
          </p:nvSpPr>
          <p:spPr>
            <a:xfrm>
              <a:off x="9050637" y="2257461"/>
              <a:ext cx="2542520" cy="1452077"/>
            </a:xfrm>
            <a:prstGeom prst="roundRect">
              <a:avLst/>
            </a:prstGeom>
            <a:ln w="38100">
              <a:solidFill>
                <a:schemeClr val="tx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600" dirty="0">
                <a:cs typeface="Arial" panose="020B0604020202020204" pitchFamily="34" charset="0"/>
              </a:endParaRPr>
            </a:p>
          </p:txBody>
        </p:sp>
        <p:sp>
          <p:nvSpPr>
            <p:cNvPr id="25" name="Rectangle 24">
              <a:extLst>
                <a:ext uri="{FF2B5EF4-FFF2-40B4-BE49-F238E27FC236}">
                  <a16:creationId xmlns:a16="http://schemas.microsoft.com/office/drawing/2014/main" id="{C5D08931-AB83-4344-B13E-59A7F5D23205}"/>
                </a:ext>
              </a:extLst>
            </p:cNvPr>
            <p:cNvSpPr/>
            <p:nvPr/>
          </p:nvSpPr>
          <p:spPr>
            <a:xfrm>
              <a:off x="9503214" y="2363139"/>
              <a:ext cx="1683025" cy="413560"/>
            </a:xfrm>
            <a:prstGeom prst="rect">
              <a:avLst/>
            </a:prstGeom>
            <a:ln>
              <a:noFill/>
            </a:ln>
          </p:spPr>
          <p:txBody>
            <a:bodyPr wrap="none">
              <a:spAutoFit/>
            </a:bodyPr>
            <a:lstStyle/>
            <a:p>
              <a:pPr algn="ctr"/>
              <a:r>
                <a:rPr lang="en-US" sz="1600" i="1" dirty="0">
                  <a:cs typeface="Arial" panose="020B0604020202020204" pitchFamily="34" charset="0"/>
                </a:rPr>
                <a:t>Design Criteria</a:t>
              </a:r>
            </a:p>
          </p:txBody>
        </p:sp>
      </p:grpSp>
      <p:pic>
        <p:nvPicPr>
          <p:cNvPr id="107" name="Picture 8" descr="Image result for therapeutic window">
            <a:extLst>
              <a:ext uri="{FF2B5EF4-FFF2-40B4-BE49-F238E27FC236}">
                <a16:creationId xmlns:a16="http://schemas.microsoft.com/office/drawing/2014/main" id="{681A515D-77DA-48B8-878E-5E6BE7F408AF}"/>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2382" t="24724" r="42512" b="19986"/>
          <a:stretch/>
        </p:blipFill>
        <p:spPr bwMode="auto">
          <a:xfrm>
            <a:off x="9184503" y="2725504"/>
            <a:ext cx="720082" cy="4919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8" name="Graphic 107" descr="Man">
            <a:extLst>
              <a:ext uri="{FF2B5EF4-FFF2-40B4-BE49-F238E27FC236}">
                <a16:creationId xmlns:a16="http://schemas.microsoft.com/office/drawing/2014/main" id="{B1796821-90A3-475E-A89E-F80485CDB5CA}"/>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53057" y="2648879"/>
            <a:ext cx="507608" cy="586606"/>
          </a:xfrm>
          <a:prstGeom prst="rect">
            <a:avLst/>
          </a:prstGeom>
        </p:spPr>
      </p:pic>
      <p:grpSp>
        <p:nvGrpSpPr>
          <p:cNvPr id="10" name="Group 9">
            <a:extLst>
              <a:ext uri="{FF2B5EF4-FFF2-40B4-BE49-F238E27FC236}">
                <a16:creationId xmlns:a16="http://schemas.microsoft.com/office/drawing/2014/main" id="{E92B3CF5-3611-47AB-885D-AF36C08DE6D3}"/>
              </a:ext>
            </a:extLst>
          </p:cNvPr>
          <p:cNvGrpSpPr/>
          <p:nvPr/>
        </p:nvGrpSpPr>
        <p:grpSpPr>
          <a:xfrm>
            <a:off x="3656465" y="1277750"/>
            <a:ext cx="3708656" cy="1561249"/>
            <a:chOff x="4014221" y="1105843"/>
            <a:chExt cx="3708656" cy="1561249"/>
          </a:xfrm>
        </p:grpSpPr>
        <p:sp>
          <p:nvSpPr>
            <p:cNvPr id="11" name="Rounded Rectangle 10">
              <a:extLst>
                <a:ext uri="{FF2B5EF4-FFF2-40B4-BE49-F238E27FC236}">
                  <a16:creationId xmlns:a16="http://schemas.microsoft.com/office/drawing/2014/main" id="{85363F6C-76DE-9445-ABC2-6AD456DC50C2}"/>
                </a:ext>
              </a:extLst>
            </p:cNvPr>
            <p:cNvSpPr/>
            <p:nvPr/>
          </p:nvSpPr>
          <p:spPr>
            <a:xfrm>
              <a:off x="4014221" y="1105843"/>
              <a:ext cx="3708656" cy="1561249"/>
            </a:xfrm>
            <a:prstGeom prst="roundRect">
              <a:avLst/>
            </a:prstGeom>
            <a:solidFill>
              <a:schemeClr val="bg1"/>
            </a:solidFill>
            <a:ln w="38100">
              <a:solidFill>
                <a:schemeClr val="tx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200">
                <a:solidFill>
                  <a:schemeClr val="dk1"/>
                </a:solidFill>
                <a:cs typeface="Arial" panose="020B0604020202020204" pitchFamily="34" charset="0"/>
              </a:endParaRPr>
            </a:p>
          </p:txBody>
        </p:sp>
        <p:grpSp>
          <p:nvGrpSpPr>
            <p:cNvPr id="19" name="Group 18">
              <a:extLst>
                <a:ext uri="{FF2B5EF4-FFF2-40B4-BE49-F238E27FC236}">
                  <a16:creationId xmlns:a16="http://schemas.microsoft.com/office/drawing/2014/main" id="{06ED4AD3-DAA7-4041-AE51-3D57B263867F}"/>
                </a:ext>
              </a:extLst>
            </p:cNvPr>
            <p:cNvGrpSpPr/>
            <p:nvPr/>
          </p:nvGrpSpPr>
          <p:grpSpPr>
            <a:xfrm>
              <a:off x="4682032" y="1535642"/>
              <a:ext cx="2591320" cy="1049791"/>
              <a:chOff x="10286710" y="4912021"/>
              <a:chExt cx="2591320" cy="1133045"/>
            </a:xfrm>
          </p:grpSpPr>
          <p:sp>
            <p:nvSpPr>
              <p:cNvPr id="69" name="Pentagon 162">
                <a:extLst>
                  <a:ext uri="{FF2B5EF4-FFF2-40B4-BE49-F238E27FC236}">
                    <a16:creationId xmlns:a16="http://schemas.microsoft.com/office/drawing/2014/main" id="{A0506B17-15E9-4830-9C19-1435C09E640B}"/>
                  </a:ext>
                </a:extLst>
              </p:cNvPr>
              <p:cNvSpPr/>
              <p:nvPr/>
            </p:nvSpPr>
            <p:spPr bwMode="auto">
              <a:xfrm>
                <a:off x="10286710" y="4912021"/>
                <a:ext cx="2591090" cy="254211"/>
              </a:xfrm>
              <a:prstGeom prst="homePlate">
                <a:avLst/>
              </a:prstGeom>
              <a:solidFill>
                <a:schemeClr val="accent3"/>
              </a:solidFill>
              <a:ln w="9525" cap="flat" cmpd="sng" algn="ctr">
                <a:noFill/>
                <a:prstDash val="solid"/>
                <a:headEnd/>
                <a:tailEn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marR="0" lvl="0" indent="-180975" algn="l" defTabSz="914400" rtl="0" eaLnBrk="0" fontAlgn="auto" latinLnBrk="0" hangingPunct="0">
                  <a:lnSpc>
                    <a:spcPct val="100000"/>
                  </a:lnSpc>
                  <a:spcBef>
                    <a:spcPts val="0"/>
                  </a:spcBef>
                  <a:spcAft>
                    <a:spcPts val="0"/>
                  </a:spcAft>
                  <a:buClr>
                    <a:srgbClr val="FFFFFF"/>
                  </a:buClr>
                  <a:buSzTx/>
                  <a:buFontTx/>
                  <a:buNone/>
                  <a:tabLst/>
                  <a:defRPr/>
                </a:pPr>
                <a:r>
                  <a:rPr kumimoji="0" lang="en-US" sz="1200" b="0" i="0" u="none" strike="noStrike" kern="0" cap="none" spc="0" normalizeH="0" baseline="0" noProof="0" dirty="0">
                    <a:ln>
                      <a:noFill/>
                    </a:ln>
                    <a:solidFill>
                      <a:schemeClr val="bg1"/>
                    </a:solidFill>
                    <a:effectLst/>
                    <a:uLnTx/>
                    <a:uFillTx/>
                    <a:latin typeface="Gotham Book"/>
                    <a:ea typeface="+mn-ea"/>
                    <a:cs typeface="+mn-cs"/>
                  </a:rPr>
                  <a:t> Efficacy</a:t>
                </a:r>
              </a:p>
            </p:txBody>
          </p:sp>
          <p:sp>
            <p:nvSpPr>
              <p:cNvPr id="70" name="Pentagon 163">
                <a:extLst>
                  <a:ext uri="{FF2B5EF4-FFF2-40B4-BE49-F238E27FC236}">
                    <a16:creationId xmlns:a16="http://schemas.microsoft.com/office/drawing/2014/main" id="{038F6C9B-B1A7-4556-A84A-5E0A01331543}"/>
                  </a:ext>
                </a:extLst>
              </p:cNvPr>
              <p:cNvSpPr/>
              <p:nvPr/>
            </p:nvSpPr>
            <p:spPr bwMode="auto">
              <a:xfrm>
                <a:off x="10286940" y="5208229"/>
                <a:ext cx="2591090" cy="254211"/>
              </a:xfrm>
              <a:prstGeom prst="homePlate">
                <a:avLst/>
              </a:prstGeom>
              <a:solidFill>
                <a:schemeClr val="accent3"/>
              </a:solidFill>
              <a:ln w="9525" cap="flat" cmpd="sng" algn="ctr">
                <a:noFill/>
                <a:prstDash val="solid"/>
                <a:headEnd/>
                <a:tailEn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marR="0" lvl="0" indent="-180975" algn="l" defTabSz="914400" rtl="0" eaLnBrk="0" fontAlgn="auto" latinLnBrk="0" hangingPunct="0">
                  <a:lnSpc>
                    <a:spcPct val="100000"/>
                  </a:lnSpc>
                  <a:spcBef>
                    <a:spcPts val="0"/>
                  </a:spcBef>
                  <a:spcAft>
                    <a:spcPts val="0"/>
                  </a:spcAft>
                  <a:buClr>
                    <a:srgbClr val="FFFFFF"/>
                  </a:buClr>
                  <a:buSzTx/>
                  <a:buFontTx/>
                  <a:buNone/>
                  <a:tabLst/>
                  <a:defRPr/>
                </a:pPr>
                <a:r>
                  <a:rPr kumimoji="0" lang="en-US" sz="1200" b="0" i="0" u="none" strike="noStrike" kern="0" cap="none" spc="0" normalizeH="0" baseline="0" noProof="0" dirty="0">
                    <a:ln>
                      <a:noFill/>
                    </a:ln>
                    <a:solidFill>
                      <a:schemeClr val="bg1"/>
                    </a:solidFill>
                    <a:effectLst/>
                    <a:uLnTx/>
                    <a:uFillTx/>
                    <a:latin typeface="Gotham Book"/>
                    <a:ea typeface="+mn-ea"/>
                    <a:cs typeface="+mn-cs"/>
                  </a:rPr>
                  <a:t> Safety</a:t>
                </a:r>
              </a:p>
            </p:txBody>
          </p:sp>
          <p:sp>
            <p:nvSpPr>
              <p:cNvPr id="71" name="Pentagon 164">
                <a:extLst>
                  <a:ext uri="{FF2B5EF4-FFF2-40B4-BE49-F238E27FC236}">
                    <a16:creationId xmlns:a16="http://schemas.microsoft.com/office/drawing/2014/main" id="{5E67E518-E1D4-4FDA-95AA-DFA2CA14C3A4}"/>
                  </a:ext>
                </a:extLst>
              </p:cNvPr>
              <p:cNvSpPr/>
              <p:nvPr/>
            </p:nvSpPr>
            <p:spPr bwMode="auto">
              <a:xfrm>
                <a:off x="10286940" y="5495292"/>
                <a:ext cx="2591090" cy="254211"/>
              </a:xfrm>
              <a:prstGeom prst="homePlate">
                <a:avLst/>
              </a:prstGeom>
              <a:solidFill>
                <a:schemeClr val="accent3"/>
              </a:solidFill>
              <a:ln w="9525" cap="flat" cmpd="sng" algn="ctr">
                <a:noFill/>
                <a:prstDash val="solid"/>
                <a:headEnd/>
                <a:tailEn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marR="0" lvl="0" indent="-180975" algn="l" defTabSz="914400" rtl="0" eaLnBrk="0" fontAlgn="auto" latinLnBrk="0" hangingPunct="0">
                  <a:lnSpc>
                    <a:spcPct val="100000"/>
                  </a:lnSpc>
                  <a:spcBef>
                    <a:spcPts val="0"/>
                  </a:spcBef>
                  <a:spcAft>
                    <a:spcPts val="0"/>
                  </a:spcAft>
                  <a:buClr>
                    <a:srgbClr val="FFFFFF"/>
                  </a:buClr>
                  <a:buSzTx/>
                  <a:buFontTx/>
                  <a:buNone/>
                  <a:tabLst/>
                  <a:defRPr/>
                </a:pPr>
                <a:r>
                  <a:rPr kumimoji="0" lang="en-US" sz="1200" b="0" i="0" u="none" strike="noStrike" kern="0" cap="none" spc="0" normalizeH="0" baseline="0" noProof="0">
                    <a:ln>
                      <a:noFill/>
                    </a:ln>
                    <a:solidFill>
                      <a:schemeClr val="bg1"/>
                    </a:solidFill>
                    <a:effectLst/>
                    <a:uLnTx/>
                    <a:uFillTx/>
                    <a:latin typeface="Gotham Book"/>
                    <a:ea typeface="+mn-ea"/>
                    <a:cs typeface="+mn-cs"/>
                  </a:rPr>
                  <a:t> PK</a:t>
                </a:r>
              </a:p>
            </p:txBody>
          </p:sp>
          <p:sp>
            <p:nvSpPr>
              <p:cNvPr id="72" name="Pentagon 164">
                <a:extLst>
                  <a:ext uri="{FF2B5EF4-FFF2-40B4-BE49-F238E27FC236}">
                    <a16:creationId xmlns:a16="http://schemas.microsoft.com/office/drawing/2014/main" id="{0BCCB12F-02AA-4597-BAEA-6FA72C5EAB5B}"/>
                  </a:ext>
                </a:extLst>
              </p:cNvPr>
              <p:cNvSpPr/>
              <p:nvPr/>
            </p:nvSpPr>
            <p:spPr bwMode="auto">
              <a:xfrm>
                <a:off x="10286710" y="5790855"/>
                <a:ext cx="2591090" cy="254211"/>
              </a:xfrm>
              <a:prstGeom prst="homePlate">
                <a:avLst/>
              </a:prstGeom>
              <a:solidFill>
                <a:schemeClr val="accent3"/>
              </a:solidFill>
              <a:ln w="9525" cap="flat" cmpd="sng" algn="ctr">
                <a:noFill/>
                <a:prstDash val="solid"/>
                <a:headEnd/>
                <a:tailEn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marR="0" lvl="0" indent="-180975" algn="l" defTabSz="914400" rtl="0" eaLnBrk="0" fontAlgn="auto" latinLnBrk="0" hangingPunct="0">
                  <a:lnSpc>
                    <a:spcPct val="100000"/>
                  </a:lnSpc>
                  <a:spcBef>
                    <a:spcPts val="0"/>
                  </a:spcBef>
                  <a:spcAft>
                    <a:spcPts val="0"/>
                  </a:spcAft>
                  <a:buClr>
                    <a:srgbClr val="FFFFFF"/>
                  </a:buClr>
                  <a:buSzTx/>
                  <a:buFontTx/>
                  <a:buNone/>
                  <a:tabLst/>
                  <a:defRPr/>
                </a:pPr>
                <a:r>
                  <a:rPr kumimoji="0" lang="en-US" sz="1200" b="0" i="0" u="none" strike="noStrike" kern="0" cap="none" spc="0" normalizeH="0" baseline="0" noProof="0" dirty="0">
                    <a:ln>
                      <a:noFill/>
                    </a:ln>
                    <a:solidFill>
                      <a:schemeClr val="bg1"/>
                    </a:solidFill>
                    <a:effectLst/>
                    <a:uLnTx/>
                    <a:uFillTx/>
                    <a:latin typeface="Gotham Book"/>
                    <a:ea typeface="+mn-ea"/>
                    <a:cs typeface="+mn-cs"/>
                  </a:rPr>
                  <a:t>Developability</a:t>
                </a:r>
              </a:p>
            </p:txBody>
          </p:sp>
          <p:sp>
            <p:nvSpPr>
              <p:cNvPr id="73" name="Rectangle: Rounded Corners 72">
                <a:extLst>
                  <a:ext uri="{FF2B5EF4-FFF2-40B4-BE49-F238E27FC236}">
                    <a16:creationId xmlns:a16="http://schemas.microsoft.com/office/drawing/2014/main" id="{3E2377DB-7F71-43BA-9685-9662A068E659}"/>
                  </a:ext>
                </a:extLst>
              </p:cNvPr>
              <p:cNvSpPr/>
              <p:nvPr/>
            </p:nvSpPr>
            <p:spPr>
              <a:xfrm>
                <a:off x="11076521" y="4958217"/>
                <a:ext cx="877271" cy="788405"/>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B4B4B"/>
                    </a:solidFill>
                    <a:effectLst/>
                    <a:uLnTx/>
                    <a:uFillTx/>
                    <a:latin typeface="Gotham Book"/>
                    <a:ea typeface="+mn-ea"/>
                    <a:cs typeface="+mn-cs"/>
                  </a:rPr>
                  <a:t>Multi-level models</a:t>
                </a:r>
              </a:p>
            </p:txBody>
          </p:sp>
          <p:sp>
            <p:nvSpPr>
              <p:cNvPr id="74" name="Rectangle: Rounded Corners 73">
                <a:extLst>
                  <a:ext uri="{FF2B5EF4-FFF2-40B4-BE49-F238E27FC236}">
                    <a16:creationId xmlns:a16="http://schemas.microsoft.com/office/drawing/2014/main" id="{F50D9B69-FBF7-4FDE-88A5-1E04163FF95D}"/>
                  </a:ext>
                </a:extLst>
              </p:cNvPr>
              <p:cNvSpPr/>
              <p:nvPr/>
            </p:nvSpPr>
            <p:spPr>
              <a:xfrm>
                <a:off x="11968226" y="4947080"/>
                <a:ext cx="724479" cy="788406"/>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B4B4B"/>
                    </a:solidFill>
                    <a:effectLst/>
                    <a:uLnTx/>
                    <a:uFillTx/>
                    <a:latin typeface="Gotham Book"/>
                    <a:ea typeface="+mn-ea"/>
                    <a:cs typeface="+mn-cs"/>
                  </a:rPr>
                  <a:t>Systems models</a:t>
                </a:r>
              </a:p>
            </p:txBody>
          </p:sp>
        </p:grpSp>
        <p:sp>
          <p:nvSpPr>
            <p:cNvPr id="109" name="TextBox 108">
              <a:extLst>
                <a:ext uri="{FF2B5EF4-FFF2-40B4-BE49-F238E27FC236}">
                  <a16:creationId xmlns:a16="http://schemas.microsoft.com/office/drawing/2014/main" id="{6719F2BB-1FA0-4A99-BE36-39E01E32A6F2}"/>
                </a:ext>
              </a:extLst>
            </p:cNvPr>
            <p:cNvSpPr txBox="1"/>
            <p:nvPr/>
          </p:nvSpPr>
          <p:spPr>
            <a:xfrm>
              <a:off x="4113968" y="1142833"/>
              <a:ext cx="3573055" cy="369332"/>
            </a:xfrm>
            <a:prstGeom prst="rect">
              <a:avLst/>
            </a:prstGeom>
            <a:noFill/>
          </p:spPr>
          <p:txBody>
            <a:bodyPr wrap="square" rtlCol="0">
              <a:spAutoFit/>
            </a:bodyPr>
            <a:lstStyle/>
            <a:p>
              <a:pPr marL="0" lvl="1" algn="ctr"/>
              <a:r>
                <a:rPr lang="en-US" b="1" dirty="0"/>
                <a:t>Property Prediction Pipeline</a:t>
              </a:r>
            </a:p>
          </p:txBody>
        </p:sp>
      </p:grpSp>
      <p:sp>
        <p:nvSpPr>
          <p:cNvPr id="110" name="TextBox 109">
            <a:extLst>
              <a:ext uri="{FF2B5EF4-FFF2-40B4-BE49-F238E27FC236}">
                <a16:creationId xmlns:a16="http://schemas.microsoft.com/office/drawing/2014/main" id="{9D43CB36-3761-447F-89AD-1F6C8B01D72E}"/>
              </a:ext>
            </a:extLst>
          </p:cNvPr>
          <p:cNvSpPr txBox="1"/>
          <p:nvPr/>
        </p:nvSpPr>
        <p:spPr>
          <a:xfrm>
            <a:off x="7351004" y="1627271"/>
            <a:ext cx="2446603" cy="646331"/>
          </a:xfrm>
          <a:prstGeom prst="rect">
            <a:avLst/>
          </a:prstGeom>
          <a:noFill/>
        </p:spPr>
        <p:txBody>
          <a:bodyPr wrap="square" rtlCol="0">
            <a:spAutoFit/>
          </a:bodyPr>
          <a:lstStyle/>
          <a:p>
            <a:pPr marL="0" lvl="1" algn="ctr"/>
            <a:r>
              <a:rPr lang="en-US" b="1" dirty="0"/>
              <a:t>Multi-Parameter Optimization Loop</a:t>
            </a:r>
          </a:p>
        </p:txBody>
      </p:sp>
      <p:grpSp>
        <p:nvGrpSpPr>
          <p:cNvPr id="12" name="Group 11">
            <a:extLst>
              <a:ext uri="{FF2B5EF4-FFF2-40B4-BE49-F238E27FC236}">
                <a16:creationId xmlns:a16="http://schemas.microsoft.com/office/drawing/2014/main" id="{456CAC15-8C37-441E-805F-F1A9476F974B}"/>
              </a:ext>
            </a:extLst>
          </p:cNvPr>
          <p:cNvGrpSpPr/>
          <p:nvPr/>
        </p:nvGrpSpPr>
        <p:grpSpPr>
          <a:xfrm>
            <a:off x="3996797" y="3055517"/>
            <a:ext cx="3284282" cy="1125863"/>
            <a:chOff x="4462305" y="2939142"/>
            <a:chExt cx="3284282" cy="1125863"/>
          </a:xfrm>
        </p:grpSpPr>
        <p:grpSp>
          <p:nvGrpSpPr>
            <p:cNvPr id="3" name="Group 2">
              <a:extLst>
                <a:ext uri="{FF2B5EF4-FFF2-40B4-BE49-F238E27FC236}">
                  <a16:creationId xmlns:a16="http://schemas.microsoft.com/office/drawing/2014/main" id="{24338147-F041-48DB-A380-A64046EFAC24}"/>
                </a:ext>
              </a:extLst>
            </p:cNvPr>
            <p:cNvGrpSpPr/>
            <p:nvPr/>
          </p:nvGrpSpPr>
          <p:grpSpPr>
            <a:xfrm>
              <a:off x="4462305" y="2939142"/>
              <a:ext cx="3284282" cy="1125863"/>
              <a:chOff x="4363167" y="2797416"/>
              <a:chExt cx="3284282" cy="1294768"/>
            </a:xfrm>
            <a:solidFill>
              <a:schemeClr val="bg1"/>
            </a:solidFill>
          </p:grpSpPr>
          <p:sp>
            <p:nvSpPr>
              <p:cNvPr id="30" name="Rectangle: Rounded Corners 29">
                <a:extLst>
                  <a:ext uri="{FF2B5EF4-FFF2-40B4-BE49-F238E27FC236}">
                    <a16:creationId xmlns:a16="http://schemas.microsoft.com/office/drawing/2014/main" id="{E8AC074A-4C71-49A3-8437-B311DDA535D0}"/>
                  </a:ext>
                </a:extLst>
              </p:cNvPr>
              <p:cNvSpPr/>
              <p:nvPr/>
            </p:nvSpPr>
            <p:spPr>
              <a:xfrm>
                <a:off x="4363167" y="2797416"/>
                <a:ext cx="3284282" cy="1294768"/>
              </a:xfrm>
              <a:prstGeom prst="roundRect">
                <a:avLst/>
              </a:prstGeom>
              <a:grpFill/>
              <a:ln w="38100">
                <a:solidFill>
                  <a:schemeClr val="tx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200" dirty="0">
                  <a:cs typeface="Arial" panose="020B0604020202020204" pitchFamily="34" charset="0"/>
                </a:endParaRPr>
              </a:p>
            </p:txBody>
          </p:sp>
          <p:pic>
            <p:nvPicPr>
              <p:cNvPr id="64" name="Picture 63">
                <a:extLst>
                  <a:ext uri="{FF2B5EF4-FFF2-40B4-BE49-F238E27FC236}">
                    <a16:creationId xmlns:a16="http://schemas.microsoft.com/office/drawing/2014/main" id="{623ACB8D-5AA8-4D0B-ADB0-D1B13312D104}"/>
                  </a:ext>
                </a:extLst>
              </p:cNvPr>
              <p:cNvPicPr>
                <a:picLocks noChangeAspect="1"/>
              </p:cNvPicPr>
              <p:nvPr/>
            </p:nvPicPr>
            <p:blipFill>
              <a:blip r:embed="rId6"/>
              <a:stretch>
                <a:fillRect/>
              </a:stretch>
            </p:blipFill>
            <p:spPr>
              <a:xfrm>
                <a:off x="4405045" y="3012740"/>
                <a:ext cx="1018337" cy="690320"/>
              </a:xfrm>
              <a:prstGeom prst="rect">
                <a:avLst/>
              </a:prstGeom>
              <a:grpFill/>
            </p:spPr>
          </p:pic>
          <p:sp>
            <p:nvSpPr>
              <p:cNvPr id="65" name="TextBox 64">
                <a:extLst>
                  <a:ext uri="{FF2B5EF4-FFF2-40B4-BE49-F238E27FC236}">
                    <a16:creationId xmlns:a16="http://schemas.microsoft.com/office/drawing/2014/main" id="{FC216DF8-F25B-4692-AB95-D661D3881329}"/>
                  </a:ext>
                </a:extLst>
              </p:cNvPr>
              <p:cNvSpPr txBox="1"/>
              <p:nvPr/>
            </p:nvSpPr>
            <p:spPr>
              <a:xfrm>
                <a:off x="5342455" y="2812795"/>
                <a:ext cx="2268091" cy="743295"/>
              </a:xfrm>
              <a:prstGeom prst="rect">
                <a:avLst/>
              </a:prstGeom>
              <a:noFill/>
            </p:spPr>
            <p:txBody>
              <a:bodyPr wrap="square" rtlCol="0">
                <a:spAutoFit/>
              </a:bodyPr>
              <a:lstStyle/>
              <a:p>
                <a:pPr marL="0" lvl="1" algn="ctr"/>
                <a:r>
                  <a:rPr lang="en-US" b="1" dirty="0"/>
                  <a:t>Generative Molecular Design</a:t>
                </a:r>
              </a:p>
            </p:txBody>
          </p:sp>
        </p:grpSp>
        <p:sp>
          <p:nvSpPr>
            <p:cNvPr id="112" name="Rectangle 111">
              <a:extLst>
                <a:ext uri="{FF2B5EF4-FFF2-40B4-BE49-F238E27FC236}">
                  <a16:creationId xmlns:a16="http://schemas.microsoft.com/office/drawing/2014/main" id="{4ED6D1EB-ECDD-42FD-B54B-4A443606BD3E}"/>
                </a:ext>
              </a:extLst>
            </p:cNvPr>
            <p:cNvSpPr/>
            <p:nvPr/>
          </p:nvSpPr>
          <p:spPr>
            <a:xfrm>
              <a:off x="5349268" y="3555276"/>
              <a:ext cx="2397319" cy="461665"/>
            </a:xfrm>
            <a:prstGeom prst="rect">
              <a:avLst/>
            </a:prstGeom>
          </p:spPr>
          <p:txBody>
            <a:bodyPr wrap="square">
              <a:spAutoFit/>
            </a:bodyPr>
            <a:lstStyle/>
            <a:p>
              <a:pPr algn="ctr"/>
              <a:r>
                <a:rPr lang="en-US" sz="1200" dirty="0"/>
                <a:t>proposes new molecules with optimized properties </a:t>
              </a:r>
            </a:p>
          </p:txBody>
        </p:sp>
      </p:grpSp>
    </p:spTree>
    <p:extLst>
      <p:ext uri="{BB962C8B-B14F-4D97-AF65-F5344CB8AC3E}">
        <p14:creationId xmlns:p14="http://schemas.microsoft.com/office/powerpoint/2010/main" val="152392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BAEF8AB5-1A44-459D-BBC2-742FFDE158CF}"/>
              </a:ext>
            </a:extLst>
          </p:cNvPr>
          <p:cNvSpPr>
            <a:spLocks noGrp="1"/>
          </p:cNvSpPr>
          <p:nvPr>
            <p:ph type="title"/>
          </p:nvPr>
        </p:nvSpPr>
        <p:spPr>
          <a:xfrm>
            <a:off x="430396" y="137897"/>
            <a:ext cx="10515600" cy="556099"/>
          </a:xfrm>
        </p:spPr>
        <p:txBody>
          <a:bodyPr>
            <a:normAutofit/>
          </a:bodyPr>
          <a:lstStyle/>
          <a:p>
            <a:r>
              <a:rPr lang="en-US" dirty="0"/>
              <a:t>Generative Molecular Design (GMD)</a:t>
            </a:r>
          </a:p>
        </p:txBody>
      </p:sp>
      <p:sp>
        <p:nvSpPr>
          <p:cNvPr id="4" name="Slide Number Placeholder 3">
            <a:extLst>
              <a:ext uri="{FF2B5EF4-FFF2-40B4-BE49-F238E27FC236}">
                <a16:creationId xmlns:a16="http://schemas.microsoft.com/office/drawing/2014/main" id="{4BF1A541-1F22-4968-8E90-098E5ED7D8D7}"/>
              </a:ext>
            </a:extLst>
          </p:cNvPr>
          <p:cNvSpPr>
            <a:spLocks noGrp="1"/>
          </p:cNvSpPr>
          <p:nvPr>
            <p:ph type="sldNum" sz="quarter" idx="12"/>
          </p:nvPr>
        </p:nvSpPr>
        <p:spPr/>
        <p:txBody>
          <a:bodyPr/>
          <a:lstStyle/>
          <a:p>
            <a:fld id="{D5F11FED-66BC-4C03-9016-FD41D1C797D0}" type="slidenum">
              <a:rPr lang="en-US" smtClean="0"/>
              <a:pPr/>
              <a:t>18</a:t>
            </a:fld>
            <a:endParaRPr lang="en-US" dirty="0"/>
          </a:p>
        </p:txBody>
      </p:sp>
      <p:sp>
        <p:nvSpPr>
          <p:cNvPr id="35" name="Text Placeholder 34">
            <a:extLst>
              <a:ext uri="{FF2B5EF4-FFF2-40B4-BE49-F238E27FC236}">
                <a16:creationId xmlns:a16="http://schemas.microsoft.com/office/drawing/2014/main" id="{E7C7A73C-E691-4E28-ACBD-F74669465BDD}"/>
              </a:ext>
            </a:extLst>
          </p:cNvPr>
          <p:cNvSpPr>
            <a:spLocks noGrp="1"/>
          </p:cNvSpPr>
          <p:nvPr>
            <p:ph type="body" sz="quarter" idx="13"/>
          </p:nvPr>
        </p:nvSpPr>
        <p:spPr>
          <a:xfrm>
            <a:off x="430396" y="676546"/>
            <a:ext cx="11607800" cy="337522"/>
          </a:xfrm>
        </p:spPr>
        <p:txBody>
          <a:bodyPr/>
          <a:lstStyle/>
          <a:p>
            <a:r>
              <a:rPr lang="en-US" dirty="0"/>
              <a:t>Iteratively generate new compounds with better properties</a:t>
            </a:r>
          </a:p>
        </p:txBody>
      </p:sp>
      <p:pic>
        <p:nvPicPr>
          <p:cNvPr id="34" name="Picture 33">
            <a:extLst>
              <a:ext uri="{FF2B5EF4-FFF2-40B4-BE49-F238E27FC236}">
                <a16:creationId xmlns:a16="http://schemas.microsoft.com/office/drawing/2014/main" id="{6530B1E5-B2F2-4707-B0C6-B192536E8A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90705" y="1934940"/>
            <a:ext cx="3049144" cy="3076046"/>
          </a:xfrm>
          <a:prstGeom prst="rect">
            <a:avLst/>
          </a:prstGeom>
        </p:spPr>
      </p:pic>
      <p:pic>
        <p:nvPicPr>
          <p:cNvPr id="38" name="Picture 37">
            <a:extLst>
              <a:ext uri="{FF2B5EF4-FFF2-40B4-BE49-F238E27FC236}">
                <a16:creationId xmlns:a16="http://schemas.microsoft.com/office/drawing/2014/main" id="{53E17BA9-4CA7-4324-B811-4B24C46CD6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10206" y="2199453"/>
            <a:ext cx="342122" cy="2405060"/>
          </a:xfrm>
          <a:prstGeom prst="rect">
            <a:avLst/>
          </a:prstGeom>
        </p:spPr>
      </p:pic>
      <p:sp>
        <p:nvSpPr>
          <p:cNvPr id="39" name="TextBox 38">
            <a:extLst>
              <a:ext uri="{FF2B5EF4-FFF2-40B4-BE49-F238E27FC236}">
                <a16:creationId xmlns:a16="http://schemas.microsoft.com/office/drawing/2014/main" id="{697BF43B-4C14-4DFC-B3C4-9BE7B4995ADD}"/>
              </a:ext>
            </a:extLst>
          </p:cNvPr>
          <p:cNvSpPr txBox="1"/>
          <p:nvPr/>
        </p:nvSpPr>
        <p:spPr>
          <a:xfrm>
            <a:off x="11254639" y="1913557"/>
            <a:ext cx="758782" cy="276999"/>
          </a:xfrm>
          <a:prstGeom prst="rect">
            <a:avLst/>
          </a:prstGeom>
          <a:noFill/>
        </p:spPr>
        <p:txBody>
          <a:bodyPr wrap="square" rtlCol="0">
            <a:spAutoFit/>
          </a:bodyPr>
          <a:lstStyle/>
          <a:p>
            <a:r>
              <a:rPr lang="en-US" sz="1200" dirty="0"/>
              <a:t>Cycle #</a:t>
            </a:r>
          </a:p>
        </p:txBody>
      </p:sp>
      <p:sp>
        <p:nvSpPr>
          <p:cNvPr id="5" name="TextBox 4">
            <a:extLst>
              <a:ext uri="{FF2B5EF4-FFF2-40B4-BE49-F238E27FC236}">
                <a16:creationId xmlns:a16="http://schemas.microsoft.com/office/drawing/2014/main" id="{F61154E8-3D24-E94E-98AB-503264CD894D}"/>
              </a:ext>
            </a:extLst>
          </p:cNvPr>
          <p:cNvSpPr txBox="1"/>
          <p:nvPr/>
        </p:nvSpPr>
        <p:spPr>
          <a:xfrm>
            <a:off x="8668607" y="1975113"/>
            <a:ext cx="1105398" cy="307777"/>
          </a:xfrm>
          <a:prstGeom prst="rect">
            <a:avLst/>
          </a:prstGeom>
          <a:noFill/>
        </p:spPr>
        <p:txBody>
          <a:bodyPr wrap="square" rtlCol="0">
            <a:spAutoFit/>
          </a:bodyPr>
          <a:lstStyle/>
          <a:p>
            <a:pPr algn="ctr"/>
            <a:r>
              <a:rPr lang="en-US" sz="1400" dirty="0">
                <a:solidFill>
                  <a:schemeClr val="bg1"/>
                </a:solidFill>
              </a:rPr>
              <a:t> </a:t>
            </a:r>
          </a:p>
        </p:txBody>
      </p:sp>
      <p:sp>
        <p:nvSpPr>
          <p:cNvPr id="7" name="Right Arrow 6">
            <a:extLst>
              <a:ext uri="{FF2B5EF4-FFF2-40B4-BE49-F238E27FC236}">
                <a16:creationId xmlns:a16="http://schemas.microsoft.com/office/drawing/2014/main" id="{AB4D7A7D-C606-F44E-8380-D9CDA2D60412}"/>
              </a:ext>
            </a:extLst>
          </p:cNvPr>
          <p:cNvSpPr/>
          <p:nvPr/>
        </p:nvSpPr>
        <p:spPr>
          <a:xfrm rot="16200000">
            <a:off x="8783208" y="3203416"/>
            <a:ext cx="1107016" cy="212275"/>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B2635B84-2303-EB45-AE33-6F44182D4DB4}"/>
              </a:ext>
            </a:extLst>
          </p:cNvPr>
          <p:cNvSpPr txBox="1"/>
          <p:nvPr/>
        </p:nvSpPr>
        <p:spPr>
          <a:xfrm>
            <a:off x="8941326" y="3419784"/>
            <a:ext cx="1060923" cy="830997"/>
          </a:xfrm>
          <a:prstGeom prst="rect">
            <a:avLst/>
          </a:prstGeom>
          <a:solidFill>
            <a:schemeClr val="bg1"/>
          </a:solidFill>
          <a:ln>
            <a:solidFill>
              <a:schemeClr val="tx1"/>
            </a:solidFill>
          </a:ln>
        </p:spPr>
        <p:txBody>
          <a:bodyPr wrap="square" rtlCol="0">
            <a:spAutoFit/>
          </a:bodyPr>
          <a:lstStyle/>
          <a:p>
            <a:pPr algn="ctr"/>
            <a:r>
              <a:rPr lang="en-US" sz="1200" dirty="0"/>
              <a:t>Molecules meeting design criteria</a:t>
            </a:r>
          </a:p>
        </p:txBody>
      </p:sp>
      <p:grpSp>
        <p:nvGrpSpPr>
          <p:cNvPr id="6" name="Group 5">
            <a:extLst>
              <a:ext uri="{FF2B5EF4-FFF2-40B4-BE49-F238E27FC236}">
                <a16:creationId xmlns:a16="http://schemas.microsoft.com/office/drawing/2014/main" id="{B08D2988-48F9-9240-9AAD-404508DAF994}"/>
              </a:ext>
            </a:extLst>
          </p:cNvPr>
          <p:cNvGrpSpPr/>
          <p:nvPr/>
        </p:nvGrpSpPr>
        <p:grpSpPr>
          <a:xfrm>
            <a:off x="668572" y="1224129"/>
            <a:ext cx="7306026" cy="3853539"/>
            <a:chOff x="685166" y="1618232"/>
            <a:chExt cx="7306026" cy="3853539"/>
          </a:xfrm>
        </p:grpSpPr>
        <p:sp>
          <p:nvSpPr>
            <p:cNvPr id="37" name="Arrow: U-Turn 31">
              <a:extLst>
                <a:ext uri="{FF2B5EF4-FFF2-40B4-BE49-F238E27FC236}">
                  <a16:creationId xmlns:a16="http://schemas.microsoft.com/office/drawing/2014/main" id="{103E5B48-31E2-2A4F-8B1A-7340E8F5EF86}"/>
                </a:ext>
              </a:extLst>
            </p:cNvPr>
            <p:cNvSpPr/>
            <p:nvPr/>
          </p:nvSpPr>
          <p:spPr>
            <a:xfrm rot="10800000">
              <a:off x="1238630" y="3516277"/>
              <a:ext cx="4113006" cy="901108"/>
            </a:xfrm>
            <a:prstGeom prst="uturnArrow">
              <a:avLst>
                <a:gd name="adj1" fmla="val 34700"/>
                <a:gd name="adj2" fmla="val 25000"/>
                <a:gd name="adj3" fmla="val 41079"/>
                <a:gd name="adj4" fmla="val 43987"/>
                <a:gd name="adj5" fmla="val 88036"/>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Arrow: U-Turn 31">
              <a:extLst>
                <a:ext uri="{FF2B5EF4-FFF2-40B4-BE49-F238E27FC236}">
                  <a16:creationId xmlns:a16="http://schemas.microsoft.com/office/drawing/2014/main" id="{580EBB28-D7A6-4359-BE4A-677287B43627}"/>
                </a:ext>
              </a:extLst>
            </p:cNvPr>
            <p:cNvSpPr/>
            <p:nvPr/>
          </p:nvSpPr>
          <p:spPr>
            <a:xfrm rot="5400000">
              <a:off x="3869592" y="674310"/>
              <a:ext cx="2027324" cy="6074379"/>
            </a:xfrm>
            <a:prstGeom prst="uturnArrow">
              <a:avLst>
                <a:gd name="adj1" fmla="val 15244"/>
                <a:gd name="adj2" fmla="val 22003"/>
                <a:gd name="adj3" fmla="val 25878"/>
                <a:gd name="adj4" fmla="val 43987"/>
                <a:gd name="adj5" fmla="val 78318"/>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Rectangle: Rounded Corners 22">
              <a:extLst>
                <a:ext uri="{FF2B5EF4-FFF2-40B4-BE49-F238E27FC236}">
                  <a16:creationId xmlns:a16="http://schemas.microsoft.com/office/drawing/2014/main" id="{2A8A361E-680E-4597-B9DA-36802E5E76F4}"/>
                </a:ext>
              </a:extLst>
            </p:cNvPr>
            <p:cNvSpPr/>
            <p:nvPr/>
          </p:nvSpPr>
          <p:spPr>
            <a:xfrm>
              <a:off x="2449054" y="3304728"/>
              <a:ext cx="3617962" cy="1718218"/>
            </a:xfrm>
            <a:prstGeom prst="roundRect">
              <a:avLst/>
            </a:prstGeom>
            <a:ln w="38100">
              <a:solidFill>
                <a:schemeClr val="tx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400" dirty="0"/>
            </a:p>
          </p:txBody>
        </p:sp>
        <p:pic>
          <p:nvPicPr>
            <p:cNvPr id="9" name="Picture 8">
              <a:extLst>
                <a:ext uri="{FF2B5EF4-FFF2-40B4-BE49-F238E27FC236}">
                  <a16:creationId xmlns:a16="http://schemas.microsoft.com/office/drawing/2014/main" id="{418F49AB-1F0F-4726-8040-204CD63AC9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4984056" y="3807421"/>
              <a:ext cx="1001176" cy="882741"/>
            </a:xfrm>
            <a:prstGeom prst="rect">
              <a:avLst/>
            </a:prstGeom>
          </p:spPr>
        </p:pic>
        <p:sp>
          <p:nvSpPr>
            <p:cNvPr id="10" name="TextBox 9">
              <a:extLst>
                <a:ext uri="{FF2B5EF4-FFF2-40B4-BE49-F238E27FC236}">
                  <a16:creationId xmlns:a16="http://schemas.microsoft.com/office/drawing/2014/main" id="{25AD445D-7D81-4C37-B2C8-D12CE6E935B1}"/>
                </a:ext>
              </a:extLst>
            </p:cNvPr>
            <p:cNvSpPr txBox="1"/>
            <p:nvPr/>
          </p:nvSpPr>
          <p:spPr>
            <a:xfrm>
              <a:off x="5061850" y="4645833"/>
              <a:ext cx="1112808" cy="307777"/>
            </a:xfrm>
            <a:prstGeom prst="rect">
              <a:avLst/>
            </a:prstGeom>
            <a:noFill/>
          </p:spPr>
          <p:txBody>
            <a:bodyPr wrap="square" rtlCol="0">
              <a:spAutoFit/>
            </a:bodyPr>
            <a:lstStyle/>
            <a:p>
              <a:r>
                <a:rPr lang="en-US" sz="1400" i="1" dirty="0"/>
                <a:t>Encode</a:t>
              </a:r>
            </a:p>
          </p:txBody>
        </p:sp>
        <p:pic>
          <p:nvPicPr>
            <p:cNvPr id="11" name="Picture 10">
              <a:extLst>
                <a:ext uri="{FF2B5EF4-FFF2-40B4-BE49-F238E27FC236}">
                  <a16:creationId xmlns:a16="http://schemas.microsoft.com/office/drawing/2014/main" id="{75B9B7B8-6E5D-4340-AEBF-E8CDC7656A7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a:off x="2501853" y="3810678"/>
              <a:ext cx="988439" cy="876228"/>
            </a:xfrm>
            <a:prstGeom prst="rect">
              <a:avLst/>
            </a:prstGeom>
          </p:spPr>
        </p:pic>
        <p:sp>
          <p:nvSpPr>
            <p:cNvPr id="13" name="Rectangle: Rounded Corners 12">
              <a:extLst>
                <a:ext uri="{FF2B5EF4-FFF2-40B4-BE49-F238E27FC236}">
                  <a16:creationId xmlns:a16="http://schemas.microsoft.com/office/drawing/2014/main" id="{0C633B30-2A81-4A56-834C-2CFB3DF366E8}"/>
                </a:ext>
              </a:extLst>
            </p:cNvPr>
            <p:cNvSpPr/>
            <p:nvPr/>
          </p:nvSpPr>
          <p:spPr>
            <a:xfrm>
              <a:off x="694774" y="2312767"/>
              <a:ext cx="1508308" cy="122466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cs typeface="Arial" panose="020B0604020202020204" pitchFamily="34" charset="0"/>
                </a:rPr>
                <a:t>Working Compound Library</a:t>
              </a:r>
            </a:p>
          </p:txBody>
        </p:sp>
        <p:grpSp>
          <p:nvGrpSpPr>
            <p:cNvPr id="14" name="Group 13">
              <a:extLst>
                <a:ext uri="{FF2B5EF4-FFF2-40B4-BE49-F238E27FC236}">
                  <a16:creationId xmlns:a16="http://schemas.microsoft.com/office/drawing/2014/main" id="{839311A8-5E3C-4F7C-AF37-30D05F77856D}"/>
                </a:ext>
              </a:extLst>
            </p:cNvPr>
            <p:cNvGrpSpPr/>
            <p:nvPr/>
          </p:nvGrpSpPr>
          <p:grpSpPr>
            <a:xfrm>
              <a:off x="2973581" y="1618232"/>
              <a:ext cx="2282872" cy="1224081"/>
              <a:chOff x="4447228" y="1993301"/>
              <a:chExt cx="2722605" cy="1888439"/>
            </a:xfrm>
          </p:grpSpPr>
          <p:sp>
            <p:nvSpPr>
              <p:cNvPr id="15" name="Rectangle: Rounded Corners 14">
                <a:extLst>
                  <a:ext uri="{FF2B5EF4-FFF2-40B4-BE49-F238E27FC236}">
                    <a16:creationId xmlns:a16="http://schemas.microsoft.com/office/drawing/2014/main" id="{08C70080-1375-43DA-A5DE-4B9CC2B6340E}"/>
                  </a:ext>
                </a:extLst>
              </p:cNvPr>
              <p:cNvSpPr/>
              <p:nvPr/>
            </p:nvSpPr>
            <p:spPr>
              <a:xfrm>
                <a:off x="4447228" y="1993301"/>
                <a:ext cx="2722605" cy="1888439"/>
              </a:xfrm>
              <a:prstGeom prst="roundRect">
                <a:avLst/>
              </a:prstGeom>
              <a:ln w="38100">
                <a:solidFill>
                  <a:schemeClr val="tx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1400" dirty="0">
                    <a:cs typeface="Arial" panose="020B0604020202020204" pitchFamily="34" charset="0"/>
                  </a:rPr>
                  <a:t>Property Prediction</a:t>
                </a:r>
              </a:p>
            </p:txBody>
          </p:sp>
          <p:sp>
            <p:nvSpPr>
              <p:cNvPr id="16" name="Rectangle: Rounded Corners 15">
                <a:extLst>
                  <a:ext uri="{FF2B5EF4-FFF2-40B4-BE49-F238E27FC236}">
                    <a16:creationId xmlns:a16="http://schemas.microsoft.com/office/drawing/2014/main" id="{70768246-4377-473A-B4DD-BA53DDF2C6E7}"/>
                  </a:ext>
                </a:extLst>
              </p:cNvPr>
              <p:cNvSpPr/>
              <p:nvPr/>
            </p:nvSpPr>
            <p:spPr>
              <a:xfrm>
                <a:off x="4743439" y="2792547"/>
                <a:ext cx="2156604" cy="406902"/>
              </a:xfrm>
              <a:prstGeom prst="roundRect">
                <a:avLst/>
              </a:prstGeom>
              <a:solidFill>
                <a:schemeClr val="tx1">
                  <a:lumMod val="60000"/>
                  <a:lumOff val="40000"/>
                </a:schemeClr>
              </a:solidFill>
              <a:ln w="381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cs typeface="Arial" panose="020B0604020202020204" pitchFamily="34" charset="0"/>
                  </a:rPr>
                  <a:t>hERG pIC</a:t>
                </a:r>
                <a:r>
                  <a:rPr lang="en-US" sz="1200" baseline="-25000" dirty="0">
                    <a:cs typeface="Arial" panose="020B0604020202020204" pitchFamily="34" charset="0"/>
                  </a:rPr>
                  <a:t>50</a:t>
                </a:r>
                <a:endParaRPr lang="en-US" sz="1200" dirty="0">
                  <a:cs typeface="Arial" panose="020B0604020202020204" pitchFamily="34" charset="0"/>
                </a:endParaRPr>
              </a:p>
            </p:txBody>
          </p:sp>
          <p:sp>
            <p:nvSpPr>
              <p:cNvPr id="17" name="Rectangle: Rounded Corners 16">
                <a:extLst>
                  <a:ext uri="{FF2B5EF4-FFF2-40B4-BE49-F238E27FC236}">
                    <a16:creationId xmlns:a16="http://schemas.microsoft.com/office/drawing/2014/main" id="{7D121052-278B-4828-87C3-E8169A9B78CD}"/>
                  </a:ext>
                </a:extLst>
              </p:cNvPr>
              <p:cNvSpPr/>
              <p:nvPr/>
            </p:nvSpPr>
            <p:spPr>
              <a:xfrm>
                <a:off x="4743439" y="3290891"/>
                <a:ext cx="2183027" cy="435121"/>
              </a:xfrm>
              <a:prstGeom prst="roundRect">
                <a:avLst/>
              </a:prstGeom>
              <a:solidFill>
                <a:schemeClr val="tx1">
                  <a:lumMod val="60000"/>
                  <a:lumOff val="40000"/>
                </a:schemeClr>
              </a:solidFill>
              <a:ln w="381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cs typeface="Arial" panose="020B0604020202020204" pitchFamily="34" charset="0"/>
                  </a:rPr>
                  <a:t>Aqueous Solubility</a:t>
                </a:r>
              </a:p>
            </p:txBody>
          </p:sp>
        </p:grpSp>
        <p:grpSp>
          <p:nvGrpSpPr>
            <p:cNvPr id="19" name="Group 18">
              <a:extLst>
                <a:ext uri="{FF2B5EF4-FFF2-40B4-BE49-F238E27FC236}">
                  <a16:creationId xmlns:a16="http://schemas.microsoft.com/office/drawing/2014/main" id="{3411E9E9-544F-4A29-B584-E79F424A57BC}"/>
                </a:ext>
              </a:extLst>
            </p:cNvPr>
            <p:cNvGrpSpPr/>
            <p:nvPr/>
          </p:nvGrpSpPr>
          <p:grpSpPr>
            <a:xfrm>
              <a:off x="6230158" y="2180128"/>
              <a:ext cx="1761034" cy="1224665"/>
              <a:chOff x="4588087" y="1993301"/>
              <a:chExt cx="2289214" cy="1532051"/>
            </a:xfrm>
          </p:grpSpPr>
          <p:sp>
            <p:nvSpPr>
              <p:cNvPr id="20" name="Rectangle: Rounded Corners 19">
                <a:extLst>
                  <a:ext uri="{FF2B5EF4-FFF2-40B4-BE49-F238E27FC236}">
                    <a16:creationId xmlns:a16="http://schemas.microsoft.com/office/drawing/2014/main" id="{9998B75E-6549-4FB5-B481-46C590378B32}"/>
                  </a:ext>
                </a:extLst>
              </p:cNvPr>
              <p:cNvSpPr/>
              <p:nvPr/>
            </p:nvSpPr>
            <p:spPr>
              <a:xfrm>
                <a:off x="4588087" y="1993301"/>
                <a:ext cx="2289214" cy="1532051"/>
              </a:xfrm>
              <a:prstGeom prst="roundRect">
                <a:avLst/>
              </a:prstGeom>
              <a:ln w="38100">
                <a:solidFill>
                  <a:schemeClr val="tx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1400" dirty="0">
                    <a:cs typeface="Arial" panose="020B0604020202020204" pitchFamily="34" charset="0"/>
                  </a:rPr>
                  <a:t>Design Criteria</a:t>
                </a:r>
              </a:p>
            </p:txBody>
          </p:sp>
          <p:sp>
            <p:nvSpPr>
              <p:cNvPr id="21" name="Rectangle: Rounded Corners 20">
                <a:extLst>
                  <a:ext uri="{FF2B5EF4-FFF2-40B4-BE49-F238E27FC236}">
                    <a16:creationId xmlns:a16="http://schemas.microsoft.com/office/drawing/2014/main" id="{54FE1685-C522-4C62-B446-0EAC04918430}"/>
                  </a:ext>
                </a:extLst>
              </p:cNvPr>
              <p:cNvSpPr/>
              <p:nvPr/>
            </p:nvSpPr>
            <p:spPr>
              <a:xfrm>
                <a:off x="4767615" y="2435238"/>
                <a:ext cx="1968828" cy="362642"/>
              </a:xfrm>
              <a:prstGeom prst="roundRect">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cs typeface="Arial" panose="020B0604020202020204" pitchFamily="34" charset="0"/>
                  </a:rPr>
                  <a:t>hERG pIC</a:t>
                </a:r>
                <a:r>
                  <a:rPr lang="en-US" sz="1200" baseline="-25000" dirty="0">
                    <a:cs typeface="Arial" panose="020B0604020202020204" pitchFamily="34" charset="0"/>
                  </a:rPr>
                  <a:t>50</a:t>
                </a:r>
                <a:r>
                  <a:rPr lang="en-US" sz="1200" dirty="0">
                    <a:cs typeface="Arial" panose="020B0604020202020204" pitchFamily="34" charset="0"/>
                  </a:rPr>
                  <a:t>  &lt; 3</a:t>
                </a:r>
                <a:r>
                  <a:rPr lang="en-US" sz="1200" baseline="-25000" dirty="0">
                    <a:cs typeface="Arial" panose="020B0604020202020204" pitchFamily="34" charset="0"/>
                  </a:rPr>
                  <a:t> </a:t>
                </a:r>
                <a:endParaRPr lang="en-US" sz="1200" dirty="0">
                  <a:cs typeface="Arial" panose="020B0604020202020204" pitchFamily="34" charset="0"/>
                </a:endParaRPr>
              </a:p>
            </p:txBody>
          </p:sp>
          <p:sp>
            <p:nvSpPr>
              <p:cNvPr id="22" name="Rectangle: Rounded Corners 21">
                <a:extLst>
                  <a:ext uri="{FF2B5EF4-FFF2-40B4-BE49-F238E27FC236}">
                    <a16:creationId xmlns:a16="http://schemas.microsoft.com/office/drawing/2014/main" id="{648E8B06-4B9B-4E41-8560-530C909F6C1F}"/>
                  </a:ext>
                </a:extLst>
              </p:cNvPr>
              <p:cNvSpPr/>
              <p:nvPr/>
            </p:nvSpPr>
            <p:spPr>
              <a:xfrm>
                <a:off x="4767616" y="2884667"/>
                <a:ext cx="1968828" cy="515504"/>
              </a:xfrm>
              <a:prstGeom prst="roundRect">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cs typeface="Arial" panose="020B0604020202020204" pitchFamily="34" charset="0"/>
                  </a:rPr>
                  <a:t>Solubility &gt; 10M</a:t>
                </a:r>
              </a:p>
            </p:txBody>
          </p:sp>
        </p:grpSp>
        <p:sp>
          <p:nvSpPr>
            <p:cNvPr id="24" name="TextBox 23">
              <a:extLst>
                <a:ext uri="{FF2B5EF4-FFF2-40B4-BE49-F238E27FC236}">
                  <a16:creationId xmlns:a16="http://schemas.microsoft.com/office/drawing/2014/main" id="{671C94E6-47E0-4CC3-B690-A75FBE0D9823}"/>
                </a:ext>
              </a:extLst>
            </p:cNvPr>
            <p:cNvSpPr txBox="1"/>
            <p:nvPr/>
          </p:nvSpPr>
          <p:spPr>
            <a:xfrm>
              <a:off x="2643279" y="4686941"/>
              <a:ext cx="1157341" cy="307777"/>
            </a:xfrm>
            <a:prstGeom prst="rect">
              <a:avLst/>
            </a:prstGeom>
            <a:noFill/>
          </p:spPr>
          <p:txBody>
            <a:bodyPr wrap="square" rtlCol="0">
              <a:spAutoFit/>
            </a:bodyPr>
            <a:lstStyle/>
            <a:p>
              <a:r>
                <a:rPr lang="en-US" sz="1400" i="1" dirty="0"/>
                <a:t>Decode</a:t>
              </a:r>
            </a:p>
          </p:txBody>
        </p:sp>
        <p:pic>
          <p:nvPicPr>
            <p:cNvPr id="28" name="Picture 27">
              <a:extLst>
                <a:ext uri="{FF2B5EF4-FFF2-40B4-BE49-F238E27FC236}">
                  <a16:creationId xmlns:a16="http://schemas.microsoft.com/office/drawing/2014/main" id="{E02BFE6C-4F3E-477F-B27C-8F407ED54CD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95965" y="3743169"/>
              <a:ext cx="1396807" cy="830263"/>
            </a:xfrm>
            <a:prstGeom prst="rect">
              <a:avLst/>
            </a:prstGeom>
          </p:spPr>
        </p:pic>
        <p:sp>
          <p:nvSpPr>
            <p:cNvPr id="31" name="TextBox 30">
              <a:extLst>
                <a:ext uri="{FF2B5EF4-FFF2-40B4-BE49-F238E27FC236}">
                  <a16:creationId xmlns:a16="http://schemas.microsoft.com/office/drawing/2014/main" id="{F1E56109-3740-8A43-B503-B830555E9089}"/>
                </a:ext>
              </a:extLst>
            </p:cNvPr>
            <p:cNvSpPr txBox="1"/>
            <p:nvPr/>
          </p:nvSpPr>
          <p:spPr>
            <a:xfrm>
              <a:off x="2803289" y="3329829"/>
              <a:ext cx="2769894" cy="523220"/>
            </a:xfrm>
            <a:prstGeom prst="rect">
              <a:avLst/>
            </a:prstGeom>
            <a:noFill/>
          </p:spPr>
          <p:txBody>
            <a:bodyPr wrap="square" rtlCol="0">
              <a:spAutoFit/>
            </a:bodyPr>
            <a:lstStyle/>
            <a:p>
              <a:pPr algn="ctr"/>
              <a:r>
                <a:rPr lang="en-US" sz="1400" dirty="0">
                  <a:cs typeface="Arial" panose="020B0604020202020204" pitchFamily="34" charset="0"/>
                </a:rPr>
                <a:t>Generative Molecular Design Process</a:t>
              </a:r>
            </a:p>
          </p:txBody>
        </p:sp>
        <p:sp>
          <p:nvSpPr>
            <p:cNvPr id="36" name="TextBox 35">
              <a:extLst>
                <a:ext uri="{FF2B5EF4-FFF2-40B4-BE49-F238E27FC236}">
                  <a16:creationId xmlns:a16="http://schemas.microsoft.com/office/drawing/2014/main" id="{1514BE03-A7C1-4D44-B794-8F8166187B91}"/>
                </a:ext>
              </a:extLst>
            </p:cNvPr>
            <p:cNvSpPr txBox="1"/>
            <p:nvPr/>
          </p:nvSpPr>
          <p:spPr>
            <a:xfrm>
              <a:off x="3765687" y="4598032"/>
              <a:ext cx="1157341" cy="307777"/>
            </a:xfrm>
            <a:prstGeom prst="rect">
              <a:avLst/>
            </a:prstGeom>
            <a:noFill/>
          </p:spPr>
          <p:txBody>
            <a:bodyPr wrap="square" rtlCol="0">
              <a:spAutoFit/>
            </a:bodyPr>
            <a:lstStyle/>
            <a:p>
              <a:r>
                <a:rPr lang="en-US" sz="1400" dirty="0"/>
                <a:t>Optimize</a:t>
              </a:r>
            </a:p>
          </p:txBody>
        </p:sp>
        <p:sp>
          <p:nvSpPr>
            <p:cNvPr id="3" name="TextBox 2">
              <a:extLst>
                <a:ext uri="{FF2B5EF4-FFF2-40B4-BE49-F238E27FC236}">
                  <a16:creationId xmlns:a16="http://schemas.microsoft.com/office/drawing/2014/main" id="{01A8F54E-0908-9C45-B32C-405F43D4F3F3}"/>
                </a:ext>
              </a:extLst>
            </p:cNvPr>
            <p:cNvSpPr txBox="1"/>
            <p:nvPr/>
          </p:nvSpPr>
          <p:spPr>
            <a:xfrm>
              <a:off x="6086015" y="4467979"/>
              <a:ext cx="1474764" cy="954107"/>
            </a:xfrm>
            <a:prstGeom prst="rect">
              <a:avLst/>
            </a:prstGeom>
            <a:noFill/>
          </p:spPr>
          <p:txBody>
            <a:bodyPr wrap="square" rtlCol="0">
              <a:spAutoFit/>
            </a:bodyPr>
            <a:lstStyle/>
            <a:p>
              <a:pPr algn="ctr"/>
              <a:r>
                <a:rPr lang="en-US" sz="1400" b="1" i="1" dirty="0"/>
                <a:t>In</a:t>
              </a:r>
              <a:endParaRPr lang="en-US" sz="1400" b="1" dirty="0"/>
            </a:p>
            <a:p>
              <a:pPr algn="ctr"/>
              <a:r>
                <a:rPr lang="en-US" sz="1400" dirty="0"/>
                <a:t>Structures with predicted properties</a:t>
              </a:r>
            </a:p>
          </p:txBody>
        </p:sp>
        <p:sp>
          <p:nvSpPr>
            <p:cNvPr id="40" name="TextBox 39">
              <a:extLst>
                <a:ext uri="{FF2B5EF4-FFF2-40B4-BE49-F238E27FC236}">
                  <a16:creationId xmlns:a16="http://schemas.microsoft.com/office/drawing/2014/main" id="{E35166FD-B53E-BE44-AA6B-92DAB2774D43}"/>
                </a:ext>
              </a:extLst>
            </p:cNvPr>
            <p:cNvSpPr txBox="1"/>
            <p:nvPr/>
          </p:nvSpPr>
          <p:spPr>
            <a:xfrm>
              <a:off x="685166" y="4517664"/>
              <a:ext cx="1932044" cy="954107"/>
            </a:xfrm>
            <a:prstGeom prst="rect">
              <a:avLst/>
            </a:prstGeom>
            <a:noFill/>
          </p:spPr>
          <p:txBody>
            <a:bodyPr wrap="square" rtlCol="0">
              <a:spAutoFit/>
            </a:bodyPr>
            <a:lstStyle/>
            <a:p>
              <a:pPr algn="ctr"/>
              <a:r>
                <a:rPr lang="en-US" sz="1400" b="1" i="1" dirty="0"/>
                <a:t>Out</a:t>
              </a:r>
            </a:p>
            <a:p>
              <a:pPr algn="ctr"/>
              <a:r>
                <a:rPr lang="en-US" sz="1400" dirty="0"/>
                <a:t>New structures ready for predictions</a:t>
              </a:r>
            </a:p>
          </p:txBody>
        </p:sp>
      </p:grpSp>
      <p:sp>
        <p:nvSpPr>
          <p:cNvPr id="41" name="TextBox 40">
            <a:extLst>
              <a:ext uri="{FF2B5EF4-FFF2-40B4-BE49-F238E27FC236}">
                <a16:creationId xmlns:a16="http://schemas.microsoft.com/office/drawing/2014/main" id="{FF0CE039-AB44-6642-B28B-CB5AE7F60CAC}"/>
              </a:ext>
            </a:extLst>
          </p:cNvPr>
          <p:cNvSpPr txBox="1"/>
          <p:nvPr/>
        </p:nvSpPr>
        <p:spPr>
          <a:xfrm>
            <a:off x="8597586" y="1293781"/>
            <a:ext cx="2756214" cy="923330"/>
          </a:xfrm>
          <a:prstGeom prst="rect">
            <a:avLst/>
          </a:prstGeom>
          <a:solidFill>
            <a:schemeClr val="bg1"/>
          </a:solidFill>
        </p:spPr>
        <p:txBody>
          <a:bodyPr wrap="square" rtlCol="0">
            <a:spAutoFit/>
          </a:bodyPr>
          <a:lstStyle/>
          <a:p>
            <a:pPr algn="ctr"/>
            <a:r>
              <a:rPr lang="en-US" dirty="0"/>
              <a:t>Working compound library improving at each cycle</a:t>
            </a:r>
          </a:p>
        </p:txBody>
      </p:sp>
      <p:sp>
        <p:nvSpPr>
          <p:cNvPr id="2" name="TextBox 1">
            <a:extLst>
              <a:ext uri="{FF2B5EF4-FFF2-40B4-BE49-F238E27FC236}">
                <a16:creationId xmlns:a16="http://schemas.microsoft.com/office/drawing/2014/main" id="{C125C779-CB4A-C24B-870E-4CA7410ED42B}"/>
              </a:ext>
            </a:extLst>
          </p:cNvPr>
          <p:cNvSpPr txBox="1"/>
          <p:nvPr/>
        </p:nvSpPr>
        <p:spPr>
          <a:xfrm>
            <a:off x="678180" y="5347223"/>
            <a:ext cx="11607801" cy="707886"/>
          </a:xfrm>
          <a:prstGeom prst="rect">
            <a:avLst/>
          </a:prstGeom>
          <a:noFill/>
        </p:spPr>
        <p:txBody>
          <a:bodyPr wrap="square" rtlCol="0">
            <a:spAutoFit/>
          </a:bodyPr>
          <a:lstStyle/>
          <a:p>
            <a:pPr marL="102870" indent="-285750">
              <a:buFont typeface="Arial" panose="020B0604020202020204" pitchFamily="34" charset="0"/>
              <a:buChar char="•"/>
            </a:pPr>
            <a:r>
              <a:rPr lang="en-US" sz="2000" dirty="0"/>
              <a:t>Junction tree variational autoencoder transforms molecules into continuous vector</a:t>
            </a:r>
          </a:p>
          <a:p>
            <a:pPr marL="102870" indent="-285750">
              <a:buFont typeface="Arial" panose="020B0604020202020204" pitchFamily="34" charset="0"/>
              <a:buChar char="•"/>
            </a:pPr>
            <a:r>
              <a:rPr lang="en-US" sz="2000" dirty="0"/>
              <a:t>Genetic algorithm perturbs these vectors to create new molecules</a:t>
            </a:r>
          </a:p>
        </p:txBody>
      </p:sp>
    </p:spTree>
    <p:extLst>
      <p:ext uri="{BB962C8B-B14F-4D97-AF65-F5344CB8AC3E}">
        <p14:creationId xmlns:p14="http://schemas.microsoft.com/office/powerpoint/2010/main" val="3152500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F94A986D-73B2-46AD-8095-895EDC41A604}"/>
              </a:ext>
            </a:extLst>
          </p:cNvPr>
          <p:cNvSpPr/>
          <p:nvPr/>
        </p:nvSpPr>
        <p:spPr>
          <a:xfrm>
            <a:off x="680879" y="1429069"/>
            <a:ext cx="10830241" cy="6134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id="{A40C6F9D-4854-45FF-81CF-195D28461F2B}"/>
              </a:ext>
            </a:extLst>
          </p:cNvPr>
          <p:cNvSpPr>
            <a:spLocks noGrp="1"/>
          </p:cNvSpPr>
          <p:nvPr>
            <p:ph type="title"/>
          </p:nvPr>
        </p:nvSpPr>
        <p:spPr>
          <a:xfrm>
            <a:off x="680879" y="90654"/>
            <a:ext cx="10515600" cy="556099"/>
          </a:xfrm>
        </p:spPr>
        <p:txBody>
          <a:bodyPr>
            <a:normAutofit/>
          </a:bodyPr>
          <a:lstStyle/>
          <a:p>
            <a:r>
              <a:rPr lang="en-US" dirty="0"/>
              <a:t>Prediction &amp; Design loop validation</a:t>
            </a:r>
          </a:p>
        </p:txBody>
      </p:sp>
      <p:sp>
        <p:nvSpPr>
          <p:cNvPr id="4" name="Slide Number Placeholder 3">
            <a:extLst>
              <a:ext uri="{FF2B5EF4-FFF2-40B4-BE49-F238E27FC236}">
                <a16:creationId xmlns:a16="http://schemas.microsoft.com/office/drawing/2014/main" id="{FE20E1E0-5C7E-4BF9-AC23-C0DACE2E945C}"/>
              </a:ext>
            </a:extLst>
          </p:cNvPr>
          <p:cNvSpPr>
            <a:spLocks noGrp="1"/>
          </p:cNvSpPr>
          <p:nvPr>
            <p:ph type="sldNum" sz="quarter" idx="12"/>
          </p:nvPr>
        </p:nvSpPr>
        <p:spPr>
          <a:xfrm>
            <a:off x="8610600" y="6356350"/>
            <a:ext cx="2743200" cy="365125"/>
          </a:xfrm>
        </p:spPr>
        <p:txBody>
          <a:bodyPr/>
          <a:lstStyle/>
          <a:p>
            <a:fld id="{D5F11FED-66BC-4C03-9016-FD41D1C797D0}" type="slidenum">
              <a:rPr lang="en-US" smtClean="0"/>
              <a:t>19</a:t>
            </a:fld>
            <a:endParaRPr lang="en-US" dirty="0"/>
          </a:p>
        </p:txBody>
      </p:sp>
      <p:sp>
        <p:nvSpPr>
          <p:cNvPr id="5" name="Text Placeholder 4">
            <a:extLst>
              <a:ext uri="{FF2B5EF4-FFF2-40B4-BE49-F238E27FC236}">
                <a16:creationId xmlns:a16="http://schemas.microsoft.com/office/drawing/2014/main" id="{3171903D-9AF6-4ABE-AE33-F9887B0AAFFC}"/>
              </a:ext>
            </a:extLst>
          </p:cNvPr>
          <p:cNvSpPr>
            <a:spLocks noGrp="1"/>
          </p:cNvSpPr>
          <p:nvPr>
            <p:ph type="body" sz="quarter" idx="13"/>
          </p:nvPr>
        </p:nvSpPr>
        <p:spPr>
          <a:xfrm>
            <a:off x="662200" y="704957"/>
            <a:ext cx="10830241" cy="358775"/>
          </a:xfrm>
        </p:spPr>
        <p:txBody>
          <a:bodyPr/>
          <a:lstStyle/>
          <a:p>
            <a:r>
              <a:rPr lang="en-US" dirty="0"/>
              <a:t>Generative molecular design of AURK B inhibitors </a:t>
            </a:r>
          </a:p>
        </p:txBody>
      </p:sp>
      <p:sp>
        <p:nvSpPr>
          <p:cNvPr id="7" name="TextBox 6">
            <a:extLst>
              <a:ext uri="{FF2B5EF4-FFF2-40B4-BE49-F238E27FC236}">
                <a16:creationId xmlns:a16="http://schemas.microsoft.com/office/drawing/2014/main" id="{A0ED7075-63A4-4954-9733-0FB32812BD29}"/>
              </a:ext>
            </a:extLst>
          </p:cNvPr>
          <p:cNvSpPr txBox="1"/>
          <p:nvPr/>
        </p:nvSpPr>
        <p:spPr>
          <a:xfrm>
            <a:off x="2143628" y="1440148"/>
            <a:ext cx="2403166" cy="646331"/>
          </a:xfrm>
          <a:prstGeom prst="rect">
            <a:avLst/>
          </a:prstGeom>
          <a:noFill/>
        </p:spPr>
        <p:txBody>
          <a:bodyPr wrap="square" rtlCol="0">
            <a:spAutoFit/>
          </a:bodyPr>
          <a:lstStyle/>
          <a:p>
            <a:r>
              <a:rPr lang="en-US" u="sng" dirty="0"/>
              <a:t>Starting point:</a:t>
            </a:r>
            <a:r>
              <a:rPr lang="en-US" dirty="0"/>
              <a:t>  </a:t>
            </a:r>
          </a:p>
          <a:p>
            <a:r>
              <a:rPr lang="en-US" dirty="0"/>
              <a:t>Early program data</a:t>
            </a:r>
          </a:p>
        </p:txBody>
      </p:sp>
      <p:sp>
        <p:nvSpPr>
          <p:cNvPr id="8" name="Rectangle 7">
            <a:extLst>
              <a:ext uri="{FF2B5EF4-FFF2-40B4-BE49-F238E27FC236}">
                <a16:creationId xmlns:a16="http://schemas.microsoft.com/office/drawing/2014/main" id="{3815ECBD-B6A4-4330-A82A-C5617C8E3EBF}"/>
              </a:ext>
            </a:extLst>
          </p:cNvPr>
          <p:cNvSpPr/>
          <p:nvPr/>
        </p:nvSpPr>
        <p:spPr>
          <a:xfrm>
            <a:off x="8651274" y="1429069"/>
            <a:ext cx="2879595" cy="646331"/>
          </a:xfrm>
          <a:prstGeom prst="rect">
            <a:avLst/>
          </a:prstGeom>
        </p:spPr>
        <p:txBody>
          <a:bodyPr wrap="square">
            <a:spAutoFit/>
          </a:bodyPr>
          <a:lstStyle/>
          <a:p>
            <a:r>
              <a:rPr lang="en-US" u="sng" dirty="0"/>
              <a:t>End point</a:t>
            </a:r>
            <a:r>
              <a:rPr lang="en-US" dirty="0"/>
              <a:t>: Experimental validation</a:t>
            </a:r>
          </a:p>
        </p:txBody>
      </p:sp>
      <p:sp>
        <p:nvSpPr>
          <p:cNvPr id="10" name="Chevron 95">
            <a:extLst>
              <a:ext uri="{FF2B5EF4-FFF2-40B4-BE49-F238E27FC236}">
                <a16:creationId xmlns:a16="http://schemas.microsoft.com/office/drawing/2014/main" id="{75B0B0AB-D72D-48D7-B6D3-7FBD3C122D6A}"/>
              </a:ext>
            </a:extLst>
          </p:cNvPr>
          <p:cNvSpPr/>
          <p:nvPr/>
        </p:nvSpPr>
        <p:spPr>
          <a:xfrm>
            <a:off x="5424273" y="1507211"/>
            <a:ext cx="1645920" cy="45720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r>
              <a:rPr lang="en-US" sz="1400" dirty="0"/>
              <a:t>Lead Optimization</a:t>
            </a:r>
          </a:p>
        </p:txBody>
      </p:sp>
      <p:sp>
        <p:nvSpPr>
          <p:cNvPr id="28" name="TextBox 27">
            <a:extLst>
              <a:ext uri="{FF2B5EF4-FFF2-40B4-BE49-F238E27FC236}">
                <a16:creationId xmlns:a16="http://schemas.microsoft.com/office/drawing/2014/main" id="{11C53837-4AEE-47EF-A029-8CB18C494D78}"/>
              </a:ext>
            </a:extLst>
          </p:cNvPr>
          <p:cNvSpPr txBox="1"/>
          <p:nvPr/>
        </p:nvSpPr>
        <p:spPr>
          <a:xfrm>
            <a:off x="708930" y="1578647"/>
            <a:ext cx="1064330" cy="369332"/>
          </a:xfrm>
          <a:prstGeom prst="rect">
            <a:avLst/>
          </a:prstGeom>
          <a:noFill/>
        </p:spPr>
        <p:txBody>
          <a:bodyPr wrap="none" rtlCol="0">
            <a:spAutoFit/>
          </a:bodyPr>
          <a:lstStyle/>
          <a:p>
            <a:r>
              <a:rPr lang="en-US" b="1" dirty="0"/>
              <a:t>PILOT 1</a:t>
            </a:r>
          </a:p>
        </p:txBody>
      </p:sp>
      <p:sp>
        <p:nvSpPr>
          <p:cNvPr id="42" name="Content Placeholder 2">
            <a:extLst>
              <a:ext uri="{FF2B5EF4-FFF2-40B4-BE49-F238E27FC236}">
                <a16:creationId xmlns:a16="http://schemas.microsoft.com/office/drawing/2014/main" id="{EE320FBF-8D3A-45FA-8D58-342C7C3B4B39}"/>
              </a:ext>
            </a:extLst>
          </p:cNvPr>
          <p:cNvSpPr>
            <a:spLocks noGrp="1"/>
          </p:cNvSpPr>
          <p:nvPr>
            <p:ph idx="1"/>
          </p:nvPr>
        </p:nvSpPr>
        <p:spPr>
          <a:xfrm>
            <a:off x="4053852" y="2144683"/>
            <a:ext cx="6867191" cy="3724307"/>
          </a:xfrm>
        </p:spPr>
        <p:txBody>
          <a:bodyPr>
            <a:normAutofit/>
          </a:bodyPr>
          <a:lstStyle/>
          <a:p>
            <a:pPr marL="0" indent="0" algn="ctr">
              <a:buNone/>
            </a:pPr>
            <a:r>
              <a:rPr lang="en-US" dirty="0"/>
              <a:t>Why Aurora Kinase?</a:t>
            </a:r>
          </a:p>
          <a:p>
            <a:r>
              <a:rPr lang="en-US" sz="2000" b="1" dirty="0"/>
              <a:t>Cancer relevant</a:t>
            </a:r>
            <a:r>
              <a:rPr lang="en-US" sz="2000" dirty="0"/>
              <a:t>: &gt;30 clinical trials are ongoing or completed for AURKA selective, AURKB selective, and AURKA/B dual inhibitors </a:t>
            </a:r>
          </a:p>
          <a:p>
            <a:r>
              <a:rPr lang="en-US" sz="2000" b="1" dirty="0"/>
              <a:t>Internal data available: </a:t>
            </a:r>
            <a:r>
              <a:rPr lang="en-US" sz="2000" dirty="0"/>
              <a:t>Potency data on ~24k compounds available for AURK B and/or AURK A</a:t>
            </a:r>
          </a:p>
          <a:p>
            <a:r>
              <a:rPr lang="en-US" sz="2000" b="1" dirty="0"/>
              <a:t>Pharmaceutical discovery relevant problem: </a:t>
            </a:r>
            <a:r>
              <a:rPr lang="en-US" sz="2000" dirty="0"/>
              <a:t>Selectivity between kinases is an important and common pharmaceutical discovery problem</a:t>
            </a:r>
          </a:p>
          <a:p>
            <a:endParaRPr lang="en-US" sz="2000" b="1" dirty="0"/>
          </a:p>
          <a:p>
            <a:pPr marL="0" indent="0">
              <a:buNone/>
            </a:pPr>
            <a:endParaRPr lang="en-US" sz="2000" b="1" dirty="0"/>
          </a:p>
        </p:txBody>
      </p:sp>
      <p:pic>
        <p:nvPicPr>
          <p:cNvPr id="43" name="Picture 42">
            <a:extLst>
              <a:ext uri="{FF2B5EF4-FFF2-40B4-BE49-F238E27FC236}">
                <a16:creationId xmlns:a16="http://schemas.microsoft.com/office/drawing/2014/main" id="{43261546-AC34-4EB6-AD8B-5C73A8F2C6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72586" y="2144683"/>
            <a:ext cx="2158949" cy="3092335"/>
          </a:xfrm>
          <a:prstGeom prst="rect">
            <a:avLst/>
          </a:prstGeom>
        </p:spPr>
      </p:pic>
      <p:sp>
        <p:nvSpPr>
          <p:cNvPr id="44" name="TextBox 43">
            <a:extLst>
              <a:ext uri="{FF2B5EF4-FFF2-40B4-BE49-F238E27FC236}">
                <a16:creationId xmlns:a16="http://schemas.microsoft.com/office/drawing/2014/main" id="{DBF70F26-B9E9-4A35-95EB-3F5D13D37E7B}"/>
              </a:ext>
            </a:extLst>
          </p:cNvPr>
          <p:cNvSpPr txBox="1"/>
          <p:nvPr/>
        </p:nvSpPr>
        <p:spPr>
          <a:xfrm>
            <a:off x="1250267" y="5237018"/>
            <a:ext cx="2803585" cy="646331"/>
          </a:xfrm>
          <a:prstGeom prst="rect">
            <a:avLst/>
          </a:prstGeom>
          <a:noFill/>
        </p:spPr>
        <p:txBody>
          <a:bodyPr wrap="square" rtlCol="0">
            <a:spAutoFit/>
          </a:bodyPr>
          <a:lstStyle/>
          <a:p>
            <a:pPr algn="ctr"/>
            <a:r>
              <a:rPr lang="en-US" dirty="0"/>
              <a:t>Structure overlay of AURK A and AURK B</a:t>
            </a:r>
          </a:p>
        </p:txBody>
      </p:sp>
      <p:sp>
        <p:nvSpPr>
          <p:cNvPr id="13" name="Rounded Rectangle 12">
            <a:extLst>
              <a:ext uri="{FF2B5EF4-FFF2-40B4-BE49-F238E27FC236}">
                <a16:creationId xmlns:a16="http://schemas.microsoft.com/office/drawing/2014/main" id="{23D19B06-9A34-1C47-B44A-F869F21B7DCA}"/>
              </a:ext>
            </a:extLst>
          </p:cNvPr>
          <p:cNvSpPr/>
          <p:nvPr/>
        </p:nvSpPr>
        <p:spPr>
          <a:xfrm>
            <a:off x="9982200" y="25159"/>
            <a:ext cx="2094400" cy="1061271"/>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Proof-of-Concept </a:t>
            </a:r>
          </a:p>
        </p:txBody>
      </p:sp>
    </p:spTree>
    <p:extLst>
      <p:ext uri="{BB962C8B-B14F-4D97-AF65-F5344CB8AC3E}">
        <p14:creationId xmlns:p14="http://schemas.microsoft.com/office/powerpoint/2010/main" val="3508892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flipV="1">
            <a:off x="8334769" y="3270954"/>
            <a:ext cx="0" cy="640080"/>
          </a:xfrm>
          <a:prstGeom prst="line">
            <a:avLst/>
          </a:prstGeom>
          <a:ln w="38100" cmpd="sng">
            <a:solidFill>
              <a:schemeClr val="bg2">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7560127" y="1966072"/>
            <a:ext cx="1862841" cy="1334188"/>
          </a:xfrm>
          <a:prstGeom prst="roundRect">
            <a:avLst/>
          </a:prstGeom>
          <a:solidFill>
            <a:schemeClr val="bg1"/>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0" name="Straight Connector 109"/>
          <p:cNvCxnSpPr/>
          <p:nvPr/>
        </p:nvCxnSpPr>
        <p:spPr>
          <a:xfrm flipV="1">
            <a:off x="3099579" y="2906486"/>
            <a:ext cx="2850" cy="968142"/>
          </a:xfrm>
          <a:prstGeom prst="line">
            <a:avLst/>
          </a:prstGeom>
          <a:ln w="38100" cmpd="sng">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81339" y="155906"/>
            <a:ext cx="11763703" cy="556099"/>
          </a:xfrm>
        </p:spPr>
        <p:txBody>
          <a:bodyPr>
            <a:noAutofit/>
          </a:bodyPr>
          <a:lstStyle/>
          <a:p>
            <a:r>
              <a:rPr lang="en-GB" dirty="0">
                <a:solidFill>
                  <a:schemeClr val="tx1"/>
                </a:solidFill>
                <a:cs typeface="Arial" panose="020B0604020202020204" pitchFamily="34" charset="0"/>
              </a:rPr>
              <a:t> Current drug discovery</a:t>
            </a:r>
          </a:p>
        </p:txBody>
      </p:sp>
      <p:sp>
        <p:nvSpPr>
          <p:cNvPr id="10" name="Slide Number Placeholder 9"/>
          <p:cNvSpPr>
            <a:spLocks noGrp="1"/>
          </p:cNvSpPr>
          <p:nvPr>
            <p:ph type="sldNum" sz="quarter" idx="12"/>
          </p:nvPr>
        </p:nvSpPr>
        <p:spPr>
          <a:xfrm>
            <a:off x="8646459" y="6427561"/>
            <a:ext cx="2743200" cy="365125"/>
          </a:xfrm>
        </p:spPr>
        <p:txBody>
          <a:bodyPr/>
          <a:lstStyle/>
          <a:p>
            <a:pPr>
              <a:defRPr/>
            </a:pPr>
            <a:fld id="{A58BF21B-C130-4F45-A3D7-938A89C09870}" type="slidenum">
              <a:rPr lang="en-GB" kern="0"/>
              <a:pPr>
                <a:defRPr/>
              </a:pPr>
              <a:t>2</a:t>
            </a:fld>
            <a:endParaRPr lang="en-GB" kern="0" dirty="0"/>
          </a:p>
        </p:txBody>
      </p:sp>
      <p:sp>
        <p:nvSpPr>
          <p:cNvPr id="4" name="Text Placeholder 3"/>
          <p:cNvSpPr>
            <a:spLocks noGrp="1"/>
          </p:cNvSpPr>
          <p:nvPr>
            <p:ph type="body" sz="quarter" idx="13"/>
          </p:nvPr>
        </p:nvSpPr>
        <p:spPr>
          <a:xfrm>
            <a:off x="458701" y="649742"/>
            <a:ext cx="10515600" cy="358775"/>
          </a:xfrm>
        </p:spPr>
        <p:txBody>
          <a:bodyPr/>
          <a:lstStyle/>
          <a:p>
            <a:r>
              <a:rPr lang="en-GB" i="0" dirty="0">
                <a:solidFill>
                  <a:schemeClr val="tx1"/>
                </a:solidFill>
                <a:cs typeface="Calibri" panose="020F0502020204030204" pitchFamily="34" charset="0"/>
              </a:rPr>
              <a:t>Is there a better way to get medicines to patients?</a:t>
            </a:r>
          </a:p>
        </p:txBody>
      </p:sp>
      <p:sp>
        <p:nvSpPr>
          <p:cNvPr id="63" name="Freeform 62"/>
          <p:cNvSpPr/>
          <p:nvPr/>
        </p:nvSpPr>
        <p:spPr>
          <a:xfrm>
            <a:off x="490488" y="3315045"/>
            <a:ext cx="1023409" cy="431080"/>
          </a:xfrm>
          <a:custGeom>
            <a:avLst/>
            <a:gdLst>
              <a:gd name="connsiteX0" fmla="*/ 0 w 2098696"/>
              <a:gd name="connsiteY0" fmla="*/ 0 h 778616"/>
              <a:gd name="connsiteX1" fmla="*/ 2098696 w 2098696"/>
              <a:gd name="connsiteY1" fmla="*/ 0 h 778616"/>
              <a:gd name="connsiteX2" fmla="*/ 2098696 w 2098696"/>
              <a:gd name="connsiteY2" fmla="*/ 778616 h 778616"/>
              <a:gd name="connsiteX3" fmla="*/ 0 w 2098696"/>
              <a:gd name="connsiteY3" fmla="*/ 778616 h 778616"/>
              <a:gd name="connsiteX4" fmla="*/ 0 w 2098696"/>
              <a:gd name="connsiteY4" fmla="*/ 0 h 77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696" h="778616">
                <a:moveTo>
                  <a:pt x="0" y="0"/>
                </a:moveTo>
                <a:lnTo>
                  <a:pt x="2098696" y="0"/>
                </a:lnTo>
                <a:lnTo>
                  <a:pt x="2098696" y="778616"/>
                </a:lnTo>
                <a:lnTo>
                  <a:pt x="0" y="7786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defTabSz="711200">
              <a:lnSpc>
                <a:spcPct val="90000"/>
              </a:lnSpc>
              <a:spcBef>
                <a:spcPct val="0"/>
              </a:spcBef>
              <a:spcAft>
                <a:spcPct val="35000"/>
              </a:spcAft>
              <a:defRPr/>
            </a:pPr>
            <a:r>
              <a:rPr lang="en-GB" sz="1600" b="1" dirty="0">
                <a:solidFill>
                  <a:schemeClr val="tx1"/>
                </a:solidFill>
              </a:rPr>
              <a:t>Target</a:t>
            </a:r>
          </a:p>
        </p:txBody>
      </p:sp>
      <p:cxnSp>
        <p:nvCxnSpPr>
          <p:cNvPr id="27" name="Straight Connector 26"/>
          <p:cNvCxnSpPr/>
          <p:nvPr/>
        </p:nvCxnSpPr>
        <p:spPr>
          <a:xfrm flipV="1">
            <a:off x="4800600" y="2628901"/>
            <a:ext cx="0" cy="1240973"/>
          </a:xfrm>
          <a:prstGeom prst="line">
            <a:avLst/>
          </a:prstGeom>
          <a:ln w="38100" cmpd="sng">
            <a:solidFill>
              <a:schemeClr val="accent3">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66" name="Freeform 65"/>
          <p:cNvSpPr/>
          <p:nvPr/>
        </p:nvSpPr>
        <p:spPr>
          <a:xfrm>
            <a:off x="7493823" y="1945862"/>
            <a:ext cx="1995447" cy="778616"/>
          </a:xfrm>
          <a:custGeom>
            <a:avLst/>
            <a:gdLst>
              <a:gd name="connsiteX0" fmla="*/ 0 w 2098696"/>
              <a:gd name="connsiteY0" fmla="*/ 0 h 778616"/>
              <a:gd name="connsiteX1" fmla="*/ 2098696 w 2098696"/>
              <a:gd name="connsiteY1" fmla="*/ 0 h 778616"/>
              <a:gd name="connsiteX2" fmla="*/ 2098696 w 2098696"/>
              <a:gd name="connsiteY2" fmla="*/ 778616 h 778616"/>
              <a:gd name="connsiteX3" fmla="*/ 0 w 2098696"/>
              <a:gd name="connsiteY3" fmla="*/ 778616 h 778616"/>
              <a:gd name="connsiteX4" fmla="*/ 0 w 2098696"/>
              <a:gd name="connsiteY4" fmla="*/ 0 h 77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696" h="778616">
                <a:moveTo>
                  <a:pt x="0" y="0"/>
                </a:moveTo>
                <a:lnTo>
                  <a:pt x="2098696" y="0"/>
                </a:lnTo>
                <a:lnTo>
                  <a:pt x="2098696" y="778616"/>
                </a:lnTo>
                <a:lnTo>
                  <a:pt x="0" y="7786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algn="ctr" defTabSz="711200">
              <a:lnSpc>
                <a:spcPct val="90000"/>
              </a:lnSpc>
              <a:spcBef>
                <a:spcPct val="0"/>
              </a:spcBef>
              <a:spcAft>
                <a:spcPct val="35000"/>
              </a:spcAft>
              <a:defRPr/>
            </a:pPr>
            <a:r>
              <a:rPr lang="en-GB" sz="1600" b="1" dirty="0">
                <a:solidFill>
                  <a:schemeClr val="tx1">
                    <a:lumMod val="75000"/>
                  </a:schemeClr>
                </a:solidFill>
              </a:rPr>
              <a:t>Lengthy </a:t>
            </a:r>
            <a:r>
              <a:rPr lang="en-GB" sz="1600" b="1" i="1" dirty="0">
                <a:solidFill>
                  <a:schemeClr val="tx1">
                    <a:lumMod val="75000"/>
                  </a:schemeClr>
                </a:solidFill>
              </a:rPr>
              <a:t>in-vitro </a:t>
            </a:r>
            <a:r>
              <a:rPr lang="en-GB" sz="1600" b="1" dirty="0">
                <a:solidFill>
                  <a:schemeClr val="tx1">
                    <a:lumMod val="75000"/>
                  </a:schemeClr>
                </a:solidFill>
              </a:rPr>
              <a:t>and </a:t>
            </a:r>
            <a:r>
              <a:rPr lang="en-GB" sz="1600" b="1" i="1" dirty="0">
                <a:solidFill>
                  <a:schemeClr val="tx1">
                    <a:lumMod val="75000"/>
                  </a:schemeClr>
                </a:solidFill>
              </a:rPr>
              <a:t>in-vivo </a:t>
            </a:r>
            <a:r>
              <a:rPr lang="en-GB" sz="1600" b="1" dirty="0">
                <a:solidFill>
                  <a:schemeClr val="tx1">
                    <a:lumMod val="75000"/>
                  </a:schemeClr>
                </a:solidFill>
              </a:rPr>
              <a:t>experiments; </a:t>
            </a:r>
          </a:p>
          <a:p>
            <a:pPr algn="ctr" defTabSz="711200">
              <a:lnSpc>
                <a:spcPct val="90000"/>
              </a:lnSpc>
              <a:spcBef>
                <a:spcPct val="0"/>
              </a:spcBef>
              <a:spcAft>
                <a:spcPct val="35000"/>
              </a:spcAft>
              <a:defRPr/>
            </a:pPr>
            <a:r>
              <a:rPr lang="en-GB" sz="1600" b="1" dirty="0">
                <a:solidFill>
                  <a:schemeClr val="tx1">
                    <a:lumMod val="75000"/>
                  </a:schemeClr>
                </a:solidFill>
              </a:rPr>
              <a:t>Synthesis bottlenecks</a:t>
            </a:r>
          </a:p>
        </p:txBody>
      </p:sp>
      <p:sp>
        <p:nvSpPr>
          <p:cNvPr id="41" name="Freeform 23"/>
          <p:cNvSpPr>
            <a:spLocks/>
          </p:cNvSpPr>
          <p:nvPr/>
        </p:nvSpPr>
        <p:spPr bwMode="auto">
          <a:xfrm flipH="1">
            <a:off x="452264" y="2317055"/>
            <a:ext cx="987070" cy="985104"/>
          </a:xfrm>
          <a:custGeom>
            <a:avLst/>
            <a:gdLst>
              <a:gd name="T0" fmla="*/ 0 w 1004"/>
              <a:gd name="T1" fmla="*/ 502 h 1002"/>
              <a:gd name="T2" fmla="*/ 4 w 1004"/>
              <a:gd name="T3" fmla="*/ 450 h 1002"/>
              <a:gd name="T4" fmla="*/ 10 w 1004"/>
              <a:gd name="T5" fmla="*/ 400 h 1002"/>
              <a:gd name="T6" fmla="*/ 24 w 1004"/>
              <a:gd name="T7" fmla="*/ 352 h 1002"/>
              <a:gd name="T8" fmla="*/ 40 w 1004"/>
              <a:gd name="T9" fmla="*/ 306 h 1002"/>
              <a:gd name="T10" fmla="*/ 86 w 1004"/>
              <a:gd name="T11" fmla="*/ 220 h 1002"/>
              <a:gd name="T12" fmla="*/ 148 w 1004"/>
              <a:gd name="T13" fmla="*/ 146 h 1002"/>
              <a:gd name="T14" fmla="*/ 222 w 1004"/>
              <a:gd name="T15" fmla="*/ 86 h 1002"/>
              <a:gd name="T16" fmla="*/ 306 w 1004"/>
              <a:gd name="T17" fmla="*/ 40 h 1002"/>
              <a:gd name="T18" fmla="*/ 354 w 1004"/>
              <a:gd name="T19" fmla="*/ 22 h 1002"/>
              <a:gd name="T20" fmla="*/ 402 w 1004"/>
              <a:gd name="T21" fmla="*/ 10 h 1002"/>
              <a:gd name="T22" fmla="*/ 450 w 1004"/>
              <a:gd name="T23" fmla="*/ 2 h 1002"/>
              <a:gd name="T24" fmla="*/ 502 w 1004"/>
              <a:gd name="T25" fmla="*/ 0 h 1002"/>
              <a:gd name="T26" fmla="*/ 528 w 1004"/>
              <a:gd name="T27" fmla="*/ 0 h 1002"/>
              <a:gd name="T28" fmla="*/ 578 w 1004"/>
              <a:gd name="T29" fmla="*/ 6 h 1002"/>
              <a:gd name="T30" fmla="*/ 628 w 1004"/>
              <a:gd name="T31" fmla="*/ 16 h 1002"/>
              <a:gd name="T32" fmla="*/ 674 w 1004"/>
              <a:gd name="T33" fmla="*/ 30 h 1002"/>
              <a:gd name="T34" fmla="*/ 742 w 1004"/>
              <a:gd name="T35" fmla="*/ 60 h 1002"/>
              <a:gd name="T36" fmla="*/ 822 w 1004"/>
              <a:gd name="T37" fmla="*/ 114 h 1002"/>
              <a:gd name="T38" fmla="*/ 890 w 1004"/>
              <a:gd name="T39" fmla="*/ 182 h 1002"/>
              <a:gd name="T40" fmla="*/ 944 w 1004"/>
              <a:gd name="T41" fmla="*/ 262 h 1002"/>
              <a:gd name="T42" fmla="*/ 974 w 1004"/>
              <a:gd name="T43" fmla="*/ 328 h 1002"/>
              <a:gd name="T44" fmla="*/ 988 w 1004"/>
              <a:gd name="T45" fmla="*/ 376 h 1002"/>
              <a:gd name="T46" fmla="*/ 998 w 1004"/>
              <a:gd name="T47" fmla="*/ 424 h 1002"/>
              <a:gd name="T48" fmla="*/ 1004 w 1004"/>
              <a:gd name="T49" fmla="*/ 476 h 1002"/>
              <a:gd name="T50" fmla="*/ 1004 w 1004"/>
              <a:gd name="T51" fmla="*/ 502 h 1002"/>
              <a:gd name="T52" fmla="*/ 1002 w 1004"/>
              <a:gd name="T53" fmla="*/ 552 h 1002"/>
              <a:gd name="T54" fmla="*/ 994 w 1004"/>
              <a:gd name="T55" fmla="*/ 602 h 1002"/>
              <a:gd name="T56" fmla="*/ 982 w 1004"/>
              <a:gd name="T57" fmla="*/ 650 h 1002"/>
              <a:gd name="T58" fmla="*/ 964 w 1004"/>
              <a:gd name="T59" fmla="*/ 696 h 1002"/>
              <a:gd name="T60" fmla="*/ 918 w 1004"/>
              <a:gd name="T61" fmla="*/ 782 h 1002"/>
              <a:gd name="T62" fmla="*/ 856 w 1004"/>
              <a:gd name="T63" fmla="*/ 856 h 1002"/>
              <a:gd name="T64" fmla="*/ 782 w 1004"/>
              <a:gd name="T65" fmla="*/ 918 h 1002"/>
              <a:gd name="T66" fmla="*/ 698 w 1004"/>
              <a:gd name="T67" fmla="*/ 964 h 1002"/>
              <a:gd name="T68" fmla="*/ 652 w 1004"/>
              <a:gd name="T69" fmla="*/ 980 h 1002"/>
              <a:gd name="T70" fmla="*/ 604 w 1004"/>
              <a:gd name="T71" fmla="*/ 992 h 1002"/>
              <a:gd name="T72" fmla="*/ 554 w 1004"/>
              <a:gd name="T73" fmla="*/ 1000 h 1002"/>
              <a:gd name="T74" fmla="*/ 502 w 1004"/>
              <a:gd name="T75" fmla="*/ 1002 h 1002"/>
              <a:gd name="T76" fmla="*/ 0 w 1004"/>
              <a:gd name="T77" fmla="*/ 502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4" h="1002">
                <a:moveTo>
                  <a:pt x="0" y="502"/>
                </a:moveTo>
                <a:lnTo>
                  <a:pt x="0" y="502"/>
                </a:lnTo>
                <a:lnTo>
                  <a:pt x="2" y="476"/>
                </a:lnTo>
                <a:lnTo>
                  <a:pt x="4" y="450"/>
                </a:lnTo>
                <a:lnTo>
                  <a:pt x="6" y="424"/>
                </a:lnTo>
                <a:lnTo>
                  <a:pt x="10" y="400"/>
                </a:lnTo>
                <a:lnTo>
                  <a:pt x="16" y="376"/>
                </a:lnTo>
                <a:lnTo>
                  <a:pt x="24" y="352"/>
                </a:lnTo>
                <a:lnTo>
                  <a:pt x="30" y="328"/>
                </a:lnTo>
                <a:lnTo>
                  <a:pt x="40" y="306"/>
                </a:lnTo>
                <a:lnTo>
                  <a:pt x="62" y="262"/>
                </a:lnTo>
                <a:lnTo>
                  <a:pt x="86" y="220"/>
                </a:lnTo>
                <a:lnTo>
                  <a:pt x="116" y="182"/>
                </a:lnTo>
                <a:lnTo>
                  <a:pt x="148" y="146"/>
                </a:lnTo>
                <a:lnTo>
                  <a:pt x="184" y="114"/>
                </a:lnTo>
                <a:lnTo>
                  <a:pt x="222" y="86"/>
                </a:lnTo>
                <a:lnTo>
                  <a:pt x="264" y="60"/>
                </a:lnTo>
                <a:lnTo>
                  <a:pt x="306" y="40"/>
                </a:lnTo>
                <a:lnTo>
                  <a:pt x="330" y="30"/>
                </a:lnTo>
                <a:lnTo>
                  <a:pt x="354" y="22"/>
                </a:lnTo>
                <a:lnTo>
                  <a:pt x="376" y="16"/>
                </a:lnTo>
                <a:lnTo>
                  <a:pt x="402" y="10"/>
                </a:lnTo>
                <a:lnTo>
                  <a:pt x="426" y="6"/>
                </a:lnTo>
                <a:lnTo>
                  <a:pt x="450" y="2"/>
                </a:lnTo>
                <a:lnTo>
                  <a:pt x="476" y="0"/>
                </a:lnTo>
                <a:lnTo>
                  <a:pt x="502" y="0"/>
                </a:lnTo>
                <a:lnTo>
                  <a:pt x="502" y="0"/>
                </a:lnTo>
                <a:lnTo>
                  <a:pt x="528" y="0"/>
                </a:lnTo>
                <a:lnTo>
                  <a:pt x="554" y="2"/>
                </a:lnTo>
                <a:lnTo>
                  <a:pt x="578" y="6"/>
                </a:lnTo>
                <a:lnTo>
                  <a:pt x="604" y="10"/>
                </a:lnTo>
                <a:lnTo>
                  <a:pt x="628" y="16"/>
                </a:lnTo>
                <a:lnTo>
                  <a:pt x="652" y="22"/>
                </a:lnTo>
                <a:lnTo>
                  <a:pt x="674" y="30"/>
                </a:lnTo>
                <a:lnTo>
                  <a:pt x="698" y="40"/>
                </a:lnTo>
                <a:lnTo>
                  <a:pt x="742" y="60"/>
                </a:lnTo>
                <a:lnTo>
                  <a:pt x="782" y="86"/>
                </a:lnTo>
                <a:lnTo>
                  <a:pt x="822" y="114"/>
                </a:lnTo>
                <a:lnTo>
                  <a:pt x="856" y="146"/>
                </a:lnTo>
                <a:lnTo>
                  <a:pt x="890" y="182"/>
                </a:lnTo>
                <a:lnTo>
                  <a:pt x="918" y="220"/>
                </a:lnTo>
                <a:lnTo>
                  <a:pt x="944" y="262"/>
                </a:lnTo>
                <a:lnTo>
                  <a:pt x="964" y="306"/>
                </a:lnTo>
                <a:lnTo>
                  <a:pt x="974" y="328"/>
                </a:lnTo>
                <a:lnTo>
                  <a:pt x="982" y="352"/>
                </a:lnTo>
                <a:lnTo>
                  <a:pt x="988" y="376"/>
                </a:lnTo>
                <a:lnTo>
                  <a:pt x="994" y="400"/>
                </a:lnTo>
                <a:lnTo>
                  <a:pt x="998" y="424"/>
                </a:lnTo>
                <a:lnTo>
                  <a:pt x="1002" y="450"/>
                </a:lnTo>
                <a:lnTo>
                  <a:pt x="1004" y="476"/>
                </a:lnTo>
                <a:lnTo>
                  <a:pt x="1004" y="502"/>
                </a:lnTo>
                <a:lnTo>
                  <a:pt x="1004" y="502"/>
                </a:lnTo>
                <a:lnTo>
                  <a:pt x="1004" y="528"/>
                </a:lnTo>
                <a:lnTo>
                  <a:pt x="1002" y="552"/>
                </a:lnTo>
                <a:lnTo>
                  <a:pt x="998" y="578"/>
                </a:lnTo>
                <a:lnTo>
                  <a:pt x="994" y="602"/>
                </a:lnTo>
                <a:lnTo>
                  <a:pt x="988" y="626"/>
                </a:lnTo>
                <a:lnTo>
                  <a:pt x="982" y="650"/>
                </a:lnTo>
                <a:lnTo>
                  <a:pt x="974" y="674"/>
                </a:lnTo>
                <a:lnTo>
                  <a:pt x="964" y="696"/>
                </a:lnTo>
                <a:lnTo>
                  <a:pt x="944" y="740"/>
                </a:lnTo>
                <a:lnTo>
                  <a:pt x="918" y="782"/>
                </a:lnTo>
                <a:lnTo>
                  <a:pt x="890" y="820"/>
                </a:lnTo>
                <a:lnTo>
                  <a:pt x="856" y="856"/>
                </a:lnTo>
                <a:lnTo>
                  <a:pt x="822" y="888"/>
                </a:lnTo>
                <a:lnTo>
                  <a:pt x="782" y="918"/>
                </a:lnTo>
                <a:lnTo>
                  <a:pt x="742" y="942"/>
                </a:lnTo>
                <a:lnTo>
                  <a:pt x="698" y="964"/>
                </a:lnTo>
                <a:lnTo>
                  <a:pt x="674" y="972"/>
                </a:lnTo>
                <a:lnTo>
                  <a:pt x="652" y="980"/>
                </a:lnTo>
                <a:lnTo>
                  <a:pt x="628" y="988"/>
                </a:lnTo>
                <a:lnTo>
                  <a:pt x="604" y="992"/>
                </a:lnTo>
                <a:lnTo>
                  <a:pt x="578" y="998"/>
                </a:lnTo>
                <a:lnTo>
                  <a:pt x="554" y="1000"/>
                </a:lnTo>
                <a:lnTo>
                  <a:pt x="528" y="1002"/>
                </a:lnTo>
                <a:lnTo>
                  <a:pt x="502" y="1002"/>
                </a:lnTo>
                <a:lnTo>
                  <a:pt x="0" y="1002"/>
                </a:lnTo>
                <a:lnTo>
                  <a:pt x="0" y="502"/>
                </a:lnTo>
                <a:close/>
              </a:path>
            </a:pathLst>
          </a:custGeom>
          <a:solidFill>
            <a:schemeClr val="tx1">
              <a:lumMod val="40000"/>
              <a:lumOff val="60000"/>
            </a:schemeClr>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pic>
        <p:nvPicPr>
          <p:cNvPr id="35" name="Picture 34" descr="RD Strategy_slides V3_20160411w-0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48815" y="2511078"/>
            <a:ext cx="672438" cy="630411"/>
          </a:xfrm>
          <a:prstGeom prst="rect">
            <a:avLst/>
          </a:prstGeom>
          <a:solidFill>
            <a:schemeClr val="tx1">
              <a:lumMod val="40000"/>
              <a:lumOff val="60000"/>
            </a:schemeClr>
          </a:solidFill>
        </p:spPr>
      </p:pic>
      <p:cxnSp>
        <p:nvCxnSpPr>
          <p:cNvPr id="50" name="Straight Connector 49"/>
          <p:cNvCxnSpPr/>
          <p:nvPr/>
        </p:nvCxnSpPr>
        <p:spPr>
          <a:xfrm flipH="1" flipV="1">
            <a:off x="1421689" y="3163104"/>
            <a:ext cx="0" cy="866981"/>
          </a:xfrm>
          <a:prstGeom prst="line">
            <a:avLst/>
          </a:prstGeom>
          <a:solidFill>
            <a:schemeClr val="tx1">
              <a:lumMod val="40000"/>
              <a:lumOff val="60000"/>
            </a:schemeClr>
          </a:solidFill>
          <a:ln w="38100"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grpSp>
        <p:nvGrpSpPr>
          <p:cNvPr id="16" name="Group 31"/>
          <p:cNvGrpSpPr>
            <a:grpSpLocks noChangeAspect="1"/>
          </p:cNvGrpSpPr>
          <p:nvPr/>
        </p:nvGrpSpPr>
        <p:grpSpPr>
          <a:xfrm>
            <a:off x="3247487" y="3027487"/>
            <a:ext cx="592178" cy="774021"/>
            <a:chOff x="1860566" y="1922469"/>
            <a:chExt cx="403229" cy="527051"/>
          </a:xfrm>
          <a:solidFill>
            <a:schemeClr val="accent1"/>
          </a:solidFill>
        </p:grpSpPr>
        <p:sp>
          <p:nvSpPr>
            <p:cNvPr id="33" name="Freeform 36"/>
            <p:cNvSpPr>
              <a:spLocks/>
            </p:cNvSpPr>
            <p:nvPr/>
          </p:nvSpPr>
          <p:spPr bwMode="auto">
            <a:xfrm>
              <a:off x="2030430" y="2178057"/>
              <a:ext cx="20638" cy="80963"/>
            </a:xfrm>
            <a:custGeom>
              <a:avLst/>
              <a:gdLst>
                <a:gd name="T0" fmla="*/ 4 w 8"/>
                <a:gd name="T1" fmla="*/ 0 h 30"/>
                <a:gd name="T2" fmla="*/ 0 w 8"/>
                <a:gd name="T3" fmla="*/ 4 h 30"/>
                <a:gd name="T4" fmla="*/ 0 w 8"/>
                <a:gd name="T5" fmla="*/ 26 h 30"/>
                <a:gd name="T6" fmla="*/ 4 w 8"/>
                <a:gd name="T7" fmla="*/ 30 h 30"/>
                <a:gd name="T8" fmla="*/ 8 w 8"/>
                <a:gd name="T9" fmla="*/ 26 h 30"/>
                <a:gd name="T10" fmla="*/ 8 w 8"/>
                <a:gd name="T11" fmla="*/ 4 h 30"/>
                <a:gd name="T12" fmla="*/ 4 w 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8" h="30">
                  <a:moveTo>
                    <a:pt x="4" y="0"/>
                  </a:moveTo>
                  <a:cubicBezTo>
                    <a:pt x="1" y="0"/>
                    <a:pt x="0" y="2"/>
                    <a:pt x="0" y="4"/>
                  </a:cubicBezTo>
                  <a:cubicBezTo>
                    <a:pt x="0" y="26"/>
                    <a:pt x="0" y="26"/>
                    <a:pt x="0" y="26"/>
                  </a:cubicBezTo>
                  <a:cubicBezTo>
                    <a:pt x="0" y="29"/>
                    <a:pt x="1" y="30"/>
                    <a:pt x="4" y="30"/>
                  </a:cubicBezTo>
                  <a:cubicBezTo>
                    <a:pt x="6" y="30"/>
                    <a:pt x="8" y="29"/>
                    <a:pt x="8" y="26"/>
                  </a:cubicBezTo>
                  <a:cubicBezTo>
                    <a:pt x="8" y="4"/>
                    <a:pt x="8" y="4"/>
                    <a:pt x="8" y="4"/>
                  </a:cubicBezTo>
                  <a:cubicBezTo>
                    <a:pt x="8" y="2"/>
                    <a:pt x="6"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34" name="Freeform 37"/>
            <p:cNvSpPr>
              <a:spLocks/>
            </p:cNvSpPr>
            <p:nvPr/>
          </p:nvSpPr>
          <p:spPr bwMode="auto">
            <a:xfrm>
              <a:off x="1930417" y="2190757"/>
              <a:ext cx="22225" cy="68263"/>
            </a:xfrm>
            <a:custGeom>
              <a:avLst/>
              <a:gdLst>
                <a:gd name="T0" fmla="*/ 4 w 8"/>
                <a:gd name="T1" fmla="*/ 0 h 25"/>
                <a:gd name="T2" fmla="*/ 0 w 8"/>
                <a:gd name="T3" fmla="*/ 4 h 25"/>
                <a:gd name="T4" fmla="*/ 0 w 8"/>
                <a:gd name="T5" fmla="*/ 21 h 25"/>
                <a:gd name="T6" fmla="*/ 4 w 8"/>
                <a:gd name="T7" fmla="*/ 25 h 25"/>
                <a:gd name="T8" fmla="*/ 8 w 8"/>
                <a:gd name="T9" fmla="*/ 21 h 25"/>
                <a:gd name="T10" fmla="*/ 8 w 8"/>
                <a:gd name="T11" fmla="*/ 4 h 25"/>
                <a:gd name="T12" fmla="*/ 4 w 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8" h="25">
                  <a:moveTo>
                    <a:pt x="4" y="0"/>
                  </a:moveTo>
                  <a:cubicBezTo>
                    <a:pt x="2" y="0"/>
                    <a:pt x="0" y="2"/>
                    <a:pt x="0" y="4"/>
                  </a:cubicBezTo>
                  <a:cubicBezTo>
                    <a:pt x="0" y="21"/>
                    <a:pt x="0" y="21"/>
                    <a:pt x="0" y="21"/>
                  </a:cubicBezTo>
                  <a:cubicBezTo>
                    <a:pt x="0" y="23"/>
                    <a:pt x="2" y="25"/>
                    <a:pt x="4" y="25"/>
                  </a:cubicBezTo>
                  <a:cubicBezTo>
                    <a:pt x="6" y="25"/>
                    <a:pt x="8" y="23"/>
                    <a:pt x="8" y="21"/>
                  </a:cubicBezTo>
                  <a:cubicBezTo>
                    <a:pt x="8" y="4"/>
                    <a:pt x="8" y="4"/>
                    <a:pt x="8" y="4"/>
                  </a:cubicBezTo>
                  <a:cubicBezTo>
                    <a:pt x="8" y="2"/>
                    <a:pt x="6"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36" name="Freeform 38"/>
            <p:cNvSpPr>
              <a:spLocks/>
            </p:cNvSpPr>
            <p:nvPr/>
          </p:nvSpPr>
          <p:spPr bwMode="auto">
            <a:xfrm>
              <a:off x="2163781" y="2198694"/>
              <a:ext cx="47625" cy="53975"/>
            </a:xfrm>
            <a:custGeom>
              <a:avLst/>
              <a:gdLst>
                <a:gd name="T0" fmla="*/ 2 w 18"/>
                <a:gd name="T1" fmla="*/ 19 h 20"/>
                <a:gd name="T2" fmla="*/ 4 w 18"/>
                <a:gd name="T3" fmla="*/ 20 h 20"/>
                <a:gd name="T4" fmla="*/ 7 w 18"/>
                <a:gd name="T5" fmla="*/ 18 h 20"/>
                <a:gd name="T6" fmla="*/ 17 w 18"/>
                <a:gd name="T7" fmla="*/ 7 h 20"/>
                <a:gd name="T8" fmla="*/ 16 w 18"/>
                <a:gd name="T9" fmla="*/ 1 h 20"/>
                <a:gd name="T10" fmla="*/ 11 w 18"/>
                <a:gd name="T11" fmla="*/ 2 h 20"/>
                <a:gd name="T12" fmla="*/ 1 w 18"/>
                <a:gd name="T13" fmla="*/ 13 h 20"/>
                <a:gd name="T14" fmla="*/ 2 w 18"/>
                <a:gd name="T15" fmla="*/ 19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0">
                  <a:moveTo>
                    <a:pt x="2" y="19"/>
                  </a:moveTo>
                  <a:cubicBezTo>
                    <a:pt x="2" y="19"/>
                    <a:pt x="3" y="20"/>
                    <a:pt x="4" y="20"/>
                  </a:cubicBezTo>
                  <a:cubicBezTo>
                    <a:pt x="5" y="20"/>
                    <a:pt x="7" y="19"/>
                    <a:pt x="7" y="18"/>
                  </a:cubicBezTo>
                  <a:cubicBezTo>
                    <a:pt x="17" y="7"/>
                    <a:pt x="17" y="7"/>
                    <a:pt x="17" y="7"/>
                  </a:cubicBezTo>
                  <a:cubicBezTo>
                    <a:pt x="18" y="5"/>
                    <a:pt x="18" y="3"/>
                    <a:pt x="16" y="1"/>
                  </a:cubicBezTo>
                  <a:cubicBezTo>
                    <a:pt x="15" y="0"/>
                    <a:pt x="12" y="0"/>
                    <a:pt x="11" y="2"/>
                  </a:cubicBezTo>
                  <a:cubicBezTo>
                    <a:pt x="1" y="13"/>
                    <a:pt x="1" y="13"/>
                    <a:pt x="1" y="13"/>
                  </a:cubicBezTo>
                  <a:cubicBezTo>
                    <a:pt x="0" y="15"/>
                    <a:pt x="0" y="17"/>
                    <a:pt x="2"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37" name="Freeform 39"/>
            <p:cNvSpPr>
              <a:spLocks/>
            </p:cNvSpPr>
            <p:nvPr/>
          </p:nvSpPr>
          <p:spPr bwMode="auto">
            <a:xfrm>
              <a:off x="2174894" y="1979619"/>
              <a:ext cx="61913" cy="74613"/>
            </a:xfrm>
            <a:custGeom>
              <a:avLst/>
              <a:gdLst>
                <a:gd name="T0" fmla="*/ 30 w 39"/>
                <a:gd name="T1" fmla="*/ 47 h 47"/>
                <a:gd name="T2" fmla="*/ 30 w 39"/>
                <a:gd name="T3" fmla="*/ 25 h 47"/>
                <a:gd name="T4" fmla="*/ 8 w 39"/>
                <a:gd name="T5" fmla="*/ 25 h 47"/>
                <a:gd name="T6" fmla="*/ 8 w 39"/>
                <a:gd name="T7" fmla="*/ 47 h 47"/>
                <a:gd name="T8" fmla="*/ 0 w 39"/>
                <a:gd name="T9" fmla="*/ 47 h 47"/>
                <a:gd name="T10" fmla="*/ 0 w 39"/>
                <a:gd name="T11" fmla="*/ 0 h 47"/>
                <a:gd name="T12" fmla="*/ 8 w 39"/>
                <a:gd name="T13" fmla="*/ 0 h 47"/>
                <a:gd name="T14" fmla="*/ 8 w 39"/>
                <a:gd name="T15" fmla="*/ 18 h 47"/>
                <a:gd name="T16" fmla="*/ 30 w 39"/>
                <a:gd name="T17" fmla="*/ 18 h 47"/>
                <a:gd name="T18" fmla="*/ 30 w 39"/>
                <a:gd name="T19" fmla="*/ 0 h 47"/>
                <a:gd name="T20" fmla="*/ 39 w 39"/>
                <a:gd name="T21" fmla="*/ 0 h 47"/>
                <a:gd name="T22" fmla="*/ 39 w 39"/>
                <a:gd name="T23" fmla="*/ 47 h 47"/>
                <a:gd name="T24" fmla="*/ 30 w 39"/>
                <a:gd name="T2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47">
                  <a:moveTo>
                    <a:pt x="30" y="47"/>
                  </a:moveTo>
                  <a:lnTo>
                    <a:pt x="30" y="25"/>
                  </a:lnTo>
                  <a:lnTo>
                    <a:pt x="8" y="25"/>
                  </a:lnTo>
                  <a:lnTo>
                    <a:pt x="8" y="47"/>
                  </a:lnTo>
                  <a:lnTo>
                    <a:pt x="0" y="47"/>
                  </a:lnTo>
                  <a:lnTo>
                    <a:pt x="0" y="0"/>
                  </a:lnTo>
                  <a:lnTo>
                    <a:pt x="8" y="0"/>
                  </a:lnTo>
                  <a:lnTo>
                    <a:pt x="8" y="18"/>
                  </a:lnTo>
                  <a:lnTo>
                    <a:pt x="30" y="18"/>
                  </a:lnTo>
                  <a:lnTo>
                    <a:pt x="30" y="0"/>
                  </a:lnTo>
                  <a:lnTo>
                    <a:pt x="39" y="0"/>
                  </a:lnTo>
                  <a:lnTo>
                    <a:pt x="39" y="47"/>
                  </a:lnTo>
                  <a:lnTo>
                    <a:pt x="30"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38" name="Freeform 40"/>
            <p:cNvSpPr>
              <a:spLocks/>
            </p:cNvSpPr>
            <p:nvPr/>
          </p:nvSpPr>
          <p:spPr bwMode="auto">
            <a:xfrm>
              <a:off x="2176482" y="2065344"/>
              <a:ext cx="60326" cy="74613"/>
            </a:xfrm>
            <a:custGeom>
              <a:avLst/>
              <a:gdLst>
                <a:gd name="T0" fmla="*/ 17 w 22"/>
                <a:gd name="T1" fmla="*/ 28 h 28"/>
                <a:gd name="T2" fmla="*/ 5 w 22"/>
                <a:gd name="T3" fmla="*/ 9 h 28"/>
                <a:gd name="T4" fmla="*/ 5 w 22"/>
                <a:gd name="T5" fmla="*/ 28 h 28"/>
                <a:gd name="T6" fmla="*/ 0 w 22"/>
                <a:gd name="T7" fmla="*/ 28 h 28"/>
                <a:gd name="T8" fmla="*/ 0 w 22"/>
                <a:gd name="T9" fmla="*/ 0 h 28"/>
                <a:gd name="T10" fmla="*/ 4 w 22"/>
                <a:gd name="T11" fmla="*/ 0 h 28"/>
                <a:gd name="T12" fmla="*/ 17 w 22"/>
                <a:gd name="T13" fmla="*/ 20 h 28"/>
                <a:gd name="T14" fmla="*/ 16 w 22"/>
                <a:gd name="T15" fmla="*/ 0 h 28"/>
                <a:gd name="T16" fmla="*/ 22 w 22"/>
                <a:gd name="T17" fmla="*/ 0 h 28"/>
                <a:gd name="T18" fmla="*/ 22 w 22"/>
                <a:gd name="T19" fmla="*/ 28 h 28"/>
                <a:gd name="T20" fmla="*/ 17 w 22"/>
                <a:gd name="T2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8">
                  <a:moveTo>
                    <a:pt x="17" y="28"/>
                  </a:moveTo>
                  <a:cubicBezTo>
                    <a:pt x="5" y="9"/>
                    <a:pt x="5" y="9"/>
                    <a:pt x="5" y="9"/>
                  </a:cubicBezTo>
                  <a:cubicBezTo>
                    <a:pt x="5" y="9"/>
                    <a:pt x="5" y="28"/>
                    <a:pt x="5" y="28"/>
                  </a:cubicBezTo>
                  <a:cubicBezTo>
                    <a:pt x="0" y="28"/>
                    <a:pt x="0" y="28"/>
                    <a:pt x="0" y="28"/>
                  </a:cubicBezTo>
                  <a:cubicBezTo>
                    <a:pt x="0" y="0"/>
                    <a:pt x="0" y="0"/>
                    <a:pt x="0" y="0"/>
                  </a:cubicBezTo>
                  <a:cubicBezTo>
                    <a:pt x="4" y="0"/>
                    <a:pt x="4" y="0"/>
                    <a:pt x="4" y="0"/>
                  </a:cubicBezTo>
                  <a:cubicBezTo>
                    <a:pt x="17" y="20"/>
                    <a:pt x="17" y="20"/>
                    <a:pt x="17" y="20"/>
                  </a:cubicBezTo>
                  <a:cubicBezTo>
                    <a:pt x="17" y="20"/>
                    <a:pt x="16" y="1"/>
                    <a:pt x="16" y="0"/>
                  </a:cubicBezTo>
                  <a:cubicBezTo>
                    <a:pt x="22" y="0"/>
                    <a:pt x="22" y="0"/>
                    <a:pt x="22" y="0"/>
                  </a:cubicBezTo>
                  <a:cubicBezTo>
                    <a:pt x="22" y="28"/>
                    <a:pt x="22" y="28"/>
                    <a:pt x="22" y="28"/>
                  </a:cubicBezTo>
                  <a:lnTo>
                    <a:pt x="1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40" name="Freeform 41"/>
            <p:cNvSpPr>
              <a:spLocks/>
            </p:cNvSpPr>
            <p:nvPr/>
          </p:nvSpPr>
          <p:spPr bwMode="auto">
            <a:xfrm>
              <a:off x="1960580" y="2371732"/>
              <a:ext cx="61913" cy="77788"/>
            </a:xfrm>
            <a:custGeom>
              <a:avLst/>
              <a:gdLst>
                <a:gd name="T0" fmla="*/ 30 w 39"/>
                <a:gd name="T1" fmla="*/ 49 h 49"/>
                <a:gd name="T2" fmla="*/ 30 w 39"/>
                <a:gd name="T3" fmla="*/ 27 h 49"/>
                <a:gd name="T4" fmla="*/ 10 w 39"/>
                <a:gd name="T5" fmla="*/ 27 h 49"/>
                <a:gd name="T6" fmla="*/ 10 w 39"/>
                <a:gd name="T7" fmla="*/ 49 h 49"/>
                <a:gd name="T8" fmla="*/ 0 w 39"/>
                <a:gd name="T9" fmla="*/ 49 h 49"/>
                <a:gd name="T10" fmla="*/ 0 w 39"/>
                <a:gd name="T11" fmla="*/ 0 h 49"/>
                <a:gd name="T12" fmla="*/ 10 w 39"/>
                <a:gd name="T13" fmla="*/ 0 h 49"/>
                <a:gd name="T14" fmla="*/ 10 w 39"/>
                <a:gd name="T15" fmla="*/ 18 h 49"/>
                <a:gd name="T16" fmla="*/ 30 w 39"/>
                <a:gd name="T17" fmla="*/ 18 h 49"/>
                <a:gd name="T18" fmla="*/ 30 w 39"/>
                <a:gd name="T19" fmla="*/ 0 h 49"/>
                <a:gd name="T20" fmla="*/ 39 w 39"/>
                <a:gd name="T21" fmla="*/ 0 h 49"/>
                <a:gd name="T22" fmla="*/ 39 w 39"/>
                <a:gd name="T23" fmla="*/ 49 h 49"/>
                <a:gd name="T24" fmla="*/ 30 w 39"/>
                <a:gd name="T2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49">
                  <a:moveTo>
                    <a:pt x="30" y="49"/>
                  </a:moveTo>
                  <a:lnTo>
                    <a:pt x="30" y="27"/>
                  </a:lnTo>
                  <a:lnTo>
                    <a:pt x="10" y="27"/>
                  </a:lnTo>
                  <a:lnTo>
                    <a:pt x="10" y="49"/>
                  </a:lnTo>
                  <a:lnTo>
                    <a:pt x="0" y="49"/>
                  </a:lnTo>
                  <a:lnTo>
                    <a:pt x="0" y="0"/>
                  </a:lnTo>
                  <a:lnTo>
                    <a:pt x="10" y="0"/>
                  </a:lnTo>
                  <a:lnTo>
                    <a:pt x="10" y="18"/>
                  </a:lnTo>
                  <a:lnTo>
                    <a:pt x="30" y="18"/>
                  </a:lnTo>
                  <a:lnTo>
                    <a:pt x="30" y="0"/>
                  </a:lnTo>
                  <a:lnTo>
                    <a:pt x="39" y="0"/>
                  </a:lnTo>
                  <a:lnTo>
                    <a:pt x="39" y="49"/>
                  </a:lnTo>
                  <a:lnTo>
                    <a:pt x="30"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42" name="Freeform 42"/>
            <p:cNvSpPr>
              <a:spLocks/>
            </p:cNvSpPr>
            <p:nvPr/>
          </p:nvSpPr>
          <p:spPr bwMode="auto">
            <a:xfrm>
              <a:off x="1962167" y="2287595"/>
              <a:ext cx="60326" cy="77788"/>
            </a:xfrm>
            <a:custGeom>
              <a:avLst/>
              <a:gdLst>
                <a:gd name="T0" fmla="*/ 17 w 22"/>
                <a:gd name="T1" fmla="*/ 29 h 29"/>
                <a:gd name="T2" fmla="*/ 5 w 22"/>
                <a:gd name="T3" fmla="*/ 9 h 29"/>
                <a:gd name="T4" fmla="*/ 5 w 22"/>
                <a:gd name="T5" fmla="*/ 29 h 29"/>
                <a:gd name="T6" fmla="*/ 0 w 22"/>
                <a:gd name="T7" fmla="*/ 29 h 29"/>
                <a:gd name="T8" fmla="*/ 0 w 22"/>
                <a:gd name="T9" fmla="*/ 0 h 29"/>
                <a:gd name="T10" fmla="*/ 5 w 22"/>
                <a:gd name="T11" fmla="*/ 0 h 29"/>
                <a:gd name="T12" fmla="*/ 17 w 22"/>
                <a:gd name="T13" fmla="*/ 20 h 29"/>
                <a:gd name="T14" fmla="*/ 16 w 22"/>
                <a:gd name="T15" fmla="*/ 0 h 29"/>
                <a:gd name="T16" fmla="*/ 22 w 22"/>
                <a:gd name="T17" fmla="*/ 0 h 29"/>
                <a:gd name="T18" fmla="*/ 22 w 22"/>
                <a:gd name="T19" fmla="*/ 29 h 29"/>
                <a:gd name="T20" fmla="*/ 17 w 22"/>
                <a:gd name="T21"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9">
                  <a:moveTo>
                    <a:pt x="17" y="29"/>
                  </a:moveTo>
                  <a:cubicBezTo>
                    <a:pt x="5" y="9"/>
                    <a:pt x="5" y="9"/>
                    <a:pt x="5" y="9"/>
                  </a:cubicBezTo>
                  <a:cubicBezTo>
                    <a:pt x="5" y="9"/>
                    <a:pt x="5" y="28"/>
                    <a:pt x="5" y="29"/>
                  </a:cubicBezTo>
                  <a:cubicBezTo>
                    <a:pt x="0" y="29"/>
                    <a:pt x="0" y="29"/>
                    <a:pt x="0" y="29"/>
                  </a:cubicBezTo>
                  <a:cubicBezTo>
                    <a:pt x="0" y="0"/>
                    <a:pt x="0" y="0"/>
                    <a:pt x="0" y="0"/>
                  </a:cubicBezTo>
                  <a:cubicBezTo>
                    <a:pt x="5" y="0"/>
                    <a:pt x="5" y="0"/>
                    <a:pt x="5" y="0"/>
                  </a:cubicBezTo>
                  <a:cubicBezTo>
                    <a:pt x="17" y="20"/>
                    <a:pt x="17" y="20"/>
                    <a:pt x="17" y="20"/>
                  </a:cubicBezTo>
                  <a:cubicBezTo>
                    <a:pt x="17" y="20"/>
                    <a:pt x="17" y="1"/>
                    <a:pt x="16" y="0"/>
                  </a:cubicBezTo>
                  <a:cubicBezTo>
                    <a:pt x="22" y="0"/>
                    <a:pt x="22" y="0"/>
                    <a:pt x="22" y="0"/>
                  </a:cubicBezTo>
                  <a:cubicBezTo>
                    <a:pt x="22" y="29"/>
                    <a:pt x="22" y="29"/>
                    <a:pt x="22" y="29"/>
                  </a:cubicBezTo>
                  <a:lnTo>
                    <a:pt x="17"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43" name="Freeform 43"/>
            <p:cNvSpPr>
              <a:spLocks/>
            </p:cNvSpPr>
            <p:nvPr/>
          </p:nvSpPr>
          <p:spPr bwMode="auto">
            <a:xfrm>
              <a:off x="1860566" y="2108207"/>
              <a:ext cx="58738" cy="77788"/>
            </a:xfrm>
            <a:custGeom>
              <a:avLst/>
              <a:gdLst>
                <a:gd name="T0" fmla="*/ 17 w 22"/>
                <a:gd name="T1" fmla="*/ 29 h 29"/>
                <a:gd name="T2" fmla="*/ 5 w 22"/>
                <a:gd name="T3" fmla="*/ 9 h 29"/>
                <a:gd name="T4" fmla="*/ 5 w 22"/>
                <a:gd name="T5" fmla="*/ 29 h 29"/>
                <a:gd name="T6" fmla="*/ 0 w 22"/>
                <a:gd name="T7" fmla="*/ 29 h 29"/>
                <a:gd name="T8" fmla="*/ 0 w 22"/>
                <a:gd name="T9" fmla="*/ 0 h 29"/>
                <a:gd name="T10" fmla="*/ 4 w 22"/>
                <a:gd name="T11" fmla="*/ 0 h 29"/>
                <a:gd name="T12" fmla="*/ 17 w 22"/>
                <a:gd name="T13" fmla="*/ 20 h 29"/>
                <a:gd name="T14" fmla="*/ 16 w 22"/>
                <a:gd name="T15" fmla="*/ 0 h 29"/>
                <a:gd name="T16" fmla="*/ 22 w 22"/>
                <a:gd name="T17" fmla="*/ 0 h 29"/>
                <a:gd name="T18" fmla="*/ 22 w 22"/>
                <a:gd name="T19" fmla="*/ 29 h 29"/>
                <a:gd name="T20" fmla="*/ 17 w 22"/>
                <a:gd name="T21"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9">
                  <a:moveTo>
                    <a:pt x="17" y="29"/>
                  </a:moveTo>
                  <a:cubicBezTo>
                    <a:pt x="5" y="9"/>
                    <a:pt x="5" y="9"/>
                    <a:pt x="5" y="9"/>
                  </a:cubicBezTo>
                  <a:cubicBezTo>
                    <a:pt x="5" y="9"/>
                    <a:pt x="5" y="28"/>
                    <a:pt x="5" y="29"/>
                  </a:cubicBezTo>
                  <a:cubicBezTo>
                    <a:pt x="0" y="29"/>
                    <a:pt x="0" y="29"/>
                    <a:pt x="0" y="29"/>
                  </a:cubicBezTo>
                  <a:cubicBezTo>
                    <a:pt x="0" y="0"/>
                    <a:pt x="0" y="0"/>
                    <a:pt x="0" y="0"/>
                  </a:cubicBezTo>
                  <a:cubicBezTo>
                    <a:pt x="4" y="0"/>
                    <a:pt x="4" y="0"/>
                    <a:pt x="4" y="0"/>
                  </a:cubicBezTo>
                  <a:cubicBezTo>
                    <a:pt x="17" y="20"/>
                    <a:pt x="17" y="20"/>
                    <a:pt x="17" y="20"/>
                  </a:cubicBezTo>
                  <a:cubicBezTo>
                    <a:pt x="17" y="20"/>
                    <a:pt x="16" y="1"/>
                    <a:pt x="16" y="0"/>
                  </a:cubicBezTo>
                  <a:cubicBezTo>
                    <a:pt x="22" y="0"/>
                    <a:pt x="22" y="0"/>
                    <a:pt x="22" y="0"/>
                  </a:cubicBezTo>
                  <a:cubicBezTo>
                    <a:pt x="22" y="29"/>
                    <a:pt x="22" y="29"/>
                    <a:pt x="22" y="29"/>
                  </a:cubicBezTo>
                  <a:lnTo>
                    <a:pt x="17"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44" name="Freeform 44"/>
            <p:cNvSpPr>
              <a:spLocks/>
            </p:cNvSpPr>
            <p:nvPr/>
          </p:nvSpPr>
          <p:spPr bwMode="auto">
            <a:xfrm>
              <a:off x="2163781" y="2282832"/>
              <a:ext cx="58738" cy="74613"/>
            </a:xfrm>
            <a:custGeom>
              <a:avLst/>
              <a:gdLst>
                <a:gd name="T0" fmla="*/ 17 w 22"/>
                <a:gd name="T1" fmla="*/ 28 h 28"/>
                <a:gd name="T2" fmla="*/ 5 w 22"/>
                <a:gd name="T3" fmla="*/ 8 h 28"/>
                <a:gd name="T4" fmla="*/ 5 w 22"/>
                <a:gd name="T5" fmla="*/ 28 h 28"/>
                <a:gd name="T6" fmla="*/ 0 w 22"/>
                <a:gd name="T7" fmla="*/ 28 h 28"/>
                <a:gd name="T8" fmla="*/ 0 w 22"/>
                <a:gd name="T9" fmla="*/ 0 h 28"/>
                <a:gd name="T10" fmla="*/ 5 w 22"/>
                <a:gd name="T11" fmla="*/ 0 h 28"/>
                <a:gd name="T12" fmla="*/ 18 w 22"/>
                <a:gd name="T13" fmla="*/ 20 h 28"/>
                <a:gd name="T14" fmla="*/ 17 w 22"/>
                <a:gd name="T15" fmla="*/ 0 h 28"/>
                <a:gd name="T16" fmla="*/ 22 w 22"/>
                <a:gd name="T17" fmla="*/ 0 h 28"/>
                <a:gd name="T18" fmla="*/ 22 w 22"/>
                <a:gd name="T19" fmla="*/ 28 h 28"/>
                <a:gd name="T20" fmla="*/ 17 w 22"/>
                <a:gd name="T2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8">
                  <a:moveTo>
                    <a:pt x="17" y="28"/>
                  </a:moveTo>
                  <a:cubicBezTo>
                    <a:pt x="5" y="8"/>
                    <a:pt x="5" y="8"/>
                    <a:pt x="5" y="8"/>
                  </a:cubicBezTo>
                  <a:cubicBezTo>
                    <a:pt x="5" y="8"/>
                    <a:pt x="5" y="28"/>
                    <a:pt x="5" y="28"/>
                  </a:cubicBezTo>
                  <a:cubicBezTo>
                    <a:pt x="0" y="28"/>
                    <a:pt x="0" y="28"/>
                    <a:pt x="0" y="28"/>
                  </a:cubicBezTo>
                  <a:cubicBezTo>
                    <a:pt x="0" y="0"/>
                    <a:pt x="0" y="0"/>
                    <a:pt x="0" y="0"/>
                  </a:cubicBezTo>
                  <a:cubicBezTo>
                    <a:pt x="5" y="0"/>
                    <a:pt x="5" y="0"/>
                    <a:pt x="5" y="0"/>
                  </a:cubicBezTo>
                  <a:cubicBezTo>
                    <a:pt x="18" y="20"/>
                    <a:pt x="18" y="20"/>
                    <a:pt x="18" y="20"/>
                  </a:cubicBezTo>
                  <a:cubicBezTo>
                    <a:pt x="18" y="20"/>
                    <a:pt x="17" y="1"/>
                    <a:pt x="17" y="0"/>
                  </a:cubicBezTo>
                  <a:cubicBezTo>
                    <a:pt x="22" y="0"/>
                    <a:pt x="22" y="0"/>
                    <a:pt x="22" y="0"/>
                  </a:cubicBezTo>
                  <a:cubicBezTo>
                    <a:pt x="22" y="28"/>
                    <a:pt x="22" y="28"/>
                    <a:pt x="22" y="28"/>
                  </a:cubicBezTo>
                  <a:lnTo>
                    <a:pt x="1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45" name="Freeform 45"/>
            <p:cNvSpPr>
              <a:spLocks/>
            </p:cNvSpPr>
            <p:nvPr/>
          </p:nvSpPr>
          <p:spPr bwMode="auto">
            <a:xfrm>
              <a:off x="1887554" y="2190757"/>
              <a:ext cx="69851" cy="115888"/>
            </a:xfrm>
            <a:custGeom>
              <a:avLst/>
              <a:gdLst>
                <a:gd name="T0" fmla="*/ 23 w 26"/>
                <a:gd name="T1" fmla="*/ 36 h 43"/>
                <a:gd name="T2" fmla="*/ 8 w 26"/>
                <a:gd name="T3" fmla="*/ 27 h 43"/>
                <a:gd name="T4" fmla="*/ 8 w 26"/>
                <a:gd name="T5" fmla="*/ 4 h 43"/>
                <a:gd name="T6" fmla="*/ 4 w 26"/>
                <a:gd name="T7" fmla="*/ 0 h 43"/>
                <a:gd name="T8" fmla="*/ 0 w 26"/>
                <a:gd name="T9" fmla="*/ 4 h 43"/>
                <a:gd name="T10" fmla="*/ 0 w 26"/>
                <a:gd name="T11" fmla="*/ 29 h 43"/>
                <a:gd name="T12" fmla="*/ 3 w 26"/>
                <a:gd name="T13" fmla="*/ 33 h 43"/>
                <a:gd name="T14" fmla="*/ 19 w 26"/>
                <a:gd name="T15" fmla="*/ 43 h 43"/>
                <a:gd name="T16" fmla="*/ 21 w 26"/>
                <a:gd name="T17" fmla="*/ 43 h 43"/>
                <a:gd name="T18" fmla="*/ 25 w 26"/>
                <a:gd name="T19" fmla="*/ 41 h 43"/>
                <a:gd name="T20" fmla="*/ 23 w 26"/>
                <a:gd name="T21" fmla="*/ 3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3">
                  <a:moveTo>
                    <a:pt x="23" y="36"/>
                  </a:moveTo>
                  <a:cubicBezTo>
                    <a:pt x="8" y="27"/>
                    <a:pt x="8" y="27"/>
                    <a:pt x="8" y="27"/>
                  </a:cubicBezTo>
                  <a:cubicBezTo>
                    <a:pt x="8" y="4"/>
                    <a:pt x="8" y="4"/>
                    <a:pt x="8" y="4"/>
                  </a:cubicBezTo>
                  <a:cubicBezTo>
                    <a:pt x="8" y="2"/>
                    <a:pt x="6" y="0"/>
                    <a:pt x="4" y="0"/>
                  </a:cubicBezTo>
                  <a:cubicBezTo>
                    <a:pt x="2" y="0"/>
                    <a:pt x="0" y="2"/>
                    <a:pt x="0" y="4"/>
                  </a:cubicBezTo>
                  <a:cubicBezTo>
                    <a:pt x="0" y="29"/>
                    <a:pt x="0" y="29"/>
                    <a:pt x="0" y="29"/>
                  </a:cubicBezTo>
                  <a:cubicBezTo>
                    <a:pt x="0" y="31"/>
                    <a:pt x="1" y="32"/>
                    <a:pt x="3" y="33"/>
                  </a:cubicBezTo>
                  <a:cubicBezTo>
                    <a:pt x="19" y="43"/>
                    <a:pt x="19" y="43"/>
                    <a:pt x="19" y="43"/>
                  </a:cubicBezTo>
                  <a:cubicBezTo>
                    <a:pt x="20" y="43"/>
                    <a:pt x="21" y="43"/>
                    <a:pt x="21" y="43"/>
                  </a:cubicBezTo>
                  <a:cubicBezTo>
                    <a:pt x="22" y="43"/>
                    <a:pt x="24" y="43"/>
                    <a:pt x="25" y="41"/>
                  </a:cubicBezTo>
                  <a:cubicBezTo>
                    <a:pt x="26" y="39"/>
                    <a:pt x="25" y="37"/>
                    <a:pt x="23"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46" name="Freeform 46"/>
            <p:cNvSpPr>
              <a:spLocks/>
            </p:cNvSpPr>
            <p:nvPr/>
          </p:nvSpPr>
          <p:spPr bwMode="auto">
            <a:xfrm>
              <a:off x="1925654" y="2011369"/>
              <a:ext cx="241302" cy="295276"/>
            </a:xfrm>
            <a:custGeom>
              <a:avLst/>
              <a:gdLst>
                <a:gd name="T0" fmla="*/ 83 w 90"/>
                <a:gd name="T1" fmla="*/ 99 h 110"/>
                <a:gd name="T2" fmla="*/ 64 w 90"/>
                <a:gd name="T3" fmla="*/ 93 h 110"/>
                <a:gd name="T4" fmla="*/ 64 w 90"/>
                <a:gd name="T5" fmla="*/ 60 h 110"/>
                <a:gd name="T6" fmla="*/ 87 w 90"/>
                <a:gd name="T7" fmla="*/ 51 h 110"/>
                <a:gd name="T8" fmla="*/ 89 w 90"/>
                <a:gd name="T9" fmla="*/ 46 h 110"/>
                <a:gd name="T10" fmla="*/ 84 w 90"/>
                <a:gd name="T11" fmla="*/ 44 h 110"/>
                <a:gd name="T12" fmla="*/ 60 w 90"/>
                <a:gd name="T13" fmla="*/ 53 h 110"/>
                <a:gd name="T14" fmla="*/ 35 w 90"/>
                <a:gd name="T15" fmla="*/ 38 h 110"/>
                <a:gd name="T16" fmla="*/ 35 w 90"/>
                <a:gd name="T17" fmla="*/ 38 h 110"/>
                <a:gd name="T18" fmla="*/ 35 w 90"/>
                <a:gd name="T19" fmla="*/ 5 h 110"/>
                <a:gd name="T20" fmla="*/ 31 w 90"/>
                <a:gd name="T21" fmla="*/ 0 h 110"/>
                <a:gd name="T22" fmla="*/ 27 w 90"/>
                <a:gd name="T23" fmla="*/ 5 h 110"/>
                <a:gd name="T24" fmla="*/ 27 w 90"/>
                <a:gd name="T25" fmla="*/ 33 h 110"/>
                <a:gd name="T26" fmla="*/ 23 w 90"/>
                <a:gd name="T27" fmla="*/ 33 h 110"/>
                <a:gd name="T28" fmla="*/ 23 w 90"/>
                <a:gd name="T29" fmla="*/ 5 h 110"/>
                <a:gd name="T30" fmla="*/ 19 w 90"/>
                <a:gd name="T31" fmla="*/ 0 h 110"/>
                <a:gd name="T32" fmla="*/ 15 w 90"/>
                <a:gd name="T33" fmla="*/ 5 h 110"/>
                <a:gd name="T34" fmla="*/ 15 w 90"/>
                <a:gd name="T35" fmla="*/ 38 h 110"/>
                <a:gd name="T36" fmla="*/ 3 w 90"/>
                <a:gd name="T37" fmla="*/ 45 h 110"/>
                <a:gd name="T38" fmla="*/ 2 w 90"/>
                <a:gd name="T39" fmla="*/ 50 h 110"/>
                <a:gd name="T40" fmla="*/ 7 w 90"/>
                <a:gd name="T41" fmla="*/ 51 h 110"/>
                <a:gd name="T42" fmla="*/ 25 w 90"/>
                <a:gd name="T43" fmla="*/ 41 h 110"/>
                <a:gd name="T44" fmla="*/ 56 w 90"/>
                <a:gd name="T45" fmla="*/ 59 h 110"/>
                <a:gd name="T46" fmla="*/ 56 w 90"/>
                <a:gd name="T47" fmla="*/ 94 h 110"/>
                <a:gd name="T48" fmla="*/ 41 w 90"/>
                <a:gd name="T49" fmla="*/ 103 h 110"/>
                <a:gd name="T50" fmla="*/ 39 w 90"/>
                <a:gd name="T51" fmla="*/ 108 h 110"/>
                <a:gd name="T52" fmla="*/ 43 w 90"/>
                <a:gd name="T53" fmla="*/ 110 h 110"/>
                <a:gd name="T54" fmla="*/ 45 w 90"/>
                <a:gd name="T55" fmla="*/ 110 h 110"/>
                <a:gd name="T56" fmla="*/ 61 w 90"/>
                <a:gd name="T57" fmla="*/ 100 h 110"/>
                <a:gd name="T58" fmla="*/ 81 w 90"/>
                <a:gd name="T59" fmla="*/ 107 h 110"/>
                <a:gd name="T60" fmla="*/ 82 w 90"/>
                <a:gd name="T61" fmla="*/ 107 h 110"/>
                <a:gd name="T62" fmla="*/ 86 w 90"/>
                <a:gd name="T63" fmla="*/ 104 h 110"/>
                <a:gd name="T64" fmla="*/ 83 w 90"/>
                <a:gd name="T65" fmla="*/ 9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10">
                  <a:moveTo>
                    <a:pt x="83" y="99"/>
                  </a:moveTo>
                  <a:cubicBezTo>
                    <a:pt x="64" y="93"/>
                    <a:pt x="64" y="93"/>
                    <a:pt x="64" y="93"/>
                  </a:cubicBezTo>
                  <a:cubicBezTo>
                    <a:pt x="64" y="60"/>
                    <a:pt x="64" y="60"/>
                    <a:pt x="64" y="60"/>
                  </a:cubicBezTo>
                  <a:cubicBezTo>
                    <a:pt x="87" y="51"/>
                    <a:pt x="87" y="51"/>
                    <a:pt x="87" y="51"/>
                  </a:cubicBezTo>
                  <a:cubicBezTo>
                    <a:pt x="89" y="51"/>
                    <a:pt x="90" y="48"/>
                    <a:pt x="89" y="46"/>
                  </a:cubicBezTo>
                  <a:cubicBezTo>
                    <a:pt x="88" y="44"/>
                    <a:pt x="86" y="43"/>
                    <a:pt x="84" y="44"/>
                  </a:cubicBezTo>
                  <a:cubicBezTo>
                    <a:pt x="60" y="53"/>
                    <a:pt x="60" y="53"/>
                    <a:pt x="60" y="53"/>
                  </a:cubicBezTo>
                  <a:cubicBezTo>
                    <a:pt x="35" y="38"/>
                    <a:pt x="35" y="38"/>
                    <a:pt x="35" y="38"/>
                  </a:cubicBezTo>
                  <a:cubicBezTo>
                    <a:pt x="35" y="38"/>
                    <a:pt x="35" y="38"/>
                    <a:pt x="35" y="38"/>
                  </a:cubicBezTo>
                  <a:cubicBezTo>
                    <a:pt x="35" y="5"/>
                    <a:pt x="35" y="5"/>
                    <a:pt x="35" y="5"/>
                  </a:cubicBezTo>
                  <a:cubicBezTo>
                    <a:pt x="35" y="2"/>
                    <a:pt x="33" y="0"/>
                    <a:pt x="31" y="0"/>
                  </a:cubicBezTo>
                  <a:cubicBezTo>
                    <a:pt x="29" y="0"/>
                    <a:pt x="27" y="2"/>
                    <a:pt x="27" y="5"/>
                  </a:cubicBezTo>
                  <a:cubicBezTo>
                    <a:pt x="27" y="33"/>
                    <a:pt x="27" y="33"/>
                    <a:pt x="27" y="33"/>
                  </a:cubicBezTo>
                  <a:cubicBezTo>
                    <a:pt x="26" y="32"/>
                    <a:pt x="24" y="32"/>
                    <a:pt x="23" y="33"/>
                  </a:cubicBezTo>
                  <a:cubicBezTo>
                    <a:pt x="23" y="5"/>
                    <a:pt x="23" y="5"/>
                    <a:pt x="23" y="5"/>
                  </a:cubicBezTo>
                  <a:cubicBezTo>
                    <a:pt x="23" y="2"/>
                    <a:pt x="21" y="0"/>
                    <a:pt x="19" y="0"/>
                  </a:cubicBezTo>
                  <a:cubicBezTo>
                    <a:pt x="17" y="0"/>
                    <a:pt x="15" y="2"/>
                    <a:pt x="15" y="5"/>
                  </a:cubicBezTo>
                  <a:cubicBezTo>
                    <a:pt x="15" y="38"/>
                    <a:pt x="15" y="38"/>
                    <a:pt x="15" y="38"/>
                  </a:cubicBezTo>
                  <a:cubicBezTo>
                    <a:pt x="3" y="45"/>
                    <a:pt x="3" y="45"/>
                    <a:pt x="3" y="45"/>
                  </a:cubicBezTo>
                  <a:cubicBezTo>
                    <a:pt x="1" y="46"/>
                    <a:pt x="0" y="48"/>
                    <a:pt x="2" y="50"/>
                  </a:cubicBezTo>
                  <a:cubicBezTo>
                    <a:pt x="3" y="52"/>
                    <a:pt x="5" y="53"/>
                    <a:pt x="7" y="51"/>
                  </a:cubicBezTo>
                  <a:cubicBezTo>
                    <a:pt x="25" y="41"/>
                    <a:pt x="25" y="41"/>
                    <a:pt x="25" y="41"/>
                  </a:cubicBezTo>
                  <a:cubicBezTo>
                    <a:pt x="56" y="59"/>
                    <a:pt x="56" y="59"/>
                    <a:pt x="56" y="59"/>
                  </a:cubicBezTo>
                  <a:cubicBezTo>
                    <a:pt x="56" y="94"/>
                    <a:pt x="56" y="94"/>
                    <a:pt x="56" y="94"/>
                  </a:cubicBezTo>
                  <a:cubicBezTo>
                    <a:pt x="41" y="103"/>
                    <a:pt x="41" y="103"/>
                    <a:pt x="41" y="103"/>
                  </a:cubicBezTo>
                  <a:cubicBezTo>
                    <a:pt x="39" y="104"/>
                    <a:pt x="38" y="107"/>
                    <a:pt x="39" y="108"/>
                  </a:cubicBezTo>
                  <a:cubicBezTo>
                    <a:pt x="40" y="110"/>
                    <a:pt x="41" y="110"/>
                    <a:pt x="43" y="110"/>
                  </a:cubicBezTo>
                  <a:cubicBezTo>
                    <a:pt x="43" y="110"/>
                    <a:pt x="44" y="110"/>
                    <a:pt x="45" y="110"/>
                  </a:cubicBezTo>
                  <a:cubicBezTo>
                    <a:pt x="61" y="100"/>
                    <a:pt x="61" y="100"/>
                    <a:pt x="61" y="100"/>
                  </a:cubicBezTo>
                  <a:cubicBezTo>
                    <a:pt x="81" y="107"/>
                    <a:pt x="81" y="107"/>
                    <a:pt x="81" y="107"/>
                  </a:cubicBezTo>
                  <a:cubicBezTo>
                    <a:pt x="81" y="107"/>
                    <a:pt x="82" y="107"/>
                    <a:pt x="82" y="107"/>
                  </a:cubicBezTo>
                  <a:cubicBezTo>
                    <a:pt x="84" y="107"/>
                    <a:pt x="85" y="106"/>
                    <a:pt x="86" y="104"/>
                  </a:cubicBezTo>
                  <a:cubicBezTo>
                    <a:pt x="87" y="102"/>
                    <a:pt x="85" y="100"/>
                    <a:pt x="83" y="9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47" name="Freeform 47"/>
            <p:cNvSpPr>
              <a:spLocks/>
            </p:cNvSpPr>
            <p:nvPr/>
          </p:nvSpPr>
          <p:spPr bwMode="auto">
            <a:xfrm>
              <a:off x="2201882" y="2147894"/>
              <a:ext cx="61913" cy="127000"/>
            </a:xfrm>
            <a:custGeom>
              <a:avLst/>
              <a:gdLst>
                <a:gd name="T0" fmla="*/ 4 w 23"/>
                <a:gd name="T1" fmla="*/ 47 h 47"/>
                <a:gd name="T2" fmla="*/ 2 w 23"/>
                <a:gd name="T3" fmla="*/ 46 h 47"/>
                <a:gd name="T4" fmla="*/ 1 w 23"/>
                <a:gd name="T5" fmla="*/ 41 h 47"/>
                <a:gd name="T6" fmla="*/ 14 w 23"/>
                <a:gd name="T7" fmla="*/ 25 h 47"/>
                <a:gd name="T8" fmla="*/ 1 w 23"/>
                <a:gd name="T9" fmla="*/ 7 h 47"/>
                <a:gd name="T10" fmla="*/ 2 w 23"/>
                <a:gd name="T11" fmla="*/ 1 h 47"/>
                <a:gd name="T12" fmla="*/ 8 w 23"/>
                <a:gd name="T13" fmla="*/ 2 h 47"/>
                <a:gd name="T14" fmla="*/ 22 w 23"/>
                <a:gd name="T15" fmla="*/ 23 h 47"/>
                <a:gd name="T16" fmla="*/ 22 w 23"/>
                <a:gd name="T17" fmla="*/ 28 h 47"/>
                <a:gd name="T18" fmla="*/ 7 w 23"/>
                <a:gd name="T19" fmla="*/ 45 h 47"/>
                <a:gd name="T20" fmla="*/ 4 w 23"/>
                <a:gd name="T2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4" y="47"/>
                  </a:moveTo>
                  <a:cubicBezTo>
                    <a:pt x="3" y="47"/>
                    <a:pt x="3" y="47"/>
                    <a:pt x="2" y="46"/>
                  </a:cubicBezTo>
                  <a:cubicBezTo>
                    <a:pt x="0" y="45"/>
                    <a:pt x="0" y="42"/>
                    <a:pt x="1" y="41"/>
                  </a:cubicBezTo>
                  <a:cubicBezTo>
                    <a:pt x="14" y="25"/>
                    <a:pt x="14" y="25"/>
                    <a:pt x="14" y="25"/>
                  </a:cubicBezTo>
                  <a:cubicBezTo>
                    <a:pt x="1" y="7"/>
                    <a:pt x="1" y="7"/>
                    <a:pt x="1" y="7"/>
                  </a:cubicBezTo>
                  <a:cubicBezTo>
                    <a:pt x="0" y="5"/>
                    <a:pt x="0" y="3"/>
                    <a:pt x="2" y="1"/>
                  </a:cubicBezTo>
                  <a:cubicBezTo>
                    <a:pt x="4" y="0"/>
                    <a:pt x="6" y="1"/>
                    <a:pt x="8" y="2"/>
                  </a:cubicBezTo>
                  <a:cubicBezTo>
                    <a:pt x="22" y="23"/>
                    <a:pt x="22" y="23"/>
                    <a:pt x="22" y="23"/>
                  </a:cubicBezTo>
                  <a:cubicBezTo>
                    <a:pt x="23" y="25"/>
                    <a:pt x="23" y="27"/>
                    <a:pt x="22" y="28"/>
                  </a:cubicBezTo>
                  <a:cubicBezTo>
                    <a:pt x="7" y="45"/>
                    <a:pt x="7" y="45"/>
                    <a:pt x="7" y="45"/>
                  </a:cubicBezTo>
                  <a:cubicBezTo>
                    <a:pt x="7" y="46"/>
                    <a:pt x="5" y="47"/>
                    <a:pt x="4" y="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sp>
          <p:nvSpPr>
            <p:cNvPr id="48" name="Freeform 48"/>
            <p:cNvSpPr>
              <a:spLocks/>
            </p:cNvSpPr>
            <p:nvPr/>
          </p:nvSpPr>
          <p:spPr bwMode="auto">
            <a:xfrm>
              <a:off x="1960580" y="1922469"/>
              <a:ext cx="63501" cy="80963"/>
            </a:xfrm>
            <a:custGeom>
              <a:avLst/>
              <a:gdLst>
                <a:gd name="T0" fmla="*/ 20 w 24"/>
                <a:gd name="T1" fmla="*/ 9 h 30"/>
                <a:gd name="T2" fmla="*/ 13 w 24"/>
                <a:gd name="T3" fmla="*/ 5 h 30"/>
                <a:gd name="T4" fmla="*/ 7 w 24"/>
                <a:gd name="T5" fmla="*/ 8 h 30"/>
                <a:gd name="T6" fmla="*/ 12 w 24"/>
                <a:gd name="T7" fmla="*/ 11 h 30"/>
                <a:gd name="T8" fmla="*/ 15 w 24"/>
                <a:gd name="T9" fmla="*/ 12 h 30"/>
                <a:gd name="T10" fmla="*/ 24 w 24"/>
                <a:gd name="T11" fmla="*/ 20 h 30"/>
                <a:gd name="T12" fmla="*/ 13 w 24"/>
                <a:gd name="T13" fmla="*/ 30 h 30"/>
                <a:gd name="T14" fmla="*/ 0 w 24"/>
                <a:gd name="T15" fmla="*/ 24 h 30"/>
                <a:gd name="T16" fmla="*/ 5 w 24"/>
                <a:gd name="T17" fmla="*/ 20 h 30"/>
                <a:gd name="T18" fmla="*/ 13 w 24"/>
                <a:gd name="T19" fmla="*/ 25 h 30"/>
                <a:gd name="T20" fmla="*/ 19 w 24"/>
                <a:gd name="T21" fmla="*/ 21 h 30"/>
                <a:gd name="T22" fmla="*/ 13 w 24"/>
                <a:gd name="T23" fmla="*/ 17 h 30"/>
                <a:gd name="T24" fmla="*/ 10 w 24"/>
                <a:gd name="T25" fmla="*/ 17 h 30"/>
                <a:gd name="T26" fmla="*/ 2 w 24"/>
                <a:gd name="T27" fmla="*/ 9 h 30"/>
                <a:gd name="T28" fmla="*/ 13 w 24"/>
                <a:gd name="T29" fmla="*/ 0 h 30"/>
                <a:gd name="T30" fmla="*/ 24 w 24"/>
                <a:gd name="T31" fmla="*/ 6 h 30"/>
                <a:gd name="T32" fmla="*/ 20 w 24"/>
                <a:gd name="T33"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30">
                  <a:moveTo>
                    <a:pt x="20" y="9"/>
                  </a:moveTo>
                  <a:cubicBezTo>
                    <a:pt x="19" y="7"/>
                    <a:pt x="17" y="5"/>
                    <a:pt x="13" y="5"/>
                  </a:cubicBezTo>
                  <a:cubicBezTo>
                    <a:pt x="11" y="5"/>
                    <a:pt x="7" y="5"/>
                    <a:pt x="7" y="8"/>
                  </a:cubicBezTo>
                  <a:cubicBezTo>
                    <a:pt x="7" y="10"/>
                    <a:pt x="9" y="11"/>
                    <a:pt x="12" y="11"/>
                  </a:cubicBezTo>
                  <a:cubicBezTo>
                    <a:pt x="15" y="12"/>
                    <a:pt x="15" y="12"/>
                    <a:pt x="15" y="12"/>
                  </a:cubicBezTo>
                  <a:cubicBezTo>
                    <a:pt x="20" y="13"/>
                    <a:pt x="24" y="15"/>
                    <a:pt x="24" y="20"/>
                  </a:cubicBezTo>
                  <a:cubicBezTo>
                    <a:pt x="24" y="27"/>
                    <a:pt x="18" y="30"/>
                    <a:pt x="13" y="30"/>
                  </a:cubicBezTo>
                  <a:cubicBezTo>
                    <a:pt x="8" y="30"/>
                    <a:pt x="3" y="28"/>
                    <a:pt x="0" y="24"/>
                  </a:cubicBezTo>
                  <a:cubicBezTo>
                    <a:pt x="5" y="20"/>
                    <a:pt x="5" y="20"/>
                    <a:pt x="5" y="20"/>
                  </a:cubicBezTo>
                  <a:cubicBezTo>
                    <a:pt x="6" y="22"/>
                    <a:pt x="8" y="25"/>
                    <a:pt x="13" y="25"/>
                  </a:cubicBezTo>
                  <a:cubicBezTo>
                    <a:pt x="16" y="25"/>
                    <a:pt x="19" y="23"/>
                    <a:pt x="19" y="21"/>
                  </a:cubicBezTo>
                  <a:cubicBezTo>
                    <a:pt x="19" y="19"/>
                    <a:pt x="17" y="18"/>
                    <a:pt x="13" y="17"/>
                  </a:cubicBezTo>
                  <a:cubicBezTo>
                    <a:pt x="10" y="17"/>
                    <a:pt x="10" y="17"/>
                    <a:pt x="10" y="17"/>
                  </a:cubicBezTo>
                  <a:cubicBezTo>
                    <a:pt x="6" y="16"/>
                    <a:pt x="2" y="14"/>
                    <a:pt x="2" y="9"/>
                  </a:cubicBezTo>
                  <a:cubicBezTo>
                    <a:pt x="2" y="4"/>
                    <a:pt x="6" y="0"/>
                    <a:pt x="13" y="0"/>
                  </a:cubicBezTo>
                  <a:cubicBezTo>
                    <a:pt x="15" y="0"/>
                    <a:pt x="20" y="0"/>
                    <a:pt x="24" y="6"/>
                  </a:cubicBezTo>
                  <a:lnTo>
                    <a:pt x="2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GB" kern="0" dirty="0">
                <a:solidFill>
                  <a:sysClr val="windowText" lastClr="000000"/>
                </a:solidFill>
              </a:endParaRPr>
            </a:p>
          </p:txBody>
        </p:sp>
      </p:grpSp>
      <p:sp>
        <p:nvSpPr>
          <p:cNvPr id="30" name="TextBox 29"/>
          <p:cNvSpPr txBox="1"/>
          <p:nvPr/>
        </p:nvSpPr>
        <p:spPr>
          <a:xfrm>
            <a:off x="2326164" y="5059582"/>
            <a:ext cx="7826641" cy="882901"/>
          </a:xfrm>
          <a:prstGeom prst="roundRect">
            <a:avLst/>
          </a:prstGeom>
          <a:noFill/>
        </p:spPr>
        <p:txBody>
          <a:bodyPr wrap="square" lIns="0" tIns="0" rIns="0" bIns="0" rtlCol="0" anchor="ctr">
            <a:noAutofit/>
          </a:bodyPr>
          <a:lstStyle/>
          <a:p>
            <a:pPr marL="171450" indent="-171450">
              <a:buClr>
                <a:schemeClr val="tx1"/>
              </a:buClr>
              <a:buFont typeface="Arial" panose="020B0604020202020204" pitchFamily="34" charset="0"/>
              <a:buChar char="•"/>
            </a:pPr>
            <a:r>
              <a:rPr lang="en-US" sz="1600" b="1" dirty="0"/>
              <a:t>33% of total cost of medicine development</a:t>
            </a:r>
          </a:p>
          <a:p>
            <a:pPr marL="171450" indent="-171450">
              <a:buClr>
                <a:schemeClr val="tx1"/>
              </a:buClr>
              <a:buFont typeface="Arial" panose="020B0604020202020204" pitchFamily="34" charset="0"/>
              <a:buChar char="•"/>
            </a:pPr>
            <a:r>
              <a:rPr lang="en-US" sz="1600" b="1" dirty="0"/>
              <a:t>Clinical success only ~12%, indicating poor translation in patients</a:t>
            </a:r>
          </a:p>
        </p:txBody>
      </p:sp>
      <p:sp>
        <p:nvSpPr>
          <p:cNvPr id="76" name="TextBox 75"/>
          <p:cNvSpPr txBox="1"/>
          <p:nvPr/>
        </p:nvSpPr>
        <p:spPr>
          <a:xfrm>
            <a:off x="3473528" y="5871416"/>
            <a:ext cx="5531914" cy="72277"/>
          </a:xfrm>
          <a:prstGeom prst="rect">
            <a:avLst/>
          </a:prstGeom>
          <a:noFill/>
        </p:spPr>
        <p:txBody>
          <a:bodyPr wrap="square" lIns="0" tIns="0" rIns="0" bIns="0" rtlCol="0">
            <a:noAutofit/>
          </a:bodyPr>
          <a:lstStyle/>
          <a:p>
            <a:pPr>
              <a:buClr>
                <a:schemeClr val="tx1"/>
              </a:buClr>
            </a:pPr>
            <a:r>
              <a:rPr lang="en-US" sz="1000" dirty="0">
                <a:solidFill>
                  <a:schemeClr val="tx2"/>
                </a:solidFill>
              </a:rPr>
              <a:t>Source: </a:t>
            </a:r>
            <a:r>
              <a:rPr lang="en-US" sz="1000" kern="0" dirty="0">
                <a:solidFill>
                  <a:schemeClr val="tx2"/>
                </a:solidFill>
              </a:rPr>
              <a:t>http://www.nature.com/nrd/journal/v9/n3/pdf/nrd3078.pdf</a:t>
            </a:r>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40798" y="1588957"/>
            <a:ext cx="1705745" cy="1893777"/>
          </a:xfrm>
          <a:prstGeom prst="rect">
            <a:avLst/>
          </a:prstGeom>
        </p:spPr>
      </p:pic>
      <p:sp>
        <p:nvSpPr>
          <p:cNvPr id="51" name="TextBox 50"/>
          <p:cNvSpPr txBox="1"/>
          <p:nvPr/>
        </p:nvSpPr>
        <p:spPr>
          <a:xfrm>
            <a:off x="9668263" y="3502436"/>
            <a:ext cx="2144762" cy="584775"/>
          </a:xfrm>
          <a:prstGeom prst="rect">
            <a:avLst/>
          </a:prstGeom>
          <a:noFill/>
        </p:spPr>
        <p:txBody>
          <a:bodyPr wrap="square" rtlCol="0">
            <a:spAutoFit/>
          </a:bodyPr>
          <a:lstStyle/>
          <a:p>
            <a:pPr algn="ctr">
              <a:defRPr/>
            </a:pPr>
            <a:r>
              <a:rPr lang="en-US" sz="1600" b="1" dirty="0"/>
              <a:t>Human clinical trials</a:t>
            </a:r>
          </a:p>
        </p:txBody>
      </p:sp>
      <p:sp>
        <p:nvSpPr>
          <p:cNvPr id="54" name="Flowchart: Decision 14"/>
          <p:cNvSpPr>
            <a:spLocks noChangeAspect="1"/>
          </p:cNvSpPr>
          <p:nvPr/>
        </p:nvSpPr>
        <p:spPr>
          <a:xfrm>
            <a:off x="1117706" y="4182946"/>
            <a:ext cx="618883" cy="573438"/>
          </a:xfrm>
          <a:prstGeom prst="flowChartDecision">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oup 57"/>
          <p:cNvGrpSpPr/>
          <p:nvPr/>
        </p:nvGrpSpPr>
        <p:grpSpPr>
          <a:xfrm>
            <a:off x="2118587" y="3799005"/>
            <a:ext cx="7419859" cy="228600"/>
            <a:chOff x="3033932" y="3219450"/>
            <a:chExt cx="9999672" cy="228600"/>
          </a:xfrm>
        </p:grpSpPr>
        <p:cxnSp>
          <p:nvCxnSpPr>
            <p:cNvPr id="62" name="Straight Connector 61"/>
            <p:cNvCxnSpPr/>
            <p:nvPr/>
          </p:nvCxnSpPr>
          <p:spPr>
            <a:xfrm>
              <a:off x="3037259" y="3333750"/>
              <a:ext cx="9996345" cy="3634"/>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033932" y="3219450"/>
              <a:ext cx="0" cy="22860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Rectangle 90"/>
          <p:cNvSpPr/>
          <p:nvPr/>
        </p:nvSpPr>
        <p:spPr>
          <a:xfrm>
            <a:off x="5319544" y="3710507"/>
            <a:ext cx="822962" cy="151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2047438" y="1894116"/>
            <a:ext cx="1828800" cy="1023064"/>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4" name="Freeform 63"/>
          <p:cNvSpPr/>
          <p:nvPr/>
        </p:nvSpPr>
        <p:spPr>
          <a:xfrm>
            <a:off x="1966073" y="1867540"/>
            <a:ext cx="1957953" cy="767167"/>
          </a:xfrm>
          <a:custGeom>
            <a:avLst/>
            <a:gdLst>
              <a:gd name="connsiteX0" fmla="*/ 0 w 2098696"/>
              <a:gd name="connsiteY0" fmla="*/ 0 h 778616"/>
              <a:gd name="connsiteX1" fmla="*/ 2098696 w 2098696"/>
              <a:gd name="connsiteY1" fmla="*/ 0 h 778616"/>
              <a:gd name="connsiteX2" fmla="*/ 2098696 w 2098696"/>
              <a:gd name="connsiteY2" fmla="*/ 778616 h 778616"/>
              <a:gd name="connsiteX3" fmla="*/ 0 w 2098696"/>
              <a:gd name="connsiteY3" fmla="*/ 778616 h 778616"/>
              <a:gd name="connsiteX4" fmla="*/ 0 w 2098696"/>
              <a:gd name="connsiteY4" fmla="*/ 0 h 77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696" h="778616">
                <a:moveTo>
                  <a:pt x="0" y="0"/>
                </a:moveTo>
                <a:lnTo>
                  <a:pt x="2098696" y="0"/>
                </a:lnTo>
                <a:lnTo>
                  <a:pt x="2098696" y="778616"/>
                </a:lnTo>
                <a:lnTo>
                  <a:pt x="0" y="7786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algn="ctr" defTabSz="711200">
              <a:lnSpc>
                <a:spcPct val="90000"/>
              </a:lnSpc>
              <a:spcBef>
                <a:spcPct val="0"/>
              </a:spcBef>
              <a:spcAft>
                <a:spcPct val="35000"/>
              </a:spcAft>
              <a:defRPr/>
            </a:pPr>
            <a:r>
              <a:rPr lang="en-GB" sz="1600" b="1" dirty="0">
                <a:solidFill>
                  <a:schemeClr val="tx1">
                    <a:lumMod val="75000"/>
                  </a:schemeClr>
                </a:solidFill>
              </a:rPr>
              <a:t>Screen millions of functional molecules to inform design</a:t>
            </a:r>
          </a:p>
        </p:txBody>
      </p:sp>
      <p:sp>
        <p:nvSpPr>
          <p:cNvPr id="19" name="Chevron 18"/>
          <p:cNvSpPr/>
          <p:nvPr/>
        </p:nvSpPr>
        <p:spPr>
          <a:xfrm>
            <a:off x="2123266" y="4097706"/>
            <a:ext cx="2247256" cy="73152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dirty="0">
                <a:solidFill>
                  <a:schemeClr val="bg1"/>
                </a:solidFill>
              </a:rPr>
              <a:t>Lead Discovery</a:t>
            </a:r>
          </a:p>
          <a:p>
            <a:pPr lvl="0" algn="ctr"/>
            <a:r>
              <a:rPr lang="en-US" sz="1400" dirty="0">
                <a:solidFill>
                  <a:schemeClr val="bg1"/>
                </a:solidFill>
              </a:rPr>
              <a:t>1.5 yrs</a:t>
            </a:r>
          </a:p>
        </p:txBody>
      </p:sp>
      <p:sp>
        <p:nvSpPr>
          <p:cNvPr id="96" name="Chevron 95"/>
          <p:cNvSpPr/>
          <p:nvPr/>
        </p:nvSpPr>
        <p:spPr>
          <a:xfrm>
            <a:off x="4002437" y="4097706"/>
            <a:ext cx="3707210" cy="73152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dirty="0"/>
              <a:t>Lead Optimization</a:t>
            </a:r>
          </a:p>
          <a:p>
            <a:pPr lvl="0" algn="ctr"/>
            <a:r>
              <a:rPr lang="en-US" sz="1400" dirty="0"/>
              <a:t>3 yrs</a:t>
            </a:r>
          </a:p>
        </p:txBody>
      </p:sp>
      <p:sp>
        <p:nvSpPr>
          <p:cNvPr id="97" name="Chevron 96"/>
          <p:cNvSpPr/>
          <p:nvPr/>
        </p:nvSpPr>
        <p:spPr>
          <a:xfrm>
            <a:off x="7316493" y="4097706"/>
            <a:ext cx="2245962" cy="731520"/>
          </a:xfrm>
          <a:prstGeom prst="chevron">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dirty="0">
                <a:solidFill>
                  <a:schemeClr val="bg1"/>
                </a:solidFill>
              </a:rPr>
              <a:t>Preclinical</a:t>
            </a:r>
          </a:p>
          <a:p>
            <a:pPr lvl="0" algn="ctr"/>
            <a:r>
              <a:rPr lang="en-US" sz="1400" dirty="0">
                <a:solidFill>
                  <a:schemeClr val="bg1"/>
                </a:solidFill>
              </a:rPr>
              <a:t>1.5 yrs</a:t>
            </a:r>
          </a:p>
        </p:txBody>
      </p:sp>
      <p:pic>
        <p:nvPicPr>
          <p:cNvPr id="106" name="Graphic 21" descr="Rat">
            <a:extLst>
              <a:ext uri="{FF2B5EF4-FFF2-40B4-BE49-F238E27FC236}">
                <a16:creationId xmlns:a16="http://schemas.microsoft.com/office/drawing/2014/main" id="{A58AD0EF-5355-470F-9B83-170AF945ED4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566449" y="1313481"/>
            <a:ext cx="905238" cy="853276"/>
          </a:xfrm>
          <a:prstGeom prst="rect">
            <a:avLst/>
          </a:prstGeom>
        </p:spPr>
      </p:pic>
      <p:sp>
        <p:nvSpPr>
          <p:cNvPr id="107" name="Flowchart: Decision 14"/>
          <p:cNvSpPr>
            <a:spLocks noChangeAspect="1"/>
          </p:cNvSpPr>
          <p:nvPr/>
        </p:nvSpPr>
        <p:spPr>
          <a:xfrm>
            <a:off x="10450872" y="4182946"/>
            <a:ext cx="618883" cy="573438"/>
          </a:xfrm>
          <a:prstGeom prst="flowChartDecision">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p:nvSpPr>
        <p:spPr>
          <a:xfrm>
            <a:off x="4241293" y="1581808"/>
            <a:ext cx="2808515" cy="1273629"/>
          </a:xfrm>
          <a:prstGeom prst="round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schemeClr>
              </a:solidFill>
            </a:endParaRPr>
          </a:p>
        </p:txBody>
      </p:sp>
      <p:sp>
        <p:nvSpPr>
          <p:cNvPr id="111" name="Freeform 110"/>
          <p:cNvSpPr/>
          <p:nvPr/>
        </p:nvSpPr>
        <p:spPr>
          <a:xfrm>
            <a:off x="4849585" y="1592518"/>
            <a:ext cx="2432958" cy="1003727"/>
          </a:xfrm>
          <a:custGeom>
            <a:avLst/>
            <a:gdLst>
              <a:gd name="connsiteX0" fmla="*/ 0 w 2098696"/>
              <a:gd name="connsiteY0" fmla="*/ 0 h 778616"/>
              <a:gd name="connsiteX1" fmla="*/ 2098696 w 2098696"/>
              <a:gd name="connsiteY1" fmla="*/ 0 h 778616"/>
              <a:gd name="connsiteX2" fmla="*/ 2098696 w 2098696"/>
              <a:gd name="connsiteY2" fmla="*/ 778616 h 778616"/>
              <a:gd name="connsiteX3" fmla="*/ 0 w 2098696"/>
              <a:gd name="connsiteY3" fmla="*/ 778616 h 778616"/>
              <a:gd name="connsiteX4" fmla="*/ 0 w 2098696"/>
              <a:gd name="connsiteY4" fmla="*/ 0 h 77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696" h="778616">
                <a:moveTo>
                  <a:pt x="0" y="0"/>
                </a:moveTo>
                <a:lnTo>
                  <a:pt x="2098696" y="0"/>
                </a:lnTo>
                <a:lnTo>
                  <a:pt x="2098696" y="778616"/>
                </a:lnTo>
                <a:lnTo>
                  <a:pt x="0" y="7786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0" numCol="1" spcCol="1270" anchor="t" anchorCtr="0">
            <a:noAutofit/>
          </a:bodyPr>
          <a:lstStyle/>
          <a:p>
            <a:pPr algn="ctr" defTabSz="711200">
              <a:lnSpc>
                <a:spcPct val="90000"/>
              </a:lnSpc>
              <a:spcBef>
                <a:spcPct val="0"/>
              </a:spcBef>
              <a:spcAft>
                <a:spcPct val="35000"/>
              </a:spcAft>
              <a:defRPr/>
            </a:pPr>
            <a:r>
              <a:rPr lang="en-GB" sz="1600" b="1" dirty="0">
                <a:solidFill>
                  <a:schemeClr val="tx1">
                    <a:lumMod val="75000"/>
                  </a:schemeClr>
                </a:solidFill>
              </a:rPr>
              <a:t>1000s of new molecules go through benchtop </a:t>
            </a:r>
            <a:r>
              <a:rPr lang="en-GB" sz="1600" b="1" i="1" dirty="0">
                <a:solidFill>
                  <a:schemeClr val="tx1">
                    <a:lumMod val="75000"/>
                  </a:schemeClr>
                </a:solidFill>
              </a:rPr>
              <a:t>design</a:t>
            </a:r>
            <a:r>
              <a:rPr lang="en-GB" sz="1600" b="1" dirty="0">
                <a:solidFill>
                  <a:schemeClr val="tx1">
                    <a:lumMod val="75000"/>
                  </a:schemeClr>
                </a:solidFill>
              </a:rPr>
              <a:t>, </a:t>
            </a:r>
            <a:r>
              <a:rPr lang="en-GB" sz="1600" b="1" i="1" dirty="0">
                <a:solidFill>
                  <a:schemeClr val="tx1">
                    <a:lumMod val="75000"/>
                  </a:schemeClr>
                </a:solidFill>
              </a:rPr>
              <a:t>make</a:t>
            </a:r>
            <a:r>
              <a:rPr lang="en-GB" sz="1600" b="1" dirty="0">
                <a:solidFill>
                  <a:schemeClr val="tx1">
                    <a:lumMod val="75000"/>
                  </a:schemeClr>
                </a:solidFill>
              </a:rPr>
              <a:t>, and </a:t>
            </a:r>
            <a:r>
              <a:rPr lang="en-GB" sz="1600" b="1" i="1" dirty="0">
                <a:solidFill>
                  <a:schemeClr val="tx1">
                    <a:lumMod val="75000"/>
                  </a:schemeClr>
                </a:solidFill>
              </a:rPr>
              <a:t>test</a:t>
            </a:r>
            <a:r>
              <a:rPr lang="en-GB" sz="1600" b="1" dirty="0">
                <a:solidFill>
                  <a:schemeClr val="tx1">
                    <a:lumMod val="75000"/>
                  </a:schemeClr>
                </a:solidFill>
              </a:rPr>
              <a:t> loop</a:t>
            </a:r>
          </a:p>
        </p:txBody>
      </p:sp>
      <p:cxnSp>
        <p:nvCxnSpPr>
          <p:cNvPr id="113" name="Straight Connector 112"/>
          <p:cNvCxnSpPr/>
          <p:nvPr/>
        </p:nvCxnSpPr>
        <p:spPr>
          <a:xfrm>
            <a:off x="9550323" y="3791644"/>
            <a:ext cx="0" cy="22860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5006199" y="3591903"/>
            <a:ext cx="1474796" cy="442674"/>
          </a:xfrm>
          <a:prstGeom prst="roundRect">
            <a:avLst/>
          </a:prstGeom>
          <a:solidFill>
            <a:schemeClr val="bg1"/>
          </a:solidFill>
          <a:ln w="38100">
            <a:noFill/>
          </a:ln>
        </p:spPr>
        <p:txBody>
          <a:bodyPr wrap="square" rtlCol="0">
            <a:spAutoFit/>
          </a:bodyPr>
          <a:lstStyle/>
          <a:p>
            <a:pPr algn="ctr"/>
            <a:r>
              <a:rPr lang="en-US" sz="2000" b="1" dirty="0">
                <a:latin typeface="+mj-lt"/>
              </a:rPr>
              <a:t>6 years</a:t>
            </a:r>
          </a:p>
        </p:txBody>
      </p:sp>
      <p:grpSp>
        <p:nvGrpSpPr>
          <p:cNvPr id="23" name="Group 22"/>
          <p:cNvGrpSpPr/>
          <p:nvPr/>
        </p:nvGrpSpPr>
        <p:grpSpPr>
          <a:xfrm>
            <a:off x="4292211" y="1586835"/>
            <a:ext cx="679119" cy="1253097"/>
            <a:chOff x="4303786" y="1679432"/>
            <a:chExt cx="679119" cy="1253097"/>
          </a:xfrm>
        </p:grpSpPr>
        <p:sp>
          <p:nvSpPr>
            <p:cNvPr id="65" name="Circular Arrow 54"/>
            <p:cNvSpPr/>
            <p:nvPr/>
          </p:nvSpPr>
          <p:spPr bwMode="auto">
            <a:xfrm rot="291778" flipV="1">
              <a:off x="4313432" y="2279386"/>
              <a:ext cx="669473" cy="653143"/>
            </a:xfrm>
            <a:prstGeom prst="circularArrow">
              <a:avLst>
                <a:gd name="adj1" fmla="val 10124"/>
                <a:gd name="adj2" fmla="val 1184307"/>
                <a:gd name="adj3" fmla="val 20660793"/>
                <a:gd name="adj4" fmla="val 832319"/>
                <a:gd name="adj5" fmla="val 12757"/>
              </a:avLst>
            </a:prstGeom>
            <a:solidFill>
              <a:srgbClr val="000000">
                <a:alpha val="78824"/>
              </a:srgbClr>
            </a:solidFill>
            <a:ln w="9525" cap="flat" cmpd="sng" algn="ctr">
              <a:solidFill>
                <a:schemeClr val="tx2">
                  <a:lumMod val="50000"/>
                </a:schemeClr>
              </a:solidFill>
              <a:prstDash val="solid"/>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marR="0" lvl="0" indent="-180975" algn="ctr" defTabSz="914400" eaLnBrk="0" fontAlgn="auto" latinLnBrk="0" hangingPunct="0">
                <a:lnSpc>
                  <a:spcPct val="100000"/>
                </a:lnSpc>
                <a:spcBef>
                  <a:spcPts val="0"/>
                </a:spcBef>
                <a:spcAft>
                  <a:spcPts val="0"/>
                </a:spcAft>
                <a:buClr>
                  <a:srgbClr val="FFFFFF"/>
                </a:buClr>
                <a:buSzTx/>
                <a:buFont typeface="Arial" pitchFamily="34" charset="0"/>
                <a:buChar char="–"/>
                <a:tabLst/>
                <a:defRPr/>
              </a:pPr>
              <a:endParaRPr kumimoji="0" lang="en-US" sz="1100" b="1" i="0" u="none" strike="noStrike" kern="0" cap="none" spc="0" normalizeH="0" baseline="0" noProof="0" dirty="0">
                <a:ln>
                  <a:noFill/>
                </a:ln>
                <a:solidFill>
                  <a:srgbClr val="FFFFFF"/>
                </a:solidFill>
                <a:effectLst/>
                <a:uLnTx/>
                <a:uFillTx/>
                <a:latin typeface="Century Gothic" panose="020B0502020202020204" pitchFamily="34" charset="0"/>
              </a:endParaRPr>
            </a:p>
          </p:txBody>
        </p:sp>
        <p:sp>
          <p:nvSpPr>
            <p:cNvPr id="74" name="Circular Arrow 54"/>
            <p:cNvSpPr/>
            <p:nvPr/>
          </p:nvSpPr>
          <p:spPr bwMode="auto">
            <a:xfrm rot="291778" flipV="1">
              <a:off x="4303786" y="1679432"/>
              <a:ext cx="669473" cy="653143"/>
            </a:xfrm>
            <a:prstGeom prst="circularArrow">
              <a:avLst>
                <a:gd name="adj1" fmla="val 10124"/>
                <a:gd name="adj2" fmla="val 1184307"/>
                <a:gd name="adj3" fmla="val 20660793"/>
                <a:gd name="adj4" fmla="val 832319"/>
                <a:gd name="adj5" fmla="val 12757"/>
              </a:avLst>
            </a:prstGeom>
            <a:solidFill>
              <a:schemeClr val="accent1">
                <a:lumMod val="50000"/>
                <a:alpha val="36000"/>
              </a:schemeClr>
            </a:solidFill>
            <a:ln w="9525" cap="flat" cmpd="sng" algn="ctr">
              <a:noFill/>
              <a:prstDash val="solid"/>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marR="0" lvl="0" indent="-180975" algn="ctr" defTabSz="914400" eaLnBrk="0" fontAlgn="auto" latinLnBrk="0" hangingPunct="0">
                <a:lnSpc>
                  <a:spcPct val="100000"/>
                </a:lnSpc>
                <a:spcBef>
                  <a:spcPts val="0"/>
                </a:spcBef>
                <a:spcAft>
                  <a:spcPts val="0"/>
                </a:spcAft>
                <a:buClr>
                  <a:srgbClr val="FFFFFF"/>
                </a:buClr>
                <a:buSzTx/>
                <a:buFont typeface="Arial" pitchFamily="34" charset="0"/>
                <a:buChar char="–"/>
                <a:tabLst/>
                <a:defRPr/>
              </a:pPr>
              <a:endParaRPr kumimoji="0" lang="en-US" sz="1100" b="1" i="0" u="none" strike="noStrike" kern="0" cap="none" spc="0" normalizeH="0" baseline="0" noProof="0" dirty="0">
                <a:ln>
                  <a:noFill/>
                </a:ln>
                <a:solidFill>
                  <a:srgbClr val="FFFFFF"/>
                </a:solidFill>
                <a:effectLst/>
                <a:uLnTx/>
                <a:uFillTx/>
                <a:latin typeface="Century Gothic" panose="020B0502020202020204" pitchFamily="34" charset="0"/>
              </a:endParaRPr>
            </a:p>
          </p:txBody>
        </p:sp>
        <p:sp>
          <p:nvSpPr>
            <p:cNvPr id="75" name="Circular Arrow 54"/>
            <p:cNvSpPr/>
            <p:nvPr/>
          </p:nvSpPr>
          <p:spPr bwMode="auto">
            <a:xfrm rot="291778" flipV="1">
              <a:off x="4305717" y="1970731"/>
              <a:ext cx="669473" cy="653143"/>
            </a:xfrm>
            <a:prstGeom prst="circularArrow">
              <a:avLst>
                <a:gd name="adj1" fmla="val 10124"/>
                <a:gd name="adj2" fmla="val 1184307"/>
                <a:gd name="adj3" fmla="val 20660793"/>
                <a:gd name="adj4" fmla="val 832319"/>
                <a:gd name="adj5" fmla="val 12757"/>
              </a:avLst>
            </a:prstGeom>
            <a:solidFill>
              <a:schemeClr val="accent1">
                <a:lumMod val="50000"/>
                <a:alpha val="53000"/>
              </a:schemeClr>
            </a:solidFill>
            <a:ln w="9525" cap="flat" cmpd="sng" algn="ctr">
              <a:noFill/>
              <a:prstDash val="solid"/>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marR="0" lvl="0" indent="-180975" algn="ctr" defTabSz="914400" eaLnBrk="0" fontAlgn="auto" latinLnBrk="0" hangingPunct="0">
                <a:lnSpc>
                  <a:spcPct val="100000"/>
                </a:lnSpc>
                <a:spcBef>
                  <a:spcPts val="0"/>
                </a:spcBef>
                <a:spcAft>
                  <a:spcPts val="0"/>
                </a:spcAft>
                <a:buClr>
                  <a:srgbClr val="FFFFFF"/>
                </a:buClr>
                <a:buSzTx/>
                <a:buFont typeface="Arial" pitchFamily="34" charset="0"/>
                <a:buChar char="–"/>
                <a:tabLst/>
                <a:defRPr/>
              </a:pPr>
              <a:endParaRPr kumimoji="0" lang="en-US" sz="1100" b="1" i="0" u="none" strike="noStrike" kern="0" cap="none" spc="0" normalizeH="0" baseline="0" noProof="0" dirty="0">
                <a:ln>
                  <a:noFill/>
                </a:ln>
                <a:solidFill>
                  <a:srgbClr val="FFFFFF"/>
                </a:solidFill>
                <a:effectLst/>
                <a:uLnTx/>
                <a:uFillTx/>
                <a:latin typeface="Century Gothic" panose="020B0502020202020204" pitchFamily="34" charset="0"/>
              </a:endParaRPr>
            </a:p>
          </p:txBody>
        </p:sp>
      </p:grpSp>
    </p:spTree>
    <p:extLst>
      <p:ext uri="{BB962C8B-B14F-4D97-AF65-F5344CB8AC3E}">
        <p14:creationId xmlns:p14="http://schemas.microsoft.com/office/powerpoint/2010/main" val="3341702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AA5D4-0FA8-2347-BC1C-3D138A479710}"/>
              </a:ext>
            </a:extLst>
          </p:cNvPr>
          <p:cNvSpPr>
            <a:spLocks noGrp="1"/>
          </p:cNvSpPr>
          <p:nvPr>
            <p:ph type="title"/>
          </p:nvPr>
        </p:nvSpPr>
        <p:spPr/>
        <p:txBody>
          <a:bodyPr>
            <a:normAutofit/>
          </a:bodyPr>
          <a:lstStyle/>
          <a:p>
            <a:r>
              <a:rPr lang="en-US" sz="2800" dirty="0"/>
              <a:t>Design Criteria</a:t>
            </a:r>
          </a:p>
        </p:txBody>
      </p:sp>
      <p:sp>
        <p:nvSpPr>
          <p:cNvPr id="4" name="Slide Number Placeholder 3">
            <a:extLst>
              <a:ext uri="{FF2B5EF4-FFF2-40B4-BE49-F238E27FC236}">
                <a16:creationId xmlns:a16="http://schemas.microsoft.com/office/drawing/2014/main" id="{14D91C64-A7D5-7143-AF67-65DAD4592A3C}"/>
              </a:ext>
            </a:extLst>
          </p:cNvPr>
          <p:cNvSpPr>
            <a:spLocks noGrp="1"/>
          </p:cNvSpPr>
          <p:nvPr>
            <p:ph type="sldNum" sz="quarter" idx="12"/>
          </p:nvPr>
        </p:nvSpPr>
        <p:spPr/>
        <p:txBody>
          <a:bodyPr/>
          <a:lstStyle/>
          <a:p>
            <a:fld id="{D5F11FED-66BC-4C03-9016-FD41D1C797D0}" type="slidenum">
              <a:rPr lang="en-US" smtClean="0"/>
              <a:t>20</a:t>
            </a:fld>
            <a:endParaRPr lang="en-US" dirty="0"/>
          </a:p>
        </p:txBody>
      </p:sp>
      <p:sp>
        <p:nvSpPr>
          <p:cNvPr id="5" name="Arrow: U-Turn 31">
            <a:extLst>
              <a:ext uri="{FF2B5EF4-FFF2-40B4-BE49-F238E27FC236}">
                <a16:creationId xmlns:a16="http://schemas.microsoft.com/office/drawing/2014/main" id="{04821864-C9C2-C046-A59D-E0D029CCDE32}"/>
              </a:ext>
            </a:extLst>
          </p:cNvPr>
          <p:cNvSpPr/>
          <p:nvPr/>
        </p:nvSpPr>
        <p:spPr>
          <a:xfrm rot="5400000">
            <a:off x="3963713" y="1021152"/>
            <a:ext cx="2027324" cy="6074379"/>
          </a:xfrm>
          <a:prstGeom prst="uturnArrow">
            <a:avLst>
              <a:gd name="adj1" fmla="val 15244"/>
              <a:gd name="adj2" fmla="val 22003"/>
              <a:gd name="adj3" fmla="val 25878"/>
              <a:gd name="adj4" fmla="val 43987"/>
              <a:gd name="adj5" fmla="val 78318"/>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 name="Picture 5">
            <a:extLst>
              <a:ext uri="{FF2B5EF4-FFF2-40B4-BE49-F238E27FC236}">
                <a16:creationId xmlns:a16="http://schemas.microsoft.com/office/drawing/2014/main" id="{BD0EC27E-9EBD-6040-8732-E8B92A3D47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5189737" y="4078359"/>
            <a:ext cx="1355024" cy="1162673"/>
          </a:xfrm>
          <a:prstGeom prst="rect">
            <a:avLst/>
          </a:prstGeom>
        </p:spPr>
      </p:pic>
      <p:sp>
        <p:nvSpPr>
          <p:cNvPr id="7" name="TextBox 6">
            <a:extLst>
              <a:ext uri="{FF2B5EF4-FFF2-40B4-BE49-F238E27FC236}">
                <a16:creationId xmlns:a16="http://schemas.microsoft.com/office/drawing/2014/main" id="{7655AA8B-2221-CA45-A7BA-39D826702AF6}"/>
              </a:ext>
            </a:extLst>
          </p:cNvPr>
          <p:cNvSpPr txBox="1"/>
          <p:nvPr/>
        </p:nvSpPr>
        <p:spPr>
          <a:xfrm>
            <a:off x="5385865" y="5113616"/>
            <a:ext cx="1112808" cy="338554"/>
          </a:xfrm>
          <a:prstGeom prst="rect">
            <a:avLst/>
          </a:prstGeom>
          <a:noFill/>
        </p:spPr>
        <p:txBody>
          <a:bodyPr wrap="square" rtlCol="0">
            <a:spAutoFit/>
          </a:bodyPr>
          <a:lstStyle/>
          <a:p>
            <a:r>
              <a:rPr lang="en-US" sz="1600" dirty="0"/>
              <a:t>Encoder</a:t>
            </a:r>
          </a:p>
        </p:txBody>
      </p:sp>
      <p:pic>
        <p:nvPicPr>
          <p:cNvPr id="8" name="Picture 7">
            <a:extLst>
              <a:ext uri="{FF2B5EF4-FFF2-40B4-BE49-F238E27FC236}">
                <a16:creationId xmlns:a16="http://schemas.microsoft.com/office/drawing/2014/main" id="{4A6A7211-7595-EF41-BBD0-F0DCE68207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2743805">
            <a:off x="1818809" y="3664001"/>
            <a:ext cx="1332194" cy="1370623"/>
          </a:xfrm>
          <a:prstGeom prst="rect">
            <a:avLst/>
          </a:prstGeom>
        </p:spPr>
      </p:pic>
      <p:sp>
        <p:nvSpPr>
          <p:cNvPr id="9" name="Rectangle: Rounded Corners 11">
            <a:extLst>
              <a:ext uri="{FF2B5EF4-FFF2-40B4-BE49-F238E27FC236}">
                <a16:creationId xmlns:a16="http://schemas.microsoft.com/office/drawing/2014/main" id="{0A934983-C590-774F-8F13-47A48D75EA5F}"/>
              </a:ext>
            </a:extLst>
          </p:cNvPr>
          <p:cNvSpPr/>
          <p:nvPr/>
        </p:nvSpPr>
        <p:spPr>
          <a:xfrm>
            <a:off x="542924" y="1405902"/>
            <a:ext cx="2000251" cy="806959"/>
          </a:xfrm>
          <a:prstGeom prst="roundRect">
            <a:avLst/>
          </a:prstGeom>
          <a:solidFill>
            <a:schemeClr val="accent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dirty="0">
                <a:cs typeface="Arial" panose="020B0604020202020204" pitchFamily="34" charset="0"/>
              </a:rPr>
              <a:t>Initial Compound Library </a:t>
            </a:r>
          </a:p>
          <a:p>
            <a:pPr algn="ctr"/>
            <a:r>
              <a:rPr lang="en-US" sz="1100" dirty="0">
                <a:cs typeface="Arial" panose="020B0604020202020204" pitchFamily="34" charset="0"/>
              </a:rPr>
              <a:t>(3k compounds)</a:t>
            </a:r>
            <a:endParaRPr lang="en-US" sz="1400" dirty="0">
              <a:cs typeface="Arial" panose="020B0604020202020204" pitchFamily="34" charset="0"/>
            </a:endParaRPr>
          </a:p>
        </p:txBody>
      </p:sp>
      <p:sp>
        <p:nvSpPr>
          <p:cNvPr id="10" name="Rectangle: Rounded Corners 12">
            <a:extLst>
              <a:ext uri="{FF2B5EF4-FFF2-40B4-BE49-F238E27FC236}">
                <a16:creationId xmlns:a16="http://schemas.microsoft.com/office/drawing/2014/main" id="{0A678649-DA8F-274A-87F7-0651254F637A}"/>
              </a:ext>
            </a:extLst>
          </p:cNvPr>
          <p:cNvSpPr/>
          <p:nvPr/>
        </p:nvSpPr>
        <p:spPr>
          <a:xfrm>
            <a:off x="788895" y="2659609"/>
            <a:ext cx="1508308" cy="122466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cs typeface="Arial" panose="020B0604020202020204" pitchFamily="34" charset="0"/>
              </a:rPr>
              <a:t>Working Compound Library</a:t>
            </a:r>
          </a:p>
        </p:txBody>
      </p:sp>
      <p:sp>
        <p:nvSpPr>
          <p:cNvPr id="19" name="Rectangle: Rounded Corners 22">
            <a:extLst>
              <a:ext uri="{FF2B5EF4-FFF2-40B4-BE49-F238E27FC236}">
                <a16:creationId xmlns:a16="http://schemas.microsoft.com/office/drawing/2014/main" id="{97CE6E70-455A-6A40-BFD5-FFFF44B24CB0}"/>
              </a:ext>
            </a:extLst>
          </p:cNvPr>
          <p:cNvSpPr/>
          <p:nvPr/>
        </p:nvSpPr>
        <p:spPr>
          <a:xfrm>
            <a:off x="3186941" y="3654194"/>
            <a:ext cx="2001794" cy="1695877"/>
          </a:xfrm>
          <a:prstGeom prst="roundRect">
            <a:avLst/>
          </a:prstGeom>
          <a:ln w="38100">
            <a:solidFill>
              <a:schemeClr val="tx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r>
              <a:rPr lang="en-US" sz="1400" dirty="0"/>
              <a:t>Molecular Optimizer</a:t>
            </a:r>
          </a:p>
        </p:txBody>
      </p:sp>
      <p:sp>
        <p:nvSpPr>
          <p:cNvPr id="20" name="TextBox 19">
            <a:extLst>
              <a:ext uri="{FF2B5EF4-FFF2-40B4-BE49-F238E27FC236}">
                <a16:creationId xmlns:a16="http://schemas.microsoft.com/office/drawing/2014/main" id="{CB1B0DEF-142D-4C43-A7E9-81FF0466D466}"/>
              </a:ext>
            </a:extLst>
          </p:cNvPr>
          <p:cNvSpPr txBox="1"/>
          <p:nvPr/>
        </p:nvSpPr>
        <p:spPr>
          <a:xfrm>
            <a:off x="1944379" y="4961100"/>
            <a:ext cx="1157341" cy="338554"/>
          </a:xfrm>
          <a:prstGeom prst="rect">
            <a:avLst/>
          </a:prstGeom>
          <a:noFill/>
        </p:spPr>
        <p:txBody>
          <a:bodyPr wrap="square" rtlCol="0">
            <a:spAutoFit/>
          </a:bodyPr>
          <a:lstStyle/>
          <a:p>
            <a:r>
              <a:rPr lang="en-US" sz="1600" dirty="0"/>
              <a:t>Decoder</a:t>
            </a:r>
          </a:p>
        </p:txBody>
      </p:sp>
      <p:sp>
        <p:nvSpPr>
          <p:cNvPr id="21" name="Arrow: Down 25">
            <a:extLst>
              <a:ext uri="{FF2B5EF4-FFF2-40B4-BE49-F238E27FC236}">
                <a16:creationId xmlns:a16="http://schemas.microsoft.com/office/drawing/2014/main" id="{59E25D11-AB98-0448-B8FE-1B47FAEA714E}"/>
              </a:ext>
            </a:extLst>
          </p:cNvPr>
          <p:cNvSpPr/>
          <p:nvPr/>
        </p:nvSpPr>
        <p:spPr>
          <a:xfrm>
            <a:off x="1332751" y="2273623"/>
            <a:ext cx="420596" cy="338465"/>
          </a:xfrm>
          <a:prstGeom prst="downArrow">
            <a:avLst/>
          </a:prstGeom>
          <a:solidFill>
            <a:schemeClr val="tx1">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cs typeface="Arial" panose="020B0604020202020204" pitchFamily="34" charset="0"/>
            </a:endParaRPr>
          </a:p>
        </p:txBody>
      </p:sp>
      <p:pic>
        <p:nvPicPr>
          <p:cNvPr id="23" name="Picture 22">
            <a:extLst>
              <a:ext uri="{FF2B5EF4-FFF2-40B4-BE49-F238E27FC236}">
                <a16:creationId xmlns:a16="http://schemas.microsoft.com/office/drawing/2014/main" id="{86A55CC4-6D4F-1443-AD4A-AB3C50675EB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23776" y="4192074"/>
            <a:ext cx="1878429" cy="936710"/>
          </a:xfrm>
          <a:prstGeom prst="rect">
            <a:avLst/>
          </a:prstGeom>
        </p:spPr>
      </p:pic>
      <p:sp>
        <p:nvSpPr>
          <p:cNvPr id="24" name="Rectangle: Rounded Corners 14">
            <a:extLst>
              <a:ext uri="{FF2B5EF4-FFF2-40B4-BE49-F238E27FC236}">
                <a16:creationId xmlns:a16="http://schemas.microsoft.com/office/drawing/2014/main" id="{88F2BAC3-1164-274E-8635-615A5AF647BD}"/>
              </a:ext>
            </a:extLst>
          </p:cNvPr>
          <p:cNvSpPr/>
          <p:nvPr/>
        </p:nvSpPr>
        <p:spPr>
          <a:xfrm>
            <a:off x="2790920" y="1662828"/>
            <a:ext cx="2708058" cy="1622676"/>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t"/>
          <a:lstStyle/>
          <a:p>
            <a:pPr algn="ctr"/>
            <a:r>
              <a:rPr lang="en-US" sz="1300" dirty="0">
                <a:cs typeface="Arial" panose="020B0604020202020204" pitchFamily="34" charset="0"/>
              </a:rPr>
              <a:t>Property Prediction Pipeline</a:t>
            </a:r>
          </a:p>
        </p:txBody>
      </p:sp>
      <p:grpSp>
        <p:nvGrpSpPr>
          <p:cNvPr id="25" name="Group 24">
            <a:extLst>
              <a:ext uri="{FF2B5EF4-FFF2-40B4-BE49-F238E27FC236}">
                <a16:creationId xmlns:a16="http://schemas.microsoft.com/office/drawing/2014/main" id="{DD588FBE-16B1-B249-96C5-094E3005FD8D}"/>
              </a:ext>
            </a:extLst>
          </p:cNvPr>
          <p:cNvGrpSpPr/>
          <p:nvPr/>
        </p:nvGrpSpPr>
        <p:grpSpPr>
          <a:xfrm>
            <a:off x="3002196" y="2071791"/>
            <a:ext cx="2272951" cy="1133045"/>
            <a:chOff x="10286710" y="4912021"/>
            <a:chExt cx="2591320" cy="1133045"/>
          </a:xfrm>
          <a:solidFill>
            <a:schemeClr val="accent3"/>
          </a:solidFill>
        </p:grpSpPr>
        <p:sp>
          <p:nvSpPr>
            <p:cNvPr id="26" name="Pentagon 162">
              <a:extLst>
                <a:ext uri="{FF2B5EF4-FFF2-40B4-BE49-F238E27FC236}">
                  <a16:creationId xmlns:a16="http://schemas.microsoft.com/office/drawing/2014/main" id="{82FF4F73-0E4D-6740-9AE3-012E04517C6F}"/>
                </a:ext>
              </a:extLst>
            </p:cNvPr>
            <p:cNvSpPr/>
            <p:nvPr/>
          </p:nvSpPr>
          <p:spPr bwMode="auto">
            <a:xfrm>
              <a:off x="10286710" y="4912021"/>
              <a:ext cx="2591090" cy="254211"/>
            </a:xfrm>
            <a:prstGeom prst="homePlate">
              <a:avLst/>
            </a:prstGeom>
            <a:grpFill/>
            <a:ln w="9525" cap="flat" cmpd="sng" algn="ctr">
              <a:noFill/>
              <a:prstDash val="solid"/>
              <a:headEnd/>
              <a:tailEn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marR="0" lvl="0" indent="-180975" algn="l" defTabSz="914400" rtl="0" eaLnBrk="0" fontAlgn="auto" latinLnBrk="0" hangingPunct="0">
                <a:lnSpc>
                  <a:spcPct val="100000"/>
                </a:lnSpc>
                <a:spcBef>
                  <a:spcPts val="0"/>
                </a:spcBef>
                <a:spcAft>
                  <a:spcPts val="0"/>
                </a:spcAft>
                <a:buClr>
                  <a:srgbClr val="FFFFFF"/>
                </a:buClr>
                <a:buSzTx/>
                <a:buFontTx/>
                <a:buNone/>
                <a:tabLst/>
                <a:defRPr/>
              </a:pPr>
              <a:r>
                <a:rPr kumimoji="0" lang="en-US" sz="1200" b="0" i="0" u="none" strike="noStrike" kern="0" cap="none" spc="0" normalizeH="0" baseline="0" noProof="0" dirty="0">
                  <a:ln>
                    <a:noFill/>
                  </a:ln>
                  <a:solidFill>
                    <a:schemeClr val="bg1"/>
                  </a:solidFill>
                  <a:effectLst/>
                  <a:uLnTx/>
                  <a:uFillTx/>
                  <a:latin typeface="Gotham Book"/>
                  <a:ea typeface="+mn-ea"/>
                  <a:cs typeface="+mn-cs"/>
                </a:rPr>
                <a:t> Efficacy</a:t>
              </a:r>
            </a:p>
          </p:txBody>
        </p:sp>
        <p:sp>
          <p:nvSpPr>
            <p:cNvPr id="27" name="Pentagon 163">
              <a:extLst>
                <a:ext uri="{FF2B5EF4-FFF2-40B4-BE49-F238E27FC236}">
                  <a16:creationId xmlns:a16="http://schemas.microsoft.com/office/drawing/2014/main" id="{BC452AE9-9AD2-D846-85A1-E977D852B7A5}"/>
                </a:ext>
              </a:extLst>
            </p:cNvPr>
            <p:cNvSpPr/>
            <p:nvPr/>
          </p:nvSpPr>
          <p:spPr bwMode="auto">
            <a:xfrm>
              <a:off x="10286940" y="5208229"/>
              <a:ext cx="2591090" cy="254211"/>
            </a:xfrm>
            <a:prstGeom prst="homePlate">
              <a:avLst/>
            </a:prstGeom>
            <a:grpFill/>
            <a:ln w="9525" cap="flat" cmpd="sng" algn="ctr">
              <a:noFill/>
              <a:prstDash val="solid"/>
              <a:headEnd/>
              <a:tailEn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marR="0" lvl="0" indent="-180975" algn="l" defTabSz="914400" rtl="0" eaLnBrk="0" fontAlgn="auto" latinLnBrk="0" hangingPunct="0">
                <a:lnSpc>
                  <a:spcPct val="100000"/>
                </a:lnSpc>
                <a:spcBef>
                  <a:spcPts val="0"/>
                </a:spcBef>
                <a:spcAft>
                  <a:spcPts val="0"/>
                </a:spcAft>
                <a:buClr>
                  <a:srgbClr val="FFFFFF"/>
                </a:buClr>
                <a:buSzTx/>
                <a:buFontTx/>
                <a:buNone/>
                <a:tabLst/>
                <a:defRPr/>
              </a:pPr>
              <a:r>
                <a:rPr kumimoji="0" lang="en-US" sz="1200" b="0" i="0" u="none" strike="noStrike" kern="0" cap="none" spc="0" normalizeH="0" baseline="0" noProof="0" dirty="0">
                  <a:ln>
                    <a:noFill/>
                  </a:ln>
                  <a:solidFill>
                    <a:schemeClr val="bg1"/>
                  </a:solidFill>
                  <a:effectLst/>
                  <a:uLnTx/>
                  <a:uFillTx/>
                  <a:latin typeface="Gotham Book"/>
                  <a:ea typeface="+mn-ea"/>
                  <a:cs typeface="+mn-cs"/>
                </a:rPr>
                <a:t> Safety</a:t>
              </a:r>
            </a:p>
          </p:txBody>
        </p:sp>
        <p:sp>
          <p:nvSpPr>
            <p:cNvPr id="28" name="Pentagon 164">
              <a:extLst>
                <a:ext uri="{FF2B5EF4-FFF2-40B4-BE49-F238E27FC236}">
                  <a16:creationId xmlns:a16="http://schemas.microsoft.com/office/drawing/2014/main" id="{2665C6EE-B9BF-BE48-9AEE-A4B36636B57F}"/>
                </a:ext>
              </a:extLst>
            </p:cNvPr>
            <p:cNvSpPr/>
            <p:nvPr/>
          </p:nvSpPr>
          <p:spPr bwMode="auto">
            <a:xfrm>
              <a:off x="10286940" y="5495292"/>
              <a:ext cx="2591090" cy="254211"/>
            </a:xfrm>
            <a:prstGeom prst="homePlate">
              <a:avLst/>
            </a:prstGeom>
            <a:grpFill/>
            <a:ln w="9525" cap="flat" cmpd="sng" algn="ctr">
              <a:noFill/>
              <a:prstDash val="solid"/>
              <a:headEnd/>
              <a:tailEn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marR="0" lvl="0" indent="-180975" algn="l" defTabSz="914400" rtl="0" eaLnBrk="0" fontAlgn="auto" latinLnBrk="0" hangingPunct="0">
                <a:lnSpc>
                  <a:spcPct val="100000"/>
                </a:lnSpc>
                <a:spcBef>
                  <a:spcPts val="0"/>
                </a:spcBef>
                <a:spcAft>
                  <a:spcPts val="0"/>
                </a:spcAft>
                <a:buClr>
                  <a:srgbClr val="FFFFFF"/>
                </a:buClr>
                <a:buSzTx/>
                <a:buFontTx/>
                <a:buNone/>
                <a:tabLst/>
                <a:defRPr/>
              </a:pPr>
              <a:r>
                <a:rPr kumimoji="0" lang="en-US" sz="1200" b="0" i="0" u="none" strike="noStrike" kern="0" cap="none" spc="0" normalizeH="0" baseline="0" noProof="0" dirty="0">
                  <a:ln>
                    <a:noFill/>
                  </a:ln>
                  <a:solidFill>
                    <a:schemeClr val="bg1"/>
                  </a:solidFill>
                  <a:effectLst/>
                  <a:uLnTx/>
                  <a:uFillTx/>
                  <a:latin typeface="Gotham Book"/>
                  <a:ea typeface="+mn-ea"/>
                  <a:cs typeface="+mn-cs"/>
                </a:rPr>
                <a:t> PK</a:t>
              </a:r>
            </a:p>
          </p:txBody>
        </p:sp>
        <p:sp>
          <p:nvSpPr>
            <p:cNvPr id="29" name="Pentagon 164">
              <a:extLst>
                <a:ext uri="{FF2B5EF4-FFF2-40B4-BE49-F238E27FC236}">
                  <a16:creationId xmlns:a16="http://schemas.microsoft.com/office/drawing/2014/main" id="{0B1A5328-A61F-6F4B-90BD-BCCF6FFBE06D}"/>
                </a:ext>
              </a:extLst>
            </p:cNvPr>
            <p:cNvSpPr/>
            <p:nvPr/>
          </p:nvSpPr>
          <p:spPr bwMode="auto">
            <a:xfrm>
              <a:off x="10286710" y="5790855"/>
              <a:ext cx="2591090" cy="254211"/>
            </a:xfrm>
            <a:prstGeom prst="homePlate">
              <a:avLst/>
            </a:prstGeom>
            <a:grpFill/>
            <a:ln w="9525" cap="flat" cmpd="sng" algn="ctr">
              <a:noFill/>
              <a:prstDash val="solid"/>
              <a:headEnd/>
              <a:tailEn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marR="0" lvl="0" indent="-180975" algn="l" defTabSz="914400" rtl="0" eaLnBrk="0" fontAlgn="auto" latinLnBrk="0" hangingPunct="0">
                <a:lnSpc>
                  <a:spcPct val="100000"/>
                </a:lnSpc>
                <a:spcBef>
                  <a:spcPts val="0"/>
                </a:spcBef>
                <a:spcAft>
                  <a:spcPts val="0"/>
                </a:spcAft>
                <a:buClr>
                  <a:srgbClr val="FFFFFF"/>
                </a:buClr>
                <a:buSzTx/>
                <a:buFontTx/>
                <a:buNone/>
                <a:tabLst/>
                <a:defRPr/>
              </a:pPr>
              <a:r>
                <a:rPr kumimoji="0" lang="en-US" sz="1200" b="0" i="0" u="none" strike="noStrike" kern="0" cap="none" spc="0" normalizeH="0" baseline="0" noProof="0" dirty="0">
                  <a:ln>
                    <a:noFill/>
                  </a:ln>
                  <a:solidFill>
                    <a:schemeClr val="bg1"/>
                  </a:solidFill>
                  <a:effectLst/>
                  <a:uLnTx/>
                  <a:uFillTx/>
                  <a:latin typeface="Gotham Book"/>
                  <a:ea typeface="+mn-ea"/>
                  <a:cs typeface="+mn-cs"/>
                </a:rPr>
                <a:t>Developability</a:t>
              </a:r>
            </a:p>
          </p:txBody>
        </p:sp>
      </p:grpSp>
      <p:grpSp>
        <p:nvGrpSpPr>
          <p:cNvPr id="31" name="Group 30">
            <a:extLst>
              <a:ext uri="{FF2B5EF4-FFF2-40B4-BE49-F238E27FC236}">
                <a16:creationId xmlns:a16="http://schemas.microsoft.com/office/drawing/2014/main" id="{928E19F1-A290-6548-BDC5-4DDE8E005074}"/>
              </a:ext>
            </a:extLst>
          </p:cNvPr>
          <p:cNvGrpSpPr/>
          <p:nvPr/>
        </p:nvGrpSpPr>
        <p:grpSpPr>
          <a:xfrm>
            <a:off x="6134044" y="2723725"/>
            <a:ext cx="1334233" cy="912521"/>
            <a:chOff x="9050637" y="2257461"/>
            <a:chExt cx="1905440" cy="1218338"/>
          </a:xfrm>
        </p:grpSpPr>
        <p:sp>
          <p:nvSpPr>
            <p:cNvPr id="32" name="Rectangle: Rounded Corners 21">
              <a:extLst>
                <a:ext uri="{FF2B5EF4-FFF2-40B4-BE49-F238E27FC236}">
                  <a16:creationId xmlns:a16="http://schemas.microsoft.com/office/drawing/2014/main" id="{E3B234DC-5595-3949-83E4-A0339FDDCE40}"/>
                </a:ext>
              </a:extLst>
            </p:cNvPr>
            <p:cNvSpPr/>
            <p:nvPr/>
          </p:nvSpPr>
          <p:spPr>
            <a:xfrm>
              <a:off x="9050637" y="2257461"/>
              <a:ext cx="1905440" cy="1218338"/>
            </a:xfrm>
            <a:prstGeom prst="roundRect">
              <a:avLst/>
            </a:prstGeom>
            <a:ln w="38100">
              <a:solidFill>
                <a:schemeClr val="tx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600" dirty="0">
                <a:cs typeface="Arial" panose="020B0604020202020204" pitchFamily="34" charset="0"/>
              </a:endParaRPr>
            </a:p>
          </p:txBody>
        </p:sp>
        <p:sp>
          <p:nvSpPr>
            <p:cNvPr id="33" name="Rectangle 32">
              <a:extLst>
                <a:ext uri="{FF2B5EF4-FFF2-40B4-BE49-F238E27FC236}">
                  <a16:creationId xmlns:a16="http://schemas.microsoft.com/office/drawing/2014/main" id="{AAE54EF1-49C0-B74D-80DA-3DF11CE2D4F4}"/>
                </a:ext>
              </a:extLst>
            </p:cNvPr>
            <p:cNvSpPr/>
            <p:nvPr/>
          </p:nvSpPr>
          <p:spPr>
            <a:xfrm>
              <a:off x="9219433" y="2476252"/>
              <a:ext cx="1452863" cy="780753"/>
            </a:xfrm>
            <a:prstGeom prst="rect">
              <a:avLst/>
            </a:prstGeom>
            <a:ln>
              <a:noFill/>
            </a:ln>
          </p:spPr>
          <p:txBody>
            <a:bodyPr wrap="square">
              <a:spAutoFit/>
            </a:bodyPr>
            <a:lstStyle/>
            <a:p>
              <a:pPr algn="ctr"/>
              <a:r>
                <a:rPr lang="en-US" sz="1600" dirty="0">
                  <a:cs typeface="Arial" panose="020B0604020202020204" pitchFamily="34" charset="0"/>
                </a:rPr>
                <a:t>Design Criteria</a:t>
              </a:r>
            </a:p>
          </p:txBody>
        </p:sp>
      </p:grpSp>
      <p:sp>
        <p:nvSpPr>
          <p:cNvPr id="34" name="Speech Bubble: Rectangle with Corners Rounded 33">
            <a:extLst>
              <a:ext uri="{FF2B5EF4-FFF2-40B4-BE49-F238E27FC236}">
                <a16:creationId xmlns:a16="http://schemas.microsoft.com/office/drawing/2014/main" id="{5B68A72F-A4DC-C94B-88DB-F8CE9B64C3EB}"/>
              </a:ext>
            </a:extLst>
          </p:cNvPr>
          <p:cNvSpPr/>
          <p:nvPr/>
        </p:nvSpPr>
        <p:spPr>
          <a:xfrm>
            <a:off x="8128740" y="1163204"/>
            <a:ext cx="3863433" cy="4618336"/>
          </a:xfrm>
          <a:prstGeom prst="wedgeRoundRectCallout">
            <a:avLst>
              <a:gd name="adj1" fmla="val -66554"/>
              <a:gd name="adj2" fmla="val -13185"/>
              <a:gd name="adj3" fmla="val 16667"/>
            </a:avLst>
          </a:prstGeom>
          <a:ln w="57150">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b="1" dirty="0">
                <a:solidFill>
                  <a:schemeClr val="accent3">
                    <a:lumMod val="75000"/>
                  </a:schemeClr>
                </a:solidFill>
              </a:rPr>
              <a:t>Candidate Quality Panel</a:t>
            </a:r>
          </a:p>
          <a:p>
            <a:endParaRPr lang="en-US" sz="1050" b="1" dirty="0">
              <a:solidFill>
                <a:schemeClr val="accent3">
                  <a:lumMod val="75000"/>
                </a:schemeClr>
              </a:solidFill>
            </a:endParaRPr>
          </a:p>
          <a:p>
            <a:r>
              <a:rPr lang="en-US" sz="1600" b="1" dirty="0">
                <a:solidFill>
                  <a:schemeClr val="accent3">
                    <a:lumMod val="75000"/>
                  </a:schemeClr>
                </a:solidFill>
              </a:rPr>
              <a:t>Efficacy</a:t>
            </a:r>
          </a:p>
          <a:p>
            <a:r>
              <a:rPr lang="en-US" sz="1400" dirty="0"/>
              <a:t>AURK B (pIC50 &gt; 9)</a:t>
            </a:r>
          </a:p>
          <a:p>
            <a:r>
              <a:rPr lang="en-US" sz="1400" dirty="0"/>
              <a:t>AURK B/A Selectivity &gt; 1000</a:t>
            </a:r>
          </a:p>
          <a:p>
            <a:endParaRPr lang="en-US" sz="1050" dirty="0"/>
          </a:p>
          <a:p>
            <a:r>
              <a:rPr lang="en-US" sz="1600" b="1" dirty="0">
                <a:solidFill>
                  <a:schemeClr val="accent3">
                    <a:lumMod val="75000"/>
                  </a:schemeClr>
                </a:solidFill>
              </a:rPr>
              <a:t>Safety</a:t>
            </a:r>
          </a:p>
          <a:p>
            <a:r>
              <a:rPr lang="en-US" sz="1400" dirty="0"/>
              <a:t>BSEP (pIC</a:t>
            </a:r>
            <a:r>
              <a:rPr lang="en-US" sz="1400" baseline="-25000" dirty="0"/>
              <a:t>50</a:t>
            </a:r>
            <a:r>
              <a:rPr lang="en-US" sz="1400" dirty="0"/>
              <a:t> &lt; 4)</a:t>
            </a:r>
          </a:p>
          <a:p>
            <a:r>
              <a:rPr lang="en-US" sz="1400" dirty="0"/>
              <a:t>hERG (pIC</a:t>
            </a:r>
            <a:r>
              <a:rPr lang="en-US" sz="1400" baseline="-25000" dirty="0"/>
              <a:t>50</a:t>
            </a:r>
            <a:r>
              <a:rPr lang="en-US" sz="1400" dirty="0"/>
              <a:t> &lt; 4)</a:t>
            </a:r>
          </a:p>
          <a:p>
            <a:endParaRPr lang="en-US" sz="1200" dirty="0"/>
          </a:p>
          <a:p>
            <a:r>
              <a:rPr lang="en-US" sz="1600" b="1" dirty="0">
                <a:solidFill>
                  <a:schemeClr val="accent3">
                    <a:lumMod val="75000"/>
                  </a:schemeClr>
                </a:solidFill>
              </a:rPr>
              <a:t>PK</a:t>
            </a:r>
          </a:p>
          <a:p>
            <a:r>
              <a:rPr lang="en-US" sz="1200" dirty="0"/>
              <a:t>Solubility (&gt;10uM)</a:t>
            </a:r>
          </a:p>
          <a:p>
            <a:r>
              <a:rPr lang="en-US" sz="1200" dirty="0"/>
              <a:t>CL</a:t>
            </a:r>
            <a:r>
              <a:rPr lang="en-US" sz="1200" baseline="-25000" dirty="0"/>
              <a:t>int</a:t>
            </a:r>
            <a:r>
              <a:rPr lang="en-US" sz="1200" dirty="0"/>
              <a:t> (&lt;3 mL/min/g)</a:t>
            </a:r>
          </a:p>
          <a:p>
            <a:endParaRPr lang="en-US" sz="1600" dirty="0"/>
          </a:p>
          <a:p>
            <a:r>
              <a:rPr lang="en-US" sz="1600" b="1" dirty="0">
                <a:solidFill>
                  <a:schemeClr val="accent3">
                    <a:lumMod val="75000"/>
                  </a:schemeClr>
                </a:solidFill>
              </a:rPr>
              <a:t>Developability </a:t>
            </a:r>
          </a:p>
          <a:p>
            <a:r>
              <a:rPr lang="en-US" sz="1200" dirty="0"/>
              <a:t>Solubility (&gt;10uM)</a:t>
            </a:r>
            <a:endParaRPr lang="en-US" sz="1200" dirty="0">
              <a:solidFill>
                <a:schemeClr val="accent3">
                  <a:lumMod val="75000"/>
                </a:schemeClr>
              </a:solidFill>
            </a:endParaRPr>
          </a:p>
          <a:p>
            <a:r>
              <a:rPr lang="en-US" sz="1200" u="sng" dirty="0"/>
              <a:t>SAS</a:t>
            </a:r>
            <a:r>
              <a:rPr lang="en-US" sz="1050" dirty="0"/>
              <a:t>: Synthetic Accessibility Score</a:t>
            </a:r>
            <a:endParaRPr lang="en-US" sz="1200" dirty="0"/>
          </a:p>
          <a:p>
            <a:r>
              <a:rPr lang="en-US" sz="1200" u="sng" dirty="0"/>
              <a:t>QED: </a:t>
            </a:r>
            <a:r>
              <a:rPr lang="en-US" sz="1050" dirty="0"/>
              <a:t>Quantitative Estimation of Druglikeness</a:t>
            </a:r>
            <a:endParaRPr lang="en-US" sz="1200" dirty="0"/>
          </a:p>
        </p:txBody>
      </p:sp>
      <p:sp>
        <p:nvSpPr>
          <p:cNvPr id="37" name="Rounded Rectangle 36">
            <a:extLst>
              <a:ext uri="{FF2B5EF4-FFF2-40B4-BE49-F238E27FC236}">
                <a16:creationId xmlns:a16="http://schemas.microsoft.com/office/drawing/2014/main" id="{20969A20-1953-7949-8B1B-8467D8CEA7E6}"/>
              </a:ext>
            </a:extLst>
          </p:cNvPr>
          <p:cNvSpPr/>
          <p:nvPr/>
        </p:nvSpPr>
        <p:spPr>
          <a:xfrm>
            <a:off x="9982200" y="25159"/>
            <a:ext cx="2094400" cy="1061271"/>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Proof-of-Concept </a:t>
            </a:r>
          </a:p>
        </p:txBody>
      </p:sp>
    </p:spTree>
    <p:extLst>
      <p:ext uri="{BB962C8B-B14F-4D97-AF65-F5344CB8AC3E}">
        <p14:creationId xmlns:p14="http://schemas.microsoft.com/office/powerpoint/2010/main" val="1798799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243B2-28FF-164C-B012-F66061736F25}"/>
              </a:ext>
            </a:extLst>
          </p:cNvPr>
          <p:cNvSpPr>
            <a:spLocks noGrp="1"/>
          </p:cNvSpPr>
          <p:nvPr>
            <p:ph type="title"/>
          </p:nvPr>
        </p:nvSpPr>
        <p:spPr>
          <a:xfrm>
            <a:off x="615058" y="354697"/>
            <a:ext cx="9206515" cy="556099"/>
          </a:xfrm>
        </p:spPr>
        <p:txBody>
          <a:bodyPr>
            <a:noAutofit/>
          </a:bodyPr>
          <a:lstStyle/>
          <a:p>
            <a:r>
              <a:rPr lang="en-US" sz="2800" dirty="0"/>
              <a:t>Initial results: &gt;200 new potent, selective AURK B compounds with favorable other properties</a:t>
            </a:r>
          </a:p>
        </p:txBody>
      </p:sp>
      <p:sp>
        <p:nvSpPr>
          <p:cNvPr id="2" name="Slide Number Placeholder 1">
            <a:extLst>
              <a:ext uri="{FF2B5EF4-FFF2-40B4-BE49-F238E27FC236}">
                <a16:creationId xmlns:a16="http://schemas.microsoft.com/office/drawing/2014/main" id="{84EEED7A-B860-9240-B105-B9D6C8FC9052}"/>
              </a:ext>
            </a:extLst>
          </p:cNvPr>
          <p:cNvSpPr>
            <a:spLocks noGrp="1"/>
          </p:cNvSpPr>
          <p:nvPr>
            <p:ph type="sldNum" sz="quarter" idx="12"/>
          </p:nvPr>
        </p:nvSpPr>
        <p:spPr/>
        <p:txBody>
          <a:bodyPr/>
          <a:lstStyle/>
          <a:p>
            <a:fld id="{00000000-1234-1234-1234-123412341234}" type="slidenum">
              <a:rPr lang="en" smtClean="0"/>
              <a:pPr/>
              <a:t>21</a:t>
            </a:fld>
            <a:endParaRPr lang="en" dirty="0"/>
          </a:p>
        </p:txBody>
      </p:sp>
      <p:grpSp>
        <p:nvGrpSpPr>
          <p:cNvPr id="6" name="Group 5">
            <a:extLst>
              <a:ext uri="{FF2B5EF4-FFF2-40B4-BE49-F238E27FC236}">
                <a16:creationId xmlns:a16="http://schemas.microsoft.com/office/drawing/2014/main" id="{F3A3EAED-74CE-634D-9BED-D0A0EF1A3CBA}"/>
              </a:ext>
            </a:extLst>
          </p:cNvPr>
          <p:cNvGrpSpPr/>
          <p:nvPr/>
        </p:nvGrpSpPr>
        <p:grpSpPr>
          <a:xfrm>
            <a:off x="6193315" y="1415362"/>
            <a:ext cx="6180892" cy="4064048"/>
            <a:chOff x="6143115" y="1253413"/>
            <a:chExt cx="5441265" cy="3530921"/>
          </a:xfrm>
        </p:grpSpPr>
        <p:pic>
          <p:nvPicPr>
            <p:cNvPr id="12" name="Picture 11">
              <a:extLst>
                <a:ext uri="{FF2B5EF4-FFF2-40B4-BE49-F238E27FC236}">
                  <a16:creationId xmlns:a16="http://schemas.microsoft.com/office/drawing/2014/main" id="{526B7F1F-9F01-4897-AB63-9434D043C01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3557" t="3076" r="7820" b="-1"/>
            <a:stretch/>
          </p:blipFill>
          <p:spPr>
            <a:xfrm>
              <a:off x="6210896" y="1763966"/>
              <a:ext cx="4616761" cy="3020368"/>
            </a:xfrm>
            <a:prstGeom prst="rect">
              <a:avLst/>
            </a:prstGeom>
          </p:spPr>
        </p:pic>
        <p:sp>
          <p:nvSpPr>
            <p:cNvPr id="23" name="TextBox 22">
              <a:extLst>
                <a:ext uri="{FF2B5EF4-FFF2-40B4-BE49-F238E27FC236}">
                  <a16:creationId xmlns:a16="http://schemas.microsoft.com/office/drawing/2014/main" id="{0EDE4696-16D2-4AEC-AF0E-45B065B7A8E6}"/>
                </a:ext>
              </a:extLst>
            </p:cNvPr>
            <p:cNvSpPr txBox="1"/>
            <p:nvPr/>
          </p:nvSpPr>
          <p:spPr>
            <a:xfrm>
              <a:off x="6143115" y="1253413"/>
              <a:ext cx="5441265" cy="294142"/>
            </a:xfrm>
            <a:prstGeom prst="rect">
              <a:avLst/>
            </a:prstGeom>
            <a:noFill/>
          </p:spPr>
          <p:txBody>
            <a:bodyPr wrap="square" rtlCol="0">
              <a:spAutoFit/>
            </a:bodyPr>
            <a:lstStyle/>
            <a:p>
              <a:r>
                <a:rPr lang="en-US" sz="1600" dirty="0"/>
                <a:t>Other design criteria for top compounds:</a:t>
              </a:r>
            </a:p>
          </p:txBody>
        </p:sp>
      </p:grpSp>
      <p:pic>
        <p:nvPicPr>
          <p:cNvPr id="19" name="Picture 18">
            <a:extLst>
              <a:ext uri="{FF2B5EF4-FFF2-40B4-BE49-F238E27FC236}">
                <a16:creationId xmlns:a16="http://schemas.microsoft.com/office/drawing/2014/main" id="{175B3D2C-797E-A946-9A99-D4319BBD7912}"/>
              </a:ext>
            </a:extLst>
          </p:cNvPr>
          <p:cNvPicPr>
            <a:picLocks/>
          </p:cNvPicPr>
          <p:nvPr/>
        </p:nvPicPr>
        <p:blipFill>
          <a:blip r:embed="rId4" cstate="email">
            <a:extLst>
              <a:ext uri="{28A0092B-C50C-407E-A947-70E740481C1C}">
                <a14:useLocalDpi xmlns:a14="http://schemas.microsoft.com/office/drawing/2010/main"/>
              </a:ext>
            </a:extLst>
          </a:blip>
          <a:stretch>
            <a:fillRect/>
          </a:stretch>
        </p:blipFill>
        <p:spPr>
          <a:xfrm>
            <a:off x="10024839" y="5522258"/>
            <a:ext cx="246888" cy="137160"/>
          </a:xfrm>
          <a:prstGeom prst="rect">
            <a:avLst/>
          </a:prstGeom>
        </p:spPr>
      </p:pic>
      <p:sp>
        <p:nvSpPr>
          <p:cNvPr id="21" name="TextBox 20">
            <a:extLst>
              <a:ext uri="{FF2B5EF4-FFF2-40B4-BE49-F238E27FC236}">
                <a16:creationId xmlns:a16="http://schemas.microsoft.com/office/drawing/2014/main" id="{D24424B0-A54A-514D-8F4B-ADF35B77D169}"/>
              </a:ext>
            </a:extLst>
          </p:cNvPr>
          <p:cNvSpPr txBox="1"/>
          <p:nvPr/>
        </p:nvSpPr>
        <p:spPr>
          <a:xfrm>
            <a:off x="10232312" y="5453487"/>
            <a:ext cx="1539214" cy="261610"/>
          </a:xfrm>
          <a:prstGeom prst="rect">
            <a:avLst/>
          </a:prstGeom>
          <a:noFill/>
        </p:spPr>
        <p:txBody>
          <a:bodyPr wrap="square" rtlCol="0">
            <a:spAutoFit/>
          </a:bodyPr>
          <a:lstStyle/>
          <a:p>
            <a:r>
              <a:rPr lang="en-US" sz="1100" dirty="0"/>
              <a:t>criteria met</a:t>
            </a:r>
          </a:p>
        </p:txBody>
      </p:sp>
      <p:pic>
        <p:nvPicPr>
          <p:cNvPr id="22" name="Picture 21">
            <a:extLst>
              <a:ext uri="{FF2B5EF4-FFF2-40B4-BE49-F238E27FC236}">
                <a16:creationId xmlns:a16="http://schemas.microsoft.com/office/drawing/2014/main" id="{D474D4A9-115B-6A4F-B1A1-87C540BB32D2}"/>
              </a:ext>
            </a:extLst>
          </p:cNvPr>
          <p:cNvPicPr>
            <a:picLocks/>
          </p:cNvPicPr>
          <p:nvPr/>
        </p:nvPicPr>
        <p:blipFill>
          <a:blip r:embed="rId5" cstate="email">
            <a:extLst>
              <a:ext uri="{28A0092B-C50C-407E-A947-70E740481C1C}">
                <a14:useLocalDpi xmlns:a14="http://schemas.microsoft.com/office/drawing/2010/main"/>
              </a:ext>
            </a:extLst>
          </a:blip>
          <a:stretch>
            <a:fillRect/>
          </a:stretch>
        </p:blipFill>
        <p:spPr>
          <a:xfrm>
            <a:off x="10024839" y="5738463"/>
            <a:ext cx="246888" cy="137160"/>
          </a:xfrm>
          <a:prstGeom prst="rect">
            <a:avLst/>
          </a:prstGeom>
        </p:spPr>
      </p:pic>
      <p:pic>
        <p:nvPicPr>
          <p:cNvPr id="25" name="Picture 24">
            <a:extLst>
              <a:ext uri="{FF2B5EF4-FFF2-40B4-BE49-F238E27FC236}">
                <a16:creationId xmlns:a16="http://schemas.microsoft.com/office/drawing/2014/main" id="{4BA2BA1D-EFCB-0749-AA8D-D38445380C84}"/>
              </a:ext>
            </a:extLst>
          </p:cNvPr>
          <p:cNvPicPr>
            <a:picLocks/>
          </p:cNvPicPr>
          <p:nvPr/>
        </p:nvPicPr>
        <p:blipFill rotWithShape="1">
          <a:blip r:embed="rId6" cstate="email">
            <a:extLst>
              <a:ext uri="{28A0092B-C50C-407E-A947-70E740481C1C}">
                <a14:useLocalDpi xmlns:a14="http://schemas.microsoft.com/office/drawing/2010/main"/>
              </a:ext>
            </a:extLst>
          </a:blip>
          <a:srcRect/>
          <a:stretch/>
        </p:blipFill>
        <p:spPr>
          <a:xfrm>
            <a:off x="10024839" y="5962785"/>
            <a:ext cx="246888" cy="137160"/>
          </a:xfrm>
          <a:prstGeom prst="rect">
            <a:avLst/>
          </a:prstGeom>
        </p:spPr>
      </p:pic>
      <p:sp>
        <p:nvSpPr>
          <p:cNvPr id="26" name="TextBox 25">
            <a:extLst>
              <a:ext uri="{FF2B5EF4-FFF2-40B4-BE49-F238E27FC236}">
                <a16:creationId xmlns:a16="http://schemas.microsoft.com/office/drawing/2014/main" id="{522A26C5-4EB0-0045-ACCA-BF09A26D22FD}"/>
              </a:ext>
            </a:extLst>
          </p:cNvPr>
          <p:cNvSpPr txBox="1"/>
          <p:nvPr/>
        </p:nvSpPr>
        <p:spPr>
          <a:xfrm>
            <a:off x="10232312" y="5673830"/>
            <a:ext cx="1539214" cy="261610"/>
          </a:xfrm>
          <a:prstGeom prst="rect">
            <a:avLst/>
          </a:prstGeom>
          <a:noFill/>
        </p:spPr>
        <p:txBody>
          <a:bodyPr wrap="square" rtlCol="0">
            <a:spAutoFit/>
          </a:bodyPr>
          <a:lstStyle/>
          <a:p>
            <a:r>
              <a:rPr lang="en-US" sz="1100" dirty="0"/>
              <a:t>close to criteria</a:t>
            </a:r>
          </a:p>
        </p:txBody>
      </p:sp>
      <p:sp>
        <p:nvSpPr>
          <p:cNvPr id="27" name="TextBox 26">
            <a:extLst>
              <a:ext uri="{FF2B5EF4-FFF2-40B4-BE49-F238E27FC236}">
                <a16:creationId xmlns:a16="http://schemas.microsoft.com/office/drawing/2014/main" id="{987E6E79-A908-E743-BDF4-7138F3E591A8}"/>
              </a:ext>
            </a:extLst>
          </p:cNvPr>
          <p:cNvSpPr txBox="1"/>
          <p:nvPr/>
        </p:nvSpPr>
        <p:spPr>
          <a:xfrm>
            <a:off x="10232312" y="5892139"/>
            <a:ext cx="1539214" cy="261610"/>
          </a:xfrm>
          <a:prstGeom prst="rect">
            <a:avLst/>
          </a:prstGeom>
          <a:noFill/>
        </p:spPr>
        <p:txBody>
          <a:bodyPr wrap="square" rtlCol="0">
            <a:spAutoFit/>
          </a:bodyPr>
          <a:lstStyle/>
          <a:p>
            <a:r>
              <a:rPr lang="en-US" sz="1100" dirty="0"/>
              <a:t>criteria not met</a:t>
            </a:r>
          </a:p>
        </p:txBody>
      </p:sp>
      <p:sp>
        <p:nvSpPr>
          <p:cNvPr id="30" name="TextBox 29">
            <a:extLst>
              <a:ext uri="{FF2B5EF4-FFF2-40B4-BE49-F238E27FC236}">
                <a16:creationId xmlns:a16="http://schemas.microsoft.com/office/drawing/2014/main" id="{1A0F5179-1861-1445-9FCC-E20D701CB6FE}"/>
              </a:ext>
            </a:extLst>
          </p:cNvPr>
          <p:cNvSpPr txBox="1"/>
          <p:nvPr/>
        </p:nvSpPr>
        <p:spPr>
          <a:xfrm>
            <a:off x="6193315" y="1758050"/>
            <a:ext cx="841520" cy="261610"/>
          </a:xfrm>
          <a:prstGeom prst="rect">
            <a:avLst/>
          </a:prstGeom>
          <a:noFill/>
        </p:spPr>
        <p:txBody>
          <a:bodyPr wrap="square" rtlCol="0">
            <a:spAutoFit/>
          </a:bodyPr>
          <a:lstStyle/>
          <a:p>
            <a:r>
              <a:rPr lang="en-US" sz="1100" dirty="0">
                <a:latin typeface="Gotham Book" pitchFamily="2" charset="0"/>
              </a:rPr>
              <a:t>B </a:t>
            </a:r>
            <a:r>
              <a:rPr lang="en-US" sz="900" dirty="0">
                <a:latin typeface="Gotham Book" pitchFamily="2" charset="0"/>
              </a:rPr>
              <a:t>pIC50</a:t>
            </a:r>
          </a:p>
        </p:txBody>
      </p:sp>
      <p:sp>
        <p:nvSpPr>
          <p:cNvPr id="31" name="TextBox 30">
            <a:extLst>
              <a:ext uri="{FF2B5EF4-FFF2-40B4-BE49-F238E27FC236}">
                <a16:creationId xmlns:a16="http://schemas.microsoft.com/office/drawing/2014/main" id="{6EA58B4F-836D-4A43-8DCB-CE4CD7B276C5}"/>
              </a:ext>
            </a:extLst>
          </p:cNvPr>
          <p:cNvSpPr txBox="1"/>
          <p:nvPr/>
        </p:nvSpPr>
        <p:spPr>
          <a:xfrm>
            <a:off x="7501143" y="1758050"/>
            <a:ext cx="471604" cy="261610"/>
          </a:xfrm>
          <a:prstGeom prst="rect">
            <a:avLst/>
          </a:prstGeom>
          <a:noFill/>
        </p:spPr>
        <p:txBody>
          <a:bodyPr wrap="none" rtlCol="0">
            <a:spAutoFit/>
          </a:bodyPr>
          <a:lstStyle/>
          <a:p>
            <a:r>
              <a:rPr lang="en-US" sz="1100" dirty="0">
                <a:latin typeface="Gotham Book" pitchFamily="2" charset="0"/>
              </a:rPr>
              <a:t>B/A</a:t>
            </a:r>
          </a:p>
        </p:txBody>
      </p:sp>
      <p:sp>
        <p:nvSpPr>
          <p:cNvPr id="32" name="TextBox 31">
            <a:extLst>
              <a:ext uri="{FF2B5EF4-FFF2-40B4-BE49-F238E27FC236}">
                <a16:creationId xmlns:a16="http://schemas.microsoft.com/office/drawing/2014/main" id="{BBF93B81-BAE3-6B4A-8227-8ED4C43D6844}"/>
              </a:ext>
            </a:extLst>
          </p:cNvPr>
          <p:cNvSpPr txBox="1"/>
          <p:nvPr/>
        </p:nvSpPr>
        <p:spPr>
          <a:xfrm>
            <a:off x="7993775" y="1758050"/>
            <a:ext cx="579005" cy="261610"/>
          </a:xfrm>
          <a:prstGeom prst="rect">
            <a:avLst/>
          </a:prstGeom>
          <a:noFill/>
        </p:spPr>
        <p:txBody>
          <a:bodyPr wrap="none" rtlCol="0">
            <a:spAutoFit/>
          </a:bodyPr>
          <a:lstStyle/>
          <a:p>
            <a:r>
              <a:rPr lang="en-US" sz="1100" dirty="0">
                <a:latin typeface="Gotham Book" pitchFamily="2" charset="0"/>
              </a:rPr>
              <a:t>hERG</a:t>
            </a:r>
          </a:p>
        </p:txBody>
      </p:sp>
      <p:sp>
        <p:nvSpPr>
          <p:cNvPr id="33" name="TextBox 32">
            <a:extLst>
              <a:ext uri="{FF2B5EF4-FFF2-40B4-BE49-F238E27FC236}">
                <a16:creationId xmlns:a16="http://schemas.microsoft.com/office/drawing/2014/main" id="{F45B1EB4-54BE-0D48-BF91-5541C8EE5263}"/>
              </a:ext>
            </a:extLst>
          </p:cNvPr>
          <p:cNvSpPr txBox="1"/>
          <p:nvPr/>
        </p:nvSpPr>
        <p:spPr>
          <a:xfrm>
            <a:off x="8569690" y="1758050"/>
            <a:ext cx="566181" cy="261610"/>
          </a:xfrm>
          <a:prstGeom prst="rect">
            <a:avLst/>
          </a:prstGeom>
          <a:noFill/>
        </p:spPr>
        <p:txBody>
          <a:bodyPr wrap="none" rtlCol="0">
            <a:spAutoFit/>
          </a:bodyPr>
          <a:lstStyle/>
          <a:p>
            <a:r>
              <a:rPr lang="en-US" sz="1100" dirty="0">
                <a:latin typeface="Gotham Book" pitchFamily="2" charset="0"/>
              </a:rPr>
              <a:t>BSEP</a:t>
            </a:r>
          </a:p>
        </p:txBody>
      </p:sp>
      <p:sp>
        <p:nvSpPr>
          <p:cNvPr id="34" name="TextBox 33">
            <a:extLst>
              <a:ext uri="{FF2B5EF4-FFF2-40B4-BE49-F238E27FC236}">
                <a16:creationId xmlns:a16="http://schemas.microsoft.com/office/drawing/2014/main" id="{0DCEF806-ED56-F642-8160-FEEDF0A188E9}"/>
              </a:ext>
            </a:extLst>
          </p:cNvPr>
          <p:cNvSpPr txBox="1"/>
          <p:nvPr/>
        </p:nvSpPr>
        <p:spPr>
          <a:xfrm>
            <a:off x="9149827" y="1758050"/>
            <a:ext cx="639919" cy="261610"/>
          </a:xfrm>
          <a:prstGeom prst="rect">
            <a:avLst/>
          </a:prstGeom>
          <a:noFill/>
        </p:spPr>
        <p:txBody>
          <a:bodyPr wrap="none" rtlCol="0">
            <a:spAutoFit/>
          </a:bodyPr>
          <a:lstStyle/>
          <a:p>
            <a:r>
              <a:rPr lang="en-US" sz="1100" dirty="0">
                <a:latin typeface="Gotham Book" pitchFamily="2" charset="0"/>
              </a:rPr>
              <a:t>PK Sol</a:t>
            </a:r>
          </a:p>
        </p:txBody>
      </p:sp>
      <p:sp>
        <p:nvSpPr>
          <p:cNvPr id="35" name="TextBox 34">
            <a:extLst>
              <a:ext uri="{FF2B5EF4-FFF2-40B4-BE49-F238E27FC236}">
                <a16:creationId xmlns:a16="http://schemas.microsoft.com/office/drawing/2014/main" id="{0BC9BF70-1E48-474F-9EFE-862F52A40A76}"/>
              </a:ext>
            </a:extLst>
          </p:cNvPr>
          <p:cNvSpPr txBox="1"/>
          <p:nvPr/>
        </p:nvSpPr>
        <p:spPr>
          <a:xfrm>
            <a:off x="9856554" y="1758050"/>
            <a:ext cx="375424" cy="261610"/>
          </a:xfrm>
          <a:prstGeom prst="rect">
            <a:avLst/>
          </a:prstGeom>
          <a:noFill/>
        </p:spPr>
        <p:txBody>
          <a:bodyPr wrap="none" rtlCol="0">
            <a:spAutoFit/>
          </a:bodyPr>
          <a:lstStyle/>
          <a:p>
            <a:r>
              <a:rPr lang="en-US" sz="1100" dirty="0">
                <a:latin typeface="Gotham Book" pitchFamily="2" charset="0"/>
              </a:rPr>
              <a:t>CL</a:t>
            </a:r>
          </a:p>
        </p:txBody>
      </p:sp>
      <p:sp>
        <p:nvSpPr>
          <p:cNvPr id="36" name="TextBox 35">
            <a:extLst>
              <a:ext uri="{FF2B5EF4-FFF2-40B4-BE49-F238E27FC236}">
                <a16:creationId xmlns:a16="http://schemas.microsoft.com/office/drawing/2014/main" id="{973B9EAF-57AE-7943-A836-79F9A5D16953}"/>
              </a:ext>
            </a:extLst>
          </p:cNvPr>
          <p:cNvSpPr txBox="1"/>
          <p:nvPr/>
        </p:nvSpPr>
        <p:spPr>
          <a:xfrm>
            <a:off x="11012562" y="1758050"/>
            <a:ext cx="476412" cy="261610"/>
          </a:xfrm>
          <a:prstGeom prst="rect">
            <a:avLst/>
          </a:prstGeom>
          <a:noFill/>
        </p:spPr>
        <p:txBody>
          <a:bodyPr wrap="none" rtlCol="0">
            <a:spAutoFit/>
          </a:bodyPr>
          <a:lstStyle/>
          <a:p>
            <a:r>
              <a:rPr lang="en-US" sz="1100" dirty="0">
                <a:latin typeface="Gotham Book" pitchFamily="2" charset="0"/>
              </a:rPr>
              <a:t>SAS</a:t>
            </a:r>
          </a:p>
        </p:txBody>
      </p:sp>
      <p:sp>
        <p:nvSpPr>
          <p:cNvPr id="37" name="TextBox 36">
            <a:extLst>
              <a:ext uri="{FF2B5EF4-FFF2-40B4-BE49-F238E27FC236}">
                <a16:creationId xmlns:a16="http://schemas.microsoft.com/office/drawing/2014/main" id="{D54A06C0-87BA-A649-9555-0F8D271E3E1F}"/>
              </a:ext>
            </a:extLst>
          </p:cNvPr>
          <p:cNvSpPr txBox="1"/>
          <p:nvPr/>
        </p:nvSpPr>
        <p:spPr>
          <a:xfrm>
            <a:off x="10294224" y="1758050"/>
            <a:ext cx="721672" cy="261610"/>
          </a:xfrm>
          <a:prstGeom prst="rect">
            <a:avLst/>
          </a:prstGeom>
          <a:noFill/>
        </p:spPr>
        <p:txBody>
          <a:bodyPr wrap="none" rtlCol="0">
            <a:spAutoFit/>
          </a:bodyPr>
          <a:lstStyle/>
          <a:p>
            <a:r>
              <a:rPr lang="en-US" sz="1100" dirty="0">
                <a:latin typeface="Gotham Book" pitchFamily="2" charset="0"/>
              </a:rPr>
              <a:t>Dev Sol</a:t>
            </a:r>
          </a:p>
        </p:txBody>
      </p:sp>
      <p:sp>
        <p:nvSpPr>
          <p:cNvPr id="38" name="TextBox 37">
            <a:extLst>
              <a:ext uri="{FF2B5EF4-FFF2-40B4-BE49-F238E27FC236}">
                <a16:creationId xmlns:a16="http://schemas.microsoft.com/office/drawing/2014/main" id="{83AA3CB7-26F3-2244-B2BE-7D58174B2679}"/>
              </a:ext>
            </a:extLst>
          </p:cNvPr>
          <p:cNvSpPr txBox="1"/>
          <p:nvPr/>
        </p:nvSpPr>
        <p:spPr>
          <a:xfrm>
            <a:off x="6762640" y="1745115"/>
            <a:ext cx="686406" cy="261610"/>
          </a:xfrm>
          <a:prstGeom prst="rect">
            <a:avLst/>
          </a:prstGeom>
          <a:noFill/>
        </p:spPr>
        <p:txBody>
          <a:bodyPr wrap="none" rtlCol="0">
            <a:spAutoFit/>
          </a:bodyPr>
          <a:lstStyle/>
          <a:p>
            <a:r>
              <a:rPr lang="en-US" sz="1100" dirty="0">
                <a:latin typeface="Gotham Book" pitchFamily="2" charset="0"/>
              </a:rPr>
              <a:t>A </a:t>
            </a:r>
            <a:r>
              <a:rPr lang="en-US" sz="900" dirty="0">
                <a:latin typeface="Gotham Book" pitchFamily="2" charset="0"/>
              </a:rPr>
              <a:t>pIC50</a:t>
            </a:r>
          </a:p>
        </p:txBody>
      </p:sp>
      <p:grpSp>
        <p:nvGrpSpPr>
          <p:cNvPr id="72" name="Group 71">
            <a:extLst>
              <a:ext uri="{FF2B5EF4-FFF2-40B4-BE49-F238E27FC236}">
                <a16:creationId xmlns:a16="http://schemas.microsoft.com/office/drawing/2014/main" id="{70E2AB9D-B73F-C043-BCC9-F0747415E129}"/>
              </a:ext>
            </a:extLst>
          </p:cNvPr>
          <p:cNvGrpSpPr/>
          <p:nvPr/>
        </p:nvGrpSpPr>
        <p:grpSpPr>
          <a:xfrm>
            <a:off x="488366" y="1207551"/>
            <a:ext cx="5033856" cy="5035666"/>
            <a:chOff x="488366" y="1207551"/>
            <a:chExt cx="5033856" cy="5035666"/>
          </a:xfrm>
        </p:grpSpPr>
        <p:pic>
          <p:nvPicPr>
            <p:cNvPr id="10" name="Picture 9">
              <a:extLst>
                <a:ext uri="{FF2B5EF4-FFF2-40B4-BE49-F238E27FC236}">
                  <a16:creationId xmlns:a16="http://schemas.microsoft.com/office/drawing/2014/main" id="{FA5E4C45-EB11-4DE0-B064-E2D9E6F992E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58920" y="1593297"/>
              <a:ext cx="4561222" cy="4221619"/>
            </a:xfrm>
            <a:prstGeom prst="rect">
              <a:avLst/>
            </a:prstGeom>
          </p:spPr>
        </p:pic>
        <p:sp>
          <p:nvSpPr>
            <p:cNvPr id="9" name="Oval 8">
              <a:extLst>
                <a:ext uri="{FF2B5EF4-FFF2-40B4-BE49-F238E27FC236}">
                  <a16:creationId xmlns:a16="http://schemas.microsoft.com/office/drawing/2014/main" id="{6C8E239F-6596-4048-B7FF-2A0DB86D7362}"/>
                </a:ext>
              </a:extLst>
            </p:cNvPr>
            <p:cNvSpPr/>
            <p:nvPr/>
          </p:nvSpPr>
          <p:spPr>
            <a:xfrm rot="19116651">
              <a:off x="1878832" y="2090441"/>
              <a:ext cx="1827479" cy="8982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29F61007-73D9-5C48-938C-C1C765E137DD}"/>
                </a:ext>
              </a:extLst>
            </p:cNvPr>
            <p:cNvSpPr txBox="1"/>
            <p:nvPr/>
          </p:nvSpPr>
          <p:spPr>
            <a:xfrm>
              <a:off x="2642980" y="5935440"/>
              <a:ext cx="1003801" cy="307777"/>
            </a:xfrm>
            <a:prstGeom prst="rect">
              <a:avLst/>
            </a:prstGeom>
            <a:noFill/>
          </p:spPr>
          <p:txBody>
            <a:bodyPr wrap="none" rtlCol="0">
              <a:spAutoFit/>
            </a:bodyPr>
            <a:lstStyle/>
            <a:p>
              <a:r>
                <a:rPr lang="en-US" sz="1400" dirty="0">
                  <a:latin typeface="+mj-lt"/>
                </a:rPr>
                <a:t>A pIC150</a:t>
              </a:r>
            </a:p>
          </p:txBody>
        </p:sp>
        <p:sp>
          <p:nvSpPr>
            <p:cNvPr id="40" name="TextBox 39">
              <a:extLst>
                <a:ext uri="{FF2B5EF4-FFF2-40B4-BE49-F238E27FC236}">
                  <a16:creationId xmlns:a16="http://schemas.microsoft.com/office/drawing/2014/main" id="{34D8A437-07B3-3E4E-8580-3B4F45DBD954}"/>
                </a:ext>
              </a:extLst>
            </p:cNvPr>
            <p:cNvSpPr txBox="1"/>
            <p:nvPr/>
          </p:nvSpPr>
          <p:spPr>
            <a:xfrm rot="16200000">
              <a:off x="145965" y="3461814"/>
              <a:ext cx="992579" cy="307777"/>
            </a:xfrm>
            <a:prstGeom prst="rect">
              <a:avLst/>
            </a:prstGeom>
            <a:noFill/>
          </p:spPr>
          <p:txBody>
            <a:bodyPr wrap="none" rtlCol="0">
              <a:spAutoFit/>
            </a:bodyPr>
            <a:lstStyle/>
            <a:p>
              <a:r>
                <a:rPr lang="en-US" sz="1400" b="1" dirty="0"/>
                <a:t>B </a:t>
              </a:r>
              <a:r>
                <a:rPr lang="en-US" sz="1400" dirty="0">
                  <a:latin typeface="+mj-lt"/>
                </a:rPr>
                <a:t>pIC150</a:t>
              </a:r>
            </a:p>
          </p:txBody>
        </p:sp>
        <p:sp>
          <p:nvSpPr>
            <p:cNvPr id="41" name="TextBox 40">
              <a:extLst>
                <a:ext uri="{FF2B5EF4-FFF2-40B4-BE49-F238E27FC236}">
                  <a16:creationId xmlns:a16="http://schemas.microsoft.com/office/drawing/2014/main" id="{81D7C785-B075-304E-96F8-BD8FF33E6575}"/>
                </a:ext>
              </a:extLst>
            </p:cNvPr>
            <p:cNvSpPr txBox="1"/>
            <p:nvPr/>
          </p:nvSpPr>
          <p:spPr>
            <a:xfrm>
              <a:off x="1726946" y="1207551"/>
              <a:ext cx="3002745" cy="338554"/>
            </a:xfrm>
            <a:prstGeom prst="rect">
              <a:avLst/>
            </a:prstGeom>
            <a:noFill/>
          </p:spPr>
          <p:txBody>
            <a:bodyPr wrap="none" rtlCol="0">
              <a:spAutoFit/>
            </a:bodyPr>
            <a:lstStyle/>
            <a:p>
              <a:r>
                <a:rPr lang="en-US" sz="1600" dirty="0">
                  <a:latin typeface="+mj-lt"/>
                </a:rPr>
                <a:t>AURK B vs. AURK A  pIC50</a:t>
              </a:r>
            </a:p>
          </p:txBody>
        </p:sp>
        <p:sp>
          <p:nvSpPr>
            <p:cNvPr id="42" name="TextBox 41">
              <a:extLst>
                <a:ext uri="{FF2B5EF4-FFF2-40B4-BE49-F238E27FC236}">
                  <a16:creationId xmlns:a16="http://schemas.microsoft.com/office/drawing/2014/main" id="{C794435A-E63D-814F-B3B8-8B75D3513C4C}"/>
                </a:ext>
              </a:extLst>
            </p:cNvPr>
            <p:cNvSpPr txBox="1"/>
            <p:nvPr/>
          </p:nvSpPr>
          <p:spPr>
            <a:xfrm>
              <a:off x="908717" y="5713120"/>
              <a:ext cx="279244" cy="276999"/>
            </a:xfrm>
            <a:prstGeom prst="rect">
              <a:avLst/>
            </a:prstGeom>
            <a:solidFill>
              <a:schemeClr val="bg1"/>
            </a:solidFill>
          </p:spPr>
          <p:txBody>
            <a:bodyPr wrap="none" rtlCol="0">
              <a:spAutoFit/>
            </a:bodyPr>
            <a:lstStyle/>
            <a:p>
              <a:r>
                <a:rPr lang="en-US" sz="1200" dirty="0"/>
                <a:t>3</a:t>
              </a:r>
            </a:p>
          </p:txBody>
        </p:sp>
        <p:sp>
          <p:nvSpPr>
            <p:cNvPr id="43" name="TextBox 42">
              <a:extLst>
                <a:ext uri="{FF2B5EF4-FFF2-40B4-BE49-F238E27FC236}">
                  <a16:creationId xmlns:a16="http://schemas.microsoft.com/office/drawing/2014/main" id="{0FA2A055-14D3-D34A-A539-29F9E2881AD3}"/>
                </a:ext>
              </a:extLst>
            </p:cNvPr>
            <p:cNvSpPr txBox="1"/>
            <p:nvPr/>
          </p:nvSpPr>
          <p:spPr>
            <a:xfrm>
              <a:off x="1439688" y="5713120"/>
              <a:ext cx="287258" cy="276999"/>
            </a:xfrm>
            <a:prstGeom prst="rect">
              <a:avLst/>
            </a:prstGeom>
            <a:solidFill>
              <a:schemeClr val="bg1"/>
            </a:solidFill>
          </p:spPr>
          <p:txBody>
            <a:bodyPr wrap="none" rtlCol="0">
              <a:spAutoFit/>
            </a:bodyPr>
            <a:lstStyle/>
            <a:p>
              <a:r>
                <a:rPr lang="en-US" sz="1200" dirty="0"/>
                <a:t>4</a:t>
              </a:r>
            </a:p>
          </p:txBody>
        </p:sp>
        <p:sp>
          <p:nvSpPr>
            <p:cNvPr id="44" name="TextBox 43">
              <a:extLst>
                <a:ext uri="{FF2B5EF4-FFF2-40B4-BE49-F238E27FC236}">
                  <a16:creationId xmlns:a16="http://schemas.microsoft.com/office/drawing/2014/main" id="{3C84FEFA-6F25-5C4C-8C22-375B0E79EC25}"/>
                </a:ext>
              </a:extLst>
            </p:cNvPr>
            <p:cNvSpPr txBox="1"/>
            <p:nvPr/>
          </p:nvSpPr>
          <p:spPr>
            <a:xfrm>
              <a:off x="2007645" y="5713120"/>
              <a:ext cx="279244" cy="276999"/>
            </a:xfrm>
            <a:prstGeom prst="rect">
              <a:avLst/>
            </a:prstGeom>
            <a:solidFill>
              <a:schemeClr val="bg1"/>
            </a:solidFill>
          </p:spPr>
          <p:txBody>
            <a:bodyPr wrap="none" rtlCol="0">
              <a:spAutoFit/>
            </a:bodyPr>
            <a:lstStyle/>
            <a:p>
              <a:r>
                <a:rPr lang="en-US" sz="1200" dirty="0"/>
                <a:t>5</a:t>
              </a:r>
            </a:p>
          </p:txBody>
        </p:sp>
        <p:sp>
          <p:nvSpPr>
            <p:cNvPr id="45" name="TextBox 44">
              <a:extLst>
                <a:ext uri="{FF2B5EF4-FFF2-40B4-BE49-F238E27FC236}">
                  <a16:creationId xmlns:a16="http://schemas.microsoft.com/office/drawing/2014/main" id="{A5C91809-CB94-8441-9776-F54A6672FD82}"/>
                </a:ext>
              </a:extLst>
            </p:cNvPr>
            <p:cNvSpPr txBox="1"/>
            <p:nvPr/>
          </p:nvSpPr>
          <p:spPr>
            <a:xfrm>
              <a:off x="2537283" y="5713120"/>
              <a:ext cx="284052" cy="276999"/>
            </a:xfrm>
            <a:prstGeom prst="rect">
              <a:avLst/>
            </a:prstGeom>
            <a:solidFill>
              <a:schemeClr val="bg1"/>
            </a:solidFill>
          </p:spPr>
          <p:txBody>
            <a:bodyPr wrap="none" rtlCol="0">
              <a:spAutoFit/>
            </a:bodyPr>
            <a:lstStyle/>
            <a:p>
              <a:r>
                <a:rPr lang="en-US" sz="1200" dirty="0"/>
                <a:t>6</a:t>
              </a:r>
            </a:p>
          </p:txBody>
        </p:sp>
        <p:sp>
          <p:nvSpPr>
            <p:cNvPr id="46" name="TextBox 45">
              <a:extLst>
                <a:ext uri="{FF2B5EF4-FFF2-40B4-BE49-F238E27FC236}">
                  <a16:creationId xmlns:a16="http://schemas.microsoft.com/office/drawing/2014/main" id="{54CC954B-E1EA-2D41-8D5F-4320423053C6}"/>
                </a:ext>
              </a:extLst>
            </p:cNvPr>
            <p:cNvSpPr txBox="1"/>
            <p:nvPr/>
          </p:nvSpPr>
          <p:spPr>
            <a:xfrm>
              <a:off x="3076194" y="5713120"/>
              <a:ext cx="276038" cy="276999"/>
            </a:xfrm>
            <a:prstGeom prst="rect">
              <a:avLst/>
            </a:prstGeom>
            <a:solidFill>
              <a:schemeClr val="bg1"/>
            </a:solidFill>
          </p:spPr>
          <p:txBody>
            <a:bodyPr wrap="none" rtlCol="0">
              <a:spAutoFit/>
            </a:bodyPr>
            <a:lstStyle/>
            <a:p>
              <a:r>
                <a:rPr lang="en-US" sz="1200" dirty="0"/>
                <a:t>7</a:t>
              </a:r>
            </a:p>
          </p:txBody>
        </p:sp>
        <p:sp>
          <p:nvSpPr>
            <p:cNvPr id="47" name="TextBox 46">
              <a:extLst>
                <a:ext uri="{FF2B5EF4-FFF2-40B4-BE49-F238E27FC236}">
                  <a16:creationId xmlns:a16="http://schemas.microsoft.com/office/drawing/2014/main" id="{D36AC6A0-4FB3-804A-86B6-1668FD9D3C74}"/>
                </a:ext>
              </a:extLst>
            </p:cNvPr>
            <p:cNvSpPr txBox="1"/>
            <p:nvPr/>
          </p:nvSpPr>
          <p:spPr>
            <a:xfrm>
              <a:off x="3613831" y="5713120"/>
              <a:ext cx="280846" cy="276999"/>
            </a:xfrm>
            <a:prstGeom prst="rect">
              <a:avLst/>
            </a:prstGeom>
            <a:solidFill>
              <a:schemeClr val="bg1"/>
            </a:solidFill>
          </p:spPr>
          <p:txBody>
            <a:bodyPr wrap="none" rtlCol="0">
              <a:spAutoFit/>
            </a:bodyPr>
            <a:lstStyle/>
            <a:p>
              <a:r>
                <a:rPr lang="en-US" sz="1200" dirty="0"/>
                <a:t>8</a:t>
              </a:r>
            </a:p>
          </p:txBody>
        </p:sp>
        <p:sp>
          <p:nvSpPr>
            <p:cNvPr id="48" name="TextBox 47">
              <a:extLst>
                <a:ext uri="{FF2B5EF4-FFF2-40B4-BE49-F238E27FC236}">
                  <a16:creationId xmlns:a16="http://schemas.microsoft.com/office/drawing/2014/main" id="{71D3E173-78E0-1A46-8510-ABF06052E324}"/>
                </a:ext>
              </a:extLst>
            </p:cNvPr>
            <p:cNvSpPr txBox="1"/>
            <p:nvPr/>
          </p:nvSpPr>
          <p:spPr>
            <a:xfrm>
              <a:off x="4164292" y="5713120"/>
              <a:ext cx="284052" cy="276999"/>
            </a:xfrm>
            <a:prstGeom prst="rect">
              <a:avLst/>
            </a:prstGeom>
            <a:solidFill>
              <a:schemeClr val="bg1"/>
            </a:solidFill>
          </p:spPr>
          <p:txBody>
            <a:bodyPr wrap="none" rtlCol="0">
              <a:spAutoFit/>
            </a:bodyPr>
            <a:lstStyle/>
            <a:p>
              <a:r>
                <a:rPr lang="en-US" sz="1200" dirty="0"/>
                <a:t>9</a:t>
              </a:r>
            </a:p>
          </p:txBody>
        </p:sp>
        <p:sp>
          <p:nvSpPr>
            <p:cNvPr id="49" name="TextBox 48">
              <a:extLst>
                <a:ext uri="{FF2B5EF4-FFF2-40B4-BE49-F238E27FC236}">
                  <a16:creationId xmlns:a16="http://schemas.microsoft.com/office/drawing/2014/main" id="{F302526E-3790-E94B-8D1D-C7DAA8B2067B}"/>
                </a:ext>
              </a:extLst>
            </p:cNvPr>
            <p:cNvSpPr txBox="1"/>
            <p:nvPr/>
          </p:nvSpPr>
          <p:spPr>
            <a:xfrm>
              <a:off x="4644680" y="5713120"/>
              <a:ext cx="349776" cy="276999"/>
            </a:xfrm>
            <a:prstGeom prst="rect">
              <a:avLst/>
            </a:prstGeom>
            <a:solidFill>
              <a:schemeClr val="bg1"/>
            </a:solidFill>
          </p:spPr>
          <p:txBody>
            <a:bodyPr wrap="none" rtlCol="0">
              <a:spAutoFit/>
            </a:bodyPr>
            <a:lstStyle/>
            <a:p>
              <a:r>
                <a:rPr lang="en-US" sz="1200" dirty="0"/>
                <a:t>10</a:t>
              </a:r>
            </a:p>
          </p:txBody>
        </p:sp>
        <p:sp>
          <p:nvSpPr>
            <p:cNvPr id="51" name="TextBox 50">
              <a:extLst>
                <a:ext uri="{FF2B5EF4-FFF2-40B4-BE49-F238E27FC236}">
                  <a16:creationId xmlns:a16="http://schemas.microsoft.com/office/drawing/2014/main" id="{FCC2D1D1-B927-BD4A-A323-41129E02651C}"/>
                </a:ext>
              </a:extLst>
            </p:cNvPr>
            <p:cNvSpPr txBox="1"/>
            <p:nvPr/>
          </p:nvSpPr>
          <p:spPr>
            <a:xfrm>
              <a:off x="5228552" y="5713120"/>
              <a:ext cx="293670" cy="276999"/>
            </a:xfrm>
            <a:prstGeom prst="rect">
              <a:avLst/>
            </a:prstGeom>
            <a:solidFill>
              <a:schemeClr val="bg1"/>
            </a:solidFill>
          </p:spPr>
          <p:txBody>
            <a:bodyPr wrap="none" rtlCol="0">
              <a:spAutoFit/>
            </a:bodyPr>
            <a:lstStyle/>
            <a:p>
              <a:r>
                <a:rPr lang="en-US" sz="1200" dirty="0"/>
                <a:t>11</a:t>
              </a:r>
            </a:p>
          </p:txBody>
        </p:sp>
        <p:sp>
          <p:nvSpPr>
            <p:cNvPr id="52" name="TextBox 51">
              <a:extLst>
                <a:ext uri="{FF2B5EF4-FFF2-40B4-BE49-F238E27FC236}">
                  <a16:creationId xmlns:a16="http://schemas.microsoft.com/office/drawing/2014/main" id="{81DF87CF-D162-9F4B-AB13-6F2D3CADA9B5}"/>
                </a:ext>
              </a:extLst>
            </p:cNvPr>
            <p:cNvSpPr txBox="1"/>
            <p:nvPr/>
          </p:nvSpPr>
          <p:spPr>
            <a:xfrm>
              <a:off x="773304" y="5540954"/>
              <a:ext cx="259188" cy="347403"/>
            </a:xfrm>
            <a:prstGeom prst="rect">
              <a:avLst/>
            </a:prstGeom>
            <a:solidFill>
              <a:schemeClr val="bg1"/>
            </a:solidFill>
          </p:spPr>
          <p:txBody>
            <a:bodyPr wrap="none" rtlCol="0">
              <a:spAutoFit/>
            </a:bodyPr>
            <a:lstStyle/>
            <a:p>
              <a:r>
                <a:rPr lang="en-US" sz="1200" dirty="0"/>
                <a:t>3</a:t>
              </a:r>
            </a:p>
          </p:txBody>
        </p:sp>
        <p:sp>
          <p:nvSpPr>
            <p:cNvPr id="53" name="TextBox 52">
              <a:extLst>
                <a:ext uri="{FF2B5EF4-FFF2-40B4-BE49-F238E27FC236}">
                  <a16:creationId xmlns:a16="http://schemas.microsoft.com/office/drawing/2014/main" id="{3BE2F026-C8A7-6047-9506-577DF2CEDE79}"/>
                </a:ext>
              </a:extLst>
            </p:cNvPr>
            <p:cNvSpPr txBox="1"/>
            <p:nvPr/>
          </p:nvSpPr>
          <p:spPr>
            <a:xfrm>
              <a:off x="769585" y="5031776"/>
              <a:ext cx="266626" cy="347403"/>
            </a:xfrm>
            <a:prstGeom prst="rect">
              <a:avLst/>
            </a:prstGeom>
            <a:solidFill>
              <a:schemeClr val="bg1"/>
            </a:solidFill>
          </p:spPr>
          <p:txBody>
            <a:bodyPr wrap="none" rtlCol="0">
              <a:spAutoFit/>
            </a:bodyPr>
            <a:lstStyle/>
            <a:p>
              <a:r>
                <a:rPr lang="en-US" sz="1200" dirty="0"/>
                <a:t>4</a:t>
              </a:r>
            </a:p>
          </p:txBody>
        </p:sp>
        <p:sp>
          <p:nvSpPr>
            <p:cNvPr id="54" name="TextBox 53">
              <a:extLst>
                <a:ext uri="{FF2B5EF4-FFF2-40B4-BE49-F238E27FC236}">
                  <a16:creationId xmlns:a16="http://schemas.microsoft.com/office/drawing/2014/main" id="{B47F12EC-D580-F047-BE46-F802AE402782}"/>
                </a:ext>
              </a:extLst>
            </p:cNvPr>
            <p:cNvSpPr txBox="1"/>
            <p:nvPr/>
          </p:nvSpPr>
          <p:spPr>
            <a:xfrm>
              <a:off x="773304" y="4522599"/>
              <a:ext cx="259188" cy="347403"/>
            </a:xfrm>
            <a:prstGeom prst="rect">
              <a:avLst/>
            </a:prstGeom>
            <a:solidFill>
              <a:schemeClr val="bg1"/>
            </a:solidFill>
          </p:spPr>
          <p:txBody>
            <a:bodyPr wrap="none" rtlCol="0">
              <a:spAutoFit/>
            </a:bodyPr>
            <a:lstStyle/>
            <a:p>
              <a:r>
                <a:rPr lang="en-US" sz="1200" dirty="0"/>
                <a:t>5</a:t>
              </a:r>
            </a:p>
          </p:txBody>
        </p:sp>
        <p:sp>
          <p:nvSpPr>
            <p:cNvPr id="55" name="TextBox 54">
              <a:extLst>
                <a:ext uri="{FF2B5EF4-FFF2-40B4-BE49-F238E27FC236}">
                  <a16:creationId xmlns:a16="http://schemas.microsoft.com/office/drawing/2014/main" id="{1FC6A423-1DF2-784C-A5C6-35FBD6B56B90}"/>
                </a:ext>
              </a:extLst>
            </p:cNvPr>
            <p:cNvSpPr txBox="1"/>
            <p:nvPr/>
          </p:nvSpPr>
          <p:spPr>
            <a:xfrm>
              <a:off x="771073" y="4013422"/>
              <a:ext cx="263651" cy="347403"/>
            </a:xfrm>
            <a:prstGeom prst="rect">
              <a:avLst/>
            </a:prstGeom>
            <a:solidFill>
              <a:schemeClr val="bg1"/>
            </a:solidFill>
          </p:spPr>
          <p:txBody>
            <a:bodyPr wrap="none" rtlCol="0">
              <a:spAutoFit/>
            </a:bodyPr>
            <a:lstStyle/>
            <a:p>
              <a:r>
                <a:rPr lang="en-US" sz="1200" dirty="0"/>
                <a:t>6</a:t>
              </a:r>
            </a:p>
          </p:txBody>
        </p:sp>
        <p:sp>
          <p:nvSpPr>
            <p:cNvPr id="56" name="TextBox 55">
              <a:extLst>
                <a:ext uri="{FF2B5EF4-FFF2-40B4-BE49-F238E27FC236}">
                  <a16:creationId xmlns:a16="http://schemas.microsoft.com/office/drawing/2014/main" id="{C69B3873-FD27-C64B-890A-9D9EE7AB4B1A}"/>
                </a:ext>
              </a:extLst>
            </p:cNvPr>
            <p:cNvSpPr txBox="1"/>
            <p:nvPr/>
          </p:nvSpPr>
          <p:spPr>
            <a:xfrm>
              <a:off x="774792" y="3504245"/>
              <a:ext cx="256212" cy="347403"/>
            </a:xfrm>
            <a:prstGeom prst="rect">
              <a:avLst/>
            </a:prstGeom>
            <a:solidFill>
              <a:schemeClr val="bg1"/>
            </a:solidFill>
          </p:spPr>
          <p:txBody>
            <a:bodyPr wrap="none" rtlCol="0">
              <a:spAutoFit/>
            </a:bodyPr>
            <a:lstStyle/>
            <a:p>
              <a:r>
                <a:rPr lang="en-US" sz="1200" dirty="0"/>
                <a:t>7</a:t>
              </a:r>
            </a:p>
          </p:txBody>
        </p:sp>
        <p:sp>
          <p:nvSpPr>
            <p:cNvPr id="57" name="TextBox 56">
              <a:extLst>
                <a:ext uri="{FF2B5EF4-FFF2-40B4-BE49-F238E27FC236}">
                  <a16:creationId xmlns:a16="http://schemas.microsoft.com/office/drawing/2014/main" id="{861E54FA-9B0F-4D49-B964-9F1F3417DF32}"/>
                </a:ext>
              </a:extLst>
            </p:cNvPr>
            <p:cNvSpPr txBox="1"/>
            <p:nvPr/>
          </p:nvSpPr>
          <p:spPr>
            <a:xfrm>
              <a:off x="772561" y="2995068"/>
              <a:ext cx="260675" cy="347403"/>
            </a:xfrm>
            <a:prstGeom prst="rect">
              <a:avLst/>
            </a:prstGeom>
            <a:solidFill>
              <a:schemeClr val="bg1"/>
            </a:solidFill>
          </p:spPr>
          <p:txBody>
            <a:bodyPr wrap="none" rtlCol="0">
              <a:spAutoFit/>
            </a:bodyPr>
            <a:lstStyle/>
            <a:p>
              <a:r>
                <a:rPr lang="en-US" sz="1200" dirty="0"/>
                <a:t>8</a:t>
              </a:r>
            </a:p>
          </p:txBody>
        </p:sp>
        <p:sp>
          <p:nvSpPr>
            <p:cNvPr id="58" name="TextBox 57">
              <a:extLst>
                <a:ext uri="{FF2B5EF4-FFF2-40B4-BE49-F238E27FC236}">
                  <a16:creationId xmlns:a16="http://schemas.microsoft.com/office/drawing/2014/main" id="{EDF2EC4E-8E76-274D-896E-8994A25F7320}"/>
                </a:ext>
              </a:extLst>
            </p:cNvPr>
            <p:cNvSpPr txBox="1"/>
            <p:nvPr/>
          </p:nvSpPr>
          <p:spPr>
            <a:xfrm>
              <a:off x="771073" y="2485891"/>
              <a:ext cx="263651" cy="347403"/>
            </a:xfrm>
            <a:prstGeom prst="rect">
              <a:avLst/>
            </a:prstGeom>
            <a:solidFill>
              <a:schemeClr val="bg1"/>
            </a:solidFill>
          </p:spPr>
          <p:txBody>
            <a:bodyPr wrap="none" rtlCol="0">
              <a:spAutoFit/>
            </a:bodyPr>
            <a:lstStyle/>
            <a:p>
              <a:r>
                <a:rPr lang="en-US" sz="1200" dirty="0"/>
                <a:t>9</a:t>
              </a:r>
            </a:p>
          </p:txBody>
        </p:sp>
        <p:sp>
          <p:nvSpPr>
            <p:cNvPr id="59" name="TextBox 58">
              <a:extLst>
                <a:ext uri="{FF2B5EF4-FFF2-40B4-BE49-F238E27FC236}">
                  <a16:creationId xmlns:a16="http://schemas.microsoft.com/office/drawing/2014/main" id="{E0EFA98D-DC10-B143-8FE7-251588A0772C}"/>
                </a:ext>
              </a:extLst>
            </p:cNvPr>
            <p:cNvSpPr txBox="1"/>
            <p:nvPr/>
          </p:nvSpPr>
          <p:spPr>
            <a:xfrm>
              <a:off x="740571" y="1976714"/>
              <a:ext cx="324654" cy="347403"/>
            </a:xfrm>
            <a:prstGeom prst="rect">
              <a:avLst/>
            </a:prstGeom>
            <a:solidFill>
              <a:schemeClr val="bg1"/>
            </a:solidFill>
          </p:spPr>
          <p:txBody>
            <a:bodyPr wrap="none" rtlCol="0">
              <a:spAutoFit/>
            </a:bodyPr>
            <a:lstStyle/>
            <a:p>
              <a:r>
                <a:rPr lang="en-US" sz="1200" dirty="0"/>
                <a:t>10</a:t>
              </a:r>
            </a:p>
          </p:txBody>
        </p:sp>
        <p:sp>
          <p:nvSpPr>
            <p:cNvPr id="60" name="TextBox 59">
              <a:extLst>
                <a:ext uri="{FF2B5EF4-FFF2-40B4-BE49-F238E27FC236}">
                  <a16:creationId xmlns:a16="http://schemas.microsoft.com/office/drawing/2014/main" id="{EF806045-CBC5-0641-B27A-D39B737A31BA}"/>
                </a:ext>
              </a:extLst>
            </p:cNvPr>
            <p:cNvSpPr txBox="1"/>
            <p:nvPr/>
          </p:nvSpPr>
          <p:spPr>
            <a:xfrm>
              <a:off x="766609" y="1467537"/>
              <a:ext cx="272578" cy="347403"/>
            </a:xfrm>
            <a:prstGeom prst="rect">
              <a:avLst/>
            </a:prstGeom>
            <a:solidFill>
              <a:schemeClr val="bg1"/>
            </a:solidFill>
          </p:spPr>
          <p:txBody>
            <a:bodyPr wrap="none" rtlCol="0">
              <a:spAutoFit/>
            </a:bodyPr>
            <a:lstStyle/>
            <a:p>
              <a:r>
                <a:rPr lang="en-US" sz="1200" dirty="0"/>
                <a:t>11</a:t>
              </a:r>
            </a:p>
          </p:txBody>
        </p:sp>
        <p:grpSp>
          <p:nvGrpSpPr>
            <p:cNvPr id="68" name="Group 67">
              <a:extLst>
                <a:ext uri="{FF2B5EF4-FFF2-40B4-BE49-F238E27FC236}">
                  <a16:creationId xmlns:a16="http://schemas.microsoft.com/office/drawing/2014/main" id="{D21B1CB7-F472-DA41-B8B4-421620B55325}"/>
                </a:ext>
              </a:extLst>
            </p:cNvPr>
            <p:cNvGrpSpPr/>
            <p:nvPr/>
          </p:nvGrpSpPr>
          <p:grpSpPr>
            <a:xfrm>
              <a:off x="3401957" y="4665413"/>
              <a:ext cx="1984534" cy="1051570"/>
              <a:chOff x="3352233" y="4622260"/>
              <a:chExt cx="1984534" cy="1051570"/>
            </a:xfrm>
          </p:grpSpPr>
          <p:sp>
            <p:nvSpPr>
              <p:cNvPr id="67" name="Rectangle 66">
                <a:extLst>
                  <a:ext uri="{FF2B5EF4-FFF2-40B4-BE49-F238E27FC236}">
                    <a16:creationId xmlns:a16="http://schemas.microsoft.com/office/drawing/2014/main" id="{37CD8E68-0E4B-4B41-B66F-8054B4754B05}"/>
                  </a:ext>
                </a:extLst>
              </p:cNvPr>
              <p:cNvSpPr/>
              <p:nvPr/>
            </p:nvSpPr>
            <p:spPr>
              <a:xfrm>
                <a:off x="3352233" y="4622260"/>
                <a:ext cx="1984534" cy="1012058"/>
              </a:xfrm>
              <a:prstGeom prst="rect">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808C7C78-9FAA-E74D-ADAC-33DE1A980056}"/>
                  </a:ext>
                </a:extLst>
              </p:cNvPr>
              <p:cNvSpPr txBox="1"/>
              <p:nvPr/>
            </p:nvSpPr>
            <p:spPr>
              <a:xfrm>
                <a:off x="3473191" y="4622260"/>
                <a:ext cx="1850323" cy="1051570"/>
              </a:xfrm>
              <a:prstGeom prst="rect">
                <a:avLst/>
              </a:prstGeom>
              <a:noFill/>
              <a:ln>
                <a:noFill/>
                <a:prstDash val="sysDot"/>
              </a:ln>
            </p:spPr>
            <p:txBody>
              <a:bodyPr wrap="square" rIns="0" rtlCol="0">
                <a:spAutoFit/>
              </a:bodyPr>
              <a:lstStyle/>
              <a:p>
                <a:pPr>
                  <a:spcBef>
                    <a:spcPts val="200"/>
                  </a:spcBef>
                </a:pPr>
                <a:r>
                  <a:rPr lang="en-US" sz="900" dirty="0">
                    <a:latin typeface="Gotham Light" pitchFamily="2" charset="0"/>
                  </a:rPr>
                  <a:t>All AURK (</a:t>
                </a:r>
                <a:r>
                  <a:rPr lang="en-US" sz="900" i="1" dirty="0">
                    <a:latin typeface="Gotham Light" pitchFamily="2" charset="0"/>
                  </a:rPr>
                  <a:t>measured</a:t>
                </a:r>
                <a:r>
                  <a:rPr lang="en-US" sz="900" dirty="0">
                    <a:latin typeface="Gotham Light" pitchFamily="2" charset="0"/>
                  </a:rPr>
                  <a:t>)</a:t>
                </a:r>
              </a:p>
              <a:p>
                <a:pPr>
                  <a:spcBef>
                    <a:spcPts val="200"/>
                  </a:spcBef>
                </a:pPr>
                <a:r>
                  <a:rPr lang="en-US" sz="900" dirty="0">
                    <a:latin typeface="Gotham Light" pitchFamily="2" charset="0"/>
                  </a:rPr>
                  <a:t>First 6 months (</a:t>
                </a:r>
                <a:r>
                  <a:rPr lang="en-US" sz="900" i="1" dirty="0">
                    <a:latin typeface="Gotham Light" pitchFamily="2" charset="0"/>
                  </a:rPr>
                  <a:t>measured</a:t>
                </a:r>
                <a:r>
                  <a:rPr lang="en-US" sz="900" dirty="0">
                    <a:latin typeface="Gotham Light" pitchFamily="2" charset="0"/>
                  </a:rPr>
                  <a:t>)</a:t>
                </a:r>
              </a:p>
              <a:p>
                <a:pPr>
                  <a:spcBef>
                    <a:spcPts val="200"/>
                  </a:spcBef>
                </a:pPr>
                <a:r>
                  <a:rPr lang="en-US" sz="900" dirty="0">
                    <a:latin typeface="Gotham Light" pitchFamily="2" charset="0"/>
                  </a:rPr>
                  <a:t>Best 250 Designed (</a:t>
                </a:r>
                <a:r>
                  <a:rPr lang="en-US" sz="900" i="1" dirty="0">
                    <a:latin typeface="Gotham Light" pitchFamily="2" charset="0"/>
                  </a:rPr>
                  <a:t>predicted</a:t>
                </a:r>
                <a:r>
                  <a:rPr lang="en-US" sz="900" dirty="0">
                    <a:latin typeface="Gotham Light" pitchFamily="2" charset="0"/>
                  </a:rPr>
                  <a:t>)</a:t>
                </a:r>
              </a:p>
              <a:p>
                <a:pPr>
                  <a:spcBef>
                    <a:spcPts val="200"/>
                  </a:spcBef>
                </a:pPr>
                <a:r>
                  <a:rPr lang="en-US" sz="900" dirty="0">
                    <a:latin typeface="Gotham Light" pitchFamily="2" charset="0"/>
                  </a:rPr>
                  <a:t>AURK in Clinical Trials</a:t>
                </a:r>
              </a:p>
              <a:p>
                <a:pPr>
                  <a:spcBef>
                    <a:spcPts val="200"/>
                  </a:spcBef>
                </a:pPr>
                <a:r>
                  <a:rPr lang="en-US" sz="900" dirty="0">
                    <a:latin typeface="Gotham Light" pitchFamily="2" charset="0"/>
                  </a:rPr>
                  <a:t>Unity</a:t>
                </a:r>
              </a:p>
              <a:p>
                <a:pPr>
                  <a:spcBef>
                    <a:spcPts val="200"/>
                  </a:spcBef>
                </a:pPr>
                <a:r>
                  <a:rPr lang="en-US" sz="900" dirty="0">
                    <a:latin typeface="Gotham Light" pitchFamily="2" charset="0"/>
                  </a:rPr>
                  <a:t>100 Fold Selectivity</a:t>
                </a:r>
              </a:p>
            </p:txBody>
          </p:sp>
          <p:pic>
            <p:nvPicPr>
              <p:cNvPr id="66" name="Picture 65">
                <a:extLst>
                  <a:ext uri="{FF2B5EF4-FFF2-40B4-BE49-F238E27FC236}">
                    <a16:creationId xmlns:a16="http://schemas.microsoft.com/office/drawing/2014/main" id="{7FADABEE-D79D-104F-9687-C24E1A2FF22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395610" y="4663695"/>
                <a:ext cx="148475" cy="968699"/>
              </a:xfrm>
              <a:prstGeom prst="rect">
                <a:avLst/>
              </a:prstGeom>
            </p:spPr>
          </p:pic>
        </p:grpSp>
        <p:sp>
          <p:nvSpPr>
            <p:cNvPr id="69" name="Rectangle 68">
              <a:extLst>
                <a:ext uri="{FF2B5EF4-FFF2-40B4-BE49-F238E27FC236}">
                  <a16:creationId xmlns:a16="http://schemas.microsoft.com/office/drawing/2014/main" id="{D66CE4CE-A725-8844-AEF8-6BBBFC689711}"/>
                </a:ext>
              </a:extLst>
            </p:cNvPr>
            <p:cNvSpPr/>
            <p:nvPr/>
          </p:nvSpPr>
          <p:spPr>
            <a:xfrm>
              <a:off x="1084521" y="1593297"/>
              <a:ext cx="4301969" cy="40951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7812C9F1-2794-C748-BEF6-980E4047B9CF}"/>
                </a:ext>
              </a:extLst>
            </p:cNvPr>
            <p:cNvSpPr txBox="1"/>
            <p:nvPr/>
          </p:nvSpPr>
          <p:spPr>
            <a:xfrm>
              <a:off x="3378229" y="4487519"/>
              <a:ext cx="1850323" cy="246221"/>
            </a:xfrm>
            <a:prstGeom prst="rect">
              <a:avLst/>
            </a:prstGeom>
            <a:noFill/>
            <a:ln>
              <a:noFill/>
              <a:prstDash val="sysDot"/>
            </a:ln>
          </p:spPr>
          <p:txBody>
            <a:bodyPr wrap="square" rIns="0" rtlCol="0">
              <a:spAutoFit/>
            </a:bodyPr>
            <a:lstStyle/>
            <a:p>
              <a:pPr>
                <a:spcBef>
                  <a:spcPts val="200"/>
                </a:spcBef>
              </a:pPr>
              <a:r>
                <a:rPr lang="en-US" sz="1000" b="1" dirty="0">
                  <a:latin typeface="Gotham Light" pitchFamily="2" charset="0"/>
                </a:rPr>
                <a:t>Legend:</a:t>
              </a:r>
            </a:p>
          </p:txBody>
        </p:sp>
      </p:grpSp>
      <p:sp>
        <p:nvSpPr>
          <p:cNvPr id="71" name="Rounded Rectangle 70">
            <a:extLst>
              <a:ext uri="{FF2B5EF4-FFF2-40B4-BE49-F238E27FC236}">
                <a16:creationId xmlns:a16="http://schemas.microsoft.com/office/drawing/2014/main" id="{624B5A76-2BEA-024B-8FFE-78FCEBBC0166}"/>
              </a:ext>
            </a:extLst>
          </p:cNvPr>
          <p:cNvSpPr/>
          <p:nvPr/>
        </p:nvSpPr>
        <p:spPr>
          <a:xfrm>
            <a:off x="9982200" y="25159"/>
            <a:ext cx="2094400" cy="1061271"/>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Proof-of-Concept </a:t>
            </a:r>
          </a:p>
        </p:txBody>
      </p:sp>
    </p:spTree>
    <p:extLst>
      <p:ext uri="{BB962C8B-B14F-4D97-AF65-F5344CB8AC3E}">
        <p14:creationId xmlns:p14="http://schemas.microsoft.com/office/powerpoint/2010/main" val="1299313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BADABB-63FC-4117-9985-AD0E215CDFD3}"/>
              </a:ext>
            </a:extLst>
          </p:cNvPr>
          <p:cNvSpPr>
            <a:spLocks noGrp="1"/>
          </p:cNvSpPr>
          <p:nvPr>
            <p:ph type="title"/>
          </p:nvPr>
        </p:nvSpPr>
        <p:spPr>
          <a:xfrm>
            <a:off x="838200" y="154780"/>
            <a:ext cx="10813026" cy="556099"/>
          </a:xfrm>
        </p:spPr>
        <p:txBody>
          <a:bodyPr>
            <a:normAutofit fontScale="90000"/>
          </a:bodyPr>
          <a:lstStyle/>
          <a:p>
            <a:r>
              <a:rPr lang="en-US" dirty="0"/>
              <a:t>Generated compounds with existing data for comparison</a:t>
            </a:r>
          </a:p>
        </p:txBody>
      </p:sp>
      <p:sp>
        <p:nvSpPr>
          <p:cNvPr id="4" name="Slide Number Placeholder 3">
            <a:extLst>
              <a:ext uri="{FF2B5EF4-FFF2-40B4-BE49-F238E27FC236}">
                <a16:creationId xmlns:a16="http://schemas.microsoft.com/office/drawing/2014/main" id="{0C82BD34-3FDF-4B4B-AFBA-DFC680850C29}"/>
              </a:ext>
            </a:extLst>
          </p:cNvPr>
          <p:cNvSpPr>
            <a:spLocks noGrp="1"/>
          </p:cNvSpPr>
          <p:nvPr>
            <p:ph type="sldNum" sz="quarter" idx="12"/>
          </p:nvPr>
        </p:nvSpPr>
        <p:spPr/>
        <p:txBody>
          <a:bodyPr/>
          <a:lstStyle/>
          <a:p>
            <a:fld id="{D5F11FED-66BC-4C03-9016-FD41D1C797D0}" type="slidenum">
              <a:rPr lang="en-US" smtClean="0"/>
              <a:t>22</a:t>
            </a:fld>
            <a:endParaRPr lang="en-US" dirty="0"/>
          </a:p>
        </p:txBody>
      </p:sp>
      <p:sp>
        <p:nvSpPr>
          <p:cNvPr id="7" name="Text Placeholder 6">
            <a:extLst>
              <a:ext uri="{FF2B5EF4-FFF2-40B4-BE49-F238E27FC236}">
                <a16:creationId xmlns:a16="http://schemas.microsoft.com/office/drawing/2014/main" id="{5AF283C6-67A5-4C73-82B8-2B52FE3863A6}"/>
              </a:ext>
            </a:extLst>
          </p:cNvPr>
          <p:cNvSpPr>
            <a:spLocks noGrp="1"/>
          </p:cNvSpPr>
          <p:nvPr>
            <p:ph type="body" sz="quarter" idx="13"/>
          </p:nvPr>
        </p:nvSpPr>
        <p:spPr/>
        <p:txBody>
          <a:bodyPr/>
          <a:lstStyle/>
          <a:p>
            <a:r>
              <a:rPr lang="en-US" dirty="0"/>
              <a:t>High actual vs. predicted values for AURK</a:t>
            </a:r>
          </a:p>
        </p:txBody>
      </p:sp>
      <p:sp>
        <p:nvSpPr>
          <p:cNvPr id="14" name="TextBox 13">
            <a:extLst>
              <a:ext uri="{FF2B5EF4-FFF2-40B4-BE49-F238E27FC236}">
                <a16:creationId xmlns:a16="http://schemas.microsoft.com/office/drawing/2014/main" id="{B49F69CE-5BC1-4EC6-B8AE-3C8D6D211CC7}"/>
              </a:ext>
            </a:extLst>
          </p:cNvPr>
          <p:cNvSpPr txBox="1"/>
          <p:nvPr/>
        </p:nvSpPr>
        <p:spPr>
          <a:xfrm>
            <a:off x="3494633" y="1399826"/>
            <a:ext cx="5115967" cy="1384995"/>
          </a:xfrm>
          <a:prstGeom prst="rect">
            <a:avLst/>
          </a:prstGeom>
          <a:noFill/>
        </p:spPr>
        <p:txBody>
          <a:bodyPr wrap="square" rtlCol="0">
            <a:spAutoFit/>
          </a:bodyPr>
          <a:lstStyle/>
          <a:p>
            <a:pPr algn="ctr"/>
            <a:r>
              <a:rPr lang="en-US" dirty="0"/>
              <a:t>Generated compounds </a:t>
            </a:r>
            <a:r>
              <a:rPr lang="en-US" b="1" dirty="0">
                <a:solidFill>
                  <a:schemeClr val="accent4"/>
                </a:solidFill>
              </a:rPr>
              <a:t>not in </a:t>
            </a:r>
            <a:r>
              <a:rPr lang="en-US" dirty="0"/>
              <a:t>our internal dataset are well predicted</a:t>
            </a:r>
          </a:p>
          <a:p>
            <a:pPr algn="ctr"/>
            <a:endParaRPr lang="en-US" sz="1200" dirty="0"/>
          </a:p>
          <a:p>
            <a:pPr algn="ctr"/>
            <a:r>
              <a:rPr lang="en-US" sz="1200" dirty="0"/>
              <a:t>R</a:t>
            </a:r>
            <a:r>
              <a:rPr lang="en-US" sz="1200" baseline="30000" dirty="0"/>
              <a:t>2</a:t>
            </a:r>
            <a:r>
              <a:rPr lang="en-US" sz="1200" dirty="0"/>
              <a:t>: </a:t>
            </a:r>
          </a:p>
          <a:p>
            <a:pPr algn="ctr"/>
            <a:r>
              <a:rPr lang="en-US" sz="1200" dirty="0"/>
              <a:t>AURK A : </a:t>
            </a:r>
            <a:r>
              <a:rPr lang="en-US" sz="1200" b="1" dirty="0">
                <a:solidFill>
                  <a:srgbClr val="00B050"/>
                </a:solidFill>
              </a:rPr>
              <a:t>0.68</a:t>
            </a:r>
          </a:p>
          <a:p>
            <a:pPr algn="ctr"/>
            <a:r>
              <a:rPr lang="en-US" sz="1200" dirty="0"/>
              <a:t>AURK B: </a:t>
            </a:r>
            <a:r>
              <a:rPr lang="en-US" sz="1200" b="1" dirty="0">
                <a:solidFill>
                  <a:srgbClr val="00B050"/>
                </a:solidFill>
              </a:rPr>
              <a:t>0.75</a:t>
            </a:r>
          </a:p>
        </p:txBody>
      </p:sp>
      <p:pic>
        <p:nvPicPr>
          <p:cNvPr id="2" name="Picture 1">
            <a:extLst>
              <a:ext uri="{FF2B5EF4-FFF2-40B4-BE49-F238E27FC236}">
                <a16:creationId xmlns:a16="http://schemas.microsoft.com/office/drawing/2014/main" id="{AB32E19F-20B4-42CC-A248-D7794F79C25C}"/>
              </a:ext>
            </a:extLst>
          </p:cNvPr>
          <p:cNvPicPr>
            <a:picLocks noChangeAspect="1"/>
          </p:cNvPicPr>
          <p:nvPr/>
        </p:nvPicPr>
        <p:blipFill>
          <a:blip r:embed="rId3"/>
          <a:stretch>
            <a:fillRect/>
          </a:stretch>
        </p:blipFill>
        <p:spPr>
          <a:xfrm>
            <a:off x="2509375" y="2878858"/>
            <a:ext cx="7173249" cy="2949232"/>
          </a:xfrm>
          <a:prstGeom prst="rect">
            <a:avLst/>
          </a:prstGeom>
        </p:spPr>
      </p:pic>
    </p:spTree>
    <p:extLst>
      <p:ext uri="{BB962C8B-B14F-4D97-AF65-F5344CB8AC3E}">
        <p14:creationId xmlns:p14="http://schemas.microsoft.com/office/powerpoint/2010/main" val="3607302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D38CC-3538-4575-942D-F881B1CEEAAD}"/>
              </a:ext>
            </a:extLst>
          </p:cNvPr>
          <p:cNvSpPr>
            <a:spLocks noGrp="1"/>
          </p:cNvSpPr>
          <p:nvPr>
            <p:ph type="title"/>
          </p:nvPr>
        </p:nvSpPr>
        <p:spPr>
          <a:xfrm>
            <a:off x="630723" y="166456"/>
            <a:ext cx="10832805" cy="837395"/>
          </a:xfrm>
        </p:spPr>
        <p:txBody>
          <a:bodyPr>
            <a:normAutofit fontScale="90000"/>
          </a:bodyPr>
          <a:lstStyle/>
          <a:p>
            <a:r>
              <a:rPr lang="en-US" dirty="0"/>
              <a:t>Initial Results for Make/Test Cycle Generally Favorable at Meeting Criteria</a:t>
            </a:r>
          </a:p>
        </p:txBody>
      </p:sp>
      <p:sp>
        <p:nvSpPr>
          <p:cNvPr id="10" name="TextBox 9">
            <a:extLst>
              <a:ext uri="{FF2B5EF4-FFF2-40B4-BE49-F238E27FC236}">
                <a16:creationId xmlns:a16="http://schemas.microsoft.com/office/drawing/2014/main" id="{D051BBAD-B2A1-45F5-B0BE-C42C282914E0}"/>
              </a:ext>
            </a:extLst>
          </p:cNvPr>
          <p:cNvSpPr txBox="1"/>
          <p:nvPr/>
        </p:nvSpPr>
        <p:spPr>
          <a:xfrm>
            <a:off x="4197104" y="3755369"/>
            <a:ext cx="3797791" cy="230832"/>
          </a:xfrm>
          <a:prstGeom prst="rect">
            <a:avLst/>
          </a:prstGeom>
          <a:noFill/>
        </p:spPr>
        <p:txBody>
          <a:bodyPr wrap="square" rtlCol="0">
            <a:spAutoFit/>
          </a:bodyPr>
          <a:lstStyle/>
          <a:p>
            <a:r>
              <a:rPr lang="en-US" sz="900" baseline="30000" dirty="0"/>
              <a:t>*</a:t>
            </a:r>
            <a:r>
              <a:rPr lang="en-US" sz="900" dirty="0"/>
              <a:t> </a:t>
            </a:r>
            <a:r>
              <a:rPr lang="en-US" sz="900" dirty="0" err="1"/>
              <a:t>hERG</a:t>
            </a:r>
            <a:r>
              <a:rPr lang="en-US" sz="900" dirty="0"/>
              <a:t> LLQ is &lt;4.3, all compounds at LLQ considered in target</a:t>
            </a:r>
            <a:endParaRPr lang="en-US" sz="900" baseline="30000" dirty="0"/>
          </a:p>
        </p:txBody>
      </p:sp>
      <p:graphicFrame>
        <p:nvGraphicFramePr>
          <p:cNvPr id="11" name="Table 10">
            <a:extLst>
              <a:ext uri="{FF2B5EF4-FFF2-40B4-BE49-F238E27FC236}">
                <a16:creationId xmlns:a16="http://schemas.microsoft.com/office/drawing/2014/main" id="{F8743A06-74F2-4930-BEF3-25935DF31622}"/>
              </a:ext>
            </a:extLst>
          </p:cNvPr>
          <p:cNvGraphicFramePr>
            <a:graphicFrameLocks noGrp="1"/>
          </p:cNvGraphicFramePr>
          <p:nvPr>
            <p:extLst>
              <p:ext uri="{D42A27DB-BD31-4B8C-83A1-F6EECF244321}">
                <p14:modId xmlns:p14="http://schemas.microsoft.com/office/powerpoint/2010/main" val="2218887489"/>
              </p:ext>
            </p:extLst>
          </p:nvPr>
        </p:nvGraphicFramePr>
        <p:xfrm>
          <a:off x="3492226" y="4077669"/>
          <a:ext cx="5207544" cy="1996440"/>
        </p:xfrm>
        <a:graphic>
          <a:graphicData uri="http://schemas.openxmlformats.org/drawingml/2006/table">
            <a:tbl>
              <a:tblPr/>
              <a:tblGrid>
                <a:gridCol w="867924">
                  <a:extLst>
                    <a:ext uri="{9D8B030D-6E8A-4147-A177-3AD203B41FA5}">
                      <a16:colId xmlns:a16="http://schemas.microsoft.com/office/drawing/2014/main" val="2835598366"/>
                    </a:ext>
                  </a:extLst>
                </a:gridCol>
                <a:gridCol w="867924">
                  <a:extLst>
                    <a:ext uri="{9D8B030D-6E8A-4147-A177-3AD203B41FA5}">
                      <a16:colId xmlns:a16="http://schemas.microsoft.com/office/drawing/2014/main" val="1507177164"/>
                    </a:ext>
                  </a:extLst>
                </a:gridCol>
                <a:gridCol w="867924">
                  <a:extLst>
                    <a:ext uri="{9D8B030D-6E8A-4147-A177-3AD203B41FA5}">
                      <a16:colId xmlns:a16="http://schemas.microsoft.com/office/drawing/2014/main" val="2948687273"/>
                    </a:ext>
                  </a:extLst>
                </a:gridCol>
                <a:gridCol w="867924">
                  <a:extLst>
                    <a:ext uri="{9D8B030D-6E8A-4147-A177-3AD203B41FA5}">
                      <a16:colId xmlns:a16="http://schemas.microsoft.com/office/drawing/2014/main" val="3177136898"/>
                    </a:ext>
                  </a:extLst>
                </a:gridCol>
                <a:gridCol w="867924">
                  <a:extLst>
                    <a:ext uri="{9D8B030D-6E8A-4147-A177-3AD203B41FA5}">
                      <a16:colId xmlns:a16="http://schemas.microsoft.com/office/drawing/2014/main" val="1709900306"/>
                    </a:ext>
                  </a:extLst>
                </a:gridCol>
                <a:gridCol w="867924">
                  <a:extLst>
                    <a:ext uri="{9D8B030D-6E8A-4147-A177-3AD203B41FA5}">
                      <a16:colId xmlns:a16="http://schemas.microsoft.com/office/drawing/2014/main" val="3140723720"/>
                    </a:ext>
                  </a:extLst>
                </a:gridCol>
              </a:tblGrid>
              <a:tr h="150285">
                <a:tc>
                  <a:txBody>
                    <a:bodyPr/>
                    <a:lstStyle/>
                    <a:p>
                      <a:pPr algn="ctr" fontAlgn="b"/>
                      <a:r>
                        <a:rPr lang="en-US" sz="1400" b="1" i="0" u="none" strike="noStrike" dirty="0">
                          <a:solidFill>
                            <a:srgbClr val="000000"/>
                          </a:solidFill>
                          <a:effectLst/>
                          <a:latin typeface="Calibri" panose="020F0502020204030204" pitchFamily="34" charset="0"/>
                        </a:rPr>
                        <a:t>GMD Ranking</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AURK B pIC50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Selectivity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b="1" i="0" u="none" strike="noStrike" dirty="0" err="1">
                          <a:solidFill>
                            <a:srgbClr val="000000"/>
                          </a:solidFill>
                          <a:effectLst/>
                          <a:latin typeface="Calibri" panose="020F0502020204030204" pitchFamily="34" charset="0"/>
                        </a:rPr>
                        <a:t>hERG</a:t>
                      </a:r>
                      <a:r>
                        <a:rPr lang="en-US" sz="1400" b="1" i="0" u="none" strike="noStrike" dirty="0">
                          <a:solidFill>
                            <a:srgbClr val="000000"/>
                          </a:solidFill>
                          <a:effectLst/>
                          <a:latin typeface="Calibri" panose="020F0502020204030204" pitchFamily="34" charset="0"/>
                        </a:rPr>
                        <a:t> pIC50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BSEP pIC50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b="1" i="0" u="none" strike="noStrike" dirty="0">
                          <a:solidFill>
                            <a:srgbClr val="000000"/>
                          </a:solidFill>
                          <a:effectLst/>
                          <a:latin typeface="Calibri" panose="020F0502020204030204" pitchFamily="34" charset="0"/>
                        </a:rPr>
                        <a:t>AURK A pIC50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8106922"/>
                  </a:ext>
                </a:extLst>
              </a:tr>
              <a:tr h="206856">
                <a:tc>
                  <a:txBody>
                    <a:bodyPr/>
                    <a:lstStyle/>
                    <a:p>
                      <a:pPr algn="r" fontAlgn="b"/>
                      <a:r>
                        <a:rPr lang="en-US" sz="1400" b="0" i="0" u="none" strike="noStrike" dirty="0">
                          <a:solidFill>
                            <a:srgbClr val="000000"/>
                          </a:solidFill>
                          <a:effectLst/>
                          <a:latin typeface="Calibri" panose="020F0502020204030204" pitchFamily="34" charset="0"/>
                        </a:rPr>
                        <a:t>36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&gt;10.6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08E"/>
                    </a:solidFill>
                  </a:tcPr>
                </a:tc>
                <a:tc>
                  <a:txBody>
                    <a:bodyPr/>
                    <a:lstStyle/>
                    <a:p>
                      <a:pPr algn="r" fontAlgn="b"/>
                      <a:r>
                        <a:rPr lang="en-US" sz="1400" b="0" i="0" u="none" strike="noStrike" dirty="0">
                          <a:solidFill>
                            <a:srgbClr val="000000"/>
                          </a:solidFill>
                          <a:effectLst/>
                          <a:latin typeface="Calibri" panose="020F0502020204030204" pitchFamily="34" charset="0"/>
                        </a:rPr>
                        <a:t>&gt;316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r" fontAlgn="b"/>
                      <a:r>
                        <a:rPr lang="en-US" sz="1400" b="0" i="0" u="none" strike="noStrike" dirty="0">
                          <a:solidFill>
                            <a:srgbClr val="000000"/>
                          </a:solidFill>
                          <a:effectLst/>
                          <a:latin typeface="Calibri" panose="020F0502020204030204" pitchFamily="34" charset="0"/>
                        </a:rPr>
                        <a:t>&lt;4.3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08E"/>
                    </a:solidFill>
                  </a:tcPr>
                </a:tc>
                <a:tc>
                  <a:txBody>
                    <a:bodyPr/>
                    <a:lstStyle/>
                    <a:p>
                      <a:pPr algn="r" fontAlgn="b"/>
                      <a:r>
                        <a:rPr lang="en-US" sz="1400" b="0" i="0" u="none" strike="noStrike" dirty="0">
                          <a:solidFill>
                            <a:srgbClr val="000000"/>
                          </a:solidFill>
                          <a:effectLst/>
                          <a:latin typeface="Calibri" panose="020F0502020204030204" pitchFamily="34" charset="0"/>
                        </a:rPr>
                        <a:t>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08E"/>
                    </a:solidFill>
                  </a:tcPr>
                </a:tc>
                <a:tc>
                  <a:txBody>
                    <a:bodyPr/>
                    <a:lstStyle/>
                    <a:p>
                      <a:pPr algn="r" fontAlgn="b"/>
                      <a:r>
                        <a:rPr lang="en-US" sz="1400" b="0" i="0" u="none" strike="noStrike" dirty="0">
                          <a:solidFill>
                            <a:srgbClr val="000000"/>
                          </a:solidFill>
                          <a:effectLst/>
                          <a:latin typeface="Calibri" panose="020F0502020204030204" pitchFamily="34" charset="0"/>
                        </a:rPr>
                        <a:t>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6349714"/>
                  </a:ext>
                </a:extLst>
              </a:tr>
              <a:tr h="190500">
                <a:tc>
                  <a:txBody>
                    <a:bodyPr/>
                    <a:lstStyle/>
                    <a:p>
                      <a:pPr algn="r" fontAlgn="b"/>
                      <a:r>
                        <a:rPr lang="en-US" sz="1400" b="0" i="0" u="none" strike="noStrike" dirty="0">
                          <a:solidFill>
                            <a:srgbClr val="000000"/>
                          </a:solidFill>
                          <a:effectLst/>
                          <a:latin typeface="Calibri" panose="020F0502020204030204" pitchFamily="34" charset="0"/>
                        </a:rPr>
                        <a:t>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&gt;10.6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08E"/>
                    </a:solidFill>
                  </a:tcPr>
                </a:tc>
                <a:tc>
                  <a:txBody>
                    <a:bodyPr/>
                    <a:lstStyle/>
                    <a:p>
                      <a:pPr algn="r" fontAlgn="b"/>
                      <a:r>
                        <a:rPr lang="en-US" sz="1400" b="0" i="0" u="none" strike="noStrike" dirty="0">
                          <a:solidFill>
                            <a:srgbClr val="000000"/>
                          </a:solidFill>
                          <a:effectLst/>
                          <a:latin typeface="Calibri" panose="020F0502020204030204" pitchFamily="34" charset="0"/>
                        </a:rPr>
                        <a:t>&gt;3162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08E"/>
                    </a:solidFill>
                  </a:tcPr>
                </a:tc>
                <a:tc>
                  <a:txBody>
                    <a:bodyPr/>
                    <a:lstStyle/>
                    <a:p>
                      <a:pPr algn="r" fontAlgn="b"/>
                      <a:r>
                        <a:rPr lang="en-US" sz="1400" b="0" i="0" u="none" strike="noStrike" dirty="0">
                          <a:solidFill>
                            <a:srgbClr val="000000"/>
                          </a:solidFill>
                          <a:effectLst/>
                          <a:latin typeface="Calibri" panose="020F0502020204030204" pitchFamily="34" charset="0"/>
                        </a:rPr>
                        <a:t>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0000"/>
                    </a:solidFill>
                  </a:tcPr>
                </a:tc>
                <a:tc>
                  <a:txBody>
                    <a:bodyPr/>
                    <a:lstStyle/>
                    <a:p>
                      <a:pPr algn="r" fontAlgn="b"/>
                      <a:r>
                        <a:rPr lang="en-US" sz="1400" b="0" i="0" u="none" strike="noStrike" dirty="0">
                          <a:solidFill>
                            <a:srgbClr val="000000"/>
                          </a:solidFill>
                          <a:effectLst/>
                          <a:latin typeface="Calibri" panose="020F0502020204030204" pitchFamily="34" charset="0"/>
                        </a:rPr>
                        <a:t>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0000"/>
                    </a:solidFill>
                  </a:tcPr>
                </a:tc>
                <a:tc>
                  <a:txBody>
                    <a:bodyPr/>
                    <a:lstStyle/>
                    <a:p>
                      <a:pPr algn="r" fontAlgn="b"/>
                      <a:r>
                        <a:rPr lang="en-US" sz="1400" b="0" i="0" u="none" strike="noStrike" dirty="0">
                          <a:solidFill>
                            <a:srgbClr val="000000"/>
                          </a:solidFill>
                          <a:effectLst/>
                          <a:latin typeface="Calibri" panose="020F0502020204030204" pitchFamily="34" charset="0"/>
                        </a:rPr>
                        <a:t>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2753165"/>
                  </a:ext>
                </a:extLst>
              </a:tr>
              <a:tr h="190500">
                <a:tc>
                  <a:txBody>
                    <a:bodyPr/>
                    <a:lstStyle/>
                    <a:p>
                      <a:pPr algn="r" fontAlgn="b"/>
                      <a:r>
                        <a:rPr lang="en-US" sz="1400" b="0" i="0" u="none" strike="noStrike">
                          <a:solidFill>
                            <a:srgbClr val="000000"/>
                          </a:solidFill>
                          <a:effectLst/>
                          <a:latin typeface="Calibri" panose="020F0502020204030204" pitchFamily="34" charset="0"/>
                        </a:rPr>
                        <a:t>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&gt;10.6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08E"/>
                    </a:solidFill>
                  </a:tcPr>
                </a:tc>
                <a:tc>
                  <a:txBody>
                    <a:bodyPr/>
                    <a:lstStyle/>
                    <a:p>
                      <a:pPr algn="r" fontAlgn="b"/>
                      <a:r>
                        <a:rPr lang="en-US" sz="1400" b="0" i="0" u="none" strike="noStrike" dirty="0">
                          <a:solidFill>
                            <a:srgbClr val="000000"/>
                          </a:solidFill>
                          <a:effectLst/>
                          <a:latin typeface="Calibri" panose="020F0502020204030204" pitchFamily="34" charset="0"/>
                        </a:rPr>
                        <a:t>&gt;1259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08E"/>
                    </a:solidFill>
                  </a:tcPr>
                </a:tc>
                <a:tc>
                  <a:txBody>
                    <a:bodyPr/>
                    <a:lstStyle/>
                    <a:p>
                      <a:pPr algn="r" fontAlgn="b"/>
                      <a:r>
                        <a:rPr lang="en-US" sz="1400" b="0" i="0" u="none" strike="noStrike" dirty="0">
                          <a:solidFill>
                            <a:srgbClr val="000000"/>
                          </a:solidFill>
                          <a:effectLst/>
                          <a:latin typeface="Calibri" panose="020F0502020204030204" pitchFamily="34" charset="0"/>
                        </a:rPr>
                        <a:t>4.6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r" fontAlgn="b"/>
                      <a:r>
                        <a:rPr lang="en-US" sz="1400" b="0" i="0" u="none" strike="noStrike" dirty="0">
                          <a:solidFill>
                            <a:srgbClr val="000000"/>
                          </a:solidFill>
                          <a:effectLst/>
                          <a:latin typeface="Calibri" panose="020F0502020204030204" pitchFamily="34" charset="0"/>
                        </a:rPr>
                        <a:t>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0000"/>
                    </a:solidFill>
                  </a:tcPr>
                </a:tc>
                <a:tc>
                  <a:txBody>
                    <a:bodyPr/>
                    <a:lstStyle/>
                    <a:p>
                      <a:pPr algn="r" fontAlgn="b"/>
                      <a:r>
                        <a:rPr lang="en-US" sz="1400" b="0" i="0" u="none" strike="noStrike" dirty="0">
                          <a:solidFill>
                            <a:srgbClr val="000000"/>
                          </a:solidFill>
                          <a:effectLst/>
                          <a:latin typeface="Calibri" panose="020F0502020204030204" pitchFamily="34" charset="0"/>
                        </a:rPr>
                        <a:t>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3993218"/>
                  </a:ext>
                </a:extLst>
              </a:tr>
              <a:tr h="190500">
                <a:tc>
                  <a:txBody>
                    <a:bodyPr/>
                    <a:lstStyle/>
                    <a:p>
                      <a:pPr algn="r" fontAlgn="b"/>
                      <a:r>
                        <a:rPr lang="en-US" sz="1400" b="0" i="0" u="none" strike="noStrike" dirty="0">
                          <a:solidFill>
                            <a:srgbClr val="000000"/>
                          </a:solidFill>
                          <a:effectLst/>
                          <a:latin typeface="Calibri" panose="020F0502020204030204" pitchFamily="34" charset="0"/>
                        </a:rPr>
                        <a:t>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&gt;10.6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08E"/>
                    </a:solidFill>
                  </a:tcPr>
                </a:tc>
                <a:tc>
                  <a:txBody>
                    <a:bodyPr/>
                    <a:lstStyle/>
                    <a:p>
                      <a:pPr algn="r" fontAlgn="b"/>
                      <a:r>
                        <a:rPr lang="en-US" sz="1400" b="0" i="0" u="none" strike="noStrike" dirty="0">
                          <a:solidFill>
                            <a:srgbClr val="000000"/>
                          </a:solidFill>
                          <a:effectLst/>
                          <a:latin typeface="Calibri" panose="020F0502020204030204" pitchFamily="34" charset="0"/>
                        </a:rPr>
                        <a:t>&gt;631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r" fontAlgn="b"/>
                      <a:r>
                        <a:rPr lang="en-US" sz="1400" b="0" i="0" u="none" strike="noStrike" dirty="0">
                          <a:solidFill>
                            <a:srgbClr val="000000"/>
                          </a:solidFill>
                          <a:effectLst/>
                          <a:latin typeface="Calibri" panose="020F0502020204030204" pitchFamily="34" charset="0"/>
                        </a:rPr>
                        <a:t>6.3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0000"/>
                    </a:solidFill>
                  </a:tcPr>
                </a:tc>
                <a:tc>
                  <a:txBody>
                    <a:bodyPr/>
                    <a:lstStyle/>
                    <a:p>
                      <a:pPr algn="r" fontAlgn="b"/>
                      <a:r>
                        <a:rPr lang="en-US" sz="1400" b="0" i="0" u="none" strike="noStrike" dirty="0">
                          <a:solidFill>
                            <a:srgbClr val="000000"/>
                          </a:solidFill>
                          <a:effectLst/>
                          <a:latin typeface="Calibri" panose="020F0502020204030204" pitchFamily="34" charset="0"/>
                        </a:rPr>
                        <a:t>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r" fontAlgn="b"/>
                      <a:r>
                        <a:rPr lang="en-US" sz="1400" b="0" i="0" u="none" strike="noStrike" dirty="0">
                          <a:solidFill>
                            <a:srgbClr val="000000"/>
                          </a:solidFill>
                          <a:effectLst/>
                          <a:latin typeface="Calibri" panose="020F0502020204030204" pitchFamily="34" charset="0"/>
                        </a:rPr>
                        <a:t>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3757884"/>
                  </a:ext>
                </a:extLst>
              </a:tr>
              <a:tr h="190500">
                <a:tc>
                  <a:txBody>
                    <a:bodyPr/>
                    <a:lstStyle/>
                    <a:p>
                      <a:pPr algn="r" fontAlgn="b"/>
                      <a:r>
                        <a:rPr lang="en-US" sz="1400" b="0" i="0" u="none" strike="noStrike" dirty="0">
                          <a:solidFill>
                            <a:srgbClr val="000000"/>
                          </a:solidFill>
                          <a:effectLst/>
                          <a:latin typeface="Calibri" panose="020F0502020204030204" pitchFamily="34" charset="0"/>
                        </a:rPr>
                        <a:t>48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&gt;10.6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08E"/>
                    </a:solidFill>
                  </a:tcPr>
                </a:tc>
                <a:tc>
                  <a:txBody>
                    <a:bodyPr/>
                    <a:lstStyle/>
                    <a:p>
                      <a:pPr algn="r" fontAlgn="b"/>
                      <a:r>
                        <a:rPr lang="en-US" sz="1400" b="0" i="0" u="none" strike="noStrike" dirty="0">
                          <a:solidFill>
                            <a:srgbClr val="000000"/>
                          </a:solidFill>
                          <a:effectLst/>
                          <a:latin typeface="Calibri" panose="020F0502020204030204" pitchFamily="34" charset="0"/>
                        </a:rPr>
                        <a:t>&gt;3162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08E"/>
                    </a:solidFill>
                  </a:tcPr>
                </a:tc>
                <a:tc>
                  <a:txBody>
                    <a:bodyPr/>
                    <a:lstStyle/>
                    <a:p>
                      <a:pPr algn="r" fontAlgn="b"/>
                      <a:r>
                        <a:rPr lang="en-US" sz="1400" b="0" i="0" u="none" strike="noStrike" dirty="0">
                          <a:solidFill>
                            <a:srgbClr val="000000"/>
                          </a:solidFill>
                          <a:effectLst/>
                          <a:latin typeface="Calibri" panose="020F0502020204030204" pitchFamily="34" charset="0"/>
                        </a:rPr>
                        <a:t>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0000"/>
                    </a:solidFill>
                  </a:tcPr>
                </a:tc>
                <a:tc>
                  <a:txBody>
                    <a:bodyPr/>
                    <a:lstStyle/>
                    <a:p>
                      <a:pPr algn="r" fontAlgn="b"/>
                      <a:r>
                        <a:rPr lang="en-US" sz="1400" b="0" i="0" u="none" strike="noStrike" dirty="0">
                          <a:solidFill>
                            <a:srgbClr val="000000"/>
                          </a:solidFill>
                          <a:effectLst/>
                          <a:latin typeface="Calibri" panose="020F0502020204030204" pitchFamily="34" charset="0"/>
                        </a:rPr>
                        <a:t>4.4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r" fontAlgn="b"/>
                      <a:r>
                        <a:rPr lang="en-US" sz="1400" b="0" i="0" u="none" strike="noStrike" dirty="0">
                          <a:solidFill>
                            <a:srgbClr val="000000"/>
                          </a:solidFill>
                          <a:effectLst/>
                          <a:latin typeface="Calibri" panose="020F0502020204030204" pitchFamily="34" charset="0"/>
                        </a:rPr>
                        <a:t>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6766623"/>
                  </a:ext>
                </a:extLst>
              </a:tr>
              <a:tr h="190500">
                <a:tc>
                  <a:txBody>
                    <a:bodyPr/>
                    <a:lstStyle/>
                    <a:p>
                      <a:pPr algn="r" fontAlgn="b"/>
                      <a:r>
                        <a:rPr lang="en-US" sz="1400" b="0" i="0" u="none" strike="noStrike" dirty="0">
                          <a:solidFill>
                            <a:srgbClr val="000000"/>
                          </a:solidFill>
                          <a:effectLst/>
                          <a:latin typeface="Calibri" panose="020F0502020204030204" pitchFamily="34" charset="0"/>
                        </a:rPr>
                        <a:t>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&gt;10.6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08E"/>
                    </a:solidFill>
                  </a:tcPr>
                </a:tc>
                <a:tc>
                  <a:txBody>
                    <a:bodyPr/>
                    <a:lstStyle/>
                    <a:p>
                      <a:pPr algn="r" fontAlgn="b"/>
                      <a:r>
                        <a:rPr lang="en-US" sz="1400" b="0" i="0" u="none" strike="noStrike" dirty="0">
                          <a:solidFill>
                            <a:srgbClr val="000000"/>
                          </a:solidFill>
                          <a:effectLst/>
                          <a:latin typeface="Calibri" panose="020F0502020204030204" pitchFamily="34" charset="0"/>
                        </a:rPr>
                        <a:t>&gt;1995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08E"/>
                    </a:solidFill>
                  </a:tcPr>
                </a:tc>
                <a:tc>
                  <a:txBody>
                    <a:bodyPr/>
                    <a:lstStyle/>
                    <a:p>
                      <a:pPr algn="r" fontAlgn="b"/>
                      <a:r>
                        <a:rPr lang="en-US" sz="1400" b="0" i="0" u="none" strike="noStrike" dirty="0">
                          <a:solidFill>
                            <a:srgbClr val="000000"/>
                          </a:solidFill>
                          <a:effectLst/>
                          <a:latin typeface="Calibri" panose="020F0502020204030204" pitchFamily="34" charset="0"/>
                        </a:rPr>
                        <a:t>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r" fontAlgn="b"/>
                      <a:r>
                        <a:rPr lang="en-US" sz="1400" b="0" i="0" u="none" strike="noStrike" dirty="0">
                          <a:solidFill>
                            <a:srgbClr val="000000"/>
                          </a:solidFill>
                          <a:effectLst/>
                          <a:latin typeface="Calibri" panose="020F0502020204030204" pitchFamily="34" charset="0"/>
                        </a:rPr>
                        <a:t>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0000"/>
                    </a:solidFill>
                  </a:tcPr>
                </a:tc>
                <a:tc>
                  <a:txBody>
                    <a:bodyPr/>
                    <a:lstStyle/>
                    <a:p>
                      <a:pPr algn="r" fontAlgn="b"/>
                      <a:r>
                        <a:rPr lang="en-US" sz="1400" b="0" i="0" u="none" strike="noStrike" dirty="0">
                          <a:solidFill>
                            <a:srgbClr val="000000"/>
                          </a:solidFill>
                          <a:effectLst/>
                          <a:latin typeface="Calibri" panose="020F0502020204030204" pitchFamily="34" charset="0"/>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2291499"/>
                  </a:ext>
                </a:extLst>
              </a:tr>
              <a:tr h="190500">
                <a:tc>
                  <a:txBody>
                    <a:bodyPr/>
                    <a:lstStyle/>
                    <a:p>
                      <a:pPr algn="r" fontAlgn="b"/>
                      <a:r>
                        <a:rPr lang="en-US" sz="1400" b="0" i="0" u="none" strike="noStrike" dirty="0">
                          <a:solidFill>
                            <a:srgbClr val="000000"/>
                          </a:solidFill>
                          <a:effectLst/>
                          <a:latin typeface="Calibri" panose="020F0502020204030204" pitchFamily="34" charset="0"/>
                        </a:rPr>
                        <a:t>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400" b="0" i="0" u="none" strike="noStrike">
                          <a:solidFill>
                            <a:srgbClr val="000000"/>
                          </a:solidFill>
                          <a:effectLst/>
                          <a:latin typeface="Calibri" panose="020F0502020204030204" pitchFamily="34" charset="0"/>
                        </a:rPr>
                        <a:t>10.2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08E"/>
                    </a:solidFill>
                  </a:tcPr>
                </a:tc>
                <a:tc>
                  <a:txBody>
                    <a:bodyPr/>
                    <a:lstStyle/>
                    <a:p>
                      <a:pPr algn="r" fontAlgn="b"/>
                      <a:r>
                        <a:rPr lang="en-US" sz="1400" b="0" i="0" u="none" strike="noStrike">
                          <a:solidFill>
                            <a:srgbClr val="000000"/>
                          </a:solidFill>
                          <a:effectLst/>
                          <a:latin typeface="Calibri" panose="020F0502020204030204" pitchFamily="34" charset="0"/>
                        </a:rPr>
                        <a:t>158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8080"/>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8080"/>
                    </a:solidFill>
                  </a:tcPr>
                </a:tc>
                <a:tc>
                  <a:txBody>
                    <a:bodyPr/>
                    <a:lstStyle/>
                    <a:p>
                      <a:pPr algn="r" fontAlgn="b"/>
                      <a:r>
                        <a:rPr lang="en-US" sz="1400" b="0" i="0" u="none" strike="noStrike" dirty="0">
                          <a:solidFill>
                            <a:srgbClr val="000000"/>
                          </a:solidFill>
                          <a:effectLst/>
                          <a:latin typeface="Calibri" panose="020F0502020204030204" pitchFamily="34" charset="0"/>
                        </a:rPr>
                        <a:t>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8145018"/>
                  </a:ext>
                </a:extLst>
              </a:tr>
            </a:tbl>
          </a:graphicData>
        </a:graphic>
      </p:graphicFrame>
      <p:graphicFrame>
        <p:nvGraphicFramePr>
          <p:cNvPr id="12" name="Table 11">
            <a:extLst>
              <a:ext uri="{FF2B5EF4-FFF2-40B4-BE49-F238E27FC236}">
                <a16:creationId xmlns:a16="http://schemas.microsoft.com/office/drawing/2014/main" id="{3AEEEB62-9506-4043-A8BC-754C900BFC0E}"/>
              </a:ext>
            </a:extLst>
          </p:cNvPr>
          <p:cNvGraphicFramePr>
            <a:graphicFrameLocks noGrp="1"/>
          </p:cNvGraphicFramePr>
          <p:nvPr>
            <p:extLst>
              <p:ext uri="{D42A27DB-BD31-4B8C-83A1-F6EECF244321}">
                <p14:modId xmlns:p14="http://schemas.microsoft.com/office/powerpoint/2010/main" val="192481311"/>
              </p:ext>
            </p:extLst>
          </p:nvPr>
        </p:nvGraphicFramePr>
        <p:xfrm>
          <a:off x="2661214" y="1261381"/>
          <a:ext cx="6869569" cy="2558758"/>
        </p:xfrm>
        <a:graphic>
          <a:graphicData uri="http://schemas.openxmlformats.org/drawingml/2006/table">
            <a:tbl>
              <a:tblPr firstRow="1" bandRow="1">
                <a:tableStyleId>{5C22544A-7EE6-4342-B048-85BDC9FD1C3A}</a:tableStyleId>
              </a:tblPr>
              <a:tblGrid>
                <a:gridCol w="1195650">
                  <a:extLst>
                    <a:ext uri="{9D8B030D-6E8A-4147-A177-3AD203B41FA5}">
                      <a16:colId xmlns:a16="http://schemas.microsoft.com/office/drawing/2014/main" val="3388840265"/>
                    </a:ext>
                  </a:extLst>
                </a:gridCol>
                <a:gridCol w="1447292">
                  <a:extLst>
                    <a:ext uri="{9D8B030D-6E8A-4147-A177-3AD203B41FA5}">
                      <a16:colId xmlns:a16="http://schemas.microsoft.com/office/drawing/2014/main" val="1950778772"/>
                    </a:ext>
                  </a:extLst>
                </a:gridCol>
                <a:gridCol w="1303634">
                  <a:extLst>
                    <a:ext uri="{9D8B030D-6E8A-4147-A177-3AD203B41FA5}">
                      <a16:colId xmlns:a16="http://schemas.microsoft.com/office/drawing/2014/main" val="2144337565"/>
                    </a:ext>
                  </a:extLst>
                </a:gridCol>
                <a:gridCol w="1264452">
                  <a:extLst>
                    <a:ext uri="{9D8B030D-6E8A-4147-A177-3AD203B41FA5}">
                      <a16:colId xmlns:a16="http://schemas.microsoft.com/office/drawing/2014/main" val="1546436704"/>
                    </a:ext>
                  </a:extLst>
                </a:gridCol>
                <a:gridCol w="1658541">
                  <a:extLst>
                    <a:ext uri="{9D8B030D-6E8A-4147-A177-3AD203B41FA5}">
                      <a16:colId xmlns:a16="http://schemas.microsoft.com/office/drawing/2014/main" val="3760075196"/>
                    </a:ext>
                  </a:extLst>
                </a:gridCol>
              </a:tblGrid>
              <a:tr h="695314">
                <a:tc>
                  <a:txBody>
                    <a:bodyPr/>
                    <a:lstStyle/>
                    <a:p>
                      <a:r>
                        <a:rPr lang="en-US" sz="1400" dirty="0"/>
                        <a:t>Criteria</a:t>
                      </a:r>
                    </a:p>
                  </a:txBody>
                  <a:tcPr/>
                </a:tc>
                <a:tc>
                  <a:txBody>
                    <a:bodyPr/>
                    <a:lstStyle/>
                    <a:p>
                      <a:pPr algn="ctr"/>
                      <a:r>
                        <a:rPr lang="en-US" sz="1400" dirty="0"/>
                        <a:t>Target</a:t>
                      </a:r>
                    </a:p>
                  </a:txBody>
                  <a:tcPr/>
                </a:tc>
                <a:tc>
                  <a:txBody>
                    <a:bodyPr/>
                    <a:lstStyle/>
                    <a:p>
                      <a:pPr algn="ctr"/>
                      <a:r>
                        <a:rPr lang="en-US" sz="1400" dirty="0"/>
                        <a:t>Total Returned</a:t>
                      </a:r>
                    </a:p>
                  </a:txBody>
                  <a:tcPr/>
                </a:tc>
                <a:tc>
                  <a:txBody>
                    <a:bodyPr/>
                    <a:lstStyle/>
                    <a:p>
                      <a:pPr algn="ctr"/>
                      <a:r>
                        <a:rPr lang="en-US" sz="1400" dirty="0"/>
                        <a:t>In Target Range </a:t>
                      </a:r>
                      <a:r>
                        <a:rPr lang="en-US" sz="1100" dirty="0"/>
                        <a:t>(Predicted)</a:t>
                      </a:r>
                      <a:endParaRPr lang="en-US" sz="1400" dirty="0"/>
                    </a:p>
                  </a:txBody>
                  <a:tcPr/>
                </a:tc>
                <a:tc>
                  <a:txBody>
                    <a:bodyPr/>
                    <a:lstStyle/>
                    <a:p>
                      <a:pPr algn="ctr"/>
                      <a:r>
                        <a:rPr lang="en-US" sz="1400" dirty="0"/>
                        <a:t>Within 1 log of target</a:t>
                      </a:r>
                    </a:p>
                  </a:txBody>
                  <a:tcPr/>
                </a:tc>
                <a:extLst>
                  <a:ext uri="{0D108BD9-81ED-4DB2-BD59-A6C34878D82A}">
                    <a16:rowId xmlns:a16="http://schemas.microsoft.com/office/drawing/2014/main" val="3013625166"/>
                  </a:ext>
                </a:extLst>
              </a:tr>
              <a:tr h="278126">
                <a:tc>
                  <a:txBody>
                    <a:bodyPr/>
                    <a:lstStyle/>
                    <a:p>
                      <a:r>
                        <a:rPr lang="en-US" sz="1200" dirty="0"/>
                        <a:t>AURK B</a:t>
                      </a:r>
                    </a:p>
                  </a:txBody>
                  <a:tcPr/>
                </a:tc>
                <a:tc>
                  <a:txBody>
                    <a:bodyPr/>
                    <a:lstStyle/>
                    <a:p>
                      <a:pPr algn="r"/>
                      <a:r>
                        <a:rPr lang="en-US" sz="1200" dirty="0"/>
                        <a:t>pIC</a:t>
                      </a:r>
                      <a:r>
                        <a:rPr lang="en-US" sz="1200" baseline="-25000" dirty="0"/>
                        <a:t>50</a:t>
                      </a:r>
                      <a:r>
                        <a:rPr lang="en-US" sz="1200" baseline="0" dirty="0"/>
                        <a:t> &gt; 9</a:t>
                      </a:r>
                      <a:endParaRPr lang="en-US" sz="1200" dirty="0"/>
                    </a:p>
                  </a:txBody>
                  <a:tcPr/>
                </a:tc>
                <a:tc>
                  <a:txBody>
                    <a:bodyPr/>
                    <a:lstStyle/>
                    <a:p>
                      <a:pPr algn="r"/>
                      <a:r>
                        <a:rPr lang="en-US" sz="1200" dirty="0"/>
                        <a:t>37</a:t>
                      </a:r>
                    </a:p>
                  </a:txBody>
                  <a:tcPr/>
                </a:tc>
                <a:tc>
                  <a:txBody>
                    <a:bodyPr/>
                    <a:lstStyle/>
                    <a:p>
                      <a:pPr algn="r"/>
                      <a:r>
                        <a:rPr lang="en-US" sz="1200" b="1" dirty="0">
                          <a:solidFill>
                            <a:srgbClr val="00B050"/>
                          </a:solidFill>
                        </a:rPr>
                        <a:t>15 (9)</a:t>
                      </a:r>
                    </a:p>
                  </a:txBody>
                  <a:tcPr/>
                </a:tc>
                <a:tc>
                  <a:txBody>
                    <a:bodyPr/>
                    <a:lstStyle/>
                    <a:p>
                      <a:pPr algn="r"/>
                      <a:r>
                        <a:rPr lang="en-US" sz="1200" b="1" dirty="0">
                          <a:solidFill>
                            <a:srgbClr val="00B050"/>
                          </a:solidFill>
                        </a:rPr>
                        <a:t>33 (36)</a:t>
                      </a:r>
                    </a:p>
                  </a:txBody>
                  <a:tcPr/>
                </a:tc>
                <a:extLst>
                  <a:ext uri="{0D108BD9-81ED-4DB2-BD59-A6C34878D82A}">
                    <a16:rowId xmlns:a16="http://schemas.microsoft.com/office/drawing/2014/main" val="3317487936"/>
                  </a:ext>
                </a:extLst>
              </a:tr>
              <a:tr h="278126">
                <a:tc>
                  <a:txBody>
                    <a:bodyPr/>
                    <a:lstStyle/>
                    <a:p>
                      <a:r>
                        <a:rPr lang="en-US" sz="1200" dirty="0"/>
                        <a:t>Selectivity</a:t>
                      </a:r>
                    </a:p>
                  </a:txBody>
                  <a:tcPr/>
                </a:tc>
                <a:tc>
                  <a:txBody>
                    <a:bodyPr/>
                    <a:lstStyle/>
                    <a:p>
                      <a:pPr algn="r"/>
                      <a:r>
                        <a:rPr lang="en-US" sz="1200" dirty="0"/>
                        <a:t>&gt;1000 fold</a:t>
                      </a:r>
                    </a:p>
                  </a:txBody>
                  <a:tcPr/>
                </a:tc>
                <a:tc>
                  <a:txBody>
                    <a:bodyPr/>
                    <a:lstStyle/>
                    <a:p>
                      <a:pPr algn="r"/>
                      <a:r>
                        <a:rPr lang="en-US" sz="1200" dirty="0"/>
                        <a:t>38</a:t>
                      </a:r>
                    </a:p>
                  </a:txBody>
                  <a:tcPr/>
                </a:tc>
                <a:tc>
                  <a:txBody>
                    <a:bodyPr/>
                    <a:lstStyle/>
                    <a:p>
                      <a:pPr algn="r"/>
                      <a:r>
                        <a:rPr lang="en-US" sz="1200" b="1" dirty="0">
                          <a:solidFill>
                            <a:srgbClr val="00B050"/>
                          </a:solidFill>
                        </a:rPr>
                        <a:t>4-6 (2)</a:t>
                      </a:r>
                    </a:p>
                  </a:txBody>
                  <a:tcPr/>
                </a:tc>
                <a:tc>
                  <a:txBody>
                    <a:bodyPr/>
                    <a:lstStyle/>
                    <a:p>
                      <a:pPr algn="r"/>
                      <a:r>
                        <a:rPr lang="en-US" sz="1200" b="1" dirty="0">
                          <a:solidFill>
                            <a:srgbClr val="00B050"/>
                          </a:solidFill>
                        </a:rPr>
                        <a:t>7 (11)</a:t>
                      </a:r>
                    </a:p>
                  </a:txBody>
                  <a:tcPr/>
                </a:tc>
                <a:extLst>
                  <a:ext uri="{0D108BD9-81ED-4DB2-BD59-A6C34878D82A}">
                    <a16:rowId xmlns:a16="http://schemas.microsoft.com/office/drawing/2014/main" val="1776743582"/>
                  </a:ext>
                </a:extLst>
              </a:tr>
              <a:tr h="472814">
                <a:tc>
                  <a:txBody>
                    <a:bodyPr/>
                    <a:lstStyle/>
                    <a:p>
                      <a:r>
                        <a:rPr lang="en-US" sz="1200" dirty="0" err="1"/>
                        <a:t>hERG</a:t>
                      </a:r>
                      <a:r>
                        <a:rPr lang="en-US" sz="1200" baseline="30000" dirty="0"/>
                        <a:t>*</a:t>
                      </a:r>
                      <a:endParaRPr lang="en-US" sz="1200"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t>pIC</a:t>
                      </a:r>
                      <a:r>
                        <a:rPr lang="en-US" sz="1200" baseline="-25000" dirty="0"/>
                        <a:t>50</a:t>
                      </a:r>
                      <a:r>
                        <a:rPr lang="en-US" sz="1200" baseline="0" dirty="0"/>
                        <a:t> &lt; 4</a:t>
                      </a:r>
                      <a:endParaRPr lang="en-US" sz="1200" dirty="0"/>
                    </a:p>
                    <a:p>
                      <a:pPr algn="r"/>
                      <a:endParaRPr lang="en-US" sz="1200" dirty="0"/>
                    </a:p>
                  </a:txBody>
                  <a:tcPr/>
                </a:tc>
                <a:tc>
                  <a:txBody>
                    <a:bodyPr/>
                    <a:lstStyle/>
                    <a:p>
                      <a:pPr algn="r"/>
                      <a:r>
                        <a:rPr lang="en-US" sz="1200" dirty="0"/>
                        <a:t>57</a:t>
                      </a:r>
                    </a:p>
                  </a:txBody>
                  <a:tcPr/>
                </a:tc>
                <a:tc>
                  <a:txBody>
                    <a:bodyPr/>
                    <a:lstStyle/>
                    <a:p>
                      <a:pPr algn="r"/>
                      <a:r>
                        <a:rPr lang="en-US" sz="1200" b="1" dirty="0">
                          <a:solidFill>
                            <a:schemeClr val="accent6"/>
                          </a:solidFill>
                        </a:rPr>
                        <a:t>10 (33)</a:t>
                      </a:r>
                    </a:p>
                  </a:txBody>
                  <a:tcPr/>
                </a:tc>
                <a:tc>
                  <a:txBody>
                    <a:bodyPr/>
                    <a:lstStyle/>
                    <a:p>
                      <a:pPr algn="r"/>
                      <a:r>
                        <a:rPr lang="en-US" sz="1200" b="1" dirty="0">
                          <a:solidFill>
                            <a:srgbClr val="00B050"/>
                          </a:solidFill>
                        </a:rPr>
                        <a:t>40 (55)</a:t>
                      </a:r>
                    </a:p>
                  </a:txBody>
                  <a:tcPr/>
                </a:tc>
                <a:extLst>
                  <a:ext uri="{0D108BD9-81ED-4DB2-BD59-A6C34878D82A}">
                    <a16:rowId xmlns:a16="http://schemas.microsoft.com/office/drawing/2014/main" val="63816209"/>
                  </a:ext>
                </a:extLst>
              </a:tr>
              <a:tr h="278126">
                <a:tc>
                  <a:txBody>
                    <a:bodyPr/>
                    <a:lstStyle/>
                    <a:p>
                      <a:r>
                        <a:rPr lang="en-US" sz="1200" dirty="0"/>
                        <a:t>BSEP</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t>pIC</a:t>
                      </a:r>
                      <a:r>
                        <a:rPr lang="en-US" sz="1200" baseline="-25000" dirty="0"/>
                        <a:t>50</a:t>
                      </a:r>
                      <a:r>
                        <a:rPr lang="en-US" sz="1200" baseline="0" dirty="0"/>
                        <a:t> &lt; 4</a:t>
                      </a:r>
                      <a:endParaRPr lang="en-US" sz="1200" dirty="0"/>
                    </a:p>
                  </a:txBody>
                  <a:tcPr/>
                </a:tc>
                <a:tc>
                  <a:txBody>
                    <a:bodyPr/>
                    <a:lstStyle/>
                    <a:p>
                      <a:pPr algn="r"/>
                      <a:r>
                        <a:rPr lang="en-US" sz="1200" dirty="0"/>
                        <a:t>55</a:t>
                      </a:r>
                    </a:p>
                  </a:txBody>
                  <a:tcPr/>
                </a:tc>
                <a:tc>
                  <a:txBody>
                    <a:bodyPr/>
                    <a:lstStyle/>
                    <a:p>
                      <a:pPr algn="r"/>
                      <a:r>
                        <a:rPr lang="en-US" sz="1200" b="1" dirty="0">
                          <a:solidFill>
                            <a:srgbClr val="00B050"/>
                          </a:solidFill>
                        </a:rPr>
                        <a:t>9 (1)</a:t>
                      </a:r>
                    </a:p>
                  </a:txBody>
                  <a:tcPr/>
                </a:tc>
                <a:tc>
                  <a:txBody>
                    <a:bodyPr/>
                    <a:lstStyle/>
                    <a:p>
                      <a:pPr algn="r"/>
                      <a:r>
                        <a:rPr lang="en-US" sz="1200" b="1" dirty="0">
                          <a:solidFill>
                            <a:srgbClr val="00B050"/>
                          </a:solidFill>
                        </a:rPr>
                        <a:t>23 (36)</a:t>
                      </a:r>
                    </a:p>
                  </a:txBody>
                  <a:tcPr/>
                </a:tc>
                <a:extLst>
                  <a:ext uri="{0D108BD9-81ED-4DB2-BD59-A6C34878D82A}">
                    <a16:rowId xmlns:a16="http://schemas.microsoft.com/office/drawing/2014/main" val="1472546734"/>
                  </a:ext>
                </a:extLst>
              </a:tr>
              <a:tr h="278126">
                <a:tc>
                  <a:txBody>
                    <a:bodyPr/>
                    <a:lstStyle/>
                    <a:p>
                      <a:r>
                        <a:rPr lang="en-US" sz="1200" dirty="0" err="1"/>
                        <a:t>CL</a:t>
                      </a:r>
                      <a:r>
                        <a:rPr lang="en-US" sz="1200" baseline="-25000" dirty="0" err="1"/>
                        <a:t>int</a:t>
                      </a:r>
                      <a:endParaRPr lang="en-US" sz="1200" dirty="0"/>
                    </a:p>
                  </a:txBody>
                  <a:tcPr/>
                </a:tc>
                <a:tc>
                  <a:txBody>
                    <a:bodyPr/>
                    <a:lstStyle/>
                    <a:p>
                      <a:pPr algn="r"/>
                      <a:r>
                        <a:rPr lang="en-US" sz="1200" dirty="0"/>
                        <a:t>&lt; 3 mL/min/g</a:t>
                      </a:r>
                    </a:p>
                  </a:txBody>
                  <a:tcPr/>
                </a:tc>
                <a:tc>
                  <a:txBody>
                    <a:bodyPr/>
                    <a:lstStyle/>
                    <a:p>
                      <a:pPr algn="r"/>
                      <a:r>
                        <a:rPr lang="en-US" sz="1200" dirty="0"/>
                        <a:t>0</a:t>
                      </a:r>
                    </a:p>
                  </a:txBody>
                  <a:tcPr/>
                </a:tc>
                <a:tc>
                  <a:txBody>
                    <a:bodyPr/>
                    <a:lstStyle/>
                    <a:p>
                      <a:pPr algn="r"/>
                      <a:r>
                        <a:rPr lang="en-US" sz="1200" dirty="0"/>
                        <a:t>N/A</a:t>
                      </a:r>
                    </a:p>
                  </a:txBody>
                  <a:tcPr/>
                </a:tc>
                <a:tc>
                  <a:txBody>
                    <a:bodyPr/>
                    <a:lstStyle/>
                    <a:p>
                      <a:pPr algn="r"/>
                      <a:r>
                        <a:rPr lang="en-US" sz="1200" dirty="0"/>
                        <a:t>N/A</a:t>
                      </a:r>
                    </a:p>
                  </a:txBody>
                  <a:tcPr/>
                </a:tc>
                <a:extLst>
                  <a:ext uri="{0D108BD9-81ED-4DB2-BD59-A6C34878D82A}">
                    <a16:rowId xmlns:a16="http://schemas.microsoft.com/office/drawing/2014/main" val="3784916623"/>
                  </a:ext>
                </a:extLst>
              </a:tr>
              <a:tr h="278126">
                <a:tc>
                  <a:txBody>
                    <a:bodyPr/>
                    <a:lstStyle/>
                    <a:p>
                      <a:r>
                        <a:rPr lang="en-US" sz="1200" dirty="0"/>
                        <a:t>Solubility</a:t>
                      </a:r>
                    </a:p>
                  </a:txBody>
                  <a:tcPr/>
                </a:tc>
                <a:tc>
                  <a:txBody>
                    <a:bodyPr/>
                    <a:lstStyle/>
                    <a:p>
                      <a:pPr algn="r"/>
                      <a:r>
                        <a:rPr lang="en-US" sz="1200" dirty="0"/>
                        <a:t>&gt;10 ug/mL</a:t>
                      </a:r>
                    </a:p>
                  </a:txBody>
                  <a:tcPr/>
                </a:tc>
                <a:tc>
                  <a:txBody>
                    <a:bodyPr/>
                    <a:lstStyle/>
                    <a:p>
                      <a:pPr algn="r"/>
                      <a:r>
                        <a:rPr lang="en-US" sz="1200" dirty="0"/>
                        <a:t>0</a:t>
                      </a:r>
                    </a:p>
                  </a:txBody>
                  <a:tcPr/>
                </a:tc>
                <a:tc>
                  <a:txBody>
                    <a:bodyPr/>
                    <a:lstStyle/>
                    <a:p>
                      <a:pPr algn="r"/>
                      <a:r>
                        <a:rPr lang="en-US" sz="1200" dirty="0"/>
                        <a:t>N/A</a:t>
                      </a:r>
                    </a:p>
                  </a:txBody>
                  <a:tcPr/>
                </a:tc>
                <a:tc>
                  <a:txBody>
                    <a:bodyPr/>
                    <a:lstStyle/>
                    <a:p>
                      <a:pPr algn="r"/>
                      <a:r>
                        <a:rPr lang="en-US" sz="1200" dirty="0"/>
                        <a:t>N/A</a:t>
                      </a:r>
                    </a:p>
                  </a:txBody>
                  <a:tcPr/>
                </a:tc>
                <a:extLst>
                  <a:ext uri="{0D108BD9-81ED-4DB2-BD59-A6C34878D82A}">
                    <a16:rowId xmlns:a16="http://schemas.microsoft.com/office/drawing/2014/main" val="2931217623"/>
                  </a:ext>
                </a:extLst>
              </a:tr>
            </a:tbl>
          </a:graphicData>
        </a:graphic>
      </p:graphicFrame>
      <p:sp>
        <p:nvSpPr>
          <p:cNvPr id="15" name="Slide Number Placeholder 1">
            <a:extLst>
              <a:ext uri="{FF2B5EF4-FFF2-40B4-BE49-F238E27FC236}">
                <a16:creationId xmlns:a16="http://schemas.microsoft.com/office/drawing/2014/main" id="{AA4F7DEC-0C74-1A42-8BEE-8D89296D5CDC}"/>
              </a:ext>
            </a:extLst>
          </p:cNvPr>
          <p:cNvSpPr txBox="1">
            <a:spLocks/>
          </p:cNvSpPr>
          <p:nvPr/>
        </p:nvSpPr>
        <p:spPr>
          <a:xfrm>
            <a:off x="11766072" y="6412085"/>
            <a:ext cx="496032"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F11FED-66BC-4C03-9016-FD41D1C797D0}" type="slidenum">
              <a:rPr lang="en-US" smtClean="0">
                <a:solidFill>
                  <a:schemeClr val="bg1"/>
                </a:solidFill>
              </a:rPr>
              <a:pPr/>
              <a:t>23</a:t>
            </a:fld>
            <a:endParaRPr lang="en-US" dirty="0">
              <a:solidFill>
                <a:schemeClr val="bg1"/>
              </a:solidFill>
            </a:endParaRPr>
          </a:p>
        </p:txBody>
      </p:sp>
    </p:spTree>
    <p:extLst>
      <p:ext uri="{BB962C8B-B14F-4D97-AF65-F5344CB8AC3E}">
        <p14:creationId xmlns:p14="http://schemas.microsoft.com/office/powerpoint/2010/main" val="2268026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Arrow: Down 95">
            <a:extLst>
              <a:ext uri="{FF2B5EF4-FFF2-40B4-BE49-F238E27FC236}">
                <a16:creationId xmlns:a16="http://schemas.microsoft.com/office/drawing/2014/main" id="{864CFB3F-CE56-440E-922F-66CB55F69472}"/>
              </a:ext>
            </a:extLst>
          </p:cNvPr>
          <p:cNvSpPr/>
          <p:nvPr/>
        </p:nvSpPr>
        <p:spPr>
          <a:xfrm rot="16200000">
            <a:off x="7860337" y="3140043"/>
            <a:ext cx="470163" cy="1641078"/>
          </a:xfrm>
          <a:prstGeom prst="downArrow">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cs typeface="Arial" panose="020B0604020202020204" pitchFamily="34" charset="0"/>
            </a:endParaRPr>
          </a:p>
        </p:txBody>
      </p:sp>
      <p:sp>
        <p:nvSpPr>
          <p:cNvPr id="5" name="Arrow: U-Turn 4">
            <a:extLst>
              <a:ext uri="{FF2B5EF4-FFF2-40B4-BE49-F238E27FC236}">
                <a16:creationId xmlns:a16="http://schemas.microsoft.com/office/drawing/2014/main" id="{85297BCF-0EFF-4F15-8033-BC7496791A72}"/>
              </a:ext>
            </a:extLst>
          </p:cNvPr>
          <p:cNvSpPr/>
          <p:nvPr/>
        </p:nvSpPr>
        <p:spPr>
          <a:xfrm rot="5400000">
            <a:off x="5204497" y="-140036"/>
            <a:ext cx="1102210" cy="6074379"/>
          </a:xfrm>
          <a:prstGeom prst="uturnArrow">
            <a:avLst>
              <a:gd name="adj1" fmla="val 19956"/>
              <a:gd name="adj2" fmla="val 22003"/>
              <a:gd name="adj3" fmla="val 25878"/>
              <a:gd name="adj4" fmla="val 43987"/>
              <a:gd name="adj5" fmla="val 99088"/>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Arrow: Bent 90">
            <a:extLst>
              <a:ext uri="{FF2B5EF4-FFF2-40B4-BE49-F238E27FC236}">
                <a16:creationId xmlns:a16="http://schemas.microsoft.com/office/drawing/2014/main" id="{6B0A01AE-046C-4A69-9F98-04A6725852EF}"/>
              </a:ext>
            </a:extLst>
          </p:cNvPr>
          <p:cNvSpPr/>
          <p:nvPr/>
        </p:nvSpPr>
        <p:spPr>
          <a:xfrm rot="16200000">
            <a:off x="5272586" y="1638297"/>
            <a:ext cx="602857" cy="8066371"/>
          </a:xfrm>
          <a:prstGeom prst="bentArrow">
            <a:avLst>
              <a:gd name="adj1" fmla="val 40428"/>
              <a:gd name="adj2" fmla="val 44308"/>
              <a:gd name="adj3" fmla="val 46376"/>
              <a:gd name="adj4" fmla="val 5065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 name="Arrow: Bent 91">
            <a:extLst>
              <a:ext uri="{FF2B5EF4-FFF2-40B4-BE49-F238E27FC236}">
                <a16:creationId xmlns:a16="http://schemas.microsoft.com/office/drawing/2014/main" id="{ABFF4A2D-7546-4A55-9AA6-8259A86AA5F0}"/>
              </a:ext>
            </a:extLst>
          </p:cNvPr>
          <p:cNvSpPr/>
          <p:nvPr/>
        </p:nvSpPr>
        <p:spPr>
          <a:xfrm rot="5400000" flipH="1">
            <a:off x="9580076" y="5243978"/>
            <a:ext cx="742183" cy="715683"/>
          </a:xfrm>
          <a:prstGeom prst="bentArrow">
            <a:avLst>
              <a:gd name="adj1" fmla="val 35218"/>
              <a:gd name="adj2" fmla="val 17609"/>
              <a:gd name="adj3" fmla="val 0"/>
              <a:gd name="adj4" fmla="val 6289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622C8C7A-D556-416E-8A96-778ACD5A84D3}"/>
              </a:ext>
            </a:extLst>
          </p:cNvPr>
          <p:cNvSpPr>
            <a:spLocks noGrp="1"/>
          </p:cNvSpPr>
          <p:nvPr>
            <p:ph type="title"/>
          </p:nvPr>
        </p:nvSpPr>
        <p:spPr>
          <a:xfrm>
            <a:off x="368006" y="519926"/>
            <a:ext cx="11513127" cy="556099"/>
          </a:xfrm>
        </p:spPr>
        <p:txBody>
          <a:bodyPr>
            <a:normAutofit/>
          </a:bodyPr>
          <a:lstStyle/>
          <a:p>
            <a:r>
              <a:rPr lang="en-US" dirty="0"/>
              <a:t>Next step: incorporating active learning</a:t>
            </a:r>
          </a:p>
        </p:txBody>
      </p:sp>
      <p:sp>
        <p:nvSpPr>
          <p:cNvPr id="4" name="Slide Number Placeholder 3">
            <a:extLst>
              <a:ext uri="{FF2B5EF4-FFF2-40B4-BE49-F238E27FC236}">
                <a16:creationId xmlns:a16="http://schemas.microsoft.com/office/drawing/2014/main" id="{0CB018D7-6FF5-4917-965D-D23DC41E7EBD}"/>
              </a:ext>
            </a:extLst>
          </p:cNvPr>
          <p:cNvSpPr>
            <a:spLocks noGrp="1"/>
          </p:cNvSpPr>
          <p:nvPr>
            <p:ph type="sldNum" sz="quarter" idx="12"/>
          </p:nvPr>
        </p:nvSpPr>
        <p:spPr/>
        <p:txBody>
          <a:bodyPr/>
          <a:lstStyle/>
          <a:p>
            <a:fld id="{D5F11FED-66BC-4C03-9016-FD41D1C797D0}" type="slidenum">
              <a:rPr lang="en-US" smtClean="0"/>
              <a:pPr/>
              <a:t>24</a:t>
            </a:fld>
            <a:endParaRPr lang="en-US"/>
          </a:p>
        </p:txBody>
      </p:sp>
      <p:sp>
        <p:nvSpPr>
          <p:cNvPr id="13" name="Rectangle: Rounded Corners 12">
            <a:extLst>
              <a:ext uri="{FF2B5EF4-FFF2-40B4-BE49-F238E27FC236}">
                <a16:creationId xmlns:a16="http://schemas.microsoft.com/office/drawing/2014/main" id="{A8A92739-3EE7-42E4-A1DE-AD0423EDD199}"/>
              </a:ext>
            </a:extLst>
          </p:cNvPr>
          <p:cNvSpPr/>
          <p:nvPr/>
        </p:nvSpPr>
        <p:spPr>
          <a:xfrm>
            <a:off x="748666" y="2284493"/>
            <a:ext cx="2011680" cy="1097280"/>
          </a:xfrm>
          <a:prstGeom prst="roundRect">
            <a:avLst/>
          </a:prstGeom>
          <a:solidFill>
            <a:schemeClr val="bg1"/>
          </a:solidFill>
          <a:ln w="381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rgbClr val="4B4B4B"/>
                </a:solidFill>
                <a:latin typeface="Gotham Book"/>
              </a:rPr>
              <a:t>Working </a:t>
            </a:r>
          </a:p>
          <a:p>
            <a:pPr algn="ctr"/>
            <a:r>
              <a:rPr lang="en-US" sz="1600" i="1" dirty="0">
                <a:solidFill>
                  <a:srgbClr val="4B4B4B"/>
                </a:solidFill>
                <a:latin typeface="Gotham Book"/>
              </a:rPr>
              <a:t>Compound </a:t>
            </a:r>
          </a:p>
          <a:p>
            <a:pPr algn="ctr"/>
            <a:r>
              <a:rPr lang="en-US" sz="1600" i="1" dirty="0">
                <a:solidFill>
                  <a:srgbClr val="4B4B4B"/>
                </a:solidFill>
                <a:latin typeface="Gotham Book"/>
              </a:rPr>
              <a:t>Library</a:t>
            </a:r>
          </a:p>
        </p:txBody>
      </p:sp>
      <p:sp>
        <p:nvSpPr>
          <p:cNvPr id="9" name="Rounded Rectangle 8">
            <a:extLst>
              <a:ext uri="{FF2B5EF4-FFF2-40B4-BE49-F238E27FC236}">
                <a16:creationId xmlns:a16="http://schemas.microsoft.com/office/drawing/2014/main" id="{DBC06C06-DB64-3945-A064-52E1CF624406}"/>
              </a:ext>
            </a:extLst>
          </p:cNvPr>
          <p:cNvSpPr/>
          <p:nvPr/>
        </p:nvSpPr>
        <p:spPr>
          <a:xfrm>
            <a:off x="747347" y="4206083"/>
            <a:ext cx="2008405" cy="1097280"/>
          </a:xfrm>
          <a:prstGeom prst="roundRect">
            <a:avLst/>
          </a:prstGeom>
          <a:solidFill>
            <a:schemeClr val="bg1"/>
          </a:solidFill>
          <a:ln w="381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a:solidFill>
                  <a:srgbClr val="4B4B4B"/>
                </a:solidFill>
                <a:latin typeface="Gotham Book"/>
              </a:rPr>
              <a:t>Retrain property prediction models</a:t>
            </a:r>
          </a:p>
        </p:txBody>
      </p:sp>
      <p:grpSp>
        <p:nvGrpSpPr>
          <p:cNvPr id="26" name="Group 25">
            <a:extLst>
              <a:ext uri="{FF2B5EF4-FFF2-40B4-BE49-F238E27FC236}">
                <a16:creationId xmlns:a16="http://schemas.microsoft.com/office/drawing/2014/main" id="{88CB56F8-7B8B-4EA3-AD13-09D55B33E921}"/>
              </a:ext>
            </a:extLst>
          </p:cNvPr>
          <p:cNvGrpSpPr/>
          <p:nvPr/>
        </p:nvGrpSpPr>
        <p:grpSpPr>
          <a:xfrm>
            <a:off x="8639553" y="2286917"/>
            <a:ext cx="2004364" cy="1087589"/>
            <a:chOff x="9050637" y="2257461"/>
            <a:chExt cx="2542520" cy="1452077"/>
          </a:xfrm>
        </p:grpSpPr>
        <p:sp>
          <p:nvSpPr>
            <p:cNvPr id="22" name="Rectangle: Rounded Corners 21">
              <a:extLst>
                <a:ext uri="{FF2B5EF4-FFF2-40B4-BE49-F238E27FC236}">
                  <a16:creationId xmlns:a16="http://schemas.microsoft.com/office/drawing/2014/main" id="{EC56C093-0268-483C-94C7-DDE884D8E768}"/>
                </a:ext>
              </a:extLst>
            </p:cNvPr>
            <p:cNvSpPr/>
            <p:nvPr/>
          </p:nvSpPr>
          <p:spPr>
            <a:xfrm>
              <a:off x="9050637" y="2257461"/>
              <a:ext cx="2542520" cy="1452077"/>
            </a:xfrm>
            <a:prstGeom prst="roundRect">
              <a:avLst/>
            </a:prstGeom>
            <a:ln w="38100">
              <a:solidFill>
                <a:schemeClr val="tx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600" dirty="0">
                <a:cs typeface="Arial" panose="020B0604020202020204" pitchFamily="34" charset="0"/>
              </a:endParaRPr>
            </a:p>
          </p:txBody>
        </p:sp>
        <p:sp>
          <p:nvSpPr>
            <p:cNvPr id="25" name="Rectangle 24">
              <a:extLst>
                <a:ext uri="{FF2B5EF4-FFF2-40B4-BE49-F238E27FC236}">
                  <a16:creationId xmlns:a16="http://schemas.microsoft.com/office/drawing/2014/main" id="{C5D08931-AB83-4344-B13E-59A7F5D23205}"/>
                </a:ext>
              </a:extLst>
            </p:cNvPr>
            <p:cNvSpPr/>
            <p:nvPr/>
          </p:nvSpPr>
          <p:spPr>
            <a:xfrm>
              <a:off x="9503214" y="2363139"/>
              <a:ext cx="1683025" cy="413560"/>
            </a:xfrm>
            <a:prstGeom prst="rect">
              <a:avLst/>
            </a:prstGeom>
            <a:ln>
              <a:noFill/>
            </a:ln>
          </p:spPr>
          <p:txBody>
            <a:bodyPr wrap="none">
              <a:spAutoFit/>
            </a:bodyPr>
            <a:lstStyle/>
            <a:p>
              <a:pPr algn="ctr"/>
              <a:r>
                <a:rPr lang="en-US" sz="1600" i="1" dirty="0">
                  <a:cs typeface="Arial" panose="020B0604020202020204" pitchFamily="34" charset="0"/>
                </a:rPr>
                <a:t>Design Criteria</a:t>
              </a:r>
            </a:p>
          </p:txBody>
        </p:sp>
      </p:grpSp>
      <p:sp>
        <p:nvSpPr>
          <p:cNvPr id="103" name="Arrow: Down 102">
            <a:extLst>
              <a:ext uri="{FF2B5EF4-FFF2-40B4-BE49-F238E27FC236}">
                <a16:creationId xmlns:a16="http://schemas.microsoft.com/office/drawing/2014/main" id="{DD94AFBB-1A89-4690-802F-D3DE5D0B972F}"/>
              </a:ext>
            </a:extLst>
          </p:cNvPr>
          <p:cNvSpPr/>
          <p:nvPr/>
        </p:nvSpPr>
        <p:spPr>
          <a:xfrm rot="10800000">
            <a:off x="1509758" y="3507244"/>
            <a:ext cx="470163" cy="548693"/>
          </a:xfrm>
          <a:prstGeom prst="downArrow">
            <a:avLst/>
          </a:prstGeom>
          <a:solidFill>
            <a:schemeClr val="tx1">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cs typeface="Arial" panose="020B0604020202020204" pitchFamily="34" charset="0"/>
            </a:endParaRPr>
          </a:p>
        </p:txBody>
      </p:sp>
      <p:sp>
        <p:nvSpPr>
          <p:cNvPr id="76" name="Rectangle: Rounded Corners 75">
            <a:extLst>
              <a:ext uri="{FF2B5EF4-FFF2-40B4-BE49-F238E27FC236}">
                <a16:creationId xmlns:a16="http://schemas.microsoft.com/office/drawing/2014/main" id="{B4528CB5-220F-4063-B332-6A149561ABD5}"/>
              </a:ext>
            </a:extLst>
          </p:cNvPr>
          <p:cNvSpPr/>
          <p:nvPr/>
        </p:nvSpPr>
        <p:spPr>
          <a:xfrm>
            <a:off x="2949388" y="5433301"/>
            <a:ext cx="2353785" cy="759534"/>
          </a:xfrm>
          <a:prstGeom prst="roundRect">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B4B4B"/>
              </a:solidFill>
              <a:effectLst/>
              <a:uLnTx/>
              <a:uFillTx/>
              <a:latin typeface="Gotham Book"/>
              <a:ea typeface="+mn-ea"/>
              <a:cs typeface="+mn-cs"/>
            </a:endParaRPr>
          </a:p>
        </p:txBody>
      </p:sp>
      <p:sp>
        <p:nvSpPr>
          <p:cNvPr id="77" name="Rectangle: Rounded Corners 76">
            <a:extLst>
              <a:ext uri="{FF2B5EF4-FFF2-40B4-BE49-F238E27FC236}">
                <a16:creationId xmlns:a16="http://schemas.microsoft.com/office/drawing/2014/main" id="{07F40D4F-EBFC-4A05-84B7-C4CFE8E1BDA9}"/>
              </a:ext>
            </a:extLst>
          </p:cNvPr>
          <p:cNvSpPr/>
          <p:nvPr/>
        </p:nvSpPr>
        <p:spPr>
          <a:xfrm>
            <a:off x="5842031" y="5377936"/>
            <a:ext cx="1855506" cy="796219"/>
          </a:xfrm>
          <a:prstGeom prst="roundRect">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B4B4B"/>
              </a:solidFill>
              <a:effectLst/>
              <a:uLnTx/>
              <a:uFillTx/>
              <a:latin typeface="Gotham Book"/>
              <a:ea typeface="+mn-ea"/>
              <a:cs typeface="+mn-cs"/>
            </a:endParaRPr>
          </a:p>
        </p:txBody>
      </p:sp>
      <p:pic>
        <p:nvPicPr>
          <p:cNvPr id="78" name="Picture 77">
            <a:extLst>
              <a:ext uri="{FF2B5EF4-FFF2-40B4-BE49-F238E27FC236}">
                <a16:creationId xmlns:a16="http://schemas.microsoft.com/office/drawing/2014/main" id="{6E95E7B0-2467-4C26-929A-670C303B755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77170" y="5504290"/>
            <a:ext cx="668591" cy="637613"/>
          </a:xfrm>
          <a:prstGeom prst="rect">
            <a:avLst/>
          </a:prstGeom>
        </p:spPr>
      </p:pic>
      <p:sp>
        <p:nvSpPr>
          <p:cNvPr id="79" name="Rectangle 78">
            <a:extLst>
              <a:ext uri="{FF2B5EF4-FFF2-40B4-BE49-F238E27FC236}">
                <a16:creationId xmlns:a16="http://schemas.microsoft.com/office/drawing/2014/main" id="{576EA98E-5014-4BC6-B4AC-0477671CCDE7}"/>
              </a:ext>
            </a:extLst>
          </p:cNvPr>
          <p:cNvSpPr/>
          <p:nvPr/>
        </p:nvSpPr>
        <p:spPr>
          <a:xfrm>
            <a:off x="3897660" y="5612968"/>
            <a:ext cx="1354716" cy="430887"/>
          </a:xfrm>
          <a:prstGeom prst="rect">
            <a:avLst/>
          </a:prstGeom>
        </p:spPr>
        <p:txBody>
          <a:bodyPr wrap="square">
            <a:spAutoFit/>
          </a:bodyPr>
          <a:lstStyle/>
          <a:p>
            <a:pPr lvl="0" algn="ctr">
              <a:defRPr/>
            </a:pPr>
            <a:r>
              <a:rPr lang="en-US" sz="1100" dirty="0">
                <a:solidFill>
                  <a:srgbClr val="4B4B4B"/>
                </a:solidFill>
              </a:rPr>
              <a:t>Human-relevant assays</a:t>
            </a:r>
          </a:p>
        </p:txBody>
      </p:sp>
      <p:sp>
        <p:nvSpPr>
          <p:cNvPr id="80" name="Rectangle 79">
            <a:extLst>
              <a:ext uri="{FF2B5EF4-FFF2-40B4-BE49-F238E27FC236}">
                <a16:creationId xmlns:a16="http://schemas.microsoft.com/office/drawing/2014/main" id="{76394137-892B-4CDD-A1CE-C8B1DF071DBF}"/>
              </a:ext>
            </a:extLst>
          </p:cNvPr>
          <p:cNvSpPr/>
          <p:nvPr/>
        </p:nvSpPr>
        <p:spPr>
          <a:xfrm>
            <a:off x="6656709" y="5449626"/>
            <a:ext cx="994966" cy="646331"/>
          </a:xfrm>
          <a:prstGeom prst="rect">
            <a:avLst/>
          </a:prstGeom>
        </p:spPr>
        <p:txBody>
          <a:bodyPr wrap="square">
            <a:spAutoFit/>
          </a:bodyPr>
          <a:lstStyle/>
          <a:p>
            <a:pPr lvl="0" algn="ctr">
              <a:defRPr/>
            </a:pPr>
            <a:r>
              <a:rPr lang="en-US" sz="1200" dirty="0">
                <a:solidFill>
                  <a:srgbClr val="4B4B4B"/>
                </a:solidFill>
              </a:rPr>
              <a:t>Chemistry Design &amp; Synthesis</a:t>
            </a:r>
          </a:p>
        </p:txBody>
      </p:sp>
      <p:sp>
        <p:nvSpPr>
          <p:cNvPr id="82" name="Rectangle 81">
            <a:extLst>
              <a:ext uri="{FF2B5EF4-FFF2-40B4-BE49-F238E27FC236}">
                <a16:creationId xmlns:a16="http://schemas.microsoft.com/office/drawing/2014/main" id="{9E504E4D-3F50-49BB-9E28-06A6BF47DE49}"/>
              </a:ext>
            </a:extLst>
          </p:cNvPr>
          <p:cNvSpPr/>
          <p:nvPr/>
        </p:nvSpPr>
        <p:spPr>
          <a:xfrm>
            <a:off x="7796842" y="5438363"/>
            <a:ext cx="1569660"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Experiment</a:t>
            </a:r>
          </a:p>
        </p:txBody>
      </p:sp>
      <p:sp>
        <p:nvSpPr>
          <p:cNvPr id="89" name="Arrow: U-Turn 88">
            <a:extLst>
              <a:ext uri="{FF2B5EF4-FFF2-40B4-BE49-F238E27FC236}">
                <a16:creationId xmlns:a16="http://schemas.microsoft.com/office/drawing/2014/main" id="{CBA02E30-C359-4EF2-88A0-2339224CBE63}"/>
              </a:ext>
            </a:extLst>
          </p:cNvPr>
          <p:cNvSpPr/>
          <p:nvPr/>
        </p:nvSpPr>
        <p:spPr>
          <a:xfrm rot="5400000">
            <a:off x="7118736" y="2926348"/>
            <a:ext cx="1206363" cy="3056145"/>
          </a:xfrm>
          <a:prstGeom prst="uturnArrow">
            <a:avLst>
              <a:gd name="adj1" fmla="val 17892"/>
              <a:gd name="adj2" fmla="val 14133"/>
              <a:gd name="adj3" fmla="val 0"/>
              <a:gd name="adj4" fmla="val 46292"/>
              <a:gd name="adj5" fmla="val 10000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Arrow: Down 89">
            <a:extLst>
              <a:ext uri="{FF2B5EF4-FFF2-40B4-BE49-F238E27FC236}">
                <a16:creationId xmlns:a16="http://schemas.microsoft.com/office/drawing/2014/main" id="{C399EC1B-D717-49FD-B198-5D9A218555D9}"/>
              </a:ext>
            </a:extLst>
          </p:cNvPr>
          <p:cNvSpPr/>
          <p:nvPr/>
        </p:nvSpPr>
        <p:spPr>
          <a:xfrm rot="5400000">
            <a:off x="3564776" y="3876089"/>
            <a:ext cx="495659" cy="2027344"/>
          </a:xfrm>
          <a:prstGeom prst="downArrow">
            <a:avLst>
              <a:gd name="adj1" fmla="val 50528"/>
              <a:gd name="adj2" fmla="val 61125"/>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cs typeface="Arial" panose="020B0604020202020204" pitchFamily="34" charset="0"/>
            </a:endParaRPr>
          </a:p>
        </p:txBody>
      </p:sp>
      <p:grpSp>
        <p:nvGrpSpPr>
          <p:cNvPr id="63" name="Group 62">
            <a:extLst>
              <a:ext uri="{FF2B5EF4-FFF2-40B4-BE49-F238E27FC236}">
                <a16:creationId xmlns:a16="http://schemas.microsoft.com/office/drawing/2014/main" id="{0F762847-0AD1-4CD4-B8DA-B951A2FF01EF}"/>
              </a:ext>
            </a:extLst>
          </p:cNvPr>
          <p:cNvGrpSpPr/>
          <p:nvPr/>
        </p:nvGrpSpPr>
        <p:grpSpPr>
          <a:xfrm>
            <a:off x="4324276" y="4362041"/>
            <a:ext cx="2793107" cy="957988"/>
            <a:chOff x="5766071" y="4663088"/>
            <a:chExt cx="2144108" cy="735392"/>
          </a:xfrm>
        </p:grpSpPr>
        <p:sp>
          <p:nvSpPr>
            <p:cNvPr id="75" name="Rounded Rectangle 22">
              <a:extLst>
                <a:ext uri="{FF2B5EF4-FFF2-40B4-BE49-F238E27FC236}">
                  <a16:creationId xmlns:a16="http://schemas.microsoft.com/office/drawing/2014/main" id="{76865F65-EB4C-4DB9-B760-A43B36436C45}"/>
                </a:ext>
              </a:extLst>
            </p:cNvPr>
            <p:cNvSpPr/>
            <p:nvPr/>
          </p:nvSpPr>
          <p:spPr>
            <a:xfrm>
              <a:off x="5766071" y="4663088"/>
              <a:ext cx="2048384" cy="714600"/>
            </a:xfrm>
            <a:prstGeom prst="roundRect">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4" name="TextBox 83">
              <a:extLst>
                <a:ext uri="{FF2B5EF4-FFF2-40B4-BE49-F238E27FC236}">
                  <a16:creationId xmlns:a16="http://schemas.microsoft.com/office/drawing/2014/main" id="{E6B33EA1-0072-4D89-BB04-D509877A915F}"/>
                </a:ext>
              </a:extLst>
            </p:cNvPr>
            <p:cNvSpPr txBox="1"/>
            <p:nvPr/>
          </p:nvSpPr>
          <p:spPr>
            <a:xfrm>
              <a:off x="6497558" y="4689693"/>
              <a:ext cx="1412621" cy="708787"/>
            </a:xfrm>
            <a:prstGeom prst="rect">
              <a:avLst/>
            </a:prstGeom>
            <a:noFill/>
          </p:spPr>
          <p:txBody>
            <a:bodyPr wrap="square" rtlCol="0">
              <a:spAutoFit/>
            </a:bodyPr>
            <a:lstStyle/>
            <a:p>
              <a:pPr algn="ctr"/>
              <a:r>
                <a:rPr lang="en-US" b="1" dirty="0"/>
                <a:t>Molecular Feature</a:t>
              </a:r>
            </a:p>
            <a:p>
              <a:pPr algn="ctr"/>
              <a:r>
                <a:rPr lang="en-US" b="1" dirty="0"/>
                <a:t>Simulations</a:t>
              </a:r>
            </a:p>
          </p:txBody>
        </p:sp>
        <p:grpSp>
          <p:nvGrpSpPr>
            <p:cNvPr id="85" name="Group 84">
              <a:extLst>
                <a:ext uri="{FF2B5EF4-FFF2-40B4-BE49-F238E27FC236}">
                  <a16:creationId xmlns:a16="http://schemas.microsoft.com/office/drawing/2014/main" id="{C7CA56EF-1401-4CC2-90BF-FC90B56FA0A3}"/>
                </a:ext>
              </a:extLst>
            </p:cNvPr>
            <p:cNvGrpSpPr/>
            <p:nvPr/>
          </p:nvGrpSpPr>
          <p:grpSpPr>
            <a:xfrm>
              <a:off x="5906597" y="4825612"/>
              <a:ext cx="781040" cy="420318"/>
              <a:chOff x="3180953" y="4193934"/>
              <a:chExt cx="1353955" cy="808030"/>
            </a:xfrm>
          </p:grpSpPr>
          <p:sp>
            <p:nvSpPr>
              <p:cNvPr id="86" name="Freeform 195">
                <a:extLst>
                  <a:ext uri="{FF2B5EF4-FFF2-40B4-BE49-F238E27FC236}">
                    <a16:creationId xmlns:a16="http://schemas.microsoft.com/office/drawing/2014/main" id="{F07B735B-DD7F-48D7-BBA6-75A9B2034036}"/>
                  </a:ext>
                </a:extLst>
              </p:cNvPr>
              <p:cNvSpPr/>
              <p:nvPr/>
            </p:nvSpPr>
            <p:spPr>
              <a:xfrm>
                <a:off x="4239994" y="4194315"/>
                <a:ext cx="294914" cy="414431"/>
              </a:xfrm>
              <a:custGeom>
                <a:avLst/>
                <a:gdLst>
                  <a:gd name="connsiteX0" fmla="*/ 0 w 628650"/>
                  <a:gd name="connsiteY0" fmla="*/ 0 h 1720850"/>
                  <a:gd name="connsiteX1" fmla="*/ 342900 w 628650"/>
                  <a:gd name="connsiteY1" fmla="*/ 69850 h 1720850"/>
                  <a:gd name="connsiteX2" fmla="*/ 628650 w 628650"/>
                  <a:gd name="connsiteY2" fmla="*/ 1562100 h 1720850"/>
                  <a:gd name="connsiteX3" fmla="*/ 304800 w 628650"/>
                  <a:gd name="connsiteY3" fmla="*/ 1720850 h 1720850"/>
                  <a:gd name="connsiteX4" fmla="*/ 0 w 628650"/>
                  <a:gd name="connsiteY4" fmla="*/ 0 h 172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1720850">
                    <a:moveTo>
                      <a:pt x="0" y="0"/>
                    </a:moveTo>
                    <a:lnTo>
                      <a:pt x="342900" y="69850"/>
                    </a:lnTo>
                    <a:lnTo>
                      <a:pt x="628650" y="1562100"/>
                    </a:lnTo>
                    <a:lnTo>
                      <a:pt x="304800" y="1720850"/>
                    </a:lnTo>
                    <a:lnTo>
                      <a:pt x="0" y="0"/>
                    </a:lnTo>
                    <a:close/>
                  </a:path>
                </a:pathLst>
              </a:custGeom>
              <a:solidFill>
                <a:schemeClr val="accent1">
                  <a:lumMod val="60000"/>
                  <a:lumOff val="40000"/>
                </a:schemeClr>
              </a:solidFill>
              <a:ln w="25400" cap="flat" cmpd="sng" algn="ctr">
                <a:solidFill>
                  <a:srgbClr val="4F81BD">
                    <a:shade val="50000"/>
                  </a:srgbClr>
                </a:solidFill>
                <a:prstDash val="solid"/>
              </a:ln>
              <a:effectLst/>
            </p:spPr>
            <p:txBody>
              <a:bodyPr rtlCol="0" anchor="ctr"/>
              <a:lstStyle/>
              <a:p>
                <a:pPr algn="ctr"/>
                <a:endParaRPr lang="en-US" kern="0" dirty="0">
                  <a:solidFill>
                    <a:sysClr val="window" lastClr="FFFFFF"/>
                  </a:solidFill>
                </a:endParaRPr>
              </a:p>
            </p:txBody>
          </p:sp>
          <p:sp>
            <p:nvSpPr>
              <p:cNvPr id="87" name="Freeform 196">
                <a:extLst>
                  <a:ext uri="{FF2B5EF4-FFF2-40B4-BE49-F238E27FC236}">
                    <a16:creationId xmlns:a16="http://schemas.microsoft.com/office/drawing/2014/main" id="{80ABF60D-ABD6-4C87-AA90-08C823A611AD}"/>
                  </a:ext>
                </a:extLst>
              </p:cNvPr>
              <p:cNvSpPr/>
              <p:nvPr/>
            </p:nvSpPr>
            <p:spPr>
              <a:xfrm>
                <a:off x="4038883" y="4193934"/>
                <a:ext cx="343561" cy="413525"/>
              </a:xfrm>
              <a:custGeom>
                <a:avLst/>
                <a:gdLst>
                  <a:gd name="connsiteX0" fmla="*/ 430306 w 732348"/>
                  <a:gd name="connsiteY0" fmla="*/ 0 h 1717086"/>
                  <a:gd name="connsiteX1" fmla="*/ 0 w 732348"/>
                  <a:gd name="connsiteY1" fmla="*/ 28963 h 1717086"/>
                  <a:gd name="connsiteX2" fmla="*/ 24826 w 732348"/>
                  <a:gd name="connsiteY2" fmla="*/ 1588821 h 1717086"/>
                  <a:gd name="connsiteX3" fmla="*/ 732348 w 732348"/>
                  <a:gd name="connsiteY3" fmla="*/ 1717086 h 1717086"/>
                  <a:gd name="connsiteX4" fmla="*/ 430306 w 732348"/>
                  <a:gd name="connsiteY4" fmla="*/ 0 h 171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48" h="1717086">
                    <a:moveTo>
                      <a:pt x="430306" y="0"/>
                    </a:moveTo>
                    <a:lnTo>
                      <a:pt x="0" y="28963"/>
                    </a:lnTo>
                    <a:lnTo>
                      <a:pt x="24826" y="1588821"/>
                    </a:lnTo>
                    <a:lnTo>
                      <a:pt x="732348" y="1717086"/>
                    </a:lnTo>
                    <a:lnTo>
                      <a:pt x="430306" y="0"/>
                    </a:lnTo>
                    <a:close/>
                  </a:path>
                </a:pathLst>
              </a:custGeom>
              <a:solidFill>
                <a:srgbClr val="1F497D">
                  <a:lumMod val="50000"/>
                </a:srgbClr>
              </a:solidFill>
              <a:ln w="25400" cap="flat" cmpd="sng" algn="ctr">
                <a:solidFill>
                  <a:srgbClr val="4F81BD">
                    <a:shade val="50000"/>
                  </a:srgbClr>
                </a:solidFill>
                <a:prstDash val="solid"/>
              </a:ln>
              <a:effectLst/>
            </p:spPr>
            <p:txBody>
              <a:bodyPr rtlCol="0" anchor="ctr"/>
              <a:lstStyle/>
              <a:p>
                <a:pPr algn="ctr"/>
                <a:endParaRPr lang="en-US" kern="0" dirty="0">
                  <a:solidFill>
                    <a:sysClr val="window" lastClr="FFFFFF"/>
                  </a:solidFill>
                </a:endParaRPr>
              </a:p>
            </p:txBody>
          </p:sp>
          <p:cxnSp>
            <p:nvCxnSpPr>
              <p:cNvPr id="88" name="Straight Connector 87">
                <a:extLst>
                  <a:ext uri="{FF2B5EF4-FFF2-40B4-BE49-F238E27FC236}">
                    <a16:creationId xmlns:a16="http://schemas.microsoft.com/office/drawing/2014/main" id="{43DC44D3-9927-40E2-BFE8-E7A31E76F4B3}"/>
                  </a:ext>
                </a:extLst>
              </p:cNvPr>
              <p:cNvCxnSpPr/>
              <p:nvPr/>
            </p:nvCxnSpPr>
            <p:spPr>
              <a:xfrm>
                <a:off x="4278033" y="4263374"/>
                <a:ext cx="66480" cy="415"/>
              </a:xfrm>
              <a:prstGeom prst="line">
                <a:avLst/>
              </a:prstGeom>
              <a:noFill/>
              <a:ln w="12700" cap="flat" cmpd="sng" algn="ctr">
                <a:solidFill>
                  <a:srgbClr val="C0504D">
                    <a:lumMod val="50000"/>
                  </a:srgbClr>
                </a:solidFill>
                <a:prstDash val="solid"/>
              </a:ln>
              <a:effectLst/>
            </p:spPr>
          </p:cxnSp>
          <p:sp>
            <p:nvSpPr>
              <p:cNvPr id="93" name="Freeform 198">
                <a:extLst>
                  <a:ext uri="{FF2B5EF4-FFF2-40B4-BE49-F238E27FC236}">
                    <a16:creationId xmlns:a16="http://schemas.microsoft.com/office/drawing/2014/main" id="{7934DBCC-25E7-420B-84F9-80C314439EBE}"/>
                  </a:ext>
                </a:extLst>
              </p:cNvPr>
              <p:cNvSpPr/>
              <p:nvPr/>
            </p:nvSpPr>
            <p:spPr>
              <a:xfrm>
                <a:off x="4029946" y="4194393"/>
                <a:ext cx="294914" cy="500000"/>
              </a:xfrm>
              <a:custGeom>
                <a:avLst/>
                <a:gdLst>
                  <a:gd name="connsiteX0" fmla="*/ 0 w 628650"/>
                  <a:gd name="connsiteY0" fmla="*/ 0 h 1720850"/>
                  <a:gd name="connsiteX1" fmla="*/ 342900 w 628650"/>
                  <a:gd name="connsiteY1" fmla="*/ 69850 h 1720850"/>
                  <a:gd name="connsiteX2" fmla="*/ 628650 w 628650"/>
                  <a:gd name="connsiteY2" fmla="*/ 1562100 h 1720850"/>
                  <a:gd name="connsiteX3" fmla="*/ 304800 w 628650"/>
                  <a:gd name="connsiteY3" fmla="*/ 1720850 h 1720850"/>
                  <a:gd name="connsiteX4" fmla="*/ 0 w 628650"/>
                  <a:gd name="connsiteY4" fmla="*/ 0 h 172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1720850">
                    <a:moveTo>
                      <a:pt x="0" y="0"/>
                    </a:moveTo>
                    <a:lnTo>
                      <a:pt x="342900" y="69850"/>
                    </a:lnTo>
                    <a:lnTo>
                      <a:pt x="628650" y="1562100"/>
                    </a:lnTo>
                    <a:lnTo>
                      <a:pt x="304800" y="1720850"/>
                    </a:lnTo>
                    <a:lnTo>
                      <a:pt x="0" y="0"/>
                    </a:lnTo>
                    <a:close/>
                  </a:path>
                </a:pathLst>
              </a:custGeom>
              <a:solidFill>
                <a:schemeClr val="accent1">
                  <a:lumMod val="60000"/>
                  <a:lumOff val="40000"/>
                </a:schemeClr>
              </a:solidFill>
              <a:ln w="25400" cap="flat" cmpd="sng" algn="ctr">
                <a:solidFill>
                  <a:srgbClr val="4F81BD">
                    <a:shade val="50000"/>
                  </a:srgbClr>
                </a:solidFill>
                <a:prstDash val="solid"/>
              </a:ln>
              <a:effectLst/>
            </p:spPr>
            <p:txBody>
              <a:bodyPr rtlCol="0" anchor="ctr"/>
              <a:lstStyle/>
              <a:p>
                <a:pPr algn="ctr"/>
                <a:endParaRPr lang="en-US" kern="0" dirty="0">
                  <a:solidFill>
                    <a:sysClr val="window" lastClr="FFFFFF"/>
                  </a:solidFill>
                </a:endParaRPr>
              </a:p>
            </p:txBody>
          </p:sp>
          <p:sp>
            <p:nvSpPr>
              <p:cNvPr id="94" name="Freeform 199">
                <a:extLst>
                  <a:ext uri="{FF2B5EF4-FFF2-40B4-BE49-F238E27FC236}">
                    <a16:creationId xmlns:a16="http://schemas.microsoft.com/office/drawing/2014/main" id="{543878DF-269E-4011-9C3D-5656D76DE8D8}"/>
                  </a:ext>
                </a:extLst>
              </p:cNvPr>
              <p:cNvSpPr/>
              <p:nvPr/>
            </p:nvSpPr>
            <p:spPr>
              <a:xfrm>
                <a:off x="3828835" y="4193934"/>
                <a:ext cx="343561" cy="498906"/>
              </a:xfrm>
              <a:custGeom>
                <a:avLst/>
                <a:gdLst>
                  <a:gd name="connsiteX0" fmla="*/ 430306 w 732348"/>
                  <a:gd name="connsiteY0" fmla="*/ 0 h 1717086"/>
                  <a:gd name="connsiteX1" fmla="*/ 0 w 732348"/>
                  <a:gd name="connsiteY1" fmla="*/ 28963 h 1717086"/>
                  <a:gd name="connsiteX2" fmla="*/ 24826 w 732348"/>
                  <a:gd name="connsiteY2" fmla="*/ 1588821 h 1717086"/>
                  <a:gd name="connsiteX3" fmla="*/ 732348 w 732348"/>
                  <a:gd name="connsiteY3" fmla="*/ 1717086 h 1717086"/>
                  <a:gd name="connsiteX4" fmla="*/ 430306 w 732348"/>
                  <a:gd name="connsiteY4" fmla="*/ 0 h 171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48" h="1717086">
                    <a:moveTo>
                      <a:pt x="430306" y="0"/>
                    </a:moveTo>
                    <a:lnTo>
                      <a:pt x="0" y="28963"/>
                    </a:lnTo>
                    <a:lnTo>
                      <a:pt x="24826" y="1588821"/>
                    </a:lnTo>
                    <a:lnTo>
                      <a:pt x="732348" y="1717086"/>
                    </a:lnTo>
                    <a:lnTo>
                      <a:pt x="430306" y="0"/>
                    </a:lnTo>
                    <a:close/>
                  </a:path>
                </a:pathLst>
              </a:custGeom>
              <a:solidFill>
                <a:srgbClr val="1F497D">
                  <a:lumMod val="50000"/>
                </a:srgbClr>
              </a:solidFill>
              <a:ln w="25400" cap="flat" cmpd="sng" algn="ctr">
                <a:solidFill>
                  <a:srgbClr val="4F81BD">
                    <a:shade val="50000"/>
                  </a:srgbClr>
                </a:solidFill>
                <a:prstDash val="solid"/>
              </a:ln>
              <a:effectLst/>
            </p:spPr>
            <p:txBody>
              <a:bodyPr rtlCol="0" anchor="ctr"/>
              <a:lstStyle/>
              <a:p>
                <a:pPr algn="ctr"/>
                <a:endParaRPr lang="en-US" kern="0" dirty="0">
                  <a:solidFill>
                    <a:sysClr val="window" lastClr="FFFFFF"/>
                  </a:solidFill>
                </a:endParaRPr>
              </a:p>
            </p:txBody>
          </p:sp>
          <p:cxnSp>
            <p:nvCxnSpPr>
              <p:cNvPr id="95" name="Straight Connector 94">
                <a:extLst>
                  <a:ext uri="{FF2B5EF4-FFF2-40B4-BE49-F238E27FC236}">
                    <a16:creationId xmlns:a16="http://schemas.microsoft.com/office/drawing/2014/main" id="{6D316AA1-13D7-43C4-93B6-5FA8CC7AF3EC}"/>
                  </a:ext>
                </a:extLst>
              </p:cNvPr>
              <p:cNvCxnSpPr/>
              <p:nvPr/>
            </p:nvCxnSpPr>
            <p:spPr>
              <a:xfrm>
                <a:off x="4067985" y="4278307"/>
                <a:ext cx="66480" cy="501"/>
              </a:xfrm>
              <a:prstGeom prst="line">
                <a:avLst/>
              </a:prstGeom>
              <a:noFill/>
              <a:ln w="12700" cap="flat" cmpd="sng" algn="ctr">
                <a:solidFill>
                  <a:srgbClr val="C0504D">
                    <a:lumMod val="50000"/>
                  </a:srgbClr>
                </a:solidFill>
                <a:prstDash val="solid"/>
              </a:ln>
              <a:effectLst/>
            </p:spPr>
          </p:cxnSp>
          <p:sp>
            <p:nvSpPr>
              <p:cNvPr id="97" name="Freeform 201">
                <a:extLst>
                  <a:ext uri="{FF2B5EF4-FFF2-40B4-BE49-F238E27FC236}">
                    <a16:creationId xmlns:a16="http://schemas.microsoft.com/office/drawing/2014/main" id="{D67271EF-67A2-4C82-AB0B-EA7F83590D4C}"/>
                  </a:ext>
                </a:extLst>
              </p:cNvPr>
              <p:cNvSpPr/>
              <p:nvPr/>
            </p:nvSpPr>
            <p:spPr>
              <a:xfrm>
                <a:off x="3811029" y="4194478"/>
                <a:ext cx="294914" cy="593003"/>
              </a:xfrm>
              <a:custGeom>
                <a:avLst/>
                <a:gdLst>
                  <a:gd name="connsiteX0" fmla="*/ 0 w 628650"/>
                  <a:gd name="connsiteY0" fmla="*/ 0 h 1720850"/>
                  <a:gd name="connsiteX1" fmla="*/ 342900 w 628650"/>
                  <a:gd name="connsiteY1" fmla="*/ 69850 h 1720850"/>
                  <a:gd name="connsiteX2" fmla="*/ 628650 w 628650"/>
                  <a:gd name="connsiteY2" fmla="*/ 1562100 h 1720850"/>
                  <a:gd name="connsiteX3" fmla="*/ 304800 w 628650"/>
                  <a:gd name="connsiteY3" fmla="*/ 1720850 h 1720850"/>
                  <a:gd name="connsiteX4" fmla="*/ 0 w 628650"/>
                  <a:gd name="connsiteY4" fmla="*/ 0 h 172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1720850">
                    <a:moveTo>
                      <a:pt x="0" y="0"/>
                    </a:moveTo>
                    <a:lnTo>
                      <a:pt x="342900" y="69850"/>
                    </a:lnTo>
                    <a:lnTo>
                      <a:pt x="628650" y="1562100"/>
                    </a:lnTo>
                    <a:lnTo>
                      <a:pt x="304800" y="1720850"/>
                    </a:lnTo>
                    <a:lnTo>
                      <a:pt x="0" y="0"/>
                    </a:lnTo>
                    <a:close/>
                  </a:path>
                </a:pathLst>
              </a:custGeom>
              <a:solidFill>
                <a:schemeClr val="accent1">
                  <a:lumMod val="60000"/>
                  <a:lumOff val="40000"/>
                </a:schemeClr>
              </a:solidFill>
              <a:ln w="25400" cap="flat" cmpd="sng" algn="ctr">
                <a:solidFill>
                  <a:srgbClr val="4F81BD">
                    <a:shade val="50000"/>
                  </a:srgbClr>
                </a:solidFill>
                <a:prstDash val="solid"/>
              </a:ln>
              <a:effectLst/>
            </p:spPr>
            <p:txBody>
              <a:bodyPr rtlCol="0" anchor="ctr"/>
              <a:lstStyle/>
              <a:p>
                <a:pPr algn="ctr"/>
                <a:endParaRPr lang="en-US" kern="0" dirty="0">
                  <a:solidFill>
                    <a:sysClr val="window" lastClr="FFFFFF"/>
                  </a:solidFill>
                </a:endParaRPr>
              </a:p>
            </p:txBody>
          </p:sp>
          <p:sp>
            <p:nvSpPr>
              <p:cNvPr id="98" name="Freeform 202">
                <a:extLst>
                  <a:ext uri="{FF2B5EF4-FFF2-40B4-BE49-F238E27FC236}">
                    <a16:creationId xmlns:a16="http://schemas.microsoft.com/office/drawing/2014/main" id="{2EB85259-4853-45BE-96A2-7A132FE140AF}"/>
                  </a:ext>
                </a:extLst>
              </p:cNvPr>
              <p:cNvSpPr/>
              <p:nvPr/>
            </p:nvSpPr>
            <p:spPr>
              <a:xfrm>
                <a:off x="3609918" y="4193934"/>
                <a:ext cx="343561" cy="591705"/>
              </a:xfrm>
              <a:custGeom>
                <a:avLst/>
                <a:gdLst>
                  <a:gd name="connsiteX0" fmla="*/ 430306 w 732348"/>
                  <a:gd name="connsiteY0" fmla="*/ 0 h 1717086"/>
                  <a:gd name="connsiteX1" fmla="*/ 0 w 732348"/>
                  <a:gd name="connsiteY1" fmla="*/ 28963 h 1717086"/>
                  <a:gd name="connsiteX2" fmla="*/ 24826 w 732348"/>
                  <a:gd name="connsiteY2" fmla="*/ 1588821 h 1717086"/>
                  <a:gd name="connsiteX3" fmla="*/ 732348 w 732348"/>
                  <a:gd name="connsiteY3" fmla="*/ 1717086 h 1717086"/>
                  <a:gd name="connsiteX4" fmla="*/ 430306 w 732348"/>
                  <a:gd name="connsiteY4" fmla="*/ 0 h 171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48" h="1717086">
                    <a:moveTo>
                      <a:pt x="430306" y="0"/>
                    </a:moveTo>
                    <a:lnTo>
                      <a:pt x="0" y="28963"/>
                    </a:lnTo>
                    <a:lnTo>
                      <a:pt x="24826" y="1588821"/>
                    </a:lnTo>
                    <a:lnTo>
                      <a:pt x="732348" y="1717086"/>
                    </a:lnTo>
                    <a:lnTo>
                      <a:pt x="430306" y="0"/>
                    </a:lnTo>
                    <a:close/>
                  </a:path>
                </a:pathLst>
              </a:custGeom>
              <a:solidFill>
                <a:srgbClr val="1F497D">
                  <a:lumMod val="50000"/>
                </a:srgbClr>
              </a:solidFill>
              <a:ln w="25400" cap="flat" cmpd="sng" algn="ctr">
                <a:solidFill>
                  <a:srgbClr val="4F81BD">
                    <a:shade val="50000"/>
                  </a:srgbClr>
                </a:solidFill>
                <a:prstDash val="solid"/>
              </a:ln>
              <a:effectLst/>
            </p:spPr>
            <p:txBody>
              <a:bodyPr rtlCol="0" anchor="ctr"/>
              <a:lstStyle/>
              <a:p>
                <a:pPr algn="ctr"/>
                <a:endParaRPr lang="en-US" kern="0" dirty="0">
                  <a:solidFill>
                    <a:sysClr val="window" lastClr="FFFFFF"/>
                  </a:solidFill>
                </a:endParaRPr>
              </a:p>
            </p:txBody>
          </p:sp>
          <p:cxnSp>
            <p:nvCxnSpPr>
              <p:cNvPr id="99" name="Straight Connector 98">
                <a:extLst>
                  <a:ext uri="{FF2B5EF4-FFF2-40B4-BE49-F238E27FC236}">
                    <a16:creationId xmlns:a16="http://schemas.microsoft.com/office/drawing/2014/main" id="{3DF52502-D032-4D08-A113-F79C0E6CCE50}"/>
                  </a:ext>
                </a:extLst>
              </p:cNvPr>
              <p:cNvCxnSpPr/>
              <p:nvPr/>
            </p:nvCxnSpPr>
            <p:spPr>
              <a:xfrm>
                <a:off x="3849068" y="4294538"/>
                <a:ext cx="66480" cy="594"/>
              </a:xfrm>
              <a:prstGeom prst="line">
                <a:avLst/>
              </a:prstGeom>
              <a:noFill/>
              <a:ln w="12700" cap="flat" cmpd="sng" algn="ctr">
                <a:solidFill>
                  <a:srgbClr val="C0504D">
                    <a:lumMod val="50000"/>
                  </a:srgbClr>
                </a:solidFill>
                <a:prstDash val="solid"/>
              </a:ln>
              <a:effectLst/>
            </p:spPr>
          </p:cxnSp>
          <p:sp>
            <p:nvSpPr>
              <p:cNvPr id="100" name="Freeform 204">
                <a:extLst>
                  <a:ext uri="{FF2B5EF4-FFF2-40B4-BE49-F238E27FC236}">
                    <a16:creationId xmlns:a16="http://schemas.microsoft.com/office/drawing/2014/main" id="{F45F87BF-8CCF-4B74-9223-0264BB6FA367}"/>
                  </a:ext>
                </a:extLst>
              </p:cNvPr>
              <p:cNvSpPr/>
              <p:nvPr/>
            </p:nvSpPr>
            <p:spPr>
              <a:xfrm>
                <a:off x="3596547" y="4194577"/>
                <a:ext cx="294914" cy="700146"/>
              </a:xfrm>
              <a:custGeom>
                <a:avLst/>
                <a:gdLst>
                  <a:gd name="connsiteX0" fmla="*/ 0 w 628650"/>
                  <a:gd name="connsiteY0" fmla="*/ 0 h 1720850"/>
                  <a:gd name="connsiteX1" fmla="*/ 342900 w 628650"/>
                  <a:gd name="connsiteY1" fmla="*/ 69850 h 1720850"/>
                  <a:gd name="connsiteX2" fmla="*/ 628650 w 628650"/>
                  <a:gd name="connsiteY2" fmla="*/ 1562100 h 1720850"/>
                  <a:gd name="connsiteX3" fmla="*/ 304800 w 628650"/>
                  <a:gd name="connsiteY3" fmla="*/ 1720850 h 1720850"/>
                  <a:gd name="connsiteX4" fmla="*/ 0 w 628650"/>
                  <a:gd name="connsiteY4" fmla="*/ 0 h 172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1720850">
                    <a:moveTo>
                      <a:pt x="0" y="0"/>
                    </a:moveTo>
                    <a:lnTo>
                      <a:pt x="342900" y="69850"/>
                    </a:lnTo>
                    <a:lnTo>
                      <a:pt x="628650" y="1562100"/>
                    </a:lnTo>
                    <a:lnTo>
                      <a:pt x="304800" y="1720850"/>
                    </a:lnTo>
                    <a:lnTo>
                      <a:pt x="0" y="0"/>
                    </a:lnTo>
                    <a:close/>
                  </a:path>
                </a:pathLst>
              </a:custGeom>
              <a:solidFill>
                <a:schemeClr val="accent1">
                  <a:lumMod val="60000"/>
                  <a:lumOff val="40000"/>
                </a:schemeClr>
              </a:solidFill>
              <a:ln w="25400" cap="flat" cmpd="sng" algn="ctr">
                <a:solidFill>
                  <a:srgbClr val="4F81BD">
                    <a:shade val="50000"/>
                  </a:srgbClr>
                </a:solidFill>
                <a:prstDash val="solid"/>
              </a:ln>
              <a:effectLst/>
            </p:spPr>
            <p:txBody>
              <a:bodyPr rtlCol="0" anchor="ctr"/>
              <a:lstStyle/>
              <a:p>
                <a:pPr algn="ctr"/>
                <a:endParaRPr lang="en-US" kern="0" dirty="0">
                  <a:solidFill>
                    <a:sysClr val="window" lastClr="FFFFFF"/>
                  </a:solidFill>
                </a:endParaRPr>
              </a:p>
            </p:txBody>
          </p:sp>
          <p:sp>
            <p:nvSpPr>
              <p:cNvPr id="101" name="Freeform 205">
                <a:extLst>
                  <a:ext uri="{FF2B5EF4-FFF2-40B4-BE49-F238E27FC236}">
                    <a16:creationId xmlns:a16="http://schemas.microsoft.com/office/drawing/2014/main" id="{428245C5-506F-4EB9-8D74-A1A064493393}"/>
                  </a:ext>
                </a:extLst>
              </p:cNvPr>
              <p:cNvSpPr/>
              <p:nvPr/>
            </p:nvSpPr>
            <p:spPr>
              <a:xfrm>
                <a:off x="3395436" y="4193934"/>
                <a:ext cx="343561" cy="698615"/>
              </a:xfrm>
              <a:custGeom>
                <a:avLst/>
                <a:gdLst>
                  <a:gd name="connsiteX0" fmla="*/ 430306 w 732348"/>
                  <a:gd name="connsiteY0" fmla="*/ 0 h 1717086"/>
                  <a:gd name="connsiteX1" fmla="*/ 0 w 732348"/>
                  <a:gd name="connsiteY1" fmla="*/ 28963 h 1717086"/>
                  <a:gd name="connsiteX2" fmla="*/ 24826 w 732348"/>
                  <a:gd name="connsiteY2" fmla="*/ 1588821 h 1717086"/>
                  <a:gd name="connsiteX3" fmla="*/ 732348 w 732348"/>
                  <a:gd name="connsiteY3" fmla="*/ 1717086 h 1717086"/>
                  <a:gd name="connsiteX4" fmla="*/ 430306 w 732348"/>
                  <a:gd name="connsiteY4" fmla="*/ 0 h 171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48" h="1717086">
                    <a:moveTo>
                      <a:pt x="430306" y="0"/>
                    </a:moveTo>
                    <a:lnTo>
                      <a:pt x="0" y="28963"/>
                    </a:lnTo>
                    <a:lnTo>
                      <a:pt x="24826" y="1588821"/>
                    </a:lnTo>
                    <a:lnTo>
                      <a:pt x="732348" y="1717086"/>
                    </a:lnTo>
                    <a:lnTo>
                      <a:pt x="430306" y="0"/>
                    </a:lnTo>
                    <a:close/>
                  </a:path>
                </a:pathLst>
              </a:custGeom>
              <a:solidFill>
                <a:srgbClr val="1F497D">
                  <a:lumMod val="50000"/>
                </a:srgbClr>
              </a:solidFill>
              <a:ln w="25400" cap="flat" cmpd="sng" algn="ctr">
                <a:solidFill>
                  <a:srgbClr val="4F81BD">
                    <a:shade val="50000"/>
                  </a:srgbClr>
                </a:solidFill>
                <a:prstDash val="solid"/>
              </a:ln>
              <a:effectLst/>
            </p:spPr>
            <p:txBody>
              <a:bodyPr rtlCol="0" anchor="ctr"/>
              <a:lstStyle/>
              <a:p>
                <a:pPr algn="ctr"/>
                <a:endParaRPr lang="en-US" kern="0" dirty="0">
                  <a:solidFill>
                    <a:sysClr val="window" lastClr="FFFFFF"/>
                  </a:solidFill>
                </a:endParaRPr>
              </a:p>
            </p:txBody>
          </p:sp>
          <p:cxnSp>
            <p:nvCxnSpPr>
              <p:cNvPr id="102" name="Straight Connector 101">
                <a:extLst>
                  <a:ext uri="{FF2B5EF4-FFF2-40B4-BE49-F238E27FC236}">
                    <a16:creationId xmlns:a16="http://schemas.microsoft.com/office/drawing/2014/main" id="{86661F55-5A6D-4FE4-B94F-60C98E4D7A89}"/>
                  </a:ext>
                </a:extLst>
              </p:cNvPr>
              <p:cNvCxnSpPr/>
              <p:nvPr/>
            </p:nvCxnSpPr>
            <p:spPr>
              <a:xfrm>
                <a:off x="3634586" y="4313236"/>
                <a:ext cx="66480" cy="701"/>
              </a:xfrm>
              <a:prstGeom prst="line">
                <a:avLst/>
              </a:prstGeom>
              <a:noFill/>
              <a:ln w="12700" cap="flat" cmpd="sng" algn="ctr">
                <a:solidFill>
                  <a:srgbClr val="C0504D">
                    <a:lumMod val="50000"/>
                  </a:srgbClr>
                </a:solidFill>
                <a:prstDash val="solid"/>
              </a:ln>
              <a:effectLst/>
            </p:spPr>
          </p:cxnSp>
          <p:sp>
            <p:nvSpPr>
              <p:cNvPr id="104" name="Freeform 207">
                <a:extLst>
                  <a:ext uri="{FF2B5EF4-FFF2-40B4-BE49-F238E27FC236}">
                    <a16:creationId xmlns:a16="http://schemas.microsoft.com/office/drawing/2014/main" id="{4B09B1DD-6D22-47BE-9BFA-F7053F29159E}"/>
                  </a:ext>
                </a:extLst>
              </p:cNvPr>
              <p:cNvSpPr/>
              <p:nvPr/>
            </p:nvSpPr>
            <p:spPr>
              <a:xfrm>
                <a:off x="3382064" y="4194675"/>
                <a:ext cx="294914" cy="807289"/>
              </a:xfrm>
              <a:custGeom>
                <a:avLst/>
                <a:gdLst>
                  <a:gd name="connsiteX0" fmla="*/ 0 w 628650"/>
                  <a:gd name="connsiteY0" fmla="*/ 0 h 1720850"/>
                  <a:gd name="connsiteX1" fmla="*/ 342900 w 628650"/>
                  <a:gd name="connsiteY1" fmla="*/ 69850 h 1720850"/>
                  <a:gd name="connsiteX2" fmla="*/ 628650 w 628650"/>
                  <a:gd name="connsiteY2" fmla="*/ 1562100 h 1720850"/>
                  <a:gd name="connsiteX3" fmla="*/ 304800 w 628650"/>
                  <a:gd name="connsiteY3" fmla="*/ 1720850 h 1720850"/>
                  <a:gd name="connsiteX4" fmla="*/ 0 w 628650"/>
                  <a:gd name="connsiteY4" fmla="*/ 0 h 172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1720850">
                    <a:moveTo>
                      <a:pt x="0" y="0"/>
                    </a:moveTo>
                    <a:lnTo>
                      <a:pt x="342900" y="69850"/>
                    </a:lnTo>
                    <a:lnTo>
                      <a:pt x="628650" y="1562100"/>
                    </a:lnTo>
                    <a:lnTo>
                      <a:pt x="304800" y="1720850"/>
                    </a:lnTo>
                    <a:lnTo>
                      <a:pt x="0" y="0"/>
                    </a:lnTo>
                    <a:close/>
                  </a:path>
                </a:pathLst>
              </a:custGeom>
              <a:solidFill>
                <a:schemeClr val="accent1">
                  <a:lumMod val="60000"/>
                  <a:lumOff val="40000"/>
                </a:schemeClr>
              </a:solidFill>
              <a:ln w="25400" cap="flat" cmpd="sng" algn="ctr">
                <a:solidFill>
                  <a:srgbClr val="4F81BD">
                    <a:shade val="50000"/>
                  </a:srgbClr>
                </a:solidFill>
                <a:prstDash val="solid"/>
              </a:ln>
              <a:effectLst/>
            </p:spPr>
            <p:txBody>
              <a:bodyPr rtlCol="0" anchor="ctr"/>
              <a:lstStyle/>
              <a:p>
                <a:pPr algn="ctr"/>
                <a:endParaRPr lang="en-US" kern="0" dirty="0">
                  <a:solidFill>
                    <a:sysClr val="window" lastClr="FFFFFF"/>
                  </a:solidFill>
                </a:endParaRPr>
              </a:p>
            </p:txBody>
          </p:sp>
          <p:sp>
            <p:nvSpPr>
              <p:cNvPr id="105" name="Freeform 208">
                <a:extLst>
                  <a:ext uri="{FF2B5EF4-FFF2-40B4-BE49-F238E27FC236}">
                    <a16:creationId xmlns:a16="http://schemas.microsoft.com/office/drawing/2014/main" id="{735B40A0-B06E-4B99-9510-231F3CC224F8}"/>
                  </a:ext>
                </a:extLst>
              </p:cNvPr>
              <p:cNvSpPr/>
              <p:nvPr/>
            </p:nvSpPr>
            <p:spPr>
              <a:xfrm>
                <a:off x="3180953" y="4193934"/>
                <a:ext cx="343561" cy="805523"/>
              </a:xfrm>
              <a:custGeom>
                <a:avLst/>
                <a:gdLst>
                  <a:gd name="connsiteX0" fmla="*/ 430306 w 732348"/>
                  <a:gd name="connsiteY0" fmla="*/ 0 h 1717086"/>
                  <a:gd name="connsiteX1" fmla="*/ 0 w 732348"/>
                  <a:gd name="connsiteY1" fmla="*/ 28963 h 1717086"/>
                  <a:gd name="connsiteX2" fmla="*/ 24826 w 732348"/>
                  <a:gd name="connsiteY2" fmla="*/ 1588821 h 1717086"/>
                  <a:gd name="connsiteX3" fmla="*/ 732348 w 732348"/>
                  <a:gd name="connsiteY3" fmla="*/ 1717086 h 1717086"/>
                  <a:gd name="connsiteX4" fmla="*/ 430306 w 732348"/>
                  <a:gd name="connsiteY4" fmla="*/ 0 h 171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48" h="1717086">
                    <a:moveTo>
                      <a:pt x="430306" y="0"/>
                    </a:moveTo>
                    <a:lnTo>
                      <a:pt x="0" y="28963"/>
                    </a:lnTo>
                    <a:lnTo>
                      <a:pt x="24826" y="1588821"/>
                    </a:lnTo>
                    <a:lnTo>
                      <a:pt x="732348" y="1717086"/>
                    </a:lnTo>
                    <a:lnTo>
                      <a:pt x="430306" y="0"/>
                    </a:lnTo>
                    <a:close/>
                  </a:path>
                </a:pathLst>
              </a:custGeom>
              <a:solidFill>
                <a:srgbClr val="1F497D">
                  <a:lumMod val="50000"/>
                </a:srgbClr>
              </a:solidFill>
              <a:ln w="25400" cap="flat" cmpd="sng" algn="ctr">
                <a:solidFill>
                  <a:srgbClr val="4F81BD">
                    <a:shade val="50000"/>
                  </a:srgbClr>
                </a:solidFill>
                <a:prstDash val="solid"/>
              </a:ln>
              <a:effectLst/>
            </p:spPr>
            <p:txBody>
              <a:bodyPr rtlCol="0" anchor="ctr"/>
              <a:lstStyle/>
              <a:p>
                <a:pPr algn="ctr"/>
                <a:endParaRPr lang="en-US" kern="0" dirty="0">
                  <a:solidFill>
                    <a:sysClr val="window" lastClr="FFFFFF"/>
                  </a:solidFill>
                </a:endParaRPr>
              </a:p>
            </p:txBody>
          </p:sp>
          <p:cxnSp>
            <p:nvCxnSpPr>
              <p:cNvPr id="106" name="Straight Connector 105">
                <a:extLst>
                  <a:ext uri="{FF2B5EF4-FFF2-40B4-BE49-F238E27FC236}">
                    <a16:creationId xmlns:a16="http://schemas.microsoft.com/office/drawing/2014/main" id="{26E0DD95-9C78-4921-90F8-61EABE1566BC}"/>
                  </a:ext>
                </a:extLst>
              </p:cNvPr>
              <p:cNvCxnSpPr/>
              <p:nvPr/>
            </p:nvCxnSpPr>
            <p:spPr>
              <a:xfrm>
                <a:off x="3420103" y="4331934"/>
                <a:ext cx="66480" cy="809"/>
              </a:xfrm>
              <a:prstGeom prst="line">
                <a:avLst/>
              </a:prstGeom>
              <a:noFill/>
              <a:ln w="12700" cap="flat" cmpd="sng" algn="ctr">
                <a:solidFill>
                  <a:srgbClr val="C0504D">
                    <a:lumMod val="50000"/>
                  </a:srgbClr>
                </a:solidFill>
                <a:prstDash val="solid"/>
              </a:ln>
              <a:effectLst/>
            </p:spPr>
          </p:cxnSp>
        </p:grpSp>
      </p:grpSp>
      <p:pic>
        <p:nvPicPr>
          <p:cNvPr id="107" name="Picture 8" descr="Image result for therapeutic window">
            <a:extLst>
              <a:ext uri="{FF2B5EF4-FFF2-40B4-BE49-F238E27FC236}">
                <a16:creationId xmlns:a16="http://schemas.microsoft.com/office/drawing/2014/main" id="{681A515D-77DA-48B8-878E-5E6BE7F408A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2382" t="24724" r="42512" b="19986"/>
          <a:stretch/>
        </p:blipFill>
        <p:spPr bwMode="auto">
          <a:xfrm>
            <a:off x="9184503" y="2725504"/>
            <a:ext cx="720082" cy="4919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8" name="Graphic 107" descr="Man">
            <a:extLst>
              <a:ext uri="{FF2B5EF4-FFF2-40B4-BE49-F238E27FC236}">
                <a16:creationId xmlns:a16="http://schemas.microsoft.com/office/drawing/2014/main" id="{B1796821-90A3-475E-A89E-F80485CDB5C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653057" y="2648879"/>
            <a:ext cx="507608" cy="586606"/>
          </a:xfrm>
          <a:prstGeom prst="rect">
            <a:avLst/>
          </a:prstGeom>
        </p:spPr>
      </p:pic>
      <p:grpSp>
        <p:nvGrpSpPr>
          <p:cNvPr id="10" name="Group 9">
            <a:extLst>
              <a:ext uri="{FF2B5EF4-FFF2-40B4-BE49-F238E27FC236}">
                <a16:creationId xmlns:a16="http://schemas.microsoft.com/office/drawing/2014/main" id="{E92B3CF5-3611-47AB-885D-AF36C08DE6D3}"/>
              </a:ext>
            </a:extLst>
          </p:cNvPr>
          <p:cNvGrpSpPr/>
          <p:nvPr/>
        </p:nvGrpSpPr>
        <p:grpSpPr>
          <a:xfrm>
            <a:off x="3656465" y="1277750"/>
            <a:ext cx="3708656" cy="1561249"/>
            <a:chOff x="4014221" y="1105843"/>
            <a:chExt cx="3708656" cy="1561249"/>
          </a:xfrm>
        </p:grpSpPr>
        <p:sp>
          <p:nvSpPr>
            <p:cNvPr id="11" name="Rounded Rectangle 10">
              <a:extLst>
                <a:ext uri="{FF2B5EF4-FFF2-40B4-BE49-F238E27FC236}">
                  <a16:creationId xmlns:a16="http://schemas.microsoft.com/office/drawing/2014/main" id="{85363F6C-76DE-9445-ABC2-6AD456DC50C2}"/>
                </a:ext>
              </a:extLst>
            </p:cNvPr>
            <p:cNvSpPr/>
            <p:nvPr/>
          </p:nvSpPr>
          <p:spPr>
            <a:xfrm>
              <a:off x="4014221" y="1105843"/>
              <a:ext cx="3708656" cy="1561249"/>
            </a:xfrm>
            <a:prstGeom prst="roundRect">
              <a:avLst/>
            </a:prstGeom>
            <a:solidFill>
              <a:schemeClr val="bg1"/>
            </a:solidFill>
            <a:ln w="38100">
              <a:solidFill>
                <a:schemeClr val="tx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200">
                <a:solidFill>
                  <a:schemeClr val="dk1"/>
                </a:solidFill>
                <a:cs typeface="Arial" panose="020B0604020202020204" pitchFamily="34" charset="0"/>
              </a:endParaRPr>
            </a:p>
          </p:txBody>
        </p:sp>
        <p:grpSp>
          <p:nvGrpSpPr>
            <p:cNvPr id="19" name="Group 18">
              <a:extLst>
                <a:ext uri="{FF2B5EF4-FFF2-40B4-BE49-F238E27FC236}">
                  <a16:creationId xmlns:a16="http://schemas.microsoft.com/office/drawing/2014/main" id="{06ED4AD3-DAA7-4041-AE51-3D57B263867F}"/>
                </a:ext>
              </a:extLst>
            </p:cNvPr>
            <p:cNvGrpSpPr/>
            <p:nvPr/>
          </p:nvGrpSpPr>
          <p:grpSpPr>
            <a:xfrm>
              <a:off x="4682032" y="1535642"/>
              <a:ext cx="2591320" cy="1049791"/>
              <a:chOff x="10286710" y="4912021"/>
              <a:chExt cx="2591320" cy="1133045"/>
            </a:xfrm>
          </p:grpSpPr>
          <p:sp>
            <p:nvSpPr>
              <p:cNvPr id="69" name="Pentagon 162">
                <a:extLst>
                  <a:ext uri="{FF2B5EF4-FFF2-40B4-BE49-F238E27FC236}">
                    <a16:creationId xmlns:a16="http://schemas.microsoft.com/office/drawing/2014/main" id="{A0506B17-15E9-4830-9C19-1435C09E640B}"/>
                  </a:ext>
                </a:extLst>
              </p:cNvPr>
              <p:cNvSpPr/>
              <p:nvPr/>
            </p:nvSpPr>
            <p:spPr bwMode="auto">
              <a:xfrm>
                <a:off x="10286710" y="4912021"/>
                <a:ext cx="2591090" cy="254211"/>
              </a:xfrm>
              <a:prstGeom prst="homePlate">
                <a:avLst/>
              </a:prstGeom>
              <a:solidFill>
                <a:schemeClr val="accent3"/>
              </a:solidFill>
              <a:ln w="9525" cap="flat" cmpd="sng" algn="ctr">
                <a:noFill/>
                <a:prstDash val="solid"/>
                <a:headEnd/>
                <a:tailEn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marR="0" lvl="0" indent="-180975" algn="l" defTabSz="914400" rtl="0" eaLnBrk="0" fontAlgn="auto" latinLnBrk="0" hangingPunct="0">
                  <a:lnSpc>
                    <a:spcPct val="100000"/>
                  </a:lnSpc>
                  <a:spcBef>
                    <a:spcPts val="0"/>
                  </a:spcBef>
                  <a:spcAft>
                    <a:spcPts val="0"/>
                  </a:spcAft>
                  <a:buClr>
                    <a:srgbClr val="FFFFFF"/>
                  </a:buClr>
                  <a:buSzTx/>
                  <a:buFontTx/>
                  <a:buNone/>
                  <a:tabLst/>
                  <a:defRPr/>
                </a:pPr>
                <a:r>
                  <a:rPr kumimoji="0" lang="en-US" sz="1200" b="0" i="0" u="none" strike="noStrike" kern="0" cap="none" spc="0" normalizeH="0" baseline="0" noProof="0" dirty="0">
                    <a:ln>
                      <a:noFill/>
                    </a:ln>
                    <a:solidFill>
                      <a:schemeClr val="bg1"/>
                    </a:solidFill>
                    <a:effectLst/>
                    <a:uLnTx/>
                    <a:uFillTx/>
                    <a:latin typeface="Gotham Book"/>
                    <a:ea typeface="+mn-ea"/>
                    <a:cs typeface="+mn-cs"/>
                  </a:rPr>
                  <a:t> Efficacy</a:t>
                </a:r>
              </a:p>
            </p:txBody>
          </p:sp>
          <p:sp>
            <p:nvSpPr>
              <p:cNvPr id="70" name="Pentagon 163">
                <a:extLst>
                  <a:ext uri="{FF2B5EF4-FFF2-40B4-BE49-F238E27FC236}">
                    <a16:creationId xmlns:a16="http://schemas.microsoft.com/office/drawing/2014/main" id="{038F6C9B-B1A7-4556-A84A-5E0A01331543}"/>
                  </a:ext>
                </a:extLst>
              </p:cNvPr>
              <p:cNvSpPr/>
              <p:nvPr/>
            </p:nvSpPr>
            <p:spPr bwMode="auto">
              <a:xfrm>
                <a:off x="10286940" y="5208229"/>
                <a:ext cx="2591090" cy="254211"/>
              </a:xfrm>
              <a:prstGeom prst="homePlate">
                <a:avLst/>
              </a:prstGeom>
              <a:solidFill>
                <a:schemeClr val="accent3"/>
              </a:solidFill>
              <a:ln w="9525" cap="flat" cmpd="sng" algn="ctr">
                <a:noFill/>
                <a:prstDash val="solid"/>
                <a:headEnd/>
                <a:tailEn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marR="0" lvl="0" indent="-180975" algn="l" defTabSz="914400" rtl="0" eaLnBrk="0" fontAlgn="auto" latinLnBrk="0" hangingPunct="0">
                  <a:lnSpc>
                    <a:spcPct val="100000"/>
                  </a:lnSpc>
                  <a:spcBef>
                    <a:spcPts val="0"/>
                  </a:spcBef>
                  <a:spcAft>
                    <a:spcPts val="0"/>
                  </a:spcAft>
                  <a:buClr>
                    <a:srgbClr val="FFFFFF"/>
                  </a:buClr>
                  <a:buSzTx/>
                  <a:buFontTx/>
                  <a:buNone/>
                  <a:tabLst/>
                  <a:defRPr/>
                </a:pPr>
                <a:r>
                  <a:rPr kumimoji="0" lang="en-US" sz="1200" b="0" i="0" u="none" strike="noStrike" kern="0" cap="none" spc="0" normalizeH="0" baseline="0" noProof="0" dirty="0">
                    <a:ln>
                      <a:noFill/>
                    </a:ln>
                    <a:solidFill>
                      <a:schemeClr val="bg1"/>
                    </a:solidFill>
                    <a:effectLst/>
                    <a:uLnTx/>
                    <a:uFillTx/>
                    <a:latin typeface="Gotham Book"/>
                    <a:ea typeface="+mn-ea"/>
                    <a:cs typeface="+mn-cs"/>
                  </a:rPr>
                  <a:t> Safety</a:t>
                </a:r>
              </a:p>
            </p:txBody>
          </p:sp>
          <p:sp>
            <p:nvSpPr>
              <p:cNvPr id="71" name="Pentagon 164">
                <a:extLst>
                  <a:ext uri="{FF2B5EF4-FFF2-40B4-BE49-F238E27FC236}">
                    <a16:creationId xmlns:a16="http://schemas.microsoft.com/office/drawing/2014/main" id="{5E67E518-E1D4-4FDA-95AA-DFA2CA14C3A4}"/>
                  </a:ext>
                </a:extLst>
              </p:cNvPr>
              <p:cNvSpPr/>
              <p:nvPr/>
            </p:nvSpPr>
            <p:spPr bwMode="auto">
              <a:xfrm>
                <a:off x="10286940" y="5495292"/>
                <a:ext cx="2591090" cy="254211"/>
              </a:xfrm>
              <a:prstGeom prst="homePlate">
                <a:avLst/>
              </a:prstGeom>
              <a:solidFill>
                <a:schemeClr val="accent3"/>
              </a:solidFill>
              <a:ln w="9525" cap="flat" cmpd="sng" algn="ctr">
                <a:noFill/>
                <a:prstDash val="solid"/>
                <a:headEnd/>
                <a:tailEn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marR="0" lvl="0" indent="-180975" algn="l" defTabSz="914400" rtl="0" eaLnBrk="0" fontAlgn="auto" latinLnBrk="0" hangingPunct="0">
                  <a:lnSpc>
                    <a:spcPct val="100000"/>
                  </a:lnSpc>
                  <a:spcBef>
                    <a:spcPts val="0"/>
                  </a:spcBef>
                  <a:spcAft>
                    <a:spcPts val="0"/>
                  </a:spcAft>
                  <a:buClr>
                    <a:srgbClr val="FFFFFF"/>
                  </a:buClr>
                  <a:buSzTx/>
                  <a:buFontTx/>
                  <a:buNone/>
                  <a:tabLst/>
                  <a:defRPr/>
                </a:pPr>
                <a:r>
                  <a:rPr kumimoji="0" lang="en-US" sz="1200" b="0" i="0" u="none" strike="noStrike" kern="0" cap="none" spc="0" normalizeH="0" baseline="0" noProof="0">
                    <a:ln>
                      <a:noFill/>
                    </a:ln>
                    <a:solidFill>
                      <a:schemeClr val="bg1"/>
                    </a:solidFill>
                    <a:effectLst/>
                    <a:uLnTx/>
                    <a:uFillTx/>
                    <a:latin typeface="Gotham Book"/>
                    <a:ea typeface="+mn-ea"/>
                    <a:cs typeface="+mn-cs"/>
                  </a:rPr>
                  <a:t> PK</a:t>
                </a:r>
              </a:p>
            </p:txBody>
          </p:sp>
          <p:sp>
            <p:nvSpPr>
              <p:cNvPr id="72" name="Pentagon 164">
                <a:extLst>
                  <a:ext uri="{FF2B5EF4-FFF2-40B4-BE49-F238E27FC236}">
                    <a16:creationId xmlns:a16="http://schemas.microsoft.com/office/drawing/2014/main" id="{0BCCB12F-02AA-4597-BAEA-6FA72C5EAB5B}"/>
                  </a:ext>
                </a:extLst>
              </p:cNvPr>
              <p:cNvSpPr/>
              <p:nvPr/>
            </p:nvSpPr>
            <p:spPr bwMode="auto">
              <a:xfrm>
                <a:off x="10286710" y="5790855"/>
                <a:ext cx="2591090" cy="254211"/>
              </a:xfrm>
              <a:prstGeom prst="homePlate">
                <a:avLst/>
              </a:prstGeom>
              <a:solidFill>
                <a:schemeClr val="accent3"/>
              </a:solidFill>
              <a:ln w="9525" cap="flat" cmpd="sng" algn="ctr">
                <a:noFill/>
                <a:prstDash val="solid"/>
                <a:headEnd/>
                <a:tailEn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marR="0" lvl="0" indent="-180975" algn="l" defTabSz="914400" rtl="0" eaLnBrk="0" fontAlgn="auto" latinLnBrk="0" hangingPunct="0">
                  <a:lnSpc>
                    <a:spcPct val="100000"/>
                  </a:lnSpc>
                  <a:spcBef>
                    <a:spcPts val="0"/>
                  </a:spcBef>
                  <a:spcAft>
                    <a:spcPts val="0"/>
                  </a:spcAft>
                  <a:buClr>
                    <a:srgbClr val="FFFFFF"/>
                  </a:buClr>
                  <a:buSzTx/>
                  <a:buFontTx/>
                  <a:buNone/>
                  <a:tabLst/>
                  <a:defRPr/>
                </a:pPr>
                <a:r>
                  <a:rPr kumimoji="0" lang="en-US" sz="1200" b="0" i="0" u="none" strike="noStrike" kern="0" cap="none" spc="0" normalizeH="0" baseline="0" noProof="0" dirty="0">
                    <a:ln>
                      <a:noFill/>
                    </a:ln>
                    <a:solidFill>
                      <a:schemeClr val="bg1"/>
                    </a:solidFill>
                    <a:effectLst/>
                    <a:uLnTx/>
                    <a:uFillTx/>
                    <a:latin typeface="Gotham Book"/>
                    <a:ea typeface="+mn-ea"/>
                    <a:cs typeface="+mn-cs"/>
                  </a:rPr>
                  <a:t>Developability</a:t>
                </a:r>
              </a:p>
            </p:txBody>
          </p:sp>
          <p:sp>
            <p:nvSpPr>
              <p:cNvPr id="73" name="Rectangle: Rounded Corners 72">
                <a:extLst>
                  <a:ext uri="{FF2B5EF4-FFF2-40B4-BE49-F238E27FC236}">
                    <a16:creationId xmlns:a16="http://schemas.microsoft.com/office/drawing/2014/main" id="{3E2377DB-7F71-43BA-9685-9662A068E659}"/>
                  </a:ext>
                </a:extLst>
              </p:cNvPr>
              <p:cNvSpPr/>
              <p:nvPr/>
            </p:nvSpPr>
            <p:spPr>
              <a:xfrm>
                <a:off x="11076521" y="4958217"/>
                <a:ext cx="877271" cy="788405"/>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B4B4B"/>
                    </a:solidFill>
                    <a:effectLst/>
                    <a:uLnTx/>
                    <a:uFillTx/>
                    <a:latin typeface="Gotham Book"/>
                    <a:ea typeface="+mn-ea"/>
                    <a:cs typeface="+mn-cs"/>
                  </a:rPr>
                  <a:t>Multi-level models</a:t>
                </a:r>
              </a:p>
            </p:txBody>
          </p:sp>
          <p:sp>
            <p:nvSpPr>
              <p:cNvPr id="74" name="Rectangle: Rounded Corners 73">
                <a:extLst>
                  <a:ext uri="{FF2B5EF4-FFF2-40B4-BE49-F238E27FC236}">
                    <a16:creationId xmlns:a16="http://schemas.microsoft.com/office/drawing/2014/main" id="{F50D9B69-FBF7-4FDE-88A5-1E04163FF95D}"/>
                  </a:ext>
                </a:extLst>
              </p:cNvPr>
              <p:cNvSpPr/>
              <p:nvPr/>
            </p:nvSpPr>
            <p:spPr>
              <a:xfrm>
                <a:off x="11968226" y="4947080"/>
                <a:ext cx="724479" cy="788406"/>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B4B4B"/>
                    </a:solidFill>
                    <a:effectLst/>
                    <a:uLnTx/>
                    <a:uFillTx/>
                    <a:latin typeface="Gotham Book"/>
                    <a:ea typeface="+mn-ea"/>
                    <a:cs typeface="+mn-cs"/>
                  </a:rPr>
                  <a:t>Systems models</a:t>
                </a:r>
              </a:p>
            </p:txBody>
          </p:sp>
        </p:grpSp>
        <p:sp>
          <p:nvSpPr>
            <p:cNvPr id="109" name="TextBox 108">
              <a:extLst>
                <a:ext uri="{FF2B5EF4-FFF2-40B4-BE49-F238E27FC236}">
                  <a16:creationId xmlns:a16="http://schemas.microsoft.com/office/drawing/2014/main" id="{6719F2BB-1FA0-4A99-BE36-39E01E32A6F2}"/>
                </a:ext>
              </a:extLst>
            </p:cNvPr>
            <p:cNvSpPr txBox="1"/>
            <p:nvPr/>
          </p:nvSpPr>
          <p:spPr>
            <a:xfrm>
              <a:off x="4113968" y="1142833"/>
              <a:ext cx="3573055" cy="369332"/>
            </a:xfrm>
            <a:prstGeom prst="rect">
              <a:avLst/>
            </a:prstGeom>
            <a:noFill/>
          </p:spPr>
          <p:txBody>
            <a:bodyPr wrap="square" rtlCol="0">
              <a:spAutoFit/>
            </a:bodyPr>
            <a:lstStyle/>
            <a:p>
              <a:pPr marL="0" lvl="1" algn="ctr"/>
              <a:r>
                <a:rPr lang="en-US" b="1" dirty="0"/>
                <a:t>Property Prediction Pipeline</a:t>
              </a:r>
            </a:p>
          </p:txBody>
        </p:sp>
      </p:grpSp>
      <p:sp>
        <p:nvSpPr>
          <p:cNvPr id="110" name="TextBox 109">
            <a:extLst>
              <a:ext uri="{FF2B5EF4-FFF2-40B4-BE49-F238E27FC236}">
                <a16:creationId xmlns:a16="http://schemas.microsoft.com/office/drawing/2014/main" id="{9D43CB36-3761-447F-89AD-1F6C8B01D72E}"/>
              </a:ext>
            </a:extLst>
          </p:cNvPr>
          <p:cNvSpPr txBox="1"/>
          <p:nvPr/>
        </p:nvSpPr>
        <p:spPr>
          <a:xfrm>
            <a:off x="7351004" y="1627271"/>
            <a:ext cx="2446603" cy="646331"/>
          </a:xfrm>
          <a:prstGeom prst="rect">
            <a:avLst/>
          </a:prstGeom>
          <a:noFill/>
        </p:spPr>
        <p:txBody>
          <a:bodyPr wrap="square" rtlCol="0">
            <a:spAutoFit/>
          </a:bodyPr>
          <a:lstStyle/>
          <a:p>
            <a:pPr marL="0" lvl="1" algn="ctr"/>
            <a:r>
              <a:rPr lang="en-US" b="1" dirty="0"/>
              <a:t>Multi-Parameter Optimization Loop</a:t>
            </a:r>
          </a:p>
        </p:txBody>
      </p:sp>
      <p:sp>
        <p:nvSpPr>
          <p:cNvPr id="111" name="Rectangle 110">
            <a:extLst>
              <a:ext uri="{FF2B5EF4-FFF2-40B4-BE49-F238E27FC236}">
                <a16:creationId xmlns:a16="http://schemas.microsoft.com/office/drawing/2014/main" id="{58002BB9-83C8-4664-B742-0742A615195C}"/>
              </a:ext>
            </a:extLst>
          </p:cNvPr>
          <p:cNvSpPr/>
          <p:nvPr/>
        </p:nvSpPr>
        <p:spPr>
          <a:xfrm>
            <a:off x="7209284" y="4490389"/>
            <a:ext cx="1456296"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Simulation</a:t>
            </a:r>
          </a:p>
        </p:txBody>
      </p:sp>
      <p:grpSp>
        <p:nvGrpSpPr>
          <p:cNvPr id="14" name="Group 13">
            <a:extLst>
              <a:ext uri="{FF2B5EF4-FFF2-40B4-BE49-F238E27FC236}">
                <a16:creationId xmlns:a16="http://schemas.microsoft.com/office/drawing/2014/main" id="{4CD305FA-DD27-406F-8398-0438D0D9CF03}"/>
              </a:ext>
            </a:extLst>
          </p:cNvPr>
          <p:cNvGrpSpPr/>
          <p:nvPr/>
        </p:nvGrpSpPr>
        <p:grpSpPr>
          <a:xfrm>
            <a:off x="8928980" y="3735503"/>
            <a:ext cx="2619038" cy="1635294"/>
            <a:chOff x="9381466" y="4002130"/>
            <a:chExt cx="2619038" cy="1294768"/>
          </a:xfrm>
        </p:grpSpPr>
        <p:sp>
          <p:nvSpPr>
            <p:cNvPr id="66" name="Rectangle: Rounded Corners 72">
              <a:extLst>
                <a:ext uri="{FF2B5EF4-FFF2-40B4-BE49-F238E27FC236}">
                  <a16:creationId xmlns:a16="http://schemas.microsoft.com/office/drawing/2014/main" id="{59D80543-9747-4423-90D4-8F0DE8DB956A}"/>
                </a:ext>
              </a:extLst>
            </p:cNvPr>
            <p:cNvSpPr/>
            <p:nvPr/>
          </p:nvSpPr>
          <p:spPr>
            <a:xfrm>
              <a:off x="9381466" y="4002130"/>
              <a:ext cx="2619038" cy="1294768"/>
            </a:xfrm>
            <a:prstGeom prst="roundRect">
              <a:avLst/>
            </a:prstGeom>
            <a:solidFill>
              <a:schemeClr val="bg1"/>
            </a:solidFill>
            <a:ln w="381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dirty="0">
                <a:solidFill>
                  <a:srgbClr val="4B4B4B"/>
                </a:solidFill>
                <a:latin typeface="Gotham Book"/>
              </a:endParaRPr>
            </a:p>
          </p:txBody>
        </p:sp>
        <p:sp>
          <p:nvSpPr>
            <p:cNvPr id="7" name="Rectangle 6">
              <a:extLst>
                <a:ext uri="{FF2B5EF4-FFF2-40B4-BE49-F238E27FC236}">
                  <a16:creationId xmlns:a16="http://schemas.microsoft.com/office/drawing/2014/main" id="{732E76C8-315D-4E90-A253-7F4B69122A24}"/>
                </a:ext>
              </a:extLst>
            </p:cNvPr>
            <p:cNvSpPr/>
            <p:nvPr/>
          </p:nvSpPr>
          <p:spPr>
            <a:xfrm>
              <a:off x="9485130" y="4253938"/>
              <a:ext cx="2397319" cy="923330"/>
            </a:xfrm>
            <a:prstGeom prst="rect">
              <a:avLst/>
            </a:prstGeom>
          </p:spPr>
          <p:txBody>
            <a:bodyPr wrap="square">
              <a:spAutoFit/>
            </a:bodyPr>
            <a:lstStyle/>
            <a:p>
              <a:pPr algn="ctr"/>
              <a:r>
                <a:rPr lang="en-US" b="1" dirty="0"/>
                <a:t>Active learning </a:t>
              </a:r>
              <a:r>
                <a:rPr lang="en-US" sz="1200" dirty="0"/>
                <a:t>decides if/when a simulation or experiment is needed to improve or validate models</a:t>
              </a:r>
            </a:p>
          </p:txBody>
        </p:sp>
      </p:grpSp>
      <p:grpSp>
        <p:nvGrpSpPr>
          <p:cNvPr id="12" name="Group 11">
            <a:extLst>
              <a:ext uri="{FF2B5EF4-FFF2-40B4-BE49-F238E27FC236}">
                <a16:creationId xmlns:a16="http://schemas.microsoft.com/office/drawing/2014/main" id="{456CAC15-8C37-441E-805F-F1A9476F974B}"/>
              </a:ext>
            </a:extLst>
          </p:cNvPr>
          <p:cNvGrpSpPr/>
          <p:nvPr/>
        </p:nvGrpSpPr>
        <p:grpSpPr>
          <a:xfrm>
            <a:off x="3996797" y="3055517"/>
            <a:ext cx="3284282" cy="1125863"/>
            <a:chOff x="4462305" y="2939142"/>
            <a:chExt cx="3284282" cy="1125863"/>
          </a:xfrm>
        </p:grpSpPr>
        <p:grpSp>
          <p:nvGrpSpPr>
            <p:cNvPr id="3" name="Group 2">
              <a:extLst>
                <a:ext uri="{FF2B5EF4-FFF2-40B4-BE49-F238E27FC236}">
                  <a16:creationId xmlns:a16="http://schemas.microsoft.com/office/drawing/2014/main" id="{24338147-F041-48DB-A380-A64046EFAC24}"/>
                </a:ext>
              </a:extLst>
            </p:cNvPr>
            <p:cNvGrpSpPr/>
            <p:nvPr/>
          </p:nvGrpSpPr>
          <p:grpSpPr>
            <a:xfrm>
              <a:off x="4462305" y="2939142"/>
              <a:ext cx="3284282" cy="1125863"/>
              <a:chOff x="4363167" y="2797416"/>
              <a:chExt cx="3284282" cy="1294768"/>
            </a:xfrm>
            <a:solidFill>
              <a:schemeClr val="bg1"/>
            </a:solidFill>
          </p:grpSpPr>
          <p:sp>
            <p:nvSpPr>
              <p:cNvPr id="30" name="Rectangle: Rounded Corners 29">
                <a:extLst>
                  <a:ext uri="{FF2B5EF4-FFF2-40B4-BE49-F238E27FC236}">
                    <a16:creationId xmlns:a16="http://schemas.microsoft.com/office/drawing/2014/main" id="{E8AC074A-4C71-49A3-8437-B311DDA535D0}"/>
                  </a:ext>
                </a:extLst>
              </p:cNvPr>
              <p:cNvSpPr/>
              <p:nvPr/>
            </p:nvSpPr>
            <p:spPr>
              <a:xfrm>
                <a:off x="4363167" y="2797416"/>
                <a:ext cx="3284282" cy="1294768"/>
              </a:xfrm>
              <a:prstGeom prst="roundRect">
                <a:avLst/>
              </a:prstGeom>
              <a:grpFill/>
              <a:ln w="38100">
                <a:solidFill>
                  <a:schemeClr val="tx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200" dirty="0">
                  <a:cs typeface="Arial" panose="020B0604020202020204" pitchFamily="34" charset="0"/>
                </a:endParaRPr>
              </a:p>
            </p:txBody>
          </p:sp>
          <p:pic>
            <p:nvPicPr>
              <p:cNvPr id="64" name="Picture 63">
                <a:extLst>
                  <a:ext uri="{FF2B5EF4-FFF2-40B4-BE49-F238E27FC236}">
                    <a16:creationId xmlns:a16="http://schemas.microsoft.com/office/drawing/2014/main" id="{623ACB8D-5AA8-4D0B-ADB0-D1B13312D104}"/>
                  </a:ext>
                </a:extLst>
              </p:cNvPr>
              <p:cNvPicPr>
                <a:picLocks noChangeAspect="1"/>
              </p:cNvPicPr>
              <p:nvPr/>
            </p:nvPicPr>
            <p:blipFill>
              <a:blip r:embed="rId7"/>
              <a:stretch>
                <a:fillRect/>
              </a:stretch>
            </p:blipFill>
            <p:spPr>
              <a:xfrm>
                <a:off x="4405045" y="3012740"/>
                <a:ext cx="1018337" cy="690320"/>
              </a:xfrm>
              <a:prstGeom prst="rect">
                <a:avLst/>
              </a:prstGeom>
              <a:grpFill/>
            </p:spPr>
          </p:pic>
          <p:sp>
            <p:nvSpPr>
              <p:cNvPr id="65" name="TextBox 64">
                <a:extLst>
                  <a:ext uri="{FF2B5EF4-FFF2-40B4-BE49-F238E27FC236}">
                    <a16:creationId xmlns:a16="http://schemas.microsoft.com/office/drawing/2014/main" id="{FC216DF8-F25B-4692-AB95-D661D3881329}"/>
                  </a:ext>
                </a:extLst>
              </p:cNvPr>
              <p:cNvSpPr txBox="1"/>
              <p:nvPr/>
            </p:nvSpPr>
            <p:spPr>
              <a:xfrm>
                <a:off x="5342455" y="2812795"/>
                <a:ext cx="2268091" cy="743295"/>
              </a:xfrm>
              <a:prstGeom prst="rect">
                <a:avLst/>
              </a:prstGeom>
              <a:noFill/>
            </p:spPr>
            <p:txBody>
              <a:bodyPr wrap="square" rtlCol="0">
                <a:spAutoFit/>
              </a:bodyPr>
              <a:lstStyle/>
              <a:p>
                <a:pPr marL="0" lvl="1" algn="ctr"/>
                <a:r>
                  <a:rPr lang="en-US" b="1" dirty="0"/>
                  <a:t>Generative Molecular Design</a:t>
                </a:r>
              </a:p>
            </p:txBody>
          </p:sp>
        </p:grpSp>
        <p:sp>
          <p:nvSpPr>
            <p:cNvPr id="112" name="Rectangle 111">
              <a:extLst>
                <a:ext uri="{FF2B5EF4-FFF2-40B4-BE49-F238E27FC236}">
                  <a16:creationId xmlns:a16="http://schemas.microsoft.com/office/drawing/2014/main" id="{4ED6D1EB-ECDD-42FD-B54B-4A443606BD3E}"/>
                </a:ext>
              </a:extLst>
            </p:cNvPr>
            <p:cNvSpPr/>
            <p:nvPr/>
          </p:nvSpPr>
          <p:spPr>
            <a:xfrm>
              <a:off x="5349268" y="3555276"/>
              <a:ext cx="2397319" cy="461665"/>
            </a:xfrm>
            <a:prstGeom prst="rect">
              <a:avLst/>
            </a:prstGeom>
          </p:spPr>
          <p:txBody>
            <a:bodyPr wrap="square">
              <a:spAutoFit/>
            </a:bodyPr>
            <a:lstStyle/>
            <a:p>
              <a:pPr algn="ctr"/>
              <a:r>
                <a:rPr lang="en-US" sz="1200" dirty="0"/>
                <a:t>proposes new molecules with optimized properties </a:t>
              </a:r>
            </a:p>
          </p:txBody>
        </p:sp>
      </p:grpSp>
      <p:pic>
        <p:nvPicPr>
          <p:cNvPr id="67" name="Picture 66">
            <a:extLst>
              <a:ext uri="{FF2B5EF4-FFF2-40B4-BE49-F238E27FC236}">
                <a16:creationId xmlns:a16="http://schemas.microsoft.com/office/drawing/2014/main" id="{40D54327-B80E-4C55-A1B9-4D6B695F01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978191" y="5441993"/>
            <a:ext cx="776327" cy="687630"/>
          </a:xfrm>
          <a:prstGeom prst="rect">
            <a:avLst/>
          </a:prstGeom>
        </p:spPr>
      </p:pic>
    </p:spTree>
    <p:extLst>
      <p:ext uri="{BB962C8B-B14F-4D97-AF65-F5344CB8AC3E}">
        <p14:creationId xmlns:p14="http://schemas.microsoft.com/office/powerpoint/2010/main" val="3176948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43F3E-C431-F04E-9FC1-C2616D708EDE}"/>
              </a:ext>
            </a:extLst>
          </p:cNvPr>
          <p:cNvSpPr>
            <a:spLocks noGrp="1"/>
          </p:cNvSpPr>
          <p:nvPr>
            <p:ph type="title"/>
          </p:nvPr>
        </p:nvSpPr>
        <p:spPr>
          <a:xfrm>
            <a:off x="737816" y="391453"/>
            <a:ext cx="10924712" cy="556099"/>
          </a:xfrm>
        </p:spPr>
        <p:txBody>
          <a:bodyPr>
            <a:noAutofit/>
          </a:bodyPr>
          <a:lstStyle/>
          <a:p>
            <a:r>
              <a:rPr lang="en-US" dirty="0"/>
              <a:t>Future work</a:t>
            </a:r>
          </a:p>
        </p:txBody>
      </p:sp>
      <p:sp>
        <p:nvSpPr>
          <p:cNvPr id="3" name="Content Placeholder 2">
            <a:extLst>
              <a:ext uri="{FF2B5EF4-FFF2-40B4-BE49-F238E27FC236}">
                <a16:creationId xmlns:a16="http://schemas.microsoft.com/office/drawing/2014/main" id="{E0822031-66CD-4BB3-8375-B7309539E3B7}"/>
              </a:ext>
            </a:extLst>
          </p:cNvPr>
          <p:cNvSpPr>
            <a:spLocks noGrp="1"/>
          </p:cNvSpPr>
          <p:nvPr>
            <p:ph idx="1"/>
          </p:nvPr>
        </p:nvSpPr>
        <p:spPr/>
        <p:txBody>
          <a:bodyPr>
            <a:normAutofit lnSpcReduction="10000"/>
          </a:bodyPr>
          <a:lstStyle/>
          <a:p>
            <a:pPr lvl="0">
              <a:lnSpc>
                <a:spcPct val="120000"/>
              </a:lnSpc>
              <a:spcAft>
                <a:spcPts val="600"/>
              </a:spcAft>
            </a:pPr>
            <a:r>
              <a:rPr lang="en-US" sz="2000" dirty="0"/>
              <a:t>Molecular design loop </a:t>
            </a:r>
          </a:p>
          <a:p>
            <a:pPr lvl="1">
              <a:lnSpc>
                <a:spcPct val="120000"/>
              </a:lnSpc>
              <a:spcAft>
                <a:spcPts val="600"/>
              </a:spcAft>
            </a:pPr>
            <a:r>
              <a:rPr lang="en-US" sz="1600" dirty="0"/>
              <a:t>Multi-target profile QSAR and model sharing framework</a:t>
            </a:r>
          </a:p>
          <a:p>
            <a:pPr lvl="1">
              <a:lnSpc>
                <a:spcPct val="120000"/>
              </a:lnSpc>
              <a:spcAft>
                <a:spcPts val="600"/>
              </a:spcAft>
            </a:pPr>
            <a:r>
              <a:rPr lang="en-US" sz="1600" dirty="0"/>
              <a:t>Scaled up generative models</a:t>
            </a:r>
          </a:p>
          <a:p>
            <a:pPr lvl="1">
              <a:lnSpc>
                <a:spcPct val="120000"/>
              </a:lnSpc>
              <a:spcAft>
                <a:spcPts val="600"/>
              </a:spcAft>
            </a:pPr>
            <a:r>
              <a:rPr lang="en-US" sz="1600" dirty="0"/>
              <a:t>Integrate human systems-level PK and safety models</a:t>
            </a:r>
          </a:p>
          <a:p>
            <a:pPr>
              <a:lnSpc>
                <a:spcPct val="120000"/>
              </a:lnSpc>
              <a:spcAft>
                <a:spcPts val="600"/>
              </a:spcAft>
            </a:pPr>
            <a:r>
              <a:rPr lang="en-US" sz="2000" dirty="0"/>
              <a:t>Active Learning Loops</a:t>
            </a:r>
          </a:p>
          <a:p>
            <a:pPr lvl="1">
              <a:lnSpc>
                <a:spcPct val="120000"/>
              </a:lnSpc>
              <a:spcAft>
                <a:spcPts val="600"/>
              </a:spcAft>
            </a:pPr>
            <a:r>
              <a:rPr lang="en-US" sz="1600" dirty="0"/>
              <a:t>Experiment - automated chemical synthesis and assay loop</a:t>
            </a:r>
          </a:p>
          <a:p>
            <a:pPr lvl="1">
              <a:lnSpc>
                <a:spcPct val="120000"/>
              </a:lnSpc>
              <a:spcAft>
                <a:spcPts val="600"/>
              </a:spcAft>
            </a:pPr>
            <a:r>
              <a:rPr lang="en-US" sz="1600" dirty="0"/>
              <a:t>Computational- Optimal experimental design and integration of mechanistic models</a:t>
            </a:r>
          </a:p>
          <a:p>
            <a:pPr lvl="0">
              <a:lnSpc>
                <a:spcPct val="120000"/>
              </a:lnSpc>
              <a:spcAft>
                <a:spcPts val="600"/>
              </a:spcAft>
            </a:pPr>
            <a:r>
              <a:rPr lang="en-US" sz="2000" dirty="0"/>
              <a:t>Pilot design studies of increasing complexity</a:t>
            </a:r>
          </a:p>
          <a:p>
            <a:pPr lvl="1">
              <a:lnSpc>
                <a:spcPct val="120000"/>
              </a:lnSpc>
              <a:spcAft>
                <a:spcPts val="600"/>
              </a:spcAft>
            </a:pPr>
            <a:r>
              <a:rPr lang="en-US" sz="1600" dirty="0"/>
              <a:t>Genomic target efficacy models</a:t>
            </a:r>
          </a:p>
          <a:p>
            <a:pPr lvl="1">
              <a:lnSpc>
                <a:spcPct val="120000"/>
              </a:lnSpc>
              <a:spcAft>
                <a:spcPts val="600"/>
              </a:spcAft>
            </a:pPr>
            <a:r>
              <a:rPr lang="en-US" sz="1600" dirty="0"/>
              <a:t>Network-based design initialization</a:t>
            </a:r>
          </a:p>
          <a:p>
            <a:pPr lvl="1">
              <a:lnSpc>
                <a:spcPct val="120000"/>
              </a:lnSpc>
              <a:spcAft>
                <a:spcPts val="600"/>
              </a:spcAft>
            </a:pPr>
            <a:r>
              <a:rPr lang="en-US" sz="1600" dirty="0"/>
              <a:t>Broader chemical space design models</a:t>
            </a:r>
          </a:p>
        </p:txBody>
      </p:sp>
      <p:sp>
        <p:nvSpPr>
          <p:cNvPr id="4" name="Slide Number Placeholder 3">
            <a:extLst>
              <a:ext uri="{FF2B5EF4-FFF2-40B4-BE49-F238E27FC236}">
                <a16:creationId xmlns:a16="http://schemas.microsoft.com/office/drawing/2014/main" id="{5818F725-A55A-424A-BDFA-4A6387BB2053}"/>
              </a:ext>
            </a:extLst>
          </p:cNvPr>
          <p:cNvSpPr>
            <a:spLocks noGrp="1"/>
          </p:cNvSpPr>
          <p:nvPr>
            <p:ph type="sldNum" sz="quarter" idx="12"/>
          </p:nvPr>
        </p:nvSpPr>
        <p:spPr/>
        <p:txBody>
          <a:bodyPr/>
          <a:lstStyle/>
          <a:p>
            <a:pPr lvl="0"/>
            <a:fld id="{D5F11FED-66BC-4C03-9016-FD41D1C797D0}" type="slidenum">
              <a:rPr lang="en-US" noProof="0" smtClean="0"/>
              <a:pPr lvl="0"/>
              <a:t>25</a:t>
            </a:fld>
            <a:endParaRPr lang="en-US" noProof="0"/>
          </a:p>
        </p:txBody>
      </p:sp>
    </p:spTree>
    <p:extLst>
      <p:ext uri="{BB962C8B-B14F-4D97-AF65-F5344CB8AC3E}">
        <p14:creationId xmlns:p14="http://schemas.microsoft.com/office/powerpoint/2010/main" val="4212262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3E6F00-4EDD-C64C-BA47-E57907162136}"/>
              </a:ext>
            </a:extLst>
          </p:cNvPr>
          <p:cNvPicPr>
            <a:picLocks noChangeAspect="1"/>
          </p:cNvPicPr>
          <p:nvPr/>
        </p:nvPicPr>
        <p:blipFill>
          <a:blip r:embed="rId3"/>
          <a:stretch>
            <a:fillRect/>
          </a:stretch>
        </p:blipFill>
        <p:spPr>
          <a:xfrm>
            <a:off x="1111029" y="346167"/>
            <a:ext cx="1842256" cy="1588946"/>
          </a:xfrm>
          <a:prstGeom prst="rect">
            <a:avLst/>
          </a:prstGeom>
        </p:spPr>
      </p:pic>
      <p:pic>
        <p:nvPicPr>
          <p:cNvPr id="2" name="Picture 1">
            <a:extLst>
              <a:ext uri="{FF2B5EF4-FFF2-40B4-BE49-F238E27FC236}">
                <a16:creationId xmlns:a16="http://schemas.microsoft.com/office/drawing/2014/main" id="{1B993B8D-E72A-D14C-8BF1-8D5792D5F8E8}"/>
              </a:ext>
            </a:extLst>
          </p:cNvPr>
          <p:cNvPicPr>
            <a:picLocks noChangeAspect="1"/>
          </p:cNvPicPr>
          <p:nvPr/>
        </p:nvPicPr>
        <p:blipFill rotWithShape="1">
          <a:blip r:embed="rId4"/>
          <a:srcRect l="2075" r="1628" b="33363"/>
          <a:stretch/>
        </p:blipFill>
        <p:spPr>
          <a:xfrm>
            <a:off x="4384208" y="844551"/>
            <a:ext cx="3251032" cy="551175"/>
          </a:xfrm>
          <a:prstGeom prst="rect">
            <a:avLst/>
          </a:prstGeom>
        </p:spPr>
      </p:pic>
      <p:pic>
        <p:nvPicPr>
          <p:cNvPr id="35" name="Picture 2" descr="Image result for lawrence livermore national laboratory">
            <a:extLst>
              <a:ext uri="{FF2B5EF4-FFF2-40B4-BE49-F238E27FC236}">
                <a16:creationId xmlns:a16="http://schemas.microsoft.com/office/drawing/2014/main" id="{9C1581BD-5813-794C-A0D3-00F371D85C5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8340636" y="780822"/>
            <a:ext cx="3520438" cy="6786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C0FAAD2-529A-264E-90B8-1F7837A2ACEF}"/>
              </a:ext>
            </a:extLst>
          </p:cNvPr>
          <p:cNvPicPr>
            <a:picLocks noChangeAspect="1"/>
          </p:cNvPicPr>
          <p:nvPr/>
        </p:nvPicPr>
        <p:blipFill rotWithShape="1">
          <a:blip r:embed="rId6"/>
          <a:srcRect t="29384" b="28755"/>
          <a:stretch/>
        </p:blipFill>
        <p:spPr>
          <a:xfrm>
            <a:off x="418011" y="2982484"/>
            <a:ext cx="3228290" cy="902055"/>
          </a:xfrm>
          <a:prstGeom prst="rect">
            <a:avLst/>
          </a:prstGeom>
        </p:spPr>
      </p:pic>
      <p:pic>
        <p:nvPicPr>
          <p:cNvPr id="5" name="Picture 4">
            <a:extLst>
              <a:ext uri="{FF2B5EF4-FFF2-40B4-BE49-F238E27FC236}">
                <a16:creationId xmlns:a16="http://schemas.microsoft.com/office/drawing/2014/main" id="{6205E792-23EF-0E4F-8A70-0F1A0B29DEA9}"/>
              </a:ext>
            </a:extLst>
          </p:cNvPr>
          <p:cNvPicPr>
            <a:picLocks noChangeAspect="1"/>
          </p:cNvPicPr>
          <p:nvPr/>
        </p:nvPicPr>
        <p:blipFill>
          <a:blip r:embed="rId7"/>
          <a:stretch>
            <a:fillRect/>
          </a:stretch>
        </p:blipFill>
        <p:spPr>
          <a:xfrm>
            <a:off x="417689" y="4935461"/>
            <a:ext cx="3225770" cy="1572813"/>
          </a:xfrm>
          <a:prstGeom prst="rect">
            <a:avLst/>
          </a:prstGeom>
        </p:spPr>
      </p:pic>
      <p:sp>
        <p:nvSpPr>
          <p:cNvPr id="68" name="Rectangle 60">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itle 3">
            <a:extLst>
              <a:ext uri="{FF2B5EF4-FFF2-40B4-BE49-F238E27FC236}">
                <a16:creationId xmlns:a16="http://schemas.microsoft.com/office/drawing/2014/main" id="{F1ACD34A-C2B7-B44F-9464-12F582000FA5}"/>
              </a:ext>
            </a:extLst>
          </p:cNvPr>
          <p:cNvSpPr>
            <a:spLocks noGrp="1"/>
          </p:cNvSpPr>
          <p:nvPr>
            <p:ph type="title"/>
          </p:nvPr>
        </p:nvSpPr>
        <p:spPr>
          <a:xfrm>
            <a:off x="4657256" y="2916520"/>
            <a:ext cx="6465287" cy="2309364"/>
          </a:xfrm>
        </p:spPr>
        <p:txBody>
          <a:bodyPr vert="horz" lIns="91440" tIns="45720" rIns="91440" bIns="45720" rtlCol="0" anchor="b">
            <a:normAutofit fontScale="90000"/>
          </a:bodyPr>
          <a:lstStyle/>
          <a:p>
            <a:r>
              <a:rPr lang="en-US" sz="4800" kern="1200" dirty="0">
                <a:solidFill>
                  <a:srgbClr val="FFFFFF"/>
                </a:solidFill>
                <a:latin typeface="+mj-lt"/>
                <a:ea typeface="+mj-ea"/>
                <a:cs typeface="+mj-cs"/>
              </a:rPr>
              <a:t>Thanks to our  partners and funding organizations</a:t>
            </a:r>
          </a:p>
        </p:txBody>
      </p:sp>
      <p:cxnSp>
        <p:nvCxnSpPr>
          <p:cNvPr id="70" name="Straight Connector 62">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72" name="Straight Connector 64">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73" name="Straight Connector 66">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74" name="Straight Connector 68">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75" name="Straight Connector 70">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6931" y="5336249"/>
            <a:ext cx="54864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sp>
        <p:nvSpPr>
          <p:cNvPr id="52" name="Slide Number Placeholder 1">
            <a:extLst>
              <a:ext uri="{FF2B5EF4-FFF2-40B4-BE49-F238E27FC236}">
                <a16:creationId xmlns:a16="http://schemas.microsoft.com/office/drawing/2014/main" id="{F4A1965B-5A7F-7A48-8FB3-C2058BDCA897}"/>
              </a:ext>
            </a:extLst>
          </p:cNvPr>
          <p:cNvSpPr txBox="1">
            <a:spLocks/>
          </p:cNvSpPr>
          <p:nvPr/>
        </p:nvSpPr>
        <p:spPr>
          <a:xfrm>
            <a:off x="11811792" y="6412085"/>
            <a:ext cx="296244" cy="36512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Tree>
    <p:extLst>
      <p:ext uri="{BB962C8B-B14F-4D97-AF65-F5344CB8AC3E}">
        <p14:creationId xmlns:p14="http://schemas.microsoft.com/office/powerpoint/2010/main" val="2167541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5F11FED-66BC-4C03-9016-FD41D1C797D0}" type="slidenum">
              <a:rPr lang="en-US" smtClean="0"/>
              <a:t>3</a:t>
            </a:fld>
            <a:endParaRPr lang="en-US" dirty="0"/>
          </a:p>
        </p:txBody>
      </p:sp>
      <p:sp>
        <p:nvSpPr>
          <p:cNvPr id="4" name="Text Placeholder 3"/>
          <p:cNvSpPr>
            <a:spLocks noGrp="1"/>
          </p:cNvSpPr>
          <p:nvPr>
            <p:ph type="body" sz="quarter" idx="13"/>
          </p:nvPr>
        </p:nvSpPr>
        <p:spPr/>
        <p:txBody>
          <a:bodyPr>
            <a:noAutofit/>
          </a:bodyPr>
          <a:lstStyle/>
          <a:p>
            <a:r>
              <a:rPr lang="en-US" sz="2000" dirty="0">
                <a:solidFill>
                  <a:schemeClr val="tx1"/>
                </a:solidFill>
              </a:rPr>
              <a:t>Building a precompetitive platform to get </a:t>
            </a:r>
            <a:r>
              <a:rPr lang="en-US" sz="2000" dirty="0"/>
              <a:t>better medicines to patients faster </a:t>
            </a:r>
            <a:endParaRPr lang="en-US" sz="2000" dirty="0">
              <a:solidFill>
                <a:schemeClr val="tx1"/>
              </a:solidFill>
            </a:endParaRPr>
          </a:p>
        </p:txBody>
      </p:sp>
      <p:sp>
        <p:nvSpPr>
          <p:cNvPr id="2" name="Title 1"/>
          <p:cNvSpPr>
            <a:spLocks noGrp="1"/>
          </p:cNvSpPr>
          <p:nvPr>
            <p:ph type="title"/>
          </p:nvPr>
        </p:nvSpPr>
        <p:spPr>
          <a:xfrm>
            <a:off x="838200" y="155448"/>
            <a:ext cx="11353800" cy="556099"/>
          </a:xfrm>
        </p:spPr>
        <p:txBody>
          <a:bodyPr>
            <a:normAutofit fontScale="90000"/>
          </a:bodyPr>
          <a:lstStyle/>
          <a:p>
            <a:r>
              <a:rPr lang="en-US" dirty="0">
                <a:solidFill>
                  <a:schemeClr val="tx1"/>
                </a:solidFill>
              </a:rPr>
              <a:t>Accelerating Therapeutics for Opportunities in Medicine</a:t>
            </a:r>
          </a:p>
        </p:txBody>
      </p:sp>
      <p:sp>
        <p:nvSpPr>
          <p:cNvPr id="5" name="TextBox 4"/>
          <p:cNvSpPr txBox="1"/>
          <p:nvPr/>
        </p:nvSpPr>
        <p:spPr>
          <a:xfrm>
            <a:off x="3478045" y="1398661"/>
            <a:ext cx="2571041" cy="1023199"/>
          </a:xfrm>
          <a:prstGeom prst="rect">
            <a:avLst/>
          </a:prstGeom>
          <a:noFill/>
        </p:spPr>
        <p:txBody>
          <a:bodyPr wrap="square" lIns="0" tIns="0" rIns="0" bIns="0" rtlCol="0">
            <a:noAutofit/>
          </a:bodyPr>
          <a:lstStyle/>
          <a:p>
            <a:pPr>
              <a:buClr>
                <a:schemeClr val="tx1"/>
              </a:buClr>
            </a:pPr>
            <a:r>
              <a:rPr lang="en-US" sz="1400" dirty="0"/>
              <a:t>ACCELERATE the discovery &amp; development of more effective therapies for patients</a:t>
            </a:r>
          </a:p>
          <a:p>
            <a:pPr>
              <a:buClr>
                <a:schemeClr val="tx1"/>
              </a:buClr>
            </a:pPr>
            <a:endParaRPr lang="en-US" sz="1600" dirty="0"/>
          </a:p>
          <a:p>
            <a:pPr>
              <a:buClr>
                <a:schemeClr val="tx1"/>
              </a:buClr>
            </a:pPr>
            <a:endParaRPr lang="en-US" sz="1600" dirty="0"/>
          </a:p>
        </p:txBody>
      </p:sp>
      <p:grpSp>
        <p:nvGrpSpPr>
          <p:cNvPr id="55" name="Group 54"/>
          <p:cNvGrpSpPr/>
          <p:nvPr/>
        </p:nvGrpSpPr>
        <p:grpSpPr>
          <a:xfrm>
            <a:off x="1812268" y="1183866"/>
            <a:ext cx="1344544" cy="890762"/>
            <a:chOff x="5306062" y="4501608"/>
            <a:chExt cx="1344544" cy="890762"/>
          </a:xfrm>
        </p:grpSpPr>
        <p:grpSp>
          <p:nvGrpSpPr>
            <p:cNvPr id="56" name="Group 55"/>
            <p:cNvGrpSpPr/>
            <p:nvPr/>
          </p:nvGrpSpPr>
          <p:grpSpPr>
            <a:xfrm>
              <a:off x="5306062" y="4501608"/>
              <a:ext cx="1344544" cy="890762"/>
              <a:chOff x="2465238" y="5152154"/>
              <a:chExt cx="1566147" cy="890762"/>
            </a:xfrm>
            <a:solidFill>
              <a:schemeClr val="accent3"/>
            </a:solidFill>
          </p:grpSpPr>
          <p:sp>
            <p:nvSpPr>
              <p:cNvPr id="58" name="Snip and Round Single Corner Rectangle 57"/>
              <p:cNvSpPr/>
              <p:nvPr/>
            </p:nvSpPr>
            <p:spPr bwMode="auto">
              <a:xfrm>
                <a:off x="2465238" y="5343862"/>
                <a:ext cx="1388778" cy="502920"/>
              </a:xfrm>
              <a:prstGeom prst="snipRoundRect">
                <a:avLst>
                  <a:gd name="adj1" fmla="val 50000"/>
                  <a:gd name="adj2" fmla="val 16667"/>
                </a:avLst>
              </a:prstGeom>
              <a:solidFill>
                <a:schemeClr val="accent4"/>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eaLnBrk="0" hangingPunct="0">
                  <a:buClr>
                    <a:schemeClr val="bg1"/>
                  </a:buClr>
                </a:pPr>
                <a:endParaRPr lang="en-US" sz="1200" b="1" kern="0" dirty="0">
                  <a:solidFill>
                    <a:srgbClr val="FFFFFF"/>
                  </a:solidFill>
                </a:endParaRPr>
              </a:p>
            </p:txBody>
          </p:sp>
          <p:sp>
            <p:nvSpPr>
              <p:cNvPr id="59" name="Right Arrow 58"/>
              <p:cNvSpPr/>
              <p:nvPr/>
            </p:nvSpPr>
            <p:spPr bwMode="auto">
              <a:xfrm>
                <a:off x="3376191" y="5152154"/>
                <a:ext cx="655194" cy="890762"/>
              </a:xfrm>
              <a:prstGeom prst="rightArrow">
                <a:avLst>
                  <a:gd name="adj1" fmla="val 56085"/>
                  <a:gd name="adj2" fmla="val 43147"/>
                </a:avLst>
              </a:prstGeom>
              <a:solidFill>
                <a:schemeClr val="accent4"/>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chemeClr val="bg1"/>
                  </a:buClr>
                  <a:buFont typeface="Arial" pitchFamily="34" charset="0"/>
                  <a:buChar char="–"/>
                </a:pPr>
                <a:endParaRPr lang="en-US" sz="1200" b="1" kern="0" dirty="0">
                  <a:solidFill>
                    <a:srgbClr val="FFFFFF"/>
                  </a:solidFill>
                </a:endParaRPr>
              </a:p>
            </p:txBody>
          </p:sp>
        </p:grpSp>
        <p:sp>
          <p:nvSpPr>
            <p:cNvPr id="57" name="TextBox 56"/>
            <p:cNvSpPr txBox="1"/>
            <p:nvPr/>
          </p:nvSpPr>
          <p:spPr>
            <a:xfrm>
              <a:off x="5424539" y="4693316"/>
              <a:ext cx="1058717" cy="502920"/>
            </a:xfrm>
            <a:prstGeom prst="rect">
              <a:avLst/>
            </a:prstGeom>
            <a:noFill/>
          </p:spPr>
          <p:txBody>
            <a:bodyPr wrap="square" lIns="0" tIns="0" rIns="0" bIns="0" rtlCol="0" anchor="ctr">
              <a:noAutofit/>
            </a:bodyPr>
            <a:lstStyle/>
            <a:p>
              <a:pPr algn="ctr">
                <a:buClr>
                  <a:schemeClr val="tx1"/>
                </a:buClr>
              </a:pPr>
              <a:r>
                <a:rPr lang="en-US" b="1" kern="0" dirty="0">
                  <a:solidFill>
                    <a:schemeClr val="bg1"/>
                  </a:solidFill>
                  <a:cs typeface="Calibri" pitchFamily="34" charset="0"/>
                </a:rPr>
                <a:t>Mission</a:t>
              </a:r>
            </a:p>
          </p:txBody>
        </p:sp>
      </p:grpSp>
      <p:sp>
        <p:nvSpPr>
          <p:cNvPr id="14" name="Round Single Corner Rectangle 13"/>
          <p:cNvSpPr/>
          <p:nvPr/>
        </p:nvSpPr>
        <p:spPr bwMode="auto">
          <a:xfrm>
            <a:off x="3399289" y="1298981"/>
            <a:ext cx="2696711" cy="1183895"/>
          </a:xfrm>
          <a:prstGeom prst="round1Rect">
            <a:avLst/>
          </a:prstGeom>
          <a:noFill/>
          <a:ln w="38100">
            <a:solidFill>
              <a:schemeClr val="accent4"/>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chemeClr val="bg1"/>
              </a:buClr>
              <a:buFont typeface="Arial" pitchFamily="34" charset="0"/>
              <a:buChar char="–"/>
            </a:pPr>
            <a:endParaRPr lang="en-US" sz="1200" b="1" kern="0" dirty="0">
              <a:solidFill>
                <a:srgbClr val="FFFFFF"/>
              </a:solidFill>
            </a:endParaRPr>
          </a:p>
        </p:txBody>
      </p:sp>
      <p:grpSp>
        <p:nvGrpSpPr>
          <p:cNvPr id="17" name="Group 16">
            <a:extLst>
              <a:ext uri="{FF2B5EF4-FFF2-40B4-BE49-F238E27FC236}">
                <a16:creationId xmlns:a16="http://schemas.microsoft.com/office/drawing/2014/main" id="{4736B80C-25FF-42E2-8A0A-0DD9A8E14CC4}"/>
              </a:ext>
            </a:extLst>
          </p:cNvPr>
          <p:cNvGrpSpPr/>
          <p:nvPr/>
        </p:nvGrpSpPr>
        <p:grpSpPr>
          <a:xfrm>
            <a:off x="844639" y="3624740"/>
            <a:ext cx="3825789" cy="1344856"/>
            <a:chOff x="1401200" y="3615344"/>
            <a:chExt cx="3825789" cy="1344856"/>
          </a:xfrm>
        </p:grpSpPr>
        <p:sp>
          <p:nvSpPr>
            <p:cNvPr id="39" name="TextBox 38"/>
            <p:cNvSpPr txBox="1"/>
            <p:nvPr/>
          </p:nvSpPr>
          <p:spPr>
            <a:xfrm>
              <a:off x="1643404" y="3671286"/>
              <a:ext cx="3437580" cy="1278189"/>
            </a:xfrm>
            <a:prstGeom prst="rect">
              <a:avLst/>
            </a:prstGeom>
            <a:noFill/>
          </p:spPr>
          <p:txBody>
            <a:bodyPr wrap="square" lIns="0" tIns="0" rIns="0" bIns="0" rtlCol="0">
              <a:noAutofit/>
            </a:bodyPr>
            <a:lstStyle/>
            <a:p>
              <a:pPr>
                <a:buClr>
                  <a:schemeClr val="tx1"/>
                </a:buClr>
              </a:pPr>
              <a:r>
                <a:rPr lang="en-US" sz="1600" dirty="0"/>
                <a:t>TRANSFORM drug discovery from </a:t>
              </a:r>
              <a:r>
                <a:rPr lang="en-US" sz="1600" u="sng" dirty="0"/>
                <a:t>experiment-driven</a:t>
              </a:r>
              <a:r>
                <a:rPr lang="en-US" sz="1600" dirty="0"/>
                <a:t>, sequential, and high-failure </a:t>
              </a:r>
              <a:r>
                <a:rPr lang="en-US" sz="1600" u="sng" dirty="0"/>
                <a:t>to computation-driven</a:t>
              </a:r>
              <a:r>
                <a:rPr lang="en-US" sz="1600" dirty="0"/>
                <a:t>, integrated, and patient-centric</a:t>
              </a:r>
            </a:p>
          </p:txBody>
        </p:sp>
        <p:sp>
          <p:nvSpPr>
            <p:cNvPr id="65" name="Round Same Side Corner Rectangle 64"/>
            <p:cNvSpPr/>
            <p:nvPr/>
          </p:nvSpPr>
          <p:spPr bwMode="auto">
            <a:xfrm rot="10800000">
              <a:off x="1401200" y="3615344"/>
              <a:ext cx="3825789" cy="1344856"/>
            </a:xfrm>
            <a:prstGeom prst="round2SameRect">
              <a:avLst/>
            </a:prstGeom>
            <a:noFill/>
            <a:ln w="38100">
              <a:solidFill>
                <a:schemeClr val="accent6"/>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chemeClr val="bg1"/>
                </a:buClr>
                <a:buFont typeface="Arial" pitchFamily="34" charset="0"/>
                <a:buChar char="–"/>
              </a:pPr>
              <a:endParaRPr lang="en-US" sz="1200" b="1" kern="0" dirty="0">
                <a:solidFill>
                  <a:srgbClr val="FFFFFF"/>
                </a:solidFill>
              </a:endParaRPr>
            </a:p>
          </p:txBody>
        </p:sp>
      </p:grpSp>
      <p:sp>
        <p:nvSpPr>
          <p:cNvPr id="28" name="Rounded Rectangle 27"/>
          <p:cNvSpPr/>
          <p:nvPr/>
        </p:nvSpPr>
        <p:spPr bwMode="auto">
          <a:xfrm>
            <a:off x="5036585" y="4634300"/>
            <a:ext cx="6474563" cy="1542226"/>
          </a:xfrm>
          <a:prstGeom prst="roundRect">
            <a:avLst/>
          </a:prstGeom>
          <a:solidFill>
            <a:schemeClr val="bg1"/>
          </a:solidFill>
          <a:ln w="38100">
            <a:solidFill>
              <a:schemeClr val="accent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chemeClr val="bg1"/>
              </a:buClr>
              <a:buFont typeface="Arial" pitchFamily="34" charset="0"/>
              <a:buChar char="–"/>
            </a:pPr>
            <a:endParaRPr lang="en-US" sz="1200" b="1" kern="0" dirty="0">
              <a:solidFill>
                <a:srgbClr val="FFFFFF"/>
              </a:solidFill>
            </a:endParaRPr>
          </a:p>
        </p:txBody>
      </p:sp>
      <p:sp>
        <p:nvSpPr>
          <p:cNvPr id="13" name="TextBox 12"/>
          <p:cNvSpPr txBox="1"/>
          <p:nvPr/>
        </p:nvSpPr>
        <p:spPr>
          <a:xfrm>
            <a:off x="5194039" y="5855999"/>
            <a:ext cx="6278502" cy="320527"/>
          </a:xfrm>
          <a:prstGeom prst="rect">
            <a:avLst/>
          </a:prstGeom>
          <a:noFill/>
        </p:spPr>
        <p:txBody>
          <a:bodyPr wrap="square" lIns="0" tIns="0" rIns="0" bIns="0" rtlCol="0">
            <a:noAutofit/>
          </a:bodyPr>
          <a:lstStyle/>
          <a:p>
            <a:pPr algn="ctr">
              <a:buClr>
                <a:schemeClr val="tx1"/>
              </a:buClr>
            </a:pPr>
            <a:r>
              <a:rPr lang="en-US" sz="1400" b="1" dirty="0"/>
              <a:t>Platform 1.0:  Target to candidate   Platform 2.0: Target to patient  </a:t>
            </a:r>
          </a:p>
        </p:txBody>
      </p:sp>
      <p:sp>
        <p:nvSpPr>
          <p:cNvPr id="12" name="Right Arrow 11"/>
          <p:cNvSpPr/>
          <p:nvPr/>
        </p:nvSpPr>
        <p:spPr bwMode="auto">
          <a:xfrm>
            <a:off x="7640901" y="4970387"/>
            <a:ext cx="1719934" cy="704005"/>
          </a:xfrm>
          <a:prstGeom prst="rightArrow">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indent="-180975" algn="ctr" eaLnBrk="0" hangingPunct="0">
              <a:buClr>
                <a:schemeClr val="bg1"/>
              </a:buClr>
            </a:pPr>
            <a:endParaRPr lang="en-US" sz="1200" b="1" kern="0" dirty="0">
              <a:solidFill>
                <a:srgbClr val="FFFFFF"/>
              </a:solidFill>
            </a:endParaRPr>
          </a:p>
        </p:txBody>
      </p:sp>
      <p:sp>
        <p:nvSpPr>
          <p:cNvPr id="74" name="Round Same Side Corner Rectangle 73"/>
          <p:cNvSpPr/>
          <p:nvPr/>
        </p:nvSpPr>
        <p:spPr bwMode="auto">
          <a:xfrm flipH="1">
            <a:off x="6222469" y="4061819"/>
            <a:ext cx="1279251" cy="555552"/>
          </a:xfrm>
          <a:prstGeom prst="round2SameRect">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eaLnBrk="0" hangingPunct="0">
              <a:buClr>
                <a:schemeClr val="bg1"/>
              </a:buClr>
            </a:pPr>
            <a:r>
              <a:rPr lang="en-US" b="1" kern="0" dirty="0">
                <a:solidFill>
                  <a:srgbClr val="FFFFFF"/>
                </a:solidFill>
              </a:rPr>
              <a:t>Scope</a:t>
            </a:r>
          </a:p>
        </p:txBody>
      </p:sp>
      <p:grpSp>
        <p:nvGrpSpPr>
          <p:cNvPr id="76" name="Group 75"/>
          <p:cNvGrpSpPr/>
          <p:nvPr/>
        </p:nvGrpSpPr>
        <p:grpSpPr>
          <a:xfrm flipH="1">
            <a:off x="1632916" y="2551134"/>
            <a:ext cx="1526638" cy="999869"/>
            <a:chOff x="3011891" y="2134146"/>
            <a:chExt cx="1526638" cy="999869"/>
          </a:xfrm>
          <a:solidFill>
            <a:schemeClr val="accent6"/>
          </a:solidFill>
        </p:grpSpPr>
        <p:grpSp>
          <p:nvGrpSpPr>
            <p:cNvPr id="77" name="Group 76"/>
            <p:cNvGrpSpPr/>
            <p:nvPr/>
          </p:nvGrpSpPr>
          <p:grpSpPr>
            <a:xfrm rot="16200000">
              <a:off x="3275275" y="1870762"/>
              <a:ext cx="999869" cy="1526638"/>
              <a:chOff x="5100299" y="2447545"/>
              <a:chExt cx="999869" cy="1526638"/>
            </a:xfrm>
            <a:grpFill/>
          </p:grpSpPr>
          <p:grpSp>
            <p:nvGrpSpPr>
              <p:cNvPr id="79" name="Group 78"/>
              <p:cNvGrpSpPr/>
              <p:nvPr/>
            </p:nvGrpSpPr>
            <p:grpSpPr>
              <a:xfrm rot="10800000">
                <a:off x="5100299" y="3083421"/>
                <a:ext cx="999869" cy="890762"/>
                <a:chOff x="2465239" y="5152154"/>
                <a:chExt cx="1164667" cy="890762"/>
              </a:xfrm>
              <a:grpFill/>
            </p:grpSpPr>
            <p:sp>
              <p:nvSpPr>
                <p:cNvPr id="81" name="Snip and Round Single Corner Rectangle 80"/>
                <p:cNvSpPr/>
                <p:nvPr/>
              </p:nvSpPr>
              <p:spPr bwMode="auto">
                <a:xfrm>
                  <a:off x="2465239" y="5350440"/>
                  <a:ext cx="621777" cy="502920"/>
                </a:xfrm>
                <a:prstGeom prst="snipRoundRect">
                  <a:avLst>
                    <a:gd name="adj1" fmla="val 50000"/>
                    <a:gd name="adj2" fmla="val 16667"/>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eaLnBrk="0" hangingPunct="0">
                    <a:buClr>
                      <a:schemeClr val="bg1"/>
                    </a:buClr>
                  </a:pPr>
                  <a:endParaRPr lang="en-US" sz="1200" b="1" kern="0" dirty="0">
                    <a:solidFill>
                      <a:srgbClr val="FFFFFF"/>
                    </a:solidFill>
                  </a:endParaRPr>
                </a:p>
              </p:txBody>
            </p:sp>
            <p:sp>
              <p:nvSpPr>
                <p:cNvPr id="82" name="Right Arrow 81"/>
                <p:cNvSpPr/>
                <p:nvPr/>
              </p:nvSpPr>
              <p:spPr bwMode="auto">
                <a:xfrm>
                  <a:off x="2974710" y="5152154"/>
                  <a:ext cx="655196" cy="890762"/>
                </a:xfrm>
                <a:prstGeom prst="rightArrow">
                  <a:avLst>
                    <a:gd name="adj1" fmla="val 56085"/>
                    <a:gd name="adj2" fmla="val 43147"/>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chemeClr val="bg1"/>
                    </a:buClr>
                    <a:buFont typeface="Arial" pitchFamily="34" charset="0"/>
                    <a:buChar char="–"/>
                  </a:pPr>
                  <a:endParaRPr lang="en-US" sz="1200" b="1" kern="0" dirty="0">
                    <a:solidFill>
                      <a:srgbClr val="FFFFFF"/>
                    </a:solidFill>
                  </a:endParaRPr>
                </a:p>
              </p:txBody>
            </p:sp>
          </p:grpSp>
          <p:sp>
            <p:nvSpPr>
              <p:cNvPr id="80" name="Rectangle 79"/>
              <p:cNvSpPr/>
              <p:nvPr/>
            </p:nvSpPr>
            <p:spPr bwMode="auto">
              <a:xfrm>
                <a:off x="5566375" y="2447545"/>
                <a:ext cx="533787" cy="1081256"/>
              </a:xfrm>
              <a:prstGeom prst="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chemeClr val="bg1"/>
                  </a:buClr>
                  <a:buFont typeface="Arial" pitchFamily="34" charset="0"/>
                  <a:buChar char="–"/>
                </a:pPr>
                <a:endParaRPr lang="en-US" sz="1200" b="1" kern="0" dirty="0">
                  <a:solidFill>
                    <a:srgbClr val="FFFFFF"/>
                  </a:solidFill>
                </a:endParaRPr>
              </a:p>
            </p:txBody>
          </p:sp>
        </p:grpSp>
        <p:sp>
          <p:nvSpPr>
            <p:cNvPr id="78" name="Rectangle 77"/>
            <p:cNvSpPr/>
            <p:nvPr/>
          </p:nvSpPr>
          <p:spPr>
            <a:xfrm>
              <a:off x="3121989" y="2216379"/>
              <a:ext cx="936475" cy="369332"/>
            </a:xfrm>
            <a:prstGeom prst="rect">
              <a:avLst/>
            </a:prstGeom>
            <a:grpFill/>
          </p:spPr>
          <p:txBody>
            <a:bodyPr wrap="none">
              <a:spAutoFit/>
            </a:bodyPr>
            <a:lstStyle/>
            <a:p>
              <a:pPr algn="ctr">
                <a:buClr>
                  <a:schemeClr val="tx1"/>
                </a:buClr>
              </a:pPr>
              <a:r>
                <a:rPr lang="en-US" b="1" kern="0" dirty="0">
                  <a:cs typeface="Calibri" pitchFamily="34" charset="0"/>
                </a:rPr>
                <a:t>Vision</a:t>
              </a:r>
            </a:p>
          </p:txBody>
        </p:sp>
      </p:grpSp>
      <p:grpSp>
        <p:nvGrpSpPr>
          <p:cNvPr id="22" name="Group 21">
            <a:extLst>
              <a:ext uri="{FF2B5EF4-FFF2-40B4-BE49-F238E27FC236}">
                <a16:creationId xmlns:a16="http://schemas.microsoft.com/office/drawing/2014/main" id="{DE089C7D-998C-4942-AA4D-12451B03A975}"/>
              </a:ext>
            </a:extLst>
          </p:cNvPr>
          <p:cNvGrpSpPr/>
          <p:nvPr/>
        </p:nvGrpSpPr>
        <p:grpSpPr>
          <a:xfrm>
            <a:off x="4702911" y="2540604"/>
            <a:ext cx="2610105" cy="1808718"/>
            <a:chOff x="5301791" y="2499431"/>
            <a:chExt cx="1501532" cy="1808718"/>
          </a:xfrm>
          <a:solidFill>
            <a:schemeClr val="accent5"/>
          </a:solidFill>
        </p:grpSpPr>
        <p:grpSp>
          <p:nvGrpSpPr>
            <p:cNvPr id="16" name="Group 15"/>
            <p:cNvGrpSpPr/>
            <p:nvPr/>
          </p:nvGrpSpPr>
          <p:grpSpPr>
            <a:xfrm rot="10800000">
              <a:off x="5650834" y="2499431"/>
              <a:ext cx="1152489" cy="1554999"/>
              <a:chOff x="4907552" y="2439700"/>
              <a:chExt cx="1152489" cy="1554999"/>
            </a:xfrm>
            <a:grpFill/>
          </p:grpSpPr>
          <p:grpSp>
            <p:nvGrpSpPr>
              <p:cNvPr id="67" name="Group 66"/>
              <p:cNvGrpSpPr/>
              <p:nvPr/>
            </p:nvGrpSpPr>
            <p:grpSpPr>
              <a:xfrm rot="10800000">
                <a:off x="4907552" y="3095821"/>
                <a:ext cx="1152489" cy="898878"/>
                <a:chOff x="2511988" y="5131638"/>
                <a:chExt cx="1342447" cy="898878"/>
              </a:xfrm>
              <a:grpFill/>
            </p:grpSpPr>
            <p:sp>
              <p:nvSpPr>
                <p:cNvPr id="69" name="Snip and Round Single Corner Rectangle 68"/>
                <p:cNvSpPr/>
                <p:nvPr/>
              </p:nvSpPr>
              <p:spPr bwMode="auto">
                <a:xfrm>
                  <a:off x="2511988" y="5343862"/>
                  <a:ext cx="1127105" cy="502920"/>
                </a:xfrm>
                <a:prstGeom prst="snipRoundRect">
                  <a:avLst>
                    <a:gd name="adj1" fmla="val 50000"/>
                    <a:gd name="adj2" fmla="val 16667"/>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eaLnBrk="0" hangingPunct="0">
                    <a:buClr>
                      <a:schemeClr val="bg1"/>
                    </a:buClr>
                  </a:pPr>
                  <a:endParaRPr lang="en-US" sz="1200" b="1" kern="0" dirty="0">
                    <a:solidFill>
                      <a:srgbClr val="FFFFFF"/>
                    </a:solidFill>
                  </a:endParaRPr>
                </a:p>
              </p:txBody>
            </p:sp>
            <p:sp>
              <p:nvSpPr>
                <p:cNvPr id="70" name="Right Arrow 69"/>
                <p:cNvSpPr/>
                <p:nvPr/>
              </p:nvSpPr>
              <p:spPr bwMode="auto">
                <a:xfrm>
                  <a:off x="3199238" y="5131638"/>
                  <a:ext cx="655197" cy="898878"/>
                </a:xfrm>
                <a:prstGeom prst="rightArrow">
                  <a:avLst>
                    <a:gd name="adj1" fmla="val 52515"/>
                    <a:gd name="adj2" fmla="val 43147"/>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chemeClr val="bg1"/>
                    </a:buClr>
                    <a:buFont typeface="Arial" pitchFamily="34" charset="0"/>
                    <a:buChar char="–"/>
                  </a:pPr>
                  <a:endParaRPr lang="en-US" sz="1200" b="1" kern="0" dirty="0">
                    <a:solidFill>
                      <a:srgbClr val="FFFFFF"/>
                    </a:solidFill>
                  </a:endParaRPr>
                </a:p>
              </p:txBody>
            </p:sp>
          </p:grpSp>
          <p:sp>
            <p:nvSpPr>
              <p:cNvPr id="15" name="Rectangle 14"/>
              <p:cNvSpPr/>
              <p:nvPr/>
            </p:nvSpPr>
            <p:spPr bwMode="auto">
              <a:xfrm>
                <a:off x="5714210" y="2439700"/>
                <a:ext cx="345825" cy="1089107"/>
              </a:xfrm>
              <a:prstGeom prst="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chemeClr val="bg1"/>
                  </a:buClr>
                  <a:buFont typeface="Arial" pitchFamily="34" charset="0"/>
                  <a:buChar char="–"/>
                </a:pPr>
                <a:endParaRPr lang="en-US" sz="1200" b="1" kern="0" dirty="0">
                  <a:solidFill>
                    <a:srgbClr val="FFFFFF"/>
                  </a:solidFill>
                </a:endParaRPr>
              </a:p>
            </p:txBody>
          </p:sp>
        </p:grpSp>
        <p:grpSp>
          <p:nvGrpSpPr>
            <p:cNvPr id="23" name="Group 22"/>
            <p:cNvGrpSpPr/>
            <p:nvPr/>
          </p:nvGrpSpPr>
          <p:grpSpPr>
            <a:xfrm rot="16200000" flipV="1">
              <a:off x="5382330" y="3693813"/>
              <a:ext cx="533797" cy="694875"/>
              <a:chOff x="3921432" y="3455972"/>
              <a:chExt cx="533797" cy="694875"/>
            </a:xfrm>
            <a:grpFill/>
          </p:grpSpPr>
          <p:sp>
            <p:nvSpPr>
              <p:cNvPr id="83" name="Snip and Round Single Corner Rectangle 82"/>
              <p:cNvSpPr/>
              <p:nvPr/>
            </p:nvSpPr>
            <p:spPr bwMode="auto">
              <a:xfrm>
                <a:off x="3921432" y="3455972"/>
                <a:ext cx="533797" cy="502920"/>
              </a:xfrm>
              <a:prstGeom prst="snipRoundRect">
                <a:avLst>
                  <a:gd name="adj1" fmla="val 50000"/>
                  <a:gd name="adj2" fmla="val 16667"/>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ctr" eaLnBrk="0" hangingPunct="0">
                  <a:buClr>
                    <a:schemeClr val="bg1"/>
                  </a:buClr>
                </a:pPr>
                <a:endParaRPr lang="en-US" sz="1200" b="1" kern="0" dirty="0">
                  <a:solidFill>
                    <a:srgbClr val="FFFFFF"/>
                  </a:solidFill>
                </a:endParaRPr>
              </a:p>
            </p:txBody>
          </p:sp>
          <p:sp>
            <p:nvSpPr>
              <p:cNvPr id="85" name="Rectangle 84"/>
              <p:cNvSpPr/>
              <p:nvPr/>
            </p:nvSpPr>
            <p:spPr bwMode="auto">
              <a:xfrm rot="10800000">
                <a:off x="3921436" y="3585778"/>
                <a:ext cx="533787" cy="565069"/>
              </a:xfrm>
              <a:prstGeom prst="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chemeClr val="bg1"/>
                  </a:buClr>
                  <a:buFont typeface="Arial" pitchFamily="34" charset="0"/>
                  <a:buChar char="–"/>
                </a:pPr>
                <a:endParaRPr lang="en-US" sz="1200" b="1" kern="0" dirty="0">
                  <a:solidFill>
                    <a:srgbClr val="FFFFFF"/>
                  </a:solidFill>
                </a:endParaRPr>
              </a:p>
            </p:txBody>
          </p:sp>
        </p:grpSp>
        <p:sp>
          <p:nvSpPr>
            <p:cNvPr id="24" name="Rectangle 23"/>
            <p:cNvSpPr/>
            <p:nvPr/>
          </p:nvSpPr>
          <p:spPr>
            <a:xfrm>
              <a:off x="5755683" y="2759276"/>
              <a:ext cx="859531" cy="369332"/>
            </a:xfrm>
            <a:prstGeom prst="rect">
              <a:avLst/>
            </a:prstGeom>
            <a:grpFill/>
          </p:spPr>
          <p:txBody>
            <a:bodyPr wrap="none">
              <a:spAutoFit/>
            </a:bodyPr>
            <a:lstStyle/>
            <a:p>
              <a:pPr algn="ctr">
                <a:buClr>
                  <a:schemeClr val="tx1"/>
                </a:buClr>
              </a:pPr>
              <a:r>
                <a:rPr lang="en-US" b="1" kern="0" dirty="0">
                  <a:solidFill>
                    <a:schemeClr val="bg1"/>
                  </a:solidFill>
                  <a:cs typeface="Calibri" pitchFamily="34" charset="0"/>
                </a:rPr>
                <a:t>How?</a:t>
              </a:r>
            </a:p>
          </p:txBody>
        </p:sp>
      </p:grpSp>
      <p:cxnSp>
        <p:nvCxnSpPr>
          <p:cNvPr id="86" name="Elbow Connector 85"/>
          <p:cNvCxnSpPr>
            <a:cxnSpLocks/>
            <a:stCxn id="14" idx="2"/>
            <a:endCxn id="80" idx="0"/>
          </p:cNvCxnSpPr>
          <p:nvPr/>
        </p:nvCxnSpPr>
        <p:spPr>
          <a:xfrm rot="5400000">
            <a:off x="3786021" y="1856410"/>
            <a:ext cx="335158" cy="1588090"/>
          </a:xfrm>
          <a:prstGeom prst="bentConnector2">
            <a:avLst/>
          </a:prstGeom>
          <a:ln w="28575">
            <a:solidFill>
              <a:schemeClr val="accent4"/>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nvGraphicFramePr>
        <p:xfrm>
          <a:off x="7804254" y="1246893"/>
          <a:ext cx="3069442" cy="2708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8574793" y="1663068"/>
            <a:ext cx="1517163" cy="819890"/>
          </a:xfrm>
          <a:prstGeom prst="rect">
            <a:avLst/>
          </a:prstGeom>
          <a:noFill/>
        </p:spPr>
        <p:txBody>
          <a:bodyPr wrap="square" lIns="0" tIns="0" rIns="0" bIns="0" rtlCol="0">
            <a:noAutofit/>
          </a:bodyPr>
          <a:lstStyle/>
          <a:p>
            <a:pPr algn="ctr">
              <a:buClr>
                <a:schemeClr val="tx1"/>
              </a:buClr>
            </a:pPr>
            <a:r>
              <a:rPr lang="en-US" sz="1400" dirty="0"/>
              <a:t>AI with High-performance computing</a:t>
            </a:r>
            <a:endParaRPr lang="en-US" sz="1400" b="1" dirty="0">
              <a:solidFill>
                <a:srgbClr val="FF0000"/>
              </a:solidFill>
            </a:endParaRPr>
          </a:p>
        </p:txBody>
      </p:sp>
      <p:sp>
        <p:nvSpPr>
          <p:cNvPr id="6" name="Rectangle 5"/>
          <p:cNvSpPr/>
          <p:nvPr/>
        </p:nvSpPr>
        <p:spPr>
          <a:xfrm>
            <a:off x="9219570" y="2826792"/>
            <a:ext cx="1519979" cy="738664"/>
          </a:xfrm>
          <a:prstGeom prst="rect">
            <a:avLst/>
          </a:prstGeom>
        </p:spPr>
        <p:txBody>
          <a:bodyPr wrap="square">
            <a:spAutoFit/>
          </a:bodyPr>
          <a:lstStyle/>
          <a:p>
            <a:pPr lvl="0" algn="ctr"/>
            <a:r>
              <a:rPr lang="en-US" sz="1400" dirty="0"/>
              <a:t>Emerging experimental capabilities</a:t>
            </a:r>
          </a:p>
        </p:txBody>
      </p:sp>
      <p:sp>
        <p:nvSpPr>
          <p:cNvPr id="9" name="Rectangle 8"/>
          <p:cNvSpPr/>
          <p:nvPr/>
        </p:nvSpPr>
        <p:spPr>
          <a:xfrm>
            <a:off x="7920109" y="2826792"/>
            <a:ext cx="1452633" cy="738664"/>
          </a:xfrm>
          <a:prstGeom prst="rect">
            <a:avLst/>
          </a:prstGeom>
        </p:spPr>
        <p:txBody>
          <a:bodyPr wrap="square">
            <a:spAutoFit/>
          </a:bodyPr>
          <a:lstStyle/>
          <a:p>
            <a:pPr lvl="0" algn="ctr"/>
            <a:r>
              <a:rPr lang="en-US" sz="1400" dirty="0"/>
              <a:t>Diverse biological data</a:t>
            </a:r>
          </a:p>
        </p:txBody>
      </p:sp>
      <p:sp>
        <p:nvSpPr>
          <p:cNvPr id="52" name="Hexagon 51">
            <a:extLst>
              <a:ext uri="{FF2B5EF4-FFF2-40B4-BE49-F238E27FC236}">
                <a16:creationId xmlns:a16="http://schemas.microsoft.com/office/drawing/2014/main" id="{56F8DB40-B0FD-4FCE-AFE4-EE426B8FCCEF}"/>
              </a:ext>
            </a:extLst>
          </p:cNvPr>
          <p:cNvSpPr/>
          <p:nvPr/>
        </p:nvSpPr>
        <p:spPr bwMode="auto">
          <a:xfrm>
            <a:off x="7517562" y="1242425"/>
            <a:ext cx="3629456" cy="3200400"/>
          </a:xfrm>
          <a:prstGeom prst="hexagon">
            <a:avLst/>
          </a:prstGeom>
          <a:noFill/>
          <a:ln w="38100">
            <a:solidFill>
              <a:schemeClr val="accent5"/>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chemeClr val="bg1"/>
              </a:buClr>
              <a:buFont typeface="Arial" pitchFamily="34" charset="0"/>
              <a:buChar char="–"/>
            </a:pPr>
            <a:endParaRPr lang="en-US" sz="1200" b="1" kern="0" dirty="0">
              <a:solidFill>
                <a:srgbClr val="FFFFFF"/>
              </a:solidFill>
            </a:endParaRPr>
          </a:p>
        </p:txBody>
      </p:sp>
      <p:pic>
        <p:nvPicPr>
          <p:cNvPr id="54" name="Picture 53">
            <a:extLst>
              <a:ext uri="{FF2B5EF4-FFF2-40B4-BE49-F238E27FC236}">
                <a16:creationId xmlns:a16="http://schemas.microsoft.com/office/drawing/2014/main" id="{5BCFB048-75C3-4E8E-B0E4-58BB1E823FE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37666" y="4791254"/>
            <a:ext cx="617500" cy="926843"/>
          </a:xfrm>
          <a:prstGeom prst="rect">
            <a:avLst/>
          </a:prstGeom>
        </p:spPr>
      </p:pic>
      <p:pic>
        <p:nvPicPr>
          <p:cNvPr id="61" name="Picture 60">
            <a:extLst>
              <a:ext uri="{FF2B5EF4-FFF2-40B4-BE49-F238E27FC236}">
                <a16:creationId xmlns:a16="http://schemas.microsoft.com/office/drawing/2014/main" id="{559DFC3B-95DB-4568-84BB-E0EE87C9DA3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04834" y="4794823"/>
            <a:ext cx="655572" cy="919705"/>
          </a:xfrm>
          <a:prstGeom prst="rect">
            <a:avLst/>
          </a:prstGeom>
        </p:spPr>
      </p:pic>
      <p:pic>
        <p:nvPicPr>
          <p:cNvPr id="62" name="Picture 61">
            <a:extLst>
              <a:ext uri="{FF2B5EF4-FFF2-40B4-BE49-F238E27FC236}">
                <a16:creationId xmlns:a16="http://schemas.microsoft.com/office/drawing/2014/main" id="{FFB9C820-DA31-428D-A2C3-7A63D994B6F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59049" y="4935813"/>
            <a:ext cx="636536" cy="637725"/>
          </a:xfrm>
          <a:prstGeom prst="rect">
            <a:avLst/>
          </a:prstGeom>
        </p:spPr>
      </p:pic>
      <p:pic>
        <p:nvPicPr>
          <p:cNvPr id="63" name="Picture 62">
            <a:extLst>
              <a:ext uri="{FF2B5EF4-FFF2-40B4-BE49-F238E27FC236}">
                <a16:creationId xmlns:a16="http://schemas.microsoft.com/office/drawing/2014/main" id="{C6E11B4E-69F5-4946-B858-8E2D4A31171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9800000">
            <a:off x="10091813" y="5155923"/>
            <a:ext cx="435462" cy="197505"/>
          </a:xfrm>
          <a:prstGeom prst="rect">
            <a:avLst/>
          </a:prstGeom>
        </p:spPr>
      </p:pic>
      <p:pic>
        <p:nvPicPr>
          <p:cNvPr id="64" name="Picture 63">
            <a:extLst>
              <a:ext uri="{FF2B5EF4-FFF2-40B4-BE49-F238E27FC236}">
                <a16:creationId xmlns:a16="http://schemas.microsoft.com/office/drawing/2014/main" id="{4F710C36-73B6-4F26-B4EB-4F9254EB301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955730" y="4788874"/>
            <a:ext cx="673420" cy="931603"/>
          </a:xfrm>
          <a:prstGeom prst="rect">
            <a:avLst/>
          </a:prstGeom>
        </p:spPr>
      </p:pic>
      <p:sp>
        <p:nvSpPr>
          <p:cNvPr id="26" name="Rectangle 25">
            <a:extLst>
              <a:ext uri="{FF2B5EF4-FFF2-40B4-BE49-F238E27FC236}">
                <a16:creationId xmlns:a16="http://schemas.microsoft.com/office/drawing/2014/main" id="{501C4DD6-F14A-47DC-82BD-22A17B9178C4}"/>
              </a:ext>
            </a:extLst>
          </p:cNvPr>
          <p:cNvSpPr/>
          <p:nvPr/>
        </p:nvSpPr>
        <p:spPr>
          <a:xfrm>
            <a:off x="8632788" y="3981223"/>
            <a:ext cx="1398140" cy="338554"/>
          </a:xfrm>
          <a:prstGeom prst="rect">
            <a:avLst/>
          </a:prstGeom>
        </p:spPr>
        <p:txBody>
          <a:bodyPr wrap="none">
            <a:spAutoFit/>
          </a:bodyPr>
          <a:lstStyle/>
          <a:p>
            <a:r>
              <a:rPr lang="en-US" sz="1600" dirty="0"/>
              <a:t>INTEGRATE</a:t>
            </a:r>
          </a:p>
        </p:txBody>
      </p:sp>
      <p:sp>
        <p:nvSpPr>
          <p:cNvPr id="25" name="Rectangle 24">
            <a:extLst>
              <a:ext uri="{FF2B5EF4-FFF2-40B4-BE49-F238E27FC236}">
                <a16:creationId xmlns:a16="http://schemas.microsoft.com/office/drawing/2014/main" id="{6D88EA58-4597-4946-8CF5-1A8DECFCDCE0}"/>
              </a:ext>
            </a:extLst>
          </p:cNvPr>
          <p:cNvSpPr/>
          <p:nvPr/>
        </p:nvSpPr>
        <p:spPr>
          <a:xfrm>
            <a:off x="7630866" y="5178344"/>
            <a:ext cx="1624163" cy="276999"/>
          </a:xfrm>
          <a:prstGeom prst="rect">
            <a:avLst/>
          </a:prstGeom>
        </p:spPr>
        <p:txBody>
          <a:bodyPr wrap="none">
            <a:spAutoFit/>
          </a:bodyPr>
          <a:lstStyle/>
          <a:p>
            <a:pPr marL="180975" indent="-180975" algn="ctr" eaLnBrk="0" hangingPunct="0">
              <a:buClr>
                <a:schemeClr val="bg1"/>
              </a:buClr>
            </a:pPr>
            <a:r>
              <a:rPr lang="en-US" sz="1200" b="1" kern="0" dirty="0">
                <a:solidFill>
                  <a:srgbClr val="FFFFFF"/>
                </a:solidFill>
              </a:rPr>
              <a:t>Find the molecule</a:t>
            </a:r>
          </a:p>
        </p:txBody>
      </p:sp>
    </p:spTree>
    <p:extLst>
      <p:ext uri="{BB962C8B-B14F-4D97-AF65-F5344CB8AC3E}">
        <p14:creationId xmlns:p14="http://schemas.microsoft.com/office/powerpoint/2010/main" val="3606284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Arrow: Down 95">
            <a:extLst>
              <a:ext uri="{FF2B5EF4-FFF2-40B4-BE49-F238E27FC236}">
                <a16:creationId xmlns:a16="http://schemas.microsoft.com/office/drawing/2014/main" id="{864CFB3F-CE56-440E-922F-66CB55F69472}"/>
              </a:ext>
            </a:extLst>
          </p:cNvPr>
          <p:cNvSpPr/>
          <p:nvPr/>
        </p:nvSpPr>
        <p:spPr>
          <a:xfrm rot="16200000">
            <a:off x="7860337" y="3140043"/>
            <a:ext cx="470163" cy="1641078"/>
          </a:xfrm>
          <a:prstGeom prst="downArrow">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cs typeface="Arial" panose="020B0604020202020204" pitchFamily="34" charset="0"/>
            </a:endParaRPr>
          </a:p>
        </p:txBody>
      </p:sp>
      <p:sp>
        <p:nvSpPr>
          <p:cNvPr id="5" name="Arrow: U-Turn 4">
            <a:extLst>
              <a:ext uri="{FF2B5EF4-FFF2-40B4-BE49-F238E27FC236}">
                <a16:creationId xmlns:a16="http://schemas.microsoft.com/office/drawing/2014/main" id="{85297BCF-0EFF-4F15-8033-BC7496791A72}"/>
              </a:ext>
            </a:extLst>
          </p:cNvPr>
          <p:cNvSpPr/>
          <p:nvPr/>
        </p:nvSpPr>
        <p:spPr>
          <a:xfrm rot="5400000">
            <a:off x="5204497" y="-140036"/>
            <a:ext cx="1102210" cy="6074379"/>
          </a:xfrm>
          <a:prstGeom prst="uturnArrow">
            <a:avLst>
              <a:gd name="adj1" fmla="val 19956"/>
              <a:gd name="adj2" fmla="val 22003"/>
              <a:gd name="adj3" fmla="val 25878"/>
              <a:gd name="adj4" fmla="val 43987"/>
              <a:gd name="adj5" fmla="val 99088"/>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Arrow: Bent 90">
            <a:extLst>
              <a:ext uri="{FF2B5EF4-FFF2-40B4-BE49-F238E27FC236}">
                <a16:creationId xmlns:a16="http://schemas.microsoft.com/office/drawing/2014/main" id="{6B0A01AE-046C-4A69-9F98-04A6725852EF}"/>
              </a:ext>
            </a:extLst>
          </p:cNvPr>
          <p:cNvSpPr/>
          <p:nvPr/>
        </p:nvSpPr>
        <p:spPr>
          <a:xfrm rot="16200000">
            <a:off x="5272586" y="1638297"/>
            <a:ext cx="602857" cy="8066371"/>
          </a:xfrm>
          <a:prstGeom prst="bentArrow">
            <a:avLst>
              <a:gd name="adj1" fmla="val 40428"/>
              <a:gd name="adj2" fmla="val 44308"/>
              <a:gd name="adj3" fmla="val 46376"/>
              <a:gd name="adj4" fmla="val 5065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2" name="Arrow: Bent 91">
            <a:extLst>
              <a:ext uri="{FF2B5EF4-FFF2-40B4-BE49-F238E27FC236}">
                <a16:creationId xmlns:a16="http://schemas.microsoft.com/office/drawing/2014/main" id="{ABFF4A2D-7546-4A55-9AA6-8259A86AA5F0}"/>
              </a:ext>
            </a:extLst>
          </p:cNvPr>
          <p:cNvSpPr/>
          <p:nvPr/>
        </p:nvSpPr>
        <p:spPr>
          <a:xfrm rot="5400000" flipH="1">
            <a:off x="9580076" y="5243978"/>
            <a:ext cx="742183" cy="715683"/>
          </a:xfrm>
          <a:prstGeom prst="bentArrow">
            <a:avLst>
              <a:gd name="adj1" fmla="val 35218"/>
              <a:gd name="adj2" fmla="val 17609"/>
              <a:gd name="adj3" fmla="val 0"/>
              <a:gd name="adj4" fmla="val 6289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622C8C7A-D556-416E-8A96-778ACD5A84D3}"/>
              </a:ext>
            </a:extLst>
          </p:cNvPr>
          <p:cNvSpPr>
            <a:spLocks noGrp="1"/>
          </p:cNvSpPr>
          <p:nvPr>
            <p:ph type="title"/>
          </p:nvPr>
        </p:nvSpPr>
        <p:spPr>
          <a:xfrm>
            <a:off x="368006" y="519926"/>
            <a:ext cx="11513127" cy="556099"/>
          </a:xfrm>
        </p:spPr>
        <p:txBody>
          <a:bodyPr>
            <a:normAutofit fontScale="90000"/>
          </a:bodyPr>
          <a:lstStyle/>
          <a:p>
            <a:r>
              <a:rPr lang="en-US" dirty="0"/>
              <a:t>Our platform is an active learning drug discovery framework</a:t>
            </a:r>
          </a:p>
        </p:txBody>
      </p:sp>
      <p:sp>
        <p:nvSpPr>
          <p:cNvPr id="4" name="Slide Number Placeholder 3">
            <a:extLst>
              <a:ext uri="{FF2B5EF4-FFF2-40B4-BE49-F238E27FC236}">
                <a16:creationId xmlns:a16="http://schemas.microsoft.com/office/drawing/2014/main" id="{0CB018D7-6FF5-4917-965D-D23DC41E7EBD}"/>
              </a:ext>
            </a:extLst>
          </p:cNvPr>
          <p:cNvSpPr>
            <a:spLocks noGrp="1"/>
          </p:cNvSpPr>
          <p:nvPr>
            <p:ph type="sldNum" sz="quarter" idx="12"/>
          </p:nvPr>
        </p:nvSpPr>
        <p:spPr/>
        <p:txBody>
          <a:bodyPr/>
          <a:lstStyle/>
          <a:p>
            <a:fld id="{D5F11FED-66BC-4C03-9016-FD41D1C797D0}" type="slidenum">
              <a:rPr lang="en-US" smtClean="0"/>
              <a:pPr/>
              <a:t>4</a:t>
            </a:fld>
            <a:endParaRPr lang="en-US"/>
          </a:p>
        </p:txBody>
      </p:sp>
      <p:sp>
        <p:nvSpPr>
          <p:cNvPr id="13" name="Rectangle: Rounded Corners 12">
            <a:extLst>
              <a:ext uri="{FF2B5EF4-FFF2-40B4-BE49-F238E27FC236}">
                <a16:creationId xmlns:a16="http://schemas.microsoft.com/office/drawing/2014/main" id="{A8A92739-3EE7-42E4-A1DE-AD0423EDD199}"/>
              </a:ext>
            </a:extLst>
          </p:cNvPr>
          <p:cNvSpPr/>
          <p:nvPr/>
        </p:nvSpPr>
        <p:spPr>
          <a:xfrm>
            <a:off x="748666" y="2284493"/>
            <a:ext cx="2011680" cy="1097280"/>
          </a:xfrm>
          <a:prstGeom prst="roundRect">
            <a:avLst/>
          </a:prstGeom>
          <a:solidFill>
            <a:schemeClr val="bg1"/>
          </a:solidFill>
          <a:ln w="381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solidFill>
                  <a:srgbClr val="4B4B4B"/>
                </a:solidFill>
                <a:latin typeface="Gotham Book"/>
              </a:rPr>
              <a:t>Working </a:t>
            </a:r>
          </a:p>
          <a:p>
            <a:pPr algn="ctr"/>
            <a:r>
              <a:rPr lang="en-US" sz="1600" i="1" dirty="0">
                <a:solidFill>
                  <a:srgbClr val="4B4B4B"/>
                </a:solidFill>
                <a:latin typeface="Gotham Book"/>
              </a:rPr>
              <a:t>Compound </a:t>
            </a:r>
          </a:p>
          <a:p>
            <a:pPr algn="ctr"/>
            <a:r>
              <a:rPr lang="en-US" sz="1600" i="1" dirty="0">
                <a:solidFill>
                  <a:srgbClr val="4B4B4B"/>
                </a:solidFill>
                <a:latin typeface="Gotham Book"/>
              </a:rPr>
              <a:t>Library</a:t>
            </a:r>
          </a:p>
        </p:txBody>
      </p:sp>
      <p:sp>
        <p:nvSpPr>
          <p:cNvPr id="9" name="Rounded Rectangle 8">
            <a:extLst>
              <a:ext uri="{FF2B5EF4-FFF2-40B4-BE49-F238E27FC236}">
                <a16:creationId xmlns:a16="http://schemas.microsoft.com/office/drawing/2014/main" id="{DBC06C06-DB64-3945-A064-52E1CF624406}"/>
              </a:ext>
            </a:extLst>
          </p:cNvPr>
          <p:cNvSpPr/>
          <p:nvPr/>
        </p:nvSpPr>
        <p:spPr>
          <a:xfrm>
            <a:off x="747347" y="4206083"/>
            <a:ext cx="2008405" cy="1097280"/>
          </a:xfrm>
          <a:prstGeom prst="roundRect">
            <a:avLst/>
          </a:prstGeom>
          <a:solidFill>
            <a:schemeClr val="bg1"/>
          </a:solidFill>
          <a:ln w="381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a:solidFill>
                  <a:srgbClr val="4B4B4B"/>
                </a:solidFill>
                <a:latin typeface="Gotham Book"/>
              </a:rPr>
              <a:t>Retrain property prediction models</a:t>
            </a:r>
          </a:p>
        </p:txBody>
      </p:sp>
      <p:grpSp>
        <p:nvGrpSpPr>
          <p:cNvPr id="26" name="Group 25">
            <a:extLst>
              <a:ext uri="{FF2B5EF4-FFF2-40B4-BE49-F238E27FC236}">
                <a16:creationId xmlns:a16="http://schemas.microsoft.com/office/drawing/2014/main" id="{88CB56F8-7B8B-4EA3-AD13-09D55B33E921}"/>
              </a:ext>
            </a:extLst>
          </p:cNvPr>
          <p:cNvGrpSpPr/>
          <p:nvPr/>
        </p:nvGrpSpPr>
        <p:grpSpPr>
          <a:xfrm>
            <a:off x="8639553" y="2286917"/>
            <a:ext cx="2004364" cy="1087589"/>
            <a:chOff x="9050637" y="2257461"/>
            <a:chExt cx="2542520" cy="1452077"/>
          </a:xfrm>
        </p:grpSpPr>
        <p:sp>
          <p:nvSpPr>
            <p:cNvPr id="22" name="Rectangle: Rounded Corners 21">
              <a:extLst>
                <a:ext uri="{FF2B5EF4-FFF2-40B4-BE49-F238E27FC236}">
                  <a16:creationId xmlns:a16="http://schemas.microsoft.com/office/drawing/2014/main" id="{EC56C093-0268-483C-94C7-DDE884D8E768}"/>
                </a:ext>
              </a:extLst>
            </p:cNvPr>
            <p:cNvSpPr/>
            <p:nvPr/>
          </p:nvSpPr>
          <p:spPr>
            <a:xfrm>
              <a:off x="9050637" y="2257461"/>
              <a:ext cx="2542520" cy="1452077"/>
            </a:xfrm>
            <a:prstGeom prst="roundRect">
              <a:avLst/>
            </a:prstGeom>
            <a:ln w="38100">
              <a:solidFill>
                <a:schemeClr val="tx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600" dirty="0">
                <a:cs typeface="Arial" panose="020B0604020202020204" pitchFamily="34" charset="0"/>
              </a:endParaRPr>
            </a:p>
          </p:txBody>
        </p:sp>
        <p:sp>
          <p:nvSpPr>
            <p:cNvPr id="25" name="Rectangle 24">
              <a:extLst>
                <a:ext uri="{FF2B5EF4-FFF2-40B4-BE49-F238E27FC236}">
                  <a16:creationId xmlns:a16="http://schemas.microsoft.com/office/drawing/2014/main" id="{C5D08931-AB83-4344-B13E-59A7F5D23205}"/>
                </a:ext>
              </a:extLst>
            </p:cNvPr>
            <p:cNvSpPr/>
            <p:nvPr/>
          </p:nvSpPr>
          <p:spPr>
            <a:xfrm>
              <a:off x="9503214" y="2363139"/>
              <a:ext cx="1683025" cy="413560"/>
            </a:xfrm>
            <a:prstGeom prst="rect">
              <a:avLst/>
            </a:prstGeom>
            <a:ln>
              <a:noFill/>
            </a:ln>
          </p:spPr>
          <p:txBody>
            <a:bodyPr wrap="none">
              <a:spAutoFit/>
            </a:bodyPr>
            <a:lstStyle/>
            <a:p>
              <a:pPr algn="ctr"/>
              <a:r>
                <a:rPr lang="en-US" sz="1600" i="1" dirty="0">
                  <a:cs typeface="Arial" panose="020B0604020202020204" pitchFamily="34" charset="0"/>
                </a:rPr>
                <a:t>Design Criteria</a:t>
              </a:r>
            </a:p>
          </p:txBody>
        </p:sp>
      </p:grpSp>
      <p:sp>
        <p:nvSpPr>
          <p:cNvPr id="103" name="Arrow: Down 102">
            <a:extLst>
              <a:ext uri="{FF2B5EF4-FFF2-40B4-BE49-F238E27FC236}">
                <a16:creationId xmlns:a16="http://schemas.microsoft.com/office/drawing/2014/main" id="{DD94AFBB-1A89-4690-802F-D3DE5D0B972F}"/>
              </a:ext>
            </a:extLst>
          </p:cNvPr>
          <p:cNvSpPr/>
          <p:nvPr/>
        </p:nvSpPr>
        <p:spPr>
          <a:xfrm rot="10800000">
            <a:off x="1509758" y="3507244"/>
            <a:ext cx="470163" cy="548693"/>
          </a:xfrm>
          <a:prstGeom prst="downArrow">
            <a:avLst/>
          </a:prstGeom>
          <a:solidFill>
            <a:schemeClr val="tx1">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cs typeface="Arial" panose="020B0604020202020204" pitchFamily="34" charset="0"/>
            </a:endParaRPr>
          </a:p>
        </p:txBody>
      </p:sp>
      <p:sp>
        <p:nvSpPr>
          <p:cNvPr id="76" name="Rectangle: Rounded Corners 75">
            <a:extLst>
              <a:ext uri="{FF2B5EF4-FFF2-40B4-BE49-F238E27FC236}">
                <a16:creationId xmlns:a16="http://schemas.microsoft.com/office/drawing/2014/main" id="{B4528CB5-220F-4063-B332-6A149561ABD5}"/>
              </a:ext>
            </a:extLst>
          </p:cNvPr>
          <p:cNvSpPr/>
          <p:nvPr/>
        </p:nvSpPr>
        <p:spPr>
          <a:xfrm>
            <a:off x="2949388" y="5433301"/>
            <a:ext cx="2353785" cy="759534"/>
          </a:xfrm>
          <a:prstGeom prst="roundRect">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B4B4B"/>
              </a:solidFill>
              <a:effectLst/>
              <a:uLnTx/>
              <a:uFillTx/>
              <a:latin typeface="Gotham Book"/>
              <a:ea typeface="+mn-ea"/>
              <a:cs typeface="+mn-cs"/>
            </a:endParaRPr>
          </a:p>
        </p:txBody>
      </p:sp>
      <p:sp>
        <p:nvSpPr>
          <p:cNvPr id="77" name="Rectangle: Rounded Corners 76">
            <a:extLst>
              <a:ext uri="{FF2B5EF4-FFF2-40B4-BE49-F238E27FC236}">
                <a16:creationId xmlns:a16="http://schemas.microsoft.com/office/drawing/2014/main" id="{07F40D4F-EBFC-4A05-84B7-C4CFE8E1BDA9}"/>
              </a:ext>
            </a:extLst>
          </p:cNvPr>
          <p:cNvSpPr/>
          <p:nvPr/>
        </p:nvSpPr>
        <p:spPr>
          <a:xfrm>
            <a:off x="5842031" y="5377936"/>
            <a:ext cx="1855506" cy="796219"/>
          </a:xfrm>
          <a:prstGeom prst="roundRect">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B4B4B"/>
              </a:solidFill>
              <a:effectLst/>
              <a:uLnTx/>
              <a:uFillTx/>
              <a:latin typeface="Gotham Book"/>
              <a:ea typeface="+mn-ea"/>
              <a:cs typeface="+mn-cs"/>
            </a:endParaRPr>
          </a:p>
        </p:txBody>
      </p:sp>
      <p:pic>
        <p:nvPicPr>
          <p:cNvPr id="78" name="Picture 77">
            <a:extLst>
              <a:ext uri="{FF2B5EF4-FFF2-40B4-BE49-F238E27FC236}">
                <a16:creationId xmlns:a16="http://schemas.microsoft.com/office/drawing/2014/main" id="{6E95E7B0-2467-4C26-929A-670C303B755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177170" y="5504290"/>
            <a:ext cx="668591" cy="637613"/>
          </a:xfrm>
          <a:prstGeom prst="rect">
            <a:avLst/>
          </a:prstGeom>
        </p:spPr>
      </p:pic>
      <p:sp>
        <p:nvSpPr>
          <p:cNvPr id="79" name="Rectangle 78">
            <a:extLst>
              <a:ext uri="{FF2B5EF4-FFF2-40B4-BE49-F238E27FC236}">
                <a16:creationId xmlns:a16="http://schemas.microsoft.com/office/drawing/2014/main" id="{576EA98E-5014-4BC6-B4AC-0477671CCDE7}"/>
              </a:ext>
            </a:extLst>
          </p:cNvPr>
          <p:cNvSpPr/>
          <p:nvPr/>
        </p:nvSpPr>
        <p:spPr>
          <a:xfrm>
            <a:off x="3897660" y="5612968"/>
            <a:ext cx="1354716" cy="430887"/>
          </a:xfrm>
          <a:prstGeom prst="rect">
            <a:avLst/>
          </a:prstGeom>
        </p:spPr>
        <p:txBody>
          <a:bodyPr wrap="square">
            <a:spAutoFit/>
          </a:bodyPr>
          <a:lstStyle/>
          <a:p>
            <a:pPr lvl="0" algn="ctr">
              <a:defRPr/>
            </a:pPr>
            <a:r>
              <a:rPr lang="en-US" sz="1100" dirty="0">
                <a:solidFill>
                  <a:srgbClr val="4B4B4B"/>
                </a:solidFill>
              </a:rPr>
              <a:t>Human-relevant assays</a:t>
            </a:r>
          </a:p>
        </p:txBody>
      </p:sp>
      <p:sp>
        <p:nvSpPr>
          <p:cNvPr id="80" name="Rectangle 79">
            <a:extLst>
              <a:ext uri="{FF2B5EF4-FFF2-40B4-BE49-F238E27FC236}">
                <a16:creationId xmlns:a16="http://schemas.microsoft.com/office/drawing/2014/main" id="{76394137-892B-4CDD-A1CE-C8B1DF071DBF}"/>
              </a:ext>
            </a:extLst>
          </p:cNvPr>
          <p:cNvSpPr/>
          <p:nvPr/>
        </p:nvSpPr>
        <p:spPr>
          <a:xfrm>
            <a:off x="6656709" y="5449626"/>
            <a:ext cx="994966" cy="646331"/>
          </a:xfrm>
          <a:prstGeom prst="rect">
            <a:avLst/>
          </a:prstGeom>
        </p:spPr>
        <p:txBody>
          <a:bodyPr wrap="square">
            <a:spAutoFit/>
          </a:bodyPr>
          <a:lstStyle/>
          <a:p>
            <a:pPr lvl="0" algn="ctr">
              <a:defRPr/>
            </a:pPr>
            <a:r>
              <a:rPr lang="en-US" sz="1200" dirty="0">
                <a:solidFill>
                  <a:srgbClr val="4B4B4B"/>
                </a:solidFill>
              </a:rPr>
              <a:t>Chemistry Design &amp; Synthesis</a:t>
            </a:r>
          </a:p>
        </p:txBody>
      </p:sp>
      <p:sp>
        <p:nvSpPr>
          <p:cNvPr id="82" name="Rectangle 81">
            <a:extLst>
              <a:ext uri="{FF2B5EF4-FFF2-40B4-BE49-F238E27FC236}">
                <a16:creationId xmlns:a16="http://schemas.microsoft.com/office/drawing/2014/main" id="{9E504E4D-3F50-49BB-9E28-06A6BF47DE49}"/>
              </a:ext>
            </a:extLst>
          </p:cNvPr>
          <p:cNvSpPr/>
          <p:nvPr/>
        </p:nvSpPr>
        <p:spPr>
          <a:xfrm>
            <a:off x="7796842" y="5438363"/>
            <a:ext cx="1569660"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Experiment</a:t>
            </a:r>
          </a:p>
        </p:txBody>
      </p:sp>
      <p:sp>
        <p:nvSpPr>
          <p:cNvPr id="89" name="Arrow: U-Turn 88">
            <a:extLst>
              <a:ext uri="{FF2B5EF4-FFF2-40B4-BE49-F238E27FC236}">
                <a16:creationId xmlns:a16="http://schemas.microsoft.com/office/drawing/2014/main" id="{CBA02E30-C359-4EF2-88A0-2339224CBE63}"/>
              </a:ext>
            </a:extLst>
          </p:cNvPr>
          <p:cNvSpPr/>
          <p:nvPr/>
        </p:nvSpPr>
        <p:spPr>
          <a:xfrm rot="5400000">
            <a:off x="7118736" y="2926348"/>
            <a:ext cx="1206363" cy="3056145"/>
          </a:xfrm>
          <a:prstGeom prst="uturnArrow">
            <a:avLst>
              <a:gd name="adj1" fmla="val 17892"/>
              <a:gd name="adj2" fmla="val 14133"/>
              <a:gd name="adj3" fmla="val 0"/>
              <a:gd name="adj4" fmla="val 46292"/>
              <a:gd name="adj5" fmla="val 10000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Arrow: Down 89">
            <a:extLst>
              <a:ext uri="{FF2B5EF4-FFF2-40B4-BE49-F238E27FC236}">
                <a16:creationId xmlns:a16="http://schemas.microsoft.com/office/drawing/2014/main" id="{C399EC1B-D717-49FD-B198-5D9A218555D9}"/>
              </a:ext>
            </a:extLst>
          </p:cNvPr>
          <p:cNvSpPr/>
          <p:nvPr/>
        </p:nvSpPr>
        <p:spPr>
          <a:xfrm rot="5400000">
            <a:off x="3564776" y="3876089"/>
            <a:ext cx="495659" cy="2027344"/>
          </a:xfrm>
          <a:prstGeom prst="downArrow">
            <a:avLst>
              <a:gd name="adj1" fmla="val 50528"/>
              <a:gd name="adj2" fmla="val 61125"/>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cs typeface="Arial" panose="020B0604020202020204" pitchFamily="34" charset="0"/>
            </a:endParaRPr>
          </a:p>
        </p:txBody>
      </p:sp>
      <p:grpSp>
        <p:nvGrpSpPr>
          <p:cNvPr id="63" name="Group 62">
            <a:extLst>
              <a:ext uri="{FF2B5EF4-FFF2-40B4-BE49-F238E27FC236}">
                <a16:creationId xmlns:a16="http://schemas.microsoft.com/office/drawing/2014/main" id="{0F762847-0AD1-4CD4-B8DA-B951A2FF01EF}"/>
              </a:ext>
            </a:extLst>
          </p:cNvPr>
          <p:cNvGrpSpPr/>
          <p:nvPr/>
        </p:nvGrpSpPr>
        <p:grpSpPr>
          <a:xfrm>
            <a:off x="4324276" y="4362041"/>
            <a:ext cx="2793107" cy="957988"/>
            <a:chOff x="5766071" y="4663088"/>
            <a:chExt cx="2144108" cy="735392"/>
          </a:xfrm>
        </p:grpSpPr>
        <p:sp>
          <p:nvSpPr>
            <p:cNvPr id="75" name="Rounded Rectangle 22">
              <a:extLst>
                <a:ext uri="{FF2B5EF4-FFF2-40B4-BE49-F238E27FC236}">
                  <a16:creationId xmlns:a16="http://schemas.microsoft.com/office/drawing/2014/main" id="{76865F65-EB4C-4DB9-B760-A43B36436C45}"/>
                </a:ext>
              </a:extLst>
            </p:cNvPr>
            <p:cNvSpPr/>
            <p:nvPr/>
          </p:nvSpPr>
          <p:spPr>
            <a:xfrm>
              <a:off x="5766071" y="4663088"/>
              <a:ext cx="2048384" cy="714600"/>
            </a:xfrm>
            <a:prstGeom prst="roundRect">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4" name="TextBox 83">
              <a:extLst>
                <a:ext uri="{FF2B5EF4-FFF2-40B4-BE49-F238E27FC236}">
                  <a16:creationId xmlns:a16="http://schemas.microsoft.com/office/drawing/2014/main" id="{E6B33EA1-0072-4D89-BB04-D509877A915F}"/>
                </a:ext>
              </a:extLst>
            </p:cNvPr>
            <p:cNvSpPr txBox="1"/>
            <p:nvPr/>
          </p:nvSpPr>
          <p:spPr>
            <a:xfrm>
              <a:off x="6497558" y="4689693"/>
              <a:ext cx="1412621" cy="708787"/>
            </a:xfrm>
            <a:prstGeom prst="rect">
              <a:avLst/>
            </a:prstGeom>
            <a:noFill/>
          </p:spPr>
          <p:txBody>
            <a:bodyPr wrap="square" rtlCol="0">
              <a:spAutoFit/>
            </a:bodyPr>
            <a:lstStyle/>
            <a:p>
              <a:pPr algn="ctr"/>
              <a:r>
                <a:rPr lang="en-US" b="1" dirty="0"/>
                <a:t>Molecular Feature</a:t>
              </a:r>
            </a:p>
            <a:p>
              <a:pPr algn="ctr"/>
              <a:r>
                <a:rPr lang="en-US" b="1" dirty="0"/>
                <a:t>Simulations</a:t>
              </a:r>
            </a:p>
          </p:txBody>
        </p:sp>
        <p:grpSp>
          <p:nvGrpSpPr>
            <p:cNvPr id="85" name="Group 84">
              <a:extLst>
                <a:ext uri="{FF2B5EF4-FFF2-40B4-BE49-F238E27FC236}">
                  <a16:creationId xmlns:a16="http://schemas.microsoft.com/office/drawing/2014/main" id="{C7CA56EF-1401-4CC2-90BF-FC90B56FA0A3}"/>
                </a:ext>
              </a:extLst>
            </p:cNvPr>
            <p:cNvGrpSpPr/>
            <p:nvPr/>
          </p:nvGrpSpPr>
          <p:grpSpPr>
            <a:xfrm>
              <a:off x="5906597" y="4825612"/>
              <a:ext cx="781040" cy="420318"/>
              <a:chOff x="3180953" y="4193934"/>
              <a:chExt cx="1353955" cy="808030"/>
            </a:xfrm>
          </p:grpSpPr>
          <p:sp>
            <p:nvSpPr>
              <p:cNvPr id="86" name="Freeform 195">
                <a:extLst>
                  <a:ext uri="{FF2B5EF4-FFF2-40B4-BE49-F238E27FC236}">
                    <a16:creationId xmlns:a16="http://schemas.microsoft.com/office/drawing/2014/main" id="{F07B735B-DD7F-48D7-BBA6-75A9B2034036}"/>
                  </a:ext>
                </a:extLst>
              </p:cNvPr>
              <p:cNvSpPr/>
              <p:nvPr/>
            </p:nvSpPr>
            <p:spPr>
              <a:xfrm>
                <a:off x="4239994" y="4194315"/>
                <a:ext cx="294914" cy="414431"/>
              </a:xfrm>
              <a:custGeom>
                <a:avLst/>
                <a:gdLst>
                  <a:gd name="connsiteX0" fmla="*/ 0 w 628650"/>
                  <a:gd name="connsiteY0" fmla="*/ 0 h 1720850"/>
                  <a:gd name="connsiteX1" fmla="*/ 342900 w 628650"/>
                  <a:gd name="connsiteY1" fmla="*/ 69850 h 1720850"/>
                  <a:gd name="connsiteX2" fmla="*/ 628650 w 628650"/>
                  <a:gd name="connsiteY2" fmla="*/ 1562100 h 1720850"/>
                  <a:gd name="connsiteX3" fmla="*/ 304800 w 628650"/>
                  <a:gd name="connsiteY3" fmla="*/ 1720850 h 1720850"/>
                  <a:gd name="connsiteX4" fmla="*/ 0 w 628650"/>
                  <a:gd name="connsiteY4" fmla="*/ 0 h 172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1720850">
                    <a:moveTo>
                      <a:pt x="0" y="0"/>
                    </a:moveTo>
                    <a:lnTo>
                      <a:pt x="342900" y="69850"/>
                    </a:lnTo>
                    <a:lnTo>
                      <a:pt x="628650" y="1562100"/>
                    </a:lnTo>
                    <a:lnTo>
                      <a:pt x="304800" y="1720850"/>
                    </a:lnTo>
                    <a:lnTo>
                      <a:pt x="0" y="0"/>
                    </a:lnTo>
                    <a:close/>
                  </a:path>
                </a:pathLst>
              </a:custGeom>
              <a:solidFill>
                <a:schemeClr val="accent1">
                  <a:lumMod val="60000"/>
                  <a:lumOff val="40000"/>
                </a:schemeClr>
              </a:solidFill>
              <a:ln w="25400" cap="flat" cmpd="sng" algn="ctr">
                <a:solidFill>
                  <a:srgbClr val="4F81BD">
                    <a:shade val="50000"/>
                  </a:srgbClr>
                </a:solidFill>
                <a:prstDash val="solid"/>
              </a:ln>
              <a:effectLst/>
            </p:spPr>
            <p:txBody>
              <a:bodyPr rtlCol="0" anchor="ctr"/>
              <a:lstStyle/>
              <a:p>
                <a:pPr algn="ctr"/>
                <a:endParaRPr lang="en-US" kern="0" dirty="0">
                  <a:solidFill>
                    <a:sysClr val="window" lastClr="FFFFFF"/>
                  </a:solidFill>
                </a:endParaRPr>
              </a:p>
            </p:txBody>
          </p:sp>
          <p:sp>
            <p:nvSpPr>
              <p:cNvPr id="87" name="Freeform 196">
                <a:extLst>
                  <a:ext uri="{FF2B5EF4-FFF2-40B4-BE49-F238E27FC236}">
                    <a16:creationId xmlns:a16="http://schemas.microsoft.com/office/drawing/2014/main" id="{80ABF60D-ABD6-4C87-AA90-08C823A611AD}"/>
                  </a:ext>
                </a:extLst>
              </p:cNvPr>
              <p:cNvSpPr/>
              <p:nvPr/>
            </p:nvSpPr>
            <p:spPr>
              <a:xfrm>
                <a:off x="4038883" y="4193934"/>
                <a:ext cx="343561" cy="413525"/>
              </a:xfrm>
              <a:custGeom>
                <a:avLst/>
                <a:gdLst>
                  <a:gd name="connsiteX0" fmla="*/ 430306 w 732348"/>
                  <a:gd name="connsiteY0" fmla="*/ 0 h 1717086"/>
                  <a:gd name="connsiteX1" fmla="*/ 0 w 732348"/>
                  <a:gd name="connsiteY1" fmla="*/ 28963 h 1717086"/>
                  <a:gd name="connsiteX2" fmla="*/ 24826 w 732348"/>
                  <a:gd name="connsiteY2" fmla="*/ 1588821 h 1717086"/>
                  <a:gd name="connsiteX3" fmla="*/ 732348 w 732348"/>
                  <a:gd name="connsiteY3" fmla="*/ 1717086 h 1717086"/>
                  <a:gd name="connsiteX4" fmla="*/ 430306 w 732348"/>
                  <a:gd name="connsiteY4" fmla="*/ 0 h 171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48" h="1717086">
                    <a:moveTo>
                      <a:pt x="430306" y="0"/>
                    </a:moveTo>
                    <a:lnTo>
                      <a:pt x="0" y="28963"/>
                    </a:lnTo>
                    <a:lnTo>
                      <a:pt x="24826" y="1588821"/>
                    </a:lnTo>
                    <a:lnTo>
                      <a:pt x="732348" y="1717086"/>
                    </a:lnTo>
                    <a:lnTo>
                      <a:pt x="430306" y="0"/>
                    </a:lnTo>
                    <a:close/>
                  </a:path>
                </a:pathLst>
              </a:custGeom>
              <a:solidFill>
                <a:srgbClr val="1F497D">
                  <a:lumMod val="50000"/>
                </a:srgbClr>
              </a:solidFill>
              <a:ln w="25400" cap="flat" cmpd="sng" algn="ctr">
                <a:solidFill>
                  <a:srgbClr val="4F81BD">
                    <a:shade val="50000"/>
                  </a:srgbClr>
                </a:solidFill>
                <a:prstDash val="solid"/>
              </a:ln>
              <a:effectLst/>
            </p:spPr>
            <p:txBody>
              <a:bodyPr rtlCol="0" anchor="ctr"/>
              <a:lstStyle/>
              <a:p>
                <a:pPr algn="ctr"/>
                <a:endParaRPr lang="en-US" kern="0" dirty="0">
                  <a:solidFill>
                    <a:sysClr val="window" lastClr="FFFFFF"/>
                  </a:solidFill>
                </a:endParaRPr>
              </a:p>
            </p:txBody>
          </p:sp>
          <p:cxnSp>
            <p:nvCxnSpPr>
              <p:cNvPr id="88" name="Straight Connector 87">
                <a:extLst>
                  <a:ext uri="{FF2B5EF4-FFF2-40B4-BE49-F238E27FC236}">
                    <a16:creationId xmlns:a16="http://schemas.microsoft.com/office/drawing/2014/main" id="{43DC44D3-9927-40E2-BFE8-E7A31E76F4B3}"/>
                  </a:ext>
                </a:extLst>
              </p:cNvPr>
              <p:cNvCxnSpPr/>
              <p:nvPr/>
            </p:nvCxnSpPr>
            <p:spPr>
              <a:xfrm>
                <a:off x="4278033" y="4263374"/>
                <a:ext cx="66480" cy="415"/>
              </a:xfrm>
              <a:prstGeom prst="line">
                <a:avLst/>
              </a:prstGeom>
              <a:noFill/>
              <a:ln w="12700" cap="flat" cmpd="sng" algn="ctr">
                <a:solidFill>
                  <a:srgbClr val="C0504D">
                    <a:lumMod val="50000"/>
                  </a:srgbClr>
                </a:solidFill>
                <a:prstDash val="solid"/>
              </a:ln>
              <a:effectLst/>
            </p:spPr>
          </p:cxnSp>
          <p:sp>
            <p:nvSpPr>
              <p:cNvPr id="93" name="Freeform 198">
                <a:extLst>
                  <a:ext uri="{FF2B5EF4-FFF2-40B4-BE49-F238E27FC236}">
                    <a16:creationId xmlns:a16="http://schemas.microsoft.com/office/drawing/2014/main" id="{7934DBCC-25E7-420B-84F9-80C314439EBE}"/>
                  </a:ext>
                </a:extLst>
              </p:cNvPr>
              <p:cNvSpPr/>
              <p:nvPr/>
            </p:nvSpPr>
            <p:spPr>
              <a:xfrm>
                <a:off x="4029946" y="4194393"/>
                <a:ext cx="294914" cy="500000"/>
              </a:xfrm>
              <a:custGeom>
                <a:avLst/>
                <a:gdLst>
                  <a:gd name="connsiteX0" fmla="*/ 0 w 628650"/>
                  <a:gd name="connsiteY0" fmla="*/ 0 h 1720850"/>
                  <a:gd name="connsiteX1" fmla="*/ 342900 w 628650"/>
                  <a:gd name="connsiteY1" fmla="*/ 69850 h 1720850"/>
                  <a:gd name="connsiteX2" fmla="*/ 628650 w 628650"/>
                  <a:gd name="connsiteY2" fmla="*/ 1562100 h 1720850"/>
                  <a:gd name="connsiteX3" fmla="*/ 304800 w 628650"/>
                  <a:gd name="connsiteY3" fmla="*/ 1720850 h 1720850"/>
                  <a:gd name="connsiteX4" fmla="*/ 0 w 628650"/>
                  <a:gd name="connsiteY4" fmla="*/ 0 h 172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1720850">
                    <a:moveTo>
                      <a:pt x="0" y="0"/>
                    </a:moveTo>
                    <a:lnTo>
                      <a:pt x="342900" y="69850"/>
                    </a:lnTo>
                    <a:lnTo>
                      <a:pt x="628650" y="1562100"/>
                    </a:lnTo>
                    <a:lnTo>
                      <a:pt x="304800" y="1720850"/>
                    </a:lnTo>
                    <a:lnTo>
                      <a:pt x="0" y="0"/>
                    </a:lnTo>
                    <a:close/>
                  </a:path>
                </a:pathLst>
              </a:custGeom>
              <a:solidFill>
                <a:schemeClr val="accent1">
                  <a:lumMod val="60000"/>
                  <a:lumOff val="40000"/>
                </a:schemeClr>
              </a:solidFill>
              <a:ln w="25400" cap="flat" cmpd="sng" algn="ctr">
                <a:solidFill>
                  <a:srgbClr val="4F81BD">
                    <a:shade val="50000"/>
                  </a:srgbClr>
                </a:solidFill>
                <a:prstDash val="solid"/>
              </a:ln>
              <a:effectLst/>
            </p:spPr>
            <p:txBody>
              <a:bodyPr rtlCol="0" anchor="ctr"/>
              <a:lstStyle/>
              <a:p>
                <a:pPr algn="ctr"/>
                <a:endParaRPr lang="en-US" kern="0" dirty="0">
                  <a:solidFill>
                    <a:sysClr val="window" lastClr="FFFFFF"/>
                  </a:solidFill>
                </a:endParaRPr>
              </a:p>
            </p:txBody>
          </p:sp>
          <p:sp>
            <p:nvSpPr>
              <p:cNvPr id="94" name="Freeform 199">
                <a:extLst>
                  <a:ext uri="{FF2B5EF4-FFF2-40B4-BE49-F238E27FC236}">
                    <a16:creationId xmlns:a16="http://schemas.microsoft.com/office/drawing/2014/main" id="{543878DF-269E-4011-9C3D-5656D76DE8D8}"/>
                  </a:ext>
                </a:extLst>
              </p:cNvPr>
              <p:cNvSpPr/>
              <p:nvPr/>
            </p:nvSpPr>
            <p:spPr>
              <a:xfrm>
                <a:off x="3828835" y="4193934"/>
                <a:ext cx="343561" cy="498906"/>
              </a:xfrm>
              <a:custGeom>
                <a:avLst/>
                <a:gdLst>
                  <a:gd name="connsiteX0" fmla="*/ 430306 w 732348"/>
                  <a:gd name="connsiteY0" fmla="*/ 0 h 1717086"/>
                  <a:gd name="connsiteX1" fmla="*/ 0 w 732348"/>
                  <a:gd name="connsiteY1" fmla="*/ 28963 h 1717086"/>
                  <a:gd name="connsiteX2" fmla="*/ 24826 w 732348"/>
                  <a:gd name="connsiteY2" fmla="*/ 1588821 h 1717086"/>
                  <a:gd name="connsiteX3" fmla="*/ 732348 w 732348"/>
                  <a:gd name="connsiteY3" fmla="*/ 1717086 h 1717086"/>
                  <a:gd name="connsiteX4" fmla="*/ 430306 w 732348"/>
                  <a:gd name="connsiteY4" fmla="*/ 0 h 171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48" h="1717086">
                    <a:moveTo>
                      <a:pt x="430306" y="0"/>
                    </a:moveTo>
                    <a:lnTo>
                      <a:pt x="0" y="28963"/>
                    </a:lnTo>
                    <a:lnTo>
                      <a:pt x="24826" y="1588821"/>
                    </a:lnTo>
                    <a:lnTo>
                      <a:pt x="732348" y="1717086"/>
                    </a:lnTo>
                    <a:lnTo>
                      <a:pt x="430306" y="0"/>
                    </a:lnTo>
                    <a:close/>
                  </a:path>
                </a:pathLst>
              </a:custGeom>
              <a:solidFill>
                <a:srgbClr val="1F497D">
                  <a:lumMod val="50000"/>
                </a:srgbClr>
              </a:solidFill>
              <a:ln w="25400" cap="flat" cmpd="sng" algn="ctr">
                <a:solidFill>
                  <a:srgbClr val="4F81BD">
                    <a:shade val="50000"/>
                  </a:srgbClr>
                </a:solidFill>
                <a:prstDash val="solid"/>
              </a:ln>
              <a:effectLst/>
            </p:spPr>
            <p:txBody>
              <a:bodyPr rtlCol="0" anchor="ctr"/>
              <a:lstStyle/>
              <a:p>
                <a:pPr algn="ctr"/>
                <a:endParaRPr lang="en-US" kern="0" dirty="0">
                  <a:solidFill>
                    <a:sysClr val="window" lastClr="FFFFFF"/>
                  </a:solidFill>
                </a:endParaRPr>
              </a:p>
            </p:txBody>
          </p:sp>
          <p:cxnSp>
            <p:nvCxnSpPr>
              <p:cNvPr id="95" name="Straight Connector 94">
                <a:extLst>
                  <a:ext uri="{FF2B5EF4-FFF2-40B4-BE49-F238E27FC236}">
                    <a16:creationId xmlns:a16="http://schemas.microsoft.com/office/drawing/2014/main" id="{6D316AA1-13D7-43C4-93B6-5FA8CC7AF3EC}"/>
                  </a:ext>
                </a:extLst>
              </p:cNvPr>
              <p:cNvCxnSpPr/>
              <p:nvPr/>
            </p:nvCxnSpPr>
            <p:spPr>
              <a:xfrm>
                <a:off x="4067985" y="4278307"/>
                <a:ext cx="66480" cy="501"/>
              </a:xfrm>
              <a:prstGeom prst="line">
                <a:avLst/>
              </a:prstGeom>
              <a:noFill/>
              <a:ln w="12700" cap="flat" cmpd="sng" algn="ctr">
                <a:solidFill>
                  <a:srgbClr val="C0504D">
                    <a:lumMod val="50000"/>
                  </a:srgbClr>
                </a:solidFill>
                <a:prstDash val="solid"/>
              </a:ln>
              <a:effectLst/>
            </p:spPr>
          </p:cxnSp>
          <p:sp>
            <p:nvSpPr>
              <p:cNvPr id="97" name="Freeform 201">
                <a:extLst>
                  <a:ext uri="{FF2B5EF4-FFF2-40B4-BE49-F238E27FC236}">
                    <a16:creationId xmlns:a16="http://schemas.microsoft.com/office/drawing/2014/main" id="{D67271EF-67A2-4C82-AB0B-EA7F83590D4C}"/>
                  </a:ext>
                </a:extLst>
              </p:cNvPr>
              <p:cNvSpPr/>
              <p:nvPr/>
            </p:nvSpPr>
            <p:spPr>
              <a:xfrm>
                <a:off x="3811029" y="4194478"/>
                <a:ext cx="294914" cy="593003"/>
              </a:xfrm>
              <a:custGeom>
                <a:avLst/>
                <a:gdLst>
                  <a:gd name="connsiteX0" fmla="*/ 0 w 628650"/>
                  <a:gd name="connsiteY0" fmla="*/ 0 h 1720850"/>
                  <a:gd name="connsiteX1" fmla="*/ 342900 w 628650"/>
                  <a:gd name="connsiteY1" fmla="*/ 69850 h 1720850"/>
                  <a:gd name="connsiteX2" fmla="*/ 628650 w 628650"/>
                  <a:gd name="connsiteY2" fmla="*/ 1562100 h 1720850"/>
                  <a:gd name="connsiteX3" fmla="*/ 304800 w 628650"/>
                  <a:gd name="connsiteY3" fmla="*/ 1720850 h 1720850"/>
                  <a:gd name="connsiteX4" fmla="*/ 0 w 628650"/>
                  <a:gd name="connsiteY4" fmla="*/ 0 h 172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1720850">
                    <a:moveTo>
                      <a:pt x="0" y="0"/>
                    </a:moveTo>
                    <a:lnTo>
                      <a:pt x="342900" y="69850"/>
                    </a:lnTo>
                    <a:lnTo>
                      <a:pt x="628650" y="1562100"/>
                    </a:lnTo>
                    <a:lnTo>
                      <a:pt x="304800" y="1720850"/>
                    </a:lnTo>
                    <a:lnTo>
                      <a:pt x="0" y="0"/>
                    </a:lnTo>
                    <a:close/>
                  </a:path>
                </a:pathLst>
              </a:custGeom>
              <a:solidFill>
                <a:schemeClr val="accent1">
                  <a:lumMod val="60000"/>
                  <a:lumOff val="40000"/>
                </a:schemeClr>
              </a:solidFill>
              <a:ln w="25400" cap="flat" cmpd="sng" algn="ctr">
                <a:solidFill>
                  <a:srgbClr val="4F81BD">
                    <a:shade val="50000"/>
                  </a:srgbClr>
                </a:solidFill>
                <a:prstDash val="solid"/>
              </a:ln>
              <a:effectLst/>
            </p:spPr>
            <p:txBody>
              <a:bodyPr rtlCol="0" anchor="ctr"/>
              <a:lstStyle/>
              <a:p>
                <a:pPr algn="ctr"/>
                <a:endParaRPr lang="en-US" kern="0" dirty="0">
                  <a:solidFill>
                    <a:sysClr val="window" lastClr="FFFFFF"/>
                  </a:solidFill>
                </a:endParaRPr>
              </a:p>
            </p:txBody>
          </p:sp>
          <p:sp>
            <p:nvSpPr>
              <p:cNvPr id="98" name="Freeform 202">
                <a:extLst>
                  <a:ext uri="{FF2B5EF4-FFF2-40B4-BE49-F238E27FC236}">
                    <a16:creationId xmlns:a16="http://schemas.microsoft.com/office/drawing/2014/main" id="{2EB85259-4853-45BE-96A2-7A132FE140AF}"/>
                  </a:ext>
                </a:extLst>
              </p:cNvPr>
              <p:cNvSpPr/>
              <p:nvPr/>
            </p:nvSpPr>
            <p:spPr>
              <a:xfrm>
                <a:off x="3609918" y="4193934"/>
                <a:ext cx="343561" cy="591705"/>
              </a:xfrm>
              <a:custGeom>
                <a:avLst/>
                <a:gdLst>
                  <a:gd name="connsiteX0" fmla="*/ 430306 w 732348"/>
                  <a:gd name="connsiteY0" fmla="*/ 0 h 1717086"/>
                  <a:gd name="connsiteX1" fmla="*/ 0 w 732348"/>
                  <a:gd name="connsiteY1" fmla="*/ 28963 h 1717086"/>
                  <a:gd name="connsiteX2" fmla="*/ 24826 w 732348"/>
                  <a:gd name="connsiteY2" fmla="*/ 1588821 h 1717086"/>
                  <a:gd name="connsiteX3" fmla="*/ 732348 w 732348"/>
                  <a:gd name="connsiteY3" fmla="*/ 1717086 h 1717086"/>
                  <a:gd name="connsiteX4" fmla="*/ 430306 w 732348"/>
                  <a:gd name="connsiteY4" fmla="*/ 0 h 171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48" h="1717086">
                    <a:moveTo>
                      <a:pt x="430306" y="0"/>
                    </a:moveTo>
                    <a:lnTo>
                      <a:pt x="0" y="28963"/>
                    </a:lnTo>
                    <a:lnTo>
                      <a:pt x="24826" y="1588821"/>
                    </a:lnTo>
                    <a:lnTo>
                      <a:pt x="732348" y="1717086"/>
                    </a:lnTo>
                    <a:lnTo>
                      <a:pt x="430306" y="0"/>
                    </a:lnTo>
                    <a:close/>
                  </a:path>
                </a:pathLst>
              </a:custGeom>
              <a:solidFill>
                <a:srgbClr val="1F497D">
                  <a:lumMod val="50000"/>
                </a:srgbClr>
              </a:solidFill>
              <a:ln w="25400" cap="flat" cmpd="sng" algn="ctr">
                <a:solidFill>
                  <a:srgbClr val="4F81BD">
                    <a:shade val="50000"/>
                  </a:srgbClr>
                </a:solidFill>
                <a:prstDash val="solid"/>
              </a:ln>
              <a:effectLst/>
            </p:spPr>
            <p:txBody>
              <a:bodyPr rtlCol="0" anchor="ctr"/>
              <a:lstStyle/>
              <a:p>
                <a:pPr algn="ctr"/>
                <a:endParaRPr lang="en-US" kern="0" dirty="0">
                  <a:solidFill>
                    <a:sysClr val="window" lastClr="FFFFFF"/>
                  </a:solidFill>
                </a:endParaRPr>
              </a:p>
            </p:txBody>
          </p:sp>
          <p:cxnSp>
            <p:nvCxnSpPr>
              <p:cNvPr id="99" name="Straight Connector 98">
                <a:extLst>
                  <a:ext uri="{FF2B5EF4-FFF2-40B4-BE49-F238E27FC236}">
                    <a16:creationId xmlns:a16="http://schemas.microsoft.com/office/drawing/2014/main" id="{3DF52502-D032-4D08-A113-F79C0E6CCE50}"/>
                  </a:ext>
                </a:extLst>
              </p:cNvPr>
              <p:cNvCxnSpPr/>
              <p:nvPr/>
            </p:nvCxnSpPr>
            <p:spPr>
              <a:xfrm>
                <a:off x="3849068" y="4294538"/>
                <a:ext cx="66480" cy="594"/>
              </a:xfrm>
              <a:prstGeom prst="line">
                <a:avLst/>
              </a:prstGeom>
              <a:noFill/>
              <a:ln w="12700" cap="flat" cmpd="sng" algn="ctr">
                <a:solidFill>
                  <a:srgbClr val="C0504D">
                    <a:lumMod val="50000"/>
                  </a:srgbClr>
                </a:solidFill>
                <a:prstDash val="solid"/>
              </a:ln>
              <a:effectLst/>
            </p:spPr>
          </p:cxnSp>
          <p:sp>
            <p:nvSpPr>
              <p:cNvPr id="100" name="Freeform 204">
                <a:extLst>
                  <a:ext uri="{FF2B5EF4-FFF2-40B4-BE49-F238E27FC236}">
                    <a16:creationId xmlns:a16="http://schemas.microsoft.com/office/drawing/2014/main" id="{F45F87BF-8CCF-4B74-9223-0264BB6FA367}"/>
                  </a:ext>
                </a:extLst>
              </p:cNvPr>
              <p:cNvSpPr/>
              <p:nvPr/>
            </p:nvSpPr>
            <p:spPr>
              <a:xfrm>
                <a:off x="3596547" y="4194577"/>
                <a:ext cx="294914" cy="700146"/>
              </a:xfrm>
              <a:custGeom>
                <a:avLst/>
                <a:gdLst>
                  <a:gd name="connsiteX0" fmla="*/ 0 w 628650"/>
                  <a:gd name="connsiteY0" fmla="*/ 0 h 1720850"/>
                  <a:gd name="connsiteX1" fmla="*/ 342900 w 628650"/>
                  <a:gd name="connsiteY1" fmla="*/ 69850 h 1720850"/>
                  <a:gd name="connsiteX2" fmla="*/ 628650 w 628650"/>
                  <a:gd name="connsiteY2" fmla="*/ 1562100 h 1720850"/>
                  <a:gd name="connsiteX3" fmla="*/ 304800 w 628650"/>
                  <a:gd name="connsiteY3" fmla="*/ 1720850 h 1720850"/>
                  <a:gd name="connsiteX4" fmla="*/ 0 w 628650"/>
                  <a:gd name="connsiteY4" fmla="*/ 0 h 172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1720850">
                    <a:moveTo>
                      <a:pt x="0" y="0"/>
                    </a:moveTo>
                    <a:lnTo>
                      <a:pt x="342900" y="69850"/>
                    </a:lnTo>
                    <a:lnTo>
                      <a:pt x="628650" y="1562100"/>
                    </a:lnTo>
                    <a:lnTo>
                      <a:pt x="304800" y="1720850"/>
                    </a:lnTo>
                    <a:lnTo>
                      <a:pt x="0" y="0"/>
                    </a:lnTo>
                    <a:close/>
                  </a:path>
                </a:pathLst>
              </a:custGeom>
              <a:solidFill>
                <a:schemeClr val="accent1">
                  <a:lumMod val="60000"/>
                  <a:lumOff val="40000"/>
                </a:schemeClr>
              </a:solidFill>
              <a:ln w="25400" cap="flat" cmpd="sng" algn="ctr">
                <a:solidFill>
                  <a:srgbClr val="4F81BD">
                    <a:shade val="50000"/>
                  </a:srgbClr>
                </a:solidFill>
                <a:prstDash val="solid"/>
              </a:ln>
              <a:effectLst/>
            </p:spPr>
            <p:txBody>
              <a:bodyPr rtlCol="0" anchor="ctr"/>
              <a:lstStyle/>
              <a:p>
                <a:pPr algn="ctr"/>
                <a:endParaRPr lang="en-US" kern="0" dirty="0">
                  <a:solidFill>
                    <a:sysClr val="window" lastClr="FFFFFF"/>
                  </a:solidFill>
                </a:endParaRPr>
              </a:p>
            </p:txBody>
          </p:sp>
          <p:sp>
            <p:nvSpPr>
              <p:cNvPr id="101" name="Freeform 205">
                <a:extLst>
                  <a:ext uri="{FF2B5EF4-FFF2-40B4-BE49-F238E27FC236}">
                    <a16:creationId xmlns:a16="http://schemas.microsoft.com/office/drawing/2014/main" id="{428245C5-506F-4EB9-8D74-A1A064493393}"/>
                  </a:ext>
                </a:extLst>
              </p:cNvPr>
              <p:cNvSpPr/>
              <p:nvPr/>
            </p:nvSpPr>
            <p:spPr>
              <a:xfrm>
                <a:off x="3395436" y="4193934"/>
                <a:ext cx="343561" cy="698615"/>
              </a:xfrm>
              <a:custGeom>
                <a:avLst/>
                <a:gdLst>
                  <a:gd name="connsiteX0" fmla="*/ 430306 w 732348"/>
                  <a:gd name="connsiteY0" fmla="*/ 0 h 1717086"/>
                  <a:gd name="connsiteX1" fmla="*/ 0 w 732348"/>
                  <a:gd name="connsiteY1" fmla="*/ 28963 h 1717086"/>
                  <a:gd name="connsiteX2" fmla="*/ 24826 w 732348"/>
                  <a:gd name="connsiteY2" fmla="*/ 1588821 h 1717086"/>
                  <a:gd name="connsiteX3" fmla="*/ 732348 w 732348"/>
                  <a:gd name="connsiteY3" fmla="*/ 1717086 h 1717086"/>
                  <a:gd name="connsiteX4" fmla="*/ 430306 w 732348"/>
                  <a:gd name="connsiteY4" fmla="*/ 0 h 171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48" h="1717086">
                    <a:moveTo>
                      <a:pt x="430306" y="0"/>
                    </a:moveTo>
                    <a:lnTo>
                      <a:pt x="0" y="28963"/>
                    </a:lnTo>
                    <a:lnTo>
                      <a:pt x="24826" y="1588821"/>
                    </a:lnTo>
                    <a:lnTo>
                      <a:pt x="732348" y="1717086"/>
                    </a:lnTo>
                    <a:lnTo>
                      <a:pt x="430306" y="0"/>
                    </a:lnTo>
                    <a:close/>
                  </a:path>
                </a:pathLst>
              </a:custGeom>
              <a:solidFill>
                <a:srgbClr val="1F497D">
                  <a:lumMod val="50000"/>
                </a:srgbClr>
              </a:solidFill>
              <a:ln w="25400" cap="flat" cmpd="sng" algn="ctr">
                <a:solidFill>
                  <a:srgbClr val="4F81BD">
                    <a:shade val="50000"/>
                  </a:srgbClr>
                </a:solidFill>
                <a:prstDash val="solid"/>
              </a:ln>
              <a:effectLst/>
            </p:spPr>
            <p:txBody>
              <a:bodyPr rtlCol="0" anchor="ctr"/>
              <a:lstStyle/>
              <a:p>
                <a:pPr algn="ctr"/>
                <a:endParaRPr lang="en-US" kern="0" dirty="0">
                  <a:solidFill>
                    <a:sysClr val="window" lastClr="FFFFFF"/>
                  </a:solidFill>
                </a:endParaRPr>
              </a:p>
            </p:txBody>
          </p:sp>
          <p:cxnSp>
            <p:nvCxnSpPr>
              <p:cNvPr id="102" name="Straight Connector 101">
                <a:extLst>
                  <a:ext uri="{FF2B5EF4-FFF2-40B4-BE49-F238E27FC236}">
                    <a16:creationId xmlns:a16="http://schemas.microsoft.com/office/drawing/2014/main" id="{86661F55-5A6D-4FE4-B94F-60C98E4D7A89}"/>
                  </a:ext>
                </a:extLst>
              </p:cNvPr>
              <p:cNvCxnSpPr/>
              <p:nvPr/>
            </p:nvCxnSpPr>
            <p:spPr>
              <a:xfrm>
                <a:off x="3634586" y="4313236"/>
                <a:ext cx="66480" cy="701"/>
              </a:xfrm>
              <a:prstGeom prst="line">
                <a:avLst/>
              </a:prstGeom>
              <a:noFill/>
              <a:ln w="12700" cap="flat" cmpd="sng" algn="ctr">
                <a:solidFill>
                  <a:srgbClr val="C0504D">
                    <a:lumMod val="50000"/>
                  </a:srgbClr>
                </a:solidFill>
                <a:prstDash val="solid"/>
              </a:ln>
              <a:effectLst/>
            </p:spPr>
          </p:cxnSp>
          <p:sp>
            <p:nvSpPr>
              <p:cNvPr id="104" name="Freeform 207">
                <a:extLst>
                  <a:ext uri="{FF2B5EF4-FFF2-40B4-BE49-F238E27FC236}">
                    <a16:creationId xmlns:a16="http://schemas.microsoft.com/office/drawing/2014/main" id="{4B09B1DD-6D22-47BE-9BFA-F7053F29159E}"/>
                  </a:ext>
                </a:extLst>
              </p:cNvPr>
              <p:cNvSpPr/>
              <p:nvPr/>
            </p:nvSpPr>
            <p:spPr>
              <a:xfrm>
                <a:off x="3382064" y="4194675"/>
                <a:ext cx="294914" cy="807289"/>
              </a:xfrm>
              <a:custGeom>
                <a:avLst/>
                <a:gdLst>
                  <a:gd name="connsiteX0" fmla="*/ 0 w 628650"/>
                  <a:gd name="connsiteY0" fmla="*/ 0 h 1720850"/>
                  <a:gd name="connsiteX1" fmla="*/ 342900 w 628650"/>
                  <a:gd name="connsiteY1" fmla="*/ 69850 h 1720850"/>
                  <a:gd name="connsiteX2" fmla="*/ 628650 w 628650"/>
                  <a:gd name="connsiteY2" fmla="*/ 1562100 h 1720850"/>
                  <a:gd name="connsiteX3" fmla="*/ 304800 w 628650"/>
                  <a:gd name="connsiteY3" fmla="*/ 1720850 h 1720850"/>
                  <a:gd name="connsiteX4" fmla="*/ 0 w 628650"/>
                  <a:gd name="connsiteY4" fmla="*/ 0 h 172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1720850">
                    <a:moveTo>
                      <a:pt x="0" y="0"/>
                    </a:moveTo>
                    <a:lnTo>
                      <a:pt x="342900" y="69850"/>
                    </a:lnTo>
                    <a:lnTo>
                      <a:pt x="628650" y="1562100"/>
                    </a:lnTo>
                    <a:lnTo>
                      <a:pt x="304800" y="1720850"/>
                    </a:lnTo>
                    <a:lnTo>
                      <a:pt x="0" y="0"/>
                    </a:lnTo>
                    <a:close/>
                  </a:path>
                </a:pathLst>
              </a:custGeom>
              <a:solidFill>
                <a:schemeClr val="accent1">
                  <a:lumMod val="60000"/>
                  <a:lumOff val="40000"/>
                </a:schemeClr>
              </a:solidFill>
              <a:ln w="25400" cap="flat" cmpd="sng" algn="ctr">
                <a:solidFill>
                  <a:srgbClr val="4F81BD">
                    <a:shade val="50000"/>
                  </a:srgbClr>
                </a:solidFill>
                <a:prstDash val="solid"/>
              </a:ln>
              <a:effectLst/>
            </p:spPr>
            <p:txBody>
              <a:bodyPr rtlCol="0" anchor="ctr"/>
              <a:lstStyle/>
              <a:p>
                <a:pPr algn="ctr"/>
                <a:endParaRPr lang="en-US" kern="0" dirty="0">
                  <a:solidFill>
                    <a:sysClr val="window" lastClr="FFFFFF"/>
                  </a:solidFill>
                </a:endParaRPr>
              </a:p>
            </p:txBody>
          </p:sp>
          <p:sp>
            <p:nvSpPr>
              <p:cNvPr id="105" name="Freeform 208">
                <a:extLst>
                  <a:ext uri="{FF2B5EF4-FFF2-40B4-BE49-F238E27FC236}">
                    <a16:creationId xmlns:a16="http://schemas.microsoft.com/office/drawing/2014/main" id="{735B40A0-B06E-4B99-9510-231F3CC224F8}"/>
                  </a:ext>
                </a:extLst>
              </p:cNvPr>
              <p:cNvSpPr/>
              <p:nvPr/>
            </p:nvSpPr>
            <p:spPr>
              <a:xfrm>
                <a:off x="3180953" y="4193934"/>
                <a:ext cx="343561" cy="805523"/>
              </a:xfrm>
              <a:custGeom>
                <a:avLst/>
                <a:gdLst>
                  <a:gd name="connsiteX0" fmla="*/ 430306 w 732348"/>
                  <a:gd name="connsiteY0" fmla="*/ 0 h 1717086"/>
                  <a:gd name="connsiteX1" fmla="*/ 0 w 732348"/>
                  <a:gd name="connsiteY1" fmla="*/ 28963 h 1717086"/>
                  <a:gd name="connsiteX2" fmla="*/ 24826 w 732348"/>
                  <a:gd name="connsiteY2" fmla="*/ 1588821 h 1717086"/>
                  <a:gd name="connsiteX3" fmla="*/ 732348 w 732348"/>
                  <a:gd name="connsiteY3" fmla="*/ 1717086 h 1717086"/>
                  <a:gd name="connsiteX4" fmla="*/ 430306 w 732348"/>
                  <a:gd name="connsiteY4" fmla="*/ 0 h 171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348" h="1717086">
                    <a:moveTo>
                      <a:pt x="430306" y="0"/>
                    </a:moveTo>
                    <a:lnTo>
                      <a:pt x="0" y="28963"/>
                    </a:lnTo>
                    <a:lnTo>
                      <a:pt x="24826" y="1588821"/>
                    </a:lnTo>
                    <a:lnTo>
                      <a:pt x="732348" y="1717086"/>
                    </a:lnTo>
                    <a:lnTo>
                      <a:pt x="430306" y="0"/>
                    </a:lnTo>
                    <a:close/>
                  </a:path>
                </a:pathLst>
              </a:custGeom>
              <a:solidFill>
                <a:srgbClr val="1F497D">
                  <a:lumMod val="50000"/>
                </a:srgbClr>
              </a:solidFill>
              <a:ln w="25400" cap="flat" cmpd="sng" algn="ctr">
                <a:solidFill>
                  <a:srgbClr val="4F81BD">
                    <a:shade val="50000"/>
                  </a:srgbClr>
                </a:solidFill>
                <a:prstDash val="solid"/>
              </a:ln>
              <a:effectLst/>
            </p:spPr>
            <p:txBody>
              <a:bodyPr rtlCol="0" anchor="ctr"/>
              <a:lstStyle/>
              <a:p>
                <a:pPr algn="ctr"/>
                <a:endParaRPr lang="en-US" kern="0" dirty="0">
                  <a:solidFill>
                    <a:sysClr val="window" lastClr="FFFFFF"/>
                  </a:solidFill>
                </a:endParaRPr>
              </a:p>
            </p:txBody>
          </p:sp>
          <p:cxnSp>
            <p:nvCxnSpPr>
              <p:cNvPr id="106" name="Straight Connector 105">
                <a:extLst>
                  <a:ext uri="{FF2B5EF4-FFF2-40B4-BE49-F238E27FC236}">
                    <a16:creationId xmlns:a16="http://schemas.microsoft.com/office/drawing/2014/main" id="{26E0DD95-9C78-4921-90F8-61EABE1566BC}"/>
                  </a:ext>
                </a:extLst>
              </p:cNvPr>
              <p:cNvCxnSpPr/>
              <p:nvPr/>
            </p:nvCxnSpPr>
            <p:spPr>
              <a:xfrm>
                <a:off x="3420103" y="4331934"/>
                <a:ext cx="66480" cy="809"/>
              </a:xfrm>
              <a:prstGeom prst="line">
                <a:avLst/>
              </a:prstGeom>
              <a:noFill/>
              <a:ln w="12700" cap="flat" cmpd="sng" algn="ctr">
                <a:solidFill>
                  <a:srgbClr val="C0504D">
                    <a:lumMod val="50000"/>
                  </a:srgbClr>
                </a:solidFill>
                <a:prstDash val="solid"/>
              </a:ln>
              <a:effectLst/>
            </p:spPr>
          </p:cxnSp>
        </p:grpSp>
      </p:grpSp>
      <p:pic>
        <p:nvPicPr>
          <p:cNvPr id="107" name="Picture 8" descr="Image result for therapeutic window">
            <a:extLst>
              <a:ext uri="{FF2B5EF4-FFF2-40B4-BE49-F238E27FC236}">
                <a16:creationId xmlns:a16="http://schemas.microsoft.com/office/drawing/2014/main" id="{681A515D-77DA-48B8-878E-5E6BE7F408AF}"/>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2382" t="24724" r="42512" b="19986"/>
          <a:stretch/>
        </p:blipFill>
        <p:spPr bwMode="auto">
          <a:xfrm>
            <a:off x="9184503" y="2725504"/>
            <a:ext cx="720082" cy="4919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8" name="Graphic 107" descr="Man">
            <a:extLst>
              <a:ext uri="{FF2B5EF4-FFF2-40B4-BE49-F238E27FC236}">
                <a16:creationId xmlns:a16="http://schemas.microsoft.com/office/drawing/2014/main" id="{B1796821-90A3-475E-A89E-F80485CDB5C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653057" y="2648879"/>
            <a:ext cx="507608" cy="586606"/>
          </a:xfrm>
          <a:prstGeom prst="rect">
            <a:avLst/>
          </a:prstGeom>
        </p:spPr>
      </p:pic>
      <p:grpSp>
        <p:nvGrpSpPr>
          <p:cNvPr id="10" name="Group 9">
            <a:extLst>
              <a:ext uri="{FF2B5EF4-FFF2-40B4-BE49-F238E27FC236}">
                <a16:creationId xmlns:a16="http://schemas.microsoft.com/office/drawing/2014/main" id="{E92B3CF5-3611-47AB-885D-AF36C08DE6D3}"/>
              </a:ext>
            </a:extLst>
          </p:cNvPr>
          <p:cNvGrpSpPr/>
          <p:nvPr/>
        </p:nvGrpSpPr>
        <p:grpSpPr>
          <a:xfrm>
            <a:off x="3656465" y="1277750"/>
            <a:ext cx="3708656" cy="1561249"/>
            <a:chOff x="4014221" y="1105843"/>
            <a:chExt cx="3708656" cy="1561249"/>
          </a:xfrm>
        </p:grpSpPr>
        <p:sp>
          <p:nvSpPr>
            <p:cNvPr id="11" name="Rounded Rectangle 10">
              <a:extLst>
                <a:ext uri="{FF2B5EF4-FFF2-40B4-BE49-F238E27FC236}">
                  <a16:creationId xmlns:a16="http://schemas.microsoft.com/office/drawing/2014/main" id="{85363F6C-76DE-9445-ABC2-6AD456DC50C2}"/>
                </a:ext>
              </a:extLst>
            </p:cNvPr>
            <p:cNvSpPr/>
            <p:nvPr/>
          </p:nvSpPr>
          <p:spPr>
            <a:xfrm>
              <a:off x="4014221" y="1105843"/>
              <a:ext cx="3708656" cy="1561249"/>
            </a:xfrm>
            <a:prstGeom prst="roundRect">
              <a:avLst/>
            </a:prstGeom>
            <a:solidFill>
              <a:schemeClr val="bg1"/>
            </a:solidFill>
            <a:ln w="38100">
              <a:solidFill>
                <a:schemeClr val="tx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200">
                <a:solidFill>
                  <a:schemeClr val="dk1"/>
                </a:solidFill>
                <a:cs typeface="Arial" panose="020B0604020202020204" pitchFamily="34" charset="0"/>
              </a:endParaRPr>
            </a:p>
          </p:txBody>
        </p:sp>
        <p:grpSp>
          <p:nvGrpSpPr>
            <p:cNvPr id="19" name="Group 18">
              <a:extLst>
                <a:ext uri="{FF2B5EF4-FFF2-40B4-BE49-F238E27FC236}">
                  <a16:creationId xmlns:a16="http://schemas.microsoft.com/office/drawing/2014/main" id="{06ED4AD3-DAA7-4041-AE51-3D57B263867F}"/>
                </a:ext>
              </a:extLst>
            </p:cNvPr>
            <p:cNvGrpSpPr/>
            <p:nvPr/>
          </p:nvGrpSpPr>
          <p:grpSpPr>
            <a:xfrm>
              <a:off x="4682032" y="1535642"/>
              <a:ext cx="2591320" cy="1049791"/>
              <a:chOff x="10286710" y="4912021"/>
              <a:chExt cx="2591320" cy="1133045"/>
            </a:xfrm>
          </p:grpSpPr>
          <p:sp>
            <p:nvSpPr>
              <p:cNvPr id="69" name="Pentagon 162">
                <a:extLst>
                  <a:ext uri="{FF2B5EF4-FFF2-40B4-BE49-F238E27FC236}">
                    <a16:creationId xmlns:a16="http://schemas.microsoft.com/office/drawing/2014/main" id="{A0506B17-15E9-4830-9C19-1435C09E640B}"/>
                  </a:ext>
                </a:extLst>
              </p:cNvPr>
              <p:cNvSpPr/>
              <p:nvPr/>
            </p:nvSpPr>
            <p:spPr bwMode="auto">
              <a:xfrm>
                <a:off x="10286710" y="4912021"/>
                <a:ext cx="2591090" cy="254211"/>
              </a:xfrm>
              <a:prstGeom prst="homePlate">
                <a:avLst/>
              </a:prstGeom>
              <a:solidFill>
                <a:schemeClr val="accent3"/>
              </a:solidFill>
              <a:ln w="9525" cap="flat" cmpd="sng" algn="ctr">
                <a:noFill/>
                <a:prstDash val="solid"/>
                <a:headEnd/>
                <a:tailEn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marR="0" lvl="0" indent="-180975" algn="l" defTabSz="914400" rtl="0" eaLnBrk="0" fontAlgn="auto" latinLnBrk="0" hangingPunct="0">
                  <a:lnSpc>
                    <a:spcPct val="100000"/>
                  </a:lnSpc>
                  <a:spcBef>
                    <a:spcPts val="0"/>
                  </a:spcBef>
                  <a:spcAft>
                    <a:spcPts val="0"/>
                  </a:spcAft>
                  <a:buClr>
                    <a:srgbClr val="FFFFFF"/>
                  </a:buClr>
                  <a:buSzTx/>
                  <a:buFontTx/>
                  <a:buNone/>
                  <a:tabLst/>
                  <a:defRPr/>
                </a:pPr>
                <a:r>
                  <a:rPr kumimoji="0" lang="en-US" sz="1200" b="0" i="0" u="none" strike="noStrike" kern="0" cap="none" spc="0" normalizeH="0" baseline="0" noProof="0" dirty="0">
                    <a:ln>
                      <a:noFill/>
                    </a:ln>
                    <a:solidFill>
                      <a:schemeClr val="bg1"/>
                    </a:solidFill>
                    <a:effectLst/>
                    <a:uLnTx/>
                    <a:uFillTx/>
                    <a:latin typeface="Gotham Book"/>
                    <a:ea typeface="+mn-ea"/>
                    <a:cs typeface="+mn-cs"/>
                  </a:rPr>
                  <a:t> Efficacy</a:t>
                </a:r>
              </a:p>
            </p:txBody>
          </p:sp>
          <p:sp>
            <p:nvSpPr>
              <p:cNvPr id="70" name="Pentagon 163">
                <a:extLst>
                  <a:ext uri="{FF2B5EF4-FFF2-40B4-BE49-F238E27FC236}">
                    <a16:creationId xmlns:a16="http://schemas.microsoft.com/office/drawing/2014/main" id="{038F6C9B-B1A7-4556-A84A-5E0A01331543}"/>
                  </a:ext>
                </a:extLst>
              </p:cNvPr>
              <p:cNvSpPr/>
              <p:nvPr/>
            </p:nvSpPr>
            <p:spPr bwMode="auto">
              <a:xfrm>
                <a:off x="10286940" y="5208229"/>
                <a:ext cx="2591090" cy="254211"/>
              </a:xfrm>
              <a:prstGeom prst="homePlate">
                <a:avLst/>
              </a:prstGeom>
              <a:solidFill>
                <a:schemeClr val="accent3"/>
              </a:solidFill>
              <a:ln w="9525" cap="flat" cmpd="sng" algn="ctr">
                <a:noFill/>
                <a:prstDash val="solid"/>
                <a:headEnd/>
                <a:tailEn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marR="0" lvl="0" indent="-180975" algn="l" defTabSz="914400" rtl="0" eaLnBrk="0" fontAlgn="auto" latinLnBrk="0" hangingPunct="0">
                  <a:lnSpc>
                    <a:spcPct val="100000"/>
                  </a:lnSpc>
                  <a:spcBef>
                    <a:spcPts val="0"/>
                  </a:spcBef>
                  <a:spcAft>
                    <a:spcPts val="0"/>
                  </a:spcAft>
                  <a:buClr>
                    <a:srgbClr val="FFFFFF"/>
                  </a:buClr>
                  <a:buSzTx/>
                  <a:buFontTx/>
                  <a:buNone/>
                  <a:tabLst/>
                  <a:defRPr/>
                </a:pPr>
                <a:r>
                  <a:rPr kumimoji="0" lang="en-US" sz="1200" b="0" i="0" u="none" strike="noStrike" kern="0" cap="none" spc="0" normalizeH="0" baseline="0" noProof="0" dirty="0">
                    <a:ln>
                      <a:noFill/>
                    </a:ln>
                    <a:solidFill>
                      <a:schemeClr val="bg1"/>
                    </a:solidFill>
                    <a:effectLst/>
                    <a:uLnTx/>
                    <a:uFillTx/>
                    <a:latin typeface="Gotham Book"/>
                    <a:ea typeface="+mn-ea"/>
                    <a:cs typeface="+mn-cs"/>
                  </a:rPr>
                  <a:t> Safety</a:t>
                </a:r>
              </a:p>
            </p:txBody>
          </p:sp>
          <p:sp>
            <p:nvSpPr>
              <p:cNvPr id="71" name="Pentagon 164">
                <a:extLst>
                  <a:ext uri="{FF2B5EF4-FFF2-40B4-BE49-F238E27FC236}">
                    <a16:creationId xmlns:a16="http://schemas.microsoft.com/office/drawing/2014/main" id="{5E67E518-E1D4-4FDA-95AA-DFA2CA14C3A4}"/>
                  </a:ext>
                </a:extLst>
              </p:cNvPr>
              <p:cNvSpPr/>
              <p:nvPr/>
            </p:nvSpPr>
            <p:spPr bwMode="auto">
              <a:xfrm>
                <a:off x="10286940" y="5495292"/>
                <a:ext cx="2591090" cy="254211"/>
              </a:xfrm>
              <a:prstGeom prst="homePlate">
                <a:avLst/>
              </a:prstGeom>
              <a:solidFill>
                <a:schemeClr val="accent3"/>
              </a:solidFill>
              <a:ln w="9525" cap="flat" cmpd="sng" algn="ctr">
                <a:noFill/>
                <a:prstDash val="solid"/>
                <a:headEnd/>
                <a:tailEn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marR="0" lvl="0" indent="-180975" algn="l" defTabSz="914400" rtl="0" eaLnBrk="0" fontAlgn="auto" latinLnBrk="0" hangingPunct="0">
                  <a:lnSpc>
                    <a:spcPct val="100000"/>
                  </a:lnSpc>
                  <a:spcBef>
                    <a:spcPts val="0"/>
                  </a:spcBef>
                  <a:spcAft>
                    <a:spcPts val="0"/>
                  </a:spcAft>
                  <a:buClr>
                    <a:srgbClr val="FFFFFF"/>
                  </a:buClr>
                  <a:buSzTx/>
                  <a:buFontTx/>
                  <a:buNone/>
                  <a:tabLst/>
                  <a:defRPr/>
                </a:pPr>
                <a:r>
                  <a:rPr kumimoji="0" lang="en-US" sz="1200" b="0" i="0" u="none" strike="noStrike" kern="0" cap="none" spc="0" normalizeH="0" baseline="0" noProof="0">
                    <a:ln>
                      <a:noFill/>
                    </a:ln>
                    <a:solidFill>
                      <a:schemeClr val="bg1"/>
                    </a:solidFill>
                    <a:effectLst/>
                    <a:uLnTx/>
                    <a:uFillTx/>
                    <a:latin typeface="Gotham Book"/>
                    <a:ea typeface="+mn-ea"/>
                    <a:cs typeface="+mn-cs"/>
                  </a:rPr>
                  <a:t> PK</a:t>
                </a:r>
              </a:p>
            </p:txBody>
          </p:sp>
          <p:sp>
            <p:nvSpPr>
              <p:cNvPr id="72" name="Pentagon 164">
                <a:extLst>
                  <a:ext uri="{FF2B5EF4-FFF2-40B4-BE49-F238E27FC236}">
                    <a16:creationId xmlns:a16="http://schemas.microsoft.com/office/drawing/2014/main" id="{0BCCB12F-02AA-4597-BAEA-6FA72C5EAB5B}"/>
                  </a:ext>
                </a:extLst>
              </p:cNvPr>
              <p:cNvSpPr/>
              <p:nvPr/>
            </p:nvSpPr>
            <p:spPr bwMode="auto">
              <a:xfrm>
                <a:off x="10286710" y="5790855"/>
                <a:ext cx="2591090" cy="254211"/>
              </a:xfrm>
              <a:prstGeom prst="homePlate">
                <a:avLst/>
              </a:prstGeom>
              <a:solidFill>
                <a:schemeClr val="accent3"/>
              </a:solidFill>
              <a:ln w="9525" cap="flat" cmpd="sng" algn="ctr">
                <a:noFill/>
                <a:prstDash val="solid"/>
                <a:headEnd/>
                <a:tailEn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marR="0" lvl="0" indent="-180975" algn="l" defTabSz="914400" rtl="0" eaLnBrk="0" fontAlgn="auto" latinLnBrk="0" hangingPunct="0">
                  <a:lnSpc>
                    <a:spcPct val="100000"/>
                  </a:lnSpc>
                  <a:spcBef>
                    <a:spcPts val="0"/>
                  </a:spcBef>
                  <a:spcAft>
                    <a:spcPts val="0"/>
                  </a:spcAft>
                  <a:buClr>
                    <a:srgbClr val="FFFFFF"/>
                  </a:buClr>
                  <a:buSzTx/>
                  <a:buFontTx/>
                  <a:buNone/>
                  <a:tabLst/>
                  <a:defRPr/>
                </a:pPr>
                <a:r>
                  <a:rPr kumimoji="0" lang="en-US" sz="1200" b="0" i="0" u="none" strike="noStrike" kern="0" cap="none" spc="0" normalizeH="0" baseline="0" noProof="0" dirty="0">
                    <a:ln>
                      <a:noFill/>
                    </a:ln>
                    <a:solidFill>
                      <a:schemeClr val="bg1"/>
                    </a:solidFill>
                    <a:effectLst/>
                    <a:uLnTx/>
                    <a:uFillTx/>
                    <a:latin typeface="Gotham Book"/>
                    <a:ea typeface="+mn-ea"/>
                    <a:cs typeface="+mn-cs"/>
                  </a:rPr>
                  <a:t>Developability</a:t>
                </a:r>
              </a:p>
            </p:txBody>
          </p:sp>
          <p:sp>
            <p:nvSpPr>
              <p:cNvPr id="73" name="Rectangle: Rounded Corners 72">
                <a:extLst>
                  <a:ext uri="{FF2B5EF4-FFF2-40B4-BE49-F238E27FC236}">
                    <a16:creationId xmlns:a16="http://schemas.microsoft.com/office/drawing/2014/main" id="{3E2377DB-7F71-43BA-9685-9662A068E659}"/>
                  </a:ext>
                </a:extLst>
              </p:cNvPr>
              <p:cNvSpPr/>
              <p:nvPr/>
            </p:nvSpPr>
            <p:spPr>
              <a:xfrm>
                <a:off x="11076521" y="4958217"/>
                <a:ext cx="877271" cy="788405"/>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B4B4B"/>
                    </a:solidFill>
                    <a:effectLst/>
                    <a:uLnTx/>
                    <a:uFillTx/>
                    <a:latin typeface="Gotham Book"/>
                    <a:ea typeface="+mn-ea"/>
                    <a:cs typeface="+mn-cs"/>
                  </a:rPr>
                  <a:t>Multi-level models</a:t>
                </a:r>
              </a:p>
            </p:txBody>
          </p:sp>
          <p:sp>
            <p:nvSpPr>
              <p:cNvPr id="74" name="Rectangle: Rounded Corners 73">
                <a:extLst>
                  <a:ext uri="{FF2B5EF4-FFF2-40B4-BE49-F238E27FC236}">
                    <a16:creationId xmlns:a16="http://schemas.microsoft.com/office/drawing/2014/main" id="{F50D9B69-FBF7-4FDE-88A5-1E04163FF95D}"/>
                  </a:ext>
                </a:extLst>
              </p:cNvPr>
              <p:cNvSpPr/>
              <p:nvPr/>
            </p:nvSpPr>
            <p:spPr>
              <a:xfrm>
                <a:off x="11968226" y="4947080"/>
                <a:ext cx="724479" cy="788406"/>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B4B4B"/>
                    </a:solidFill>
                    <a:effectLst/>
                    <a:uLnTx/>
                    <a:uFillTx/>
                    <a:latin typeface="Gotham Book"/>
                    <a:ea typeface="+mn-ea"/>
                    <a:cs typeface="+mn-cs"/>
                  </a:rPr>
                  <a:t>Systems models</a:t>
                </a:r>
              </a:p>
            </p:txBody>
          </p:sp>
        </p:grpSp>
        <p:sp>
          <p:nvSpPr>
            <p:cNvPr id="109" name="TextBox 108">
              <a:extLst>
                <a:ext uri="{FF2B5EF4-FFF2-40B4-BE49-F238E27FC236}">
                  <a16:creationId xmlns:a16="http://schemas.microsoft.com/office/drawing/2014/main" id="{6719F2BB-1FA0-4A99-BE36-39E01E32A6F2}"/>
                </a:ext>
              </a:extLst>
            </p:cNvPr>
            <p:cNvSpPr txBox="1"/>
            <p:nvPr/>
          </p:nvSpPr>
          <p:spPr>
            <a:xfrm>
              <a:off x="4113968" y="1142833"/>
              <a:ext cx="3573055" cy="369332"/>
            </a:xfrm>
            <a:prstGeom prst="rect">
              <a:avLst/>
            </a:prstGeom>
            <a:noFill/>
          </p:spPr>
          <p:txBody>
            <a:bodyPr wrap="square" rtlCol="0">
              <a:spAutoFit/>
            </a:bodyPr>
            <a:lstStyle/>
            <a:p>
              <a:pPr marL="0" lvl="1" algn="ctr"/>
              <a:r>
                <a:rPr lang="en-US" b="1" dirty="0"/>
                <a:t>Property Prediction Pipeline</a:t>
              </a:r>
            </a:p>
          </p:txBody>
        </p:sp>
      </p:grpSp>
      <p:sp>
        <p:nvSpPr>
          <p:cNvPr id="110" name="TextBox 109">
            <a:extLst>
              <a:ext uri="{FF2B5EF4-FFF2-40B4-BE49-F238E27FC236}">
                <a16:creationId xmlns:a16="http://schemas.microsoft.com/office/drawing/2014/main" id="{9D43CB36-3761-447F-89AD-1F6C8B01D72E}"/>
              </a:ext>
            </a:extLst>
          </p:cNvPr>
          <p:cNvSpPr txBox="1"/>
          <p:nvPr/>
        </p:nvSpPr>
        <p:spPr>
          <a:xfrm>
            <a:off x="7351004" y="1627271"/>
            <a:ext cx="2446603" cy="646331"/>
          </a:xfrm>
          <a:prstGeom prst="rect">
            <a:avLst/>
          </a:prstGeom>
          <a:noFill/>
        </p:spPr>
        <p:txBody>
          <a:bodyPr wrap="square" rtlCol="0">
            <a:spAutoFit/>
          </a:bodyPr>
          <a:lstStyle/>
          <a:p>
            <a:pPr marL="0" lvl="1" algn="ctr"/>
            <a:r>
              <a:rPr lang="en-US" b="1" dirty="0"/>
              <a:t>Multi-Parameter Optimization Loop</a:t>
            </a:r>
          </a:p>
        </p:txBody>
      </p:sp>
      <p:sp>
        <p:nvSpPr>
          <p:cNvPr id="111" name="Rectangle 110">
            <a:extLst>
              <a:ext uri="{FF2B5EF4-FFF2-40B4-BE49-F238E27FC236}">
                <a16:creationId xmlns:a16="http://schemas.microsoft.com/office/drawing/2014/main" id="{58002BB9-83C8-4664-B742-0742A615195C}"/>
              </a:ext>
            </a:extLst>
          </p:cNvPr>
          <p:cNvSpPr/>
          <p:nvPr/>
        </p:nvSpPr>
        <p:spPr>
          <a:xfrm>
            <a:off x="7209284" y="4490389"/>
            <a:ext cx="1456296"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Simulation</a:t>
            </a:r>
          </a:p>
        </p:txBody>
      </p:sp>
      <p:grpSp>
        <p:nvGrpSpPr>
          <p:cNvPr id="14" name="Group 13">
            <a:extLst>
              <a:ext uri="{FF2B5EF4-FFF2-40B4-BE49-F238E27FC236}">
                <a16:creationId xmlns:a16="http://schemas.microsoft.com/office/drawing/2014/main" id="{4CD305FA-DD27-406F-8398-0438D0D9CF03}"/>
              </a:ext>
            </a:extLst>
          </p:cNvPr>
          <p:cNvGrpSpPr/>
          <p:nvPr/>
        </p:nvGrpSpPr>
        <p:grpSpPr>
          <a:xfrm>
            <a:off x="8928980" y="3735503"/>
            <a:ext cx="2619038" cy="1635294"/>
            <a:chOff x="9381466" y="4002130"/>
            <a:chExt cx="2619038" cy="1294768"/>
          </a:xfrm>
        </p:grpSpPr>
        <p:sp>
          <p:nvSpPr>
            <p:cNvPr id="66" name="Rectangle: Rounded Corners 72">
              <a:extLst>
                <a:ext uri="{FF2B5EF4-FFF2-40B4-BE49-F238E27FC236}">
                  <a16:creationId xmlns:a16="http://schemas.microsoft.com/office/drawing/2014/main" id="{59D80543-9747-4423-90D4-8F0DE8DB956A}"/>
                </a:ext>
              </a:extLst>
            </p:cNvPr>
            <p:cNvSpPr/>
            <p:nvPr/>
          </p:nvSpPr>
          <p:spPr>
            <a:xfrm>
              <a:off x="9381466" y="4002130"/>
              <a:ext cx="2619038" cy="1294768"/>
            </a:xfrm>
            <a:prstGeom prst="roundRect">
              <a:avLst/>
            </a:prstGeom>
            <a:solidFill>
              <a:schemeClr val="bg1"/>
            </a:solidFill>
            <a:ln w="3810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i="1" dirty="0">
                <a:solidFill>
                  <a:srgbClr val="4B4B4B"/>
                </a:solidFill>
                <a:latin typeface="Gotham Book"/>
              </a:endParaRPr>
            </a:p>
          </p:txBody>
        </p:sp>
        <p:sp>
          <p:nvSpPr>
            <p:cNvPr id="7" name="Rectangle 6">
              <a:extLst>
                <a:ext uri="{FF2B5EF4-FFF2-40B4-BE49-F238E27FC236}">
                  <a16:creationId xmlns:a16="http://schemas.microsoft.com/office/drawing/2014/main" id="{732E76C8-315D-4E90-A253-7F4B69122A24}"/>
                </a:ext>
              </a:extLst>
            </p:cNvPr>
            <p:cNvSpPr/>
            <p:nvPr/>
          </p:nvSpPr>
          <p:spPr>
            <a:xfrm>
              <a:off x="9485130" y="4253938"/>
              <a:ext cx="2397319" cy="923330"/>
            </a:xfrm>
            <a:prstGeom prst="rect">
              <a:avLst/>
            </a:prstGeom>
          </p:spPr>
          <p:txBody>
            <a:bodyPr wrap="square">
              <a:spAutoFit/>
            </a:bodyPr>
            <a:lstStyle/>
            <a:p>
              <a:pPr algn="ctr"/>
              <a:r>
                <a:rPr lang="en-US" b="1" dirty="0"/>
                <a:t>Active learning </a:t>
              </a:r>
              <a:r>
                <a:rPr lang="en-US" sz="1200" dirty="0"/>
                <a:t>decides if/when a simulation or experiment is needed to improve or validate models</a:t>
              </a:r>
            </a:p>
          </p:txBody>
        </p:sp>
      </p:grpSp>
      <p:grpSp>
        <p:nvGrpSpPr>
          <p:cNvPr id="12" name="Group 11">
            <a:extLst>
              <a:ext uri="{FF2B5EF4-FFF2-40B4-BE49-F238E27FC236}">
                <a16:creationId xmlns:a16="http://schemas.microsoft.com/office/drawing/2014/main" id="{456CAC15-8C37-441E-805F-F1A9476F974B}"/>
              </a:ext>
            </a:extLst>
          </p:cNvPr>
          <p:cNvGrpSpPr/>
          <p:nvPr/>
        </p:nvGrpSpPr>
        <p:grpSpPr>
          <a:xfrm>
            <a:off x="3996797" y="3055517"/>
            <a:ext cx="3284282" cy="1125863"/>
            <a:chOff x="4462305" y="2939142"/>
            <a:chExt cx="3284282" cy="1125863"/>
          </a:xfrm>
        </p:grpSpPr>
        <p:grpSp>
          <p:nvGrpSpPr>
            <p:cNvPr id="3" name="Group 2">
              <a:extLst>
                <a:ext uri="{FF2B5EF4-FFF2-40B4-BE49-F238E27FC236}">
                  <a16:creationId xmlns:a16="http://schemas.microsoft.com/office/drawing/2014/main" id="{24338147-F041-48DB-A380-A64046EFAC24}"/>
                </a:ext>
              </a:extLst>
            </p:cNvPr>
            <p:cNvGrpSpPr/>
            <p:nvPr/>
          </p:nvGrpSpPr>
          <p:grpSpPr>
            <a:xfrm>
              <a:off x="4462305" y="2939142"/>
              <a:ext cx="3284282" cy="1125863"/>
              <a:chOff x="4363167" y="2797416"/>
              <a:chExt cx="3284282" cy="1294768"/>
            </a:xfrm>
            <a:solidFill>
              <a:schemeClr val="bg1"/>
            </a:solidFill>
          </p:grpSpPr>
          <p:sp>
            <p:nvSpPr>
              <p:cNvPr id="30" name="Rectangle: Rounded Corners 29">
                <a:extLst>
                  <a:ext uri="{FF2B5EF4-FFF2-40B4-BE49-F238E27FC236}">
                    <a16:creationId xmlns:a16="http://schemas.microsoft.com/office/drawing/2014/main" id="{E8AC074A-4C71-49A3-8437-B311DDA535D0}"/>
                  </a:ext>
                </a:extLst>
              </p:cNvPr>
              <p:cNvSpPr/>
              <p:nvPr/>
            </p:nvSpPr>
            <p:spPr>
              <a:xfrm>
                <a:off x="4363167" y="2797416"/>
                <a:ext cx="3284282" cy="1294768"/>
              </a:xfrm>
              <a:prstGeom prst="roundRect">
                <a:avLst/>
              </a:prstGeom>
              <a:grpFill/>
              <a:ln w="38100">
                <a:solidFill>
                  <a:schemeClr val="tx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200" dirty="0">
                  <a:cs typeface="Arial" panose="020B0604020202020204" pitchFamily="34" charset="0"/>
                </a:endParaRPr>
              </a:p>
            </p:txBody>
          </p:sp>
          <p:pic>
            <p:nvPicPr>
              <p:cNvPr id="64" name="Picture 63">
                <a:extLst>
                  <a:ext uri="{FF2B5EF4-FFF2-40B4-BE49-F238E27FC236}">
                    <a16:creationId xmlns:a16="http://schemas.microsoft.com/office/drawing/2014/main" id="{623ACB8D-5AA8-4D0B-ADB0-D1B13312D104}"/>
                  </a:ext>
                </a:extLst>
              </p:cNvPr>
              <p:cNvPicPr>
                <a:picLocks noChangeAspect="1"/>
              </p:cNvPicPr>
              <p:nvPr/>
            </p:nvPicPr>
            <p:blipFill>
              <a:blip r:embed="rId7"/>
              <a:stretch>
                <a:fillRect/>
              </a:stretch>
            </p:blipFill>
            <p:spPr>
              <a:xfrm>
                <a:off x="4405045" y="3012740"/>
                <a:ext cx="1018337" cy="690320"/>
              </a:xfrm>
              <a:prstGeom prst="rect">
                <a:avLst/>
              </a:prstGeom>
              <a:grpFill/>
            </p:spPr>
          </p:pic>
          <p:sp>
            <p:nvSpPr>
              <p:cNvPr id="65" name="TextBox 64">
                <a:extLst>
                  <a:ext uri="{FF2B5EF4-FFF2-40B4-BE49-F238E27FC236}">
                    <a16:creationId xmlns:a16="http://schemas.microsoft.com/office/drawing/2014/main" id="{FC216DF8-F25B-4692-AB95-D661D3881329}"/>
                  </a:ext>
                </a:extLst>
              </p:cNvPr>
              <p:cNvSpPr txBox="1"/>
              <p:nvPr/>
            </p:nvSpPr>
            <p:spPr>
              <a:xfrm>
                <a:off x="5342455" y="2812795"/>
                <a:ext cx="2268091" cy="743295"/>
              </a:xfrm>
              <a:prstGeom prst="rect">
                <a:avLst/>
              </a:prstGeom>
              <a:noFill/>
            </p:spPr>
            <p:txBody>
              <a:bodyPr wrap="square" rtlCol="0">
                <a:spAutoFit/>
              </a:bodyPr>
              <a:lstStyle/>
              <a:p>
                <a:pPr marL="0" lvl="1" algn="ctr"/>
                <a:r>
                  <a:rPr lang="en-US" b="1" dirty="0"/>
                  <a:t>Generative Molecular Design</a:t>
                </a:r>
              </a:p>
            </p:txBody>
          </p:sp>
        </p:grpSp>
        <p:sp>
          <p:nvSpPr>
            <p:cNvPr id="112" name="Rectangle 111">
              <a:extLst>
                <a:ext uri="{FF2B5EF4-FFF2-40B4-BE49-F238E27FC236}">
                  <a16:creationId xmlns:a16="http://schemas.microsoft.com/office/drawing/2014/main" id="{4ED6D1EB-ECDD-42FD-B54B-4A443606BD3E}"/>
                </a:ext>
              </a:extLst>
            </p:cNvPr>
            <p:cNvSpPr/>
            <p:nvPr/>
          </p:nvSpPr>
          <p:spPr>
            <a:xfrm>
              <a:off x="5349268" y="3555276"/>
              <a:ext cx="2397319" cy="461665"/>
            </a:xfrm>
            <a:prstGeom prst="rect">
              <a:avLst/>
            </a:prstGeom>
          </p:spPr>
          <p:txBody>
            <a:bodyPr wrap="square">
              <a:spAutoFit/>
            </a:bodyPr>
            <a:lstStyle/>
            <a:p>
              <a:pPr algn="ctr"/>
              <a:r>
                <a:rPr lang="en-US" sz="1200" dirty="0"/>
                <a:t>proposes new molecules with optimized properties </a:t>
              </a:r>
            </a:p>
          </p:txBody>
        </p:sp>
      </p:grpSp>
      <p:pic>
        <p:nvPicPr>
          <p:cNvPr id="67" name="Picture 66">
            <a:extLst>
              <a:ext uri="{FF2B5EF4-FFF2-40B4-BE49-F238E27FC236}">
                <a16:creationId xmlns:a16="http://schemas.microsoft.com/office/drawing/2014/main" id="{40D54327-B80E-4C55-A1B9-4D6B695F01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978191" y="5441993"/>
            <a:ext cx="776327" cy="687630"/>
          </a:xfrm>
          <a:prstGeom prst="rect">
            <a:avLst/>
          </a:prstGeom>
        </p:spPr>
      </p:pic>
    </p:spTree>
    <p:extLst>
      <p:ext uri="{BB962C8B-B14F-4D97-AF65-F5344CB8AC3E}">
        <p14:creationId xmlns:p14="http://schemas.microsoft.com/office/powerpoint/2010/main" val="2042350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C8C7A-D556-416E-8A96-778ACD5A84D3}"/>
              </a:ext>
            </a:extLst>
          </p:cNvPr>
          <p:cNvSpPr>
            <a:spLocks noGrp="1"/>
          </p:cNvSpPr>
          <p:nvPr>
            <p:ph type="title"/>
          </p:nvPr>
        </p:nvSpPr>
        <p:spPr>
          <a:xfrm>
            <a:off x="368006" y="519926"/>
            <a:ext cx="11513127" cy="556099"/>
          </a:xfrm>
        </p:spPr>
        <p:txBody>
          <a:bodyPr>
            <a:normAutofit fontScale="90000"/>
          </a:bodyPr>
          <a:lstStyle/>
          <a:p>
            <a:r>
              <a:rPr lang="en-US" dirty="0"/>
              <a:t>Our platform is an active learning drug discovery framework</a:t>
            </a:r>
          </a:p>
        </p:txBody>
      </p:sp>
      <p:sp>
        <p:nvSpPr>
          <p:cNvPr id="4" name="Slide Number Placeholder 3">
            <a:extLst>
              <a:ext uri="{FF2B5EF4-FFF2-40B4-BE49-F238E27FC236}">
                <a16:creationId xmlns:a16="http://schemas.microsoft.com/office/drawing/2014/main" id="{0CB018D7-6FF5-4917-965D-D23DC41E7EBD}"/>
              </a:ext>
            </a:extLst>
          </p:cNvPr>
          <p:cNvSpPr>
            <a:spLocks noGrp="1"/>
          </p:cNvSpPr>
          <p:nvPr>
            <p:ph type="sldNum" sz="quarter" idx="12"/>
          </p:nvPr>
        </p:nvSpPr>
        <p:spPr/>
        <p:txBody>
          <a:bodyPr/>
          <a:lstStyle/>
          <a:p>
            <a:fld id="{D5F11FED-66BC-4C03-9016-FD41D1C797D0}" type="slidenum">
              <a:rPr lang="en-US" smtClean="0"/>
              <a:pPr/>
              <a:t>5</a:t>
            </a:fld>
            <a:endParaRPr lang="en-US"/>
          </a:p>
        </p:txBody>
      </p:sp>
      <p:grpSp>
        <p:nvGrpSpPr>
          <p:cNvPr id="10" name="Group 9">
            <a:extLst>
              <a:ext uri="{FF2B5EF4-FFF2-40B4-BE49-F238E27FC236}">
                <a16:creationId xmlns:a16="http://schemas.microsoft.com/office/drawing/2014/main" id="{E92B3CF5-3611-47AB-885D-AF36C08DE6D3}"/>
              </a:ext>
            </a:extLst>
          </p:cNvPr>
          <p:cNvGrpSpPr/>
          <p:nvPr/>
        </p:nvGrpSpPr>
        <p:grpSpPr>
          <a:xfrm>
            <a:off x="3656465" y="1277750"/>
            <a:ext cx="3708656" cy="1561249"/>
            <a:chOff x="4014221" y="1105843"/>
            <a:chExt cx="3708656" cy="1561249"/>
          </a:xfrm>
        </p:grpSpPr>
        <p:sp>
          <p:nvSpPr>
            <p:cNvPr id="11" name="Rounded Rectangle 10">
              <a:extLst>
                <a:ext uri="{FF2B5EF4-FFF2-40B4-BE49-F238E27FC236}">
                  <a16:creationId xmlns:a16="http://schemas.microsoft.com/office/drawing/2014/main" id="{85363F6C-76DE-9445-ABC2-6AD456DC50C2}"/>
                </a:ext>
              </a:extLst>
            </p:cNvPr>
            <p:cNvSpPr/>
            <p:nvPr/>
          </p:nvSpPr>
          <p:spPr>
            <a:xfrm>
              <a:off x="4014221" y="1105843"/>
              <a:ext cx="3708656" cy="1561249"/>
            </a:xfrm>
            <a:prstGeom prst="roundRect">
              <a:avLst/>
            </a:prstGeom>
            <a:solidFill>
              <a:schemeClr val="bg1"/>
            </a:solidFill>
            <a:ln w="38100">
              <a:solidFill>
                <a:schemeClr val="tx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1200">
                <a:solidFill>
                  <a:schemeClr val="dk1"/>
                </a:solidFill>
                <a:cs typeface="Arial" panose="020B0604020202020204" pitchFamily="34" charset="0"/>
              </a:endParaRPr>
            </a:p>
          </p:txBody>
        </p:sp>
        <p:grpSp>
          <p:nvGrpSpPr>
            <p:cNvPr id="19" name="Group 18">
              <a:extLst>
                <a:ext uri="{FF2B5EF4-FFF2-40B4-BE49-F238E27FC236}">
                  <a16:creationId xmlns:a16="http://schemas.microsoft.com/office/drawing/2014/main" id="{06ED4AD3-DAA7-4041-AE51-3D57B263867F}"/>
                </a:ext>
              </a:extLst>
            </p:cNvPr>
            <p:cNvGrpSpPr/>
            <p:nvPr/>
          </p:nvGrpSpPr>
          <p:grpSpPr>
            <a:xfrm>
              <a:off x="4682032" y="1535642"/>
              <a:ext cx="2591320" cy="1049791"/>
              <a:chOff x="10286710" y="4912021"/>
              <a:chExt cx="2591320" cy="1133045"/>
            </a:xfrm>
          </p:grpSpPr>
          <p:sp>
            <p:nvSpPr>
              <p:cNvPr id="69" name="Pentagon 162">
                <a:extLst>
                  <a:ext uri="{FF2B5EF4-FFF2-40B4-BE49-F238E27FC236}">
                    <a16:creationId xmlns:a16="http://schemas.microsoft.com/office/drawing/2014/main" id="{A0506B17-15E9-4830-9C19-1435C09E640B}"/>
                  </a:ext>
                </a:extLst>
              </p:cNvPr>
              <p:cNvSpPr/>
              <p:nvPr/>
            </p:nvSpPr>
            <p:spPr bwMode="auto">
              <a:xfrm>
                <a:off x="10286710" y="4912021"/>
                <a:ext cx="2591090" cy="254211"/>
              </a:xfrm>
              <a:prstGeom prst="homePlate">
                <a:avLst/>
              </a:prstGeom>
              <a:solidFill>
                <a:schemeClr val="accent3"/>
              </a:solidFill>
              <a:ln w="9525" cap="flat" cmpd="sng" algn="ctr">
                <a:noFill/>
                <a:prstDash val="solid"/>
                <a:headEnd/>
                <a:tailEn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marR="0" lvl="0" indent="-180975" algn="l" defTabSz="914400" rtl="0" eaLnBrk="0" fontAlgn="auto" latinLnBrk="0" hangingPunct="0">
                  <a:lnSpc>
                    <a:spcPct val="100000"/>
                  </a:lnSpc>
                  <a:spcBef>
                    <a:spcPts val="0"/>
                  </a:spcBef>
                  <a:spcAft>
                    <a:spcPts val="0"/>
                  </a:spcAft>
                  <a:buClr>
                    <a:srgbClr val="FFFFFF"/>
                  </a:buClr>
                  <a:buSzTx/>
                  <a:buFontTx/>
                  <a:buNone/>
                  <a:tabLst/>
                  <a:defRPr/>
                </a:pPr>
                <a:r>
                  <a:rPr kumimoji="0" lang="en-US" sz="1200" b="0" i="0" u="none" strike="noStrike" kern="0" cap="none" spc="0" normalizeH="0" baseline="0" noProof="0" dirty="0">
                    <a:ln>
                      <a:noFill/>
                    </a:ln>
                    <a:solidFill>
                      <a:schemeClr val="bg1"/>
                    </a:solidFill>
                    <a:effectLst/>
                    <a:uLnTx/>
                    <a:uFillTx/>
                    <a:latin typeface="Gotham Book"/>
                    <a:ea typeface="+mn-ea"/>
                    <a:cs typeface="+mn-cs"/>
                  </a:rPr>
                  <a:t> Efficacy</a:t>
                </a:r>
              </a:p>
            </p:txBody>
          </p:sp>
          <p:sp>
            <p:nvSpPr>
              <p:cNvPr id="70" name="Pentagon 163">
                <a:extLst>
                  <a:ext uri="{FF2B5EF4-FFF2-40B4-BE49-F238E27FC236}">
                    <a16:creationId xmlns:a16="http://schemas.microsoft.com/office/drawing/2014/main" id="{038F6C9B-B1A7-4556-A84A-5E0A01331543}"/>
                  </a:ext>
                </a:extLst>
              </p:cNvPr>
              <p:cNvSpPr/>
              <p:nvPr/>
            </p:nvSpPr>
            <p:spPr bwMode="auto">
              <a:xfrm>
                <a:off x="10286940" y="5208229"/>
                <a:ext cx="2591090" cy="254211"/>
              </a:xfrm>
              <a:prstGeom prst="homePlate">
                <a:avLst/>
              </a:prstGeom>
              <a:solidFill>
                <a:schemeClr val="accent3"/>
              </a:solidFill>
              <a:ln w="9525" cap="flat" cmpd="sng" algn="ctr">
                <a:noFill/>
                <a:prstDash val="solid"/>
                <a:headEnd/>
                <a:tailEn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marR="0" lvl="0" indent="-180975" algn="l" defTabSz="914400" rtl="0" eaLnBrk="0" fontAlgn="auto" latinLnBrk="0" hangingPunct="0">
                  <a:lnSpc>
                    <a:spcPct val="100000"/>
                  </a:lnSpc>
                  <a:spcBef>
                    <a:spcPts val="0"/>
                  </a:spcBef>
                  <a:spcAft>
                    <a:spcPts val="0"/>
                  </a:spcAft>
                  <a:buClr>
                    <a:srgbClr val="FFFFFF"/>
                  </a:buClr>
                  <a:buSzTx/>
                  <a:buFontTx/>
                  <a:buNone/>
                  <a:tabLst/>
                  <a:defRPr/>
                </a:pPr>
                <a:r>
                  <a:rPr kumimoji="0" lang="en-US" sz="1200" b="0" i="0" u="none" strike="noStrike" kern="0" cap="none" spc="0" normalizeH="0" baseline="0" noProof="0" dirty="0">
                    <a:ln>
                      <a:noFill/>
                    </a:ln>
                    <a:solidFill>
                      <a:schemeClr val="bg1"/>
                    </a:solidFill>
                    <a:effectLst/>
                    <a:uLnTx/>
                    <a:uFillTx/>
                    <a:latin typeface="Gotham Book"/>
                    <a:ea typeface="+mn-ea"/>
                    <a:cs typeface="+mn-cs"/>
                  </a:rPr>
                  <a:t> Safety</a:t>
                </a:r>
              </a:p>
            </p:txBody>
          </p:sp>
          <p:sp>
            <p:nvSpPr>
              <p:cNvPr id="71" name="Pentagon 164">
                <a:extLst>
                  <a:ext uri="{FF2B5EF4-FFF2-40B4-BE49-F238E27FC236}">
                    <a16:creationId xmlns:a16="http://schemas.microsoft.com/office/drawing/2014/main" id="{5E67E518-E1D4-4FDA-95AA-DFA2CA14C3A4}"/>
                  </a:ext>
                </a:extLst>
              </p:cNvPr>
              <p:cNvSpPr/>
              <p:nvPr/>
            </p:nvSpPr>
            <p:spPr bwMode="auto">
              <a:xfrm>
                <a:off x="10286940" y="5495292"/>
                <a:ext cx="2591090" cy="254211"/>
              </a:xfrm>
              <a:prstGeom prst="homePlate">
                <a:avLst/>
              </a:prstGeom>
              <a:solidFill>
                <a:schemeClr val="accent3"/>
              </a:solidFill>
              <a:ln w="9525" cap="flat" cmpd="sng" algn="ctr">
                <a:noFill/>
                <a:prstDash val="solid"/>
                <a:headEnd/>
                <a:tailEn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marR="0" lvl="0" indent="-180975" algn="l" defTabSz="914400" rtl="0" eaLnBrk="0" fontAlgn="auto" latinLnBrk="0" hangingPunct="0">
                  <a:lnSpc>
                    <a:spcPct val="100000"/>
                  </a:lnSpc>
                  <a:spcBef>
                    <a:spcPts val="0"/>
                  </a:spcBef>
                  <a:spcAft>
                    <a:spcPts val="0"/>
                  </a:spcAft>
                  <a:buClr>
                    <a:srgbClr val="FFFFFF"/>
                  </a:buClr>
                  <a:buSzTx/>
                  <a:buFontTx/>
                  <a:buNone/>
                  <a:tabLst/>
                  <a:defRPr/>
                </a:pPr>
                <a:r>
                  <a:rPr kumimoji="0" lang="en-US" sz="1200" b="0" i="0" u="none" strike="noStrike" kern="0" cap="none" spc="0" normalizeH="0" baseline="0" noProof="0">
                    <a:ln>
                      <a:noFill/>
                    </a:ln>
                    <a:solidFill>
                      <a:schemeClr val="bg1"/>
                    </a:solidFill>
                    <a:effectLst/>
                    <a:uLnTx/>
                    <a:uFillTx/>
                    <a:latin typeface="Gotham Book"/>
                    <a:ea typeface="+mn-ea"/>
                    <a:cs typeface="+mn-cs"/>
                  </a:rPr>
                  <a:t> PK</a:t>
                </a:r>
              </a:p>
            </p:txBody>
          </p:sp>
          <p:sp>
            <p:nvSpPr>
              <p:cNvPr id="72" name="Pentagon 164">
                <a:extLst>
                  <a:ext uri="{FF2B5EF4-FFF2-40B4-BE49-F238E27FC236}">
                    <a16:creationId xmlns:a16="http://schemas.microsoft.com/office/drawing/2014/main" id="{0BCCB12F-02AA-4597-BAEA-6FA72C5EAB5B}"/>
                  </a:ext>
                </a:extLst>
              </p:cNvPr>
              <p:cNvSpPr/>
              <p:nvPr/>
            </p:nvSpPr>
            <p:spPr bwMode="auto">
              <a:xfrm>
                <a:off x="10286710" y="5790855"/>
                <a:ext cx="2591090" cy="254211"/>
              </a:xfrm>
              <a:prstGeom prst="homePlate">
                <a:avLst/>
              </a:prstGeom>
              <a:solidFill>
                <a:schemeClr val="accent3"/>
              </a:solidFill>
              <a:ln w="9525" cap="flat" cmpd="sng" algn="ctr">
                <a:noFill/>
                <a:prstDash val="solid"/>
                <a:headEnd/>
                <a:tailEnd/>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80975" marR="0" lvl="0" indent="-180975" algn="l" defTabSz="914400" rtl="0" eaLnBrk="0" fontAlgn="auto" latinLnBrk="0" hangingPunct="0">
                  <a:lnSpc>
                    <a:spcPct val="100000"/>
                  </a:lnSpc>
                  <a:spcBef>
                    <a:spcPts val="0"/>
                  </a:spcBef>
                  <a:spcAft>
                    <a:spcPts val="0"/>
                  </a:spcAft>
                  <a:buClr>
                    <a:srgbClr val="FFFFFF"/>
                  </a:buClr>
                  <a:buSzTx/>
                  <a:buFontTx/>
                  <a:buNone/>
                  <a:tabLst/>
                  <a:defRPr/>
                </a:pPr>
                <a:r>
                  <a:rPr kumimoji="0" lang="en-US" sz="1200" b="0" i="0" u="none" strike="noStrike" kern="0" cap="none" spc="0" normalizeH="0" baseline="0" noProof="0" dirty="0">
                    <a:ln>
                      <a:noFill/>
                    </a:ln>
                    <a:solidFill>
                      <a:schemeClr val="bg1"/>
                    </a:solidFill>
                    <a:effectLst/>
                    <a:uLnTx/>
                    <a:uFillTx/>
                    <a:latin typeface="Gotham Book"/>
                    <a:ea typeface="+mn-ea"/>
                    <a:cs typeface="+mn-cs"/>
                  </a:rPr>
                  <a:t>Developability</a:t>
                </a:r>
              </a:p>
            </p:txBody>
          </p:sp>
          <p:sp>
            <p:nvSpPr>
              <p:cNvPr id="73" name="Rectangle: Rounded Corners 72">
                <a:extLst>
                  <a:ext uri="{FF2B5EF4-FFF2-40B4-BE49-F238E27FC236}">
                    <a16:creationId xmlns:a16="http://schemas.microsoft.com/office/drawing/2014/main" id="{3E2377DB-7F71-43BA-9685-9662A068E659}"/>
                  </a:ext>
                </a:extLst>
              </p:cNvPr>
              <p:cNvSpPr/>
              <p:nvPr/>
            </p:nvSpPr>
            <p:spPr>
              <a:xfrm>
                <a:off x="11076521" y="4958217"/>
                <a:ext cx="877271" cy="788405"/>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B4B4B"/>
                    </a:solidFill>
                    <a:effectLst/>
                    <a:uLnTx/>
                    <a:uFillTx/>
                    <a:latin typeface="Gotham Book"/>
                    <a:ea typeface="+mn-ea"/>
                    <a:cs typeface="+mn-cs"/>
                  </a:rPr>
                  <a:t>Multi-level models</a:t>
                </a:r>
              </a:p>
            </p:txBody>
          </p:sp>
          <p:sp>
            <p:nvSpPr>
              <p:cNvPr id="74" name="Rectangle: Rounded Corners 73">
                <a:extLst>
                  <a:ext uri="{FF2B5EF4-FFF2-40B4-BE49-F238E27FC236}">
                    <a16:creationId xmlns:a16="http://schemas.microsoft.com/office/drawing/2014/main" id="{F50D9B69-FBF7-4FDE-88A5-1E04163FF95D}"/>
                  </a:ext>
                </a:extLst>
              </p:cNvPr>
              <p:cNvSpPr/>
              <p:nvPr/>
            </p:nvSpPr>
            <p:spPr>
              <a:xfrm>
                <a:off x="11968226" y="4947080"/>
                <a:ext cx="724479" cy="788406"/>
              </a:xfrm>
              <a:prstGeom prst="round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B4B4B"/>
                    </a:solidFill>
                    <a:effectLst/>
                    <a:uLnTx/>
                    <a:uFillTx/>
                    <a:latin typeface="Gotham Book"/>
                    <a:ea typeface="+mn-ea"/>
                    <a:cs typeface="+mn-cs"/>
                  </a:rPr>
                  <a:t>Systems models</a:t>
                </a:r>
              </a:p>
            </p:txBody>
          </p:sp>
        </p:grpSp>
        <p:sp>
          <p:nvSpPr>
            <p:cNvPr id="109" name="TextBox 108">
              <a:extLst>
                <a:ext uri="{FF2B5EF4-FFF2-40B4-BE49-F238E27FC236}">
                  <a16:creationId xmlns:a16="http://schemas.microsoft.com/office/drawing/2014/main" id="{6719F2BB-1FA0-4A99-BE36-39E01E32A6F2}"/>
                </a:ext>
              </a:extLst>
            </p:cNvPr>
            <p:cNvSpPr txBox="1"/>
            <p:nvPr/>
          </p:nvSpPr>
          <p:spPr>
            <a:xfrm>
              <a:off x="4113968" y="1142833"/>
              <a:ext cx="3573055" cy="369332"/>
            </a:xfrm>
            <a:prstGeom prst="rect">
              <a:avLst/>
            </a:prstGeom>
            <a:noFill/>
          </p:spPr>
          <p:txBody>
            <a:bodyPr wrap="square" rtlCol="0">
              <a:spAutoFit/>
            </a:bodyPr>
            <a:lstStyle/>
            <a:p>
              <a:pPr marL="0" lvl="1" algn="ctr"/>
              <a:r>
                <a:rPr lang="en-US" b="1" dirty="0"/>
                <a:t>Property Prediction Pipeline</a:t>
              </a:r>
            </a:p>
          </p:txBody>
        </p:sp>
      </p:grpSp>
    </p:spTree>
    <p:extLst>
      <p:ext uri="{BB962C8B-B14F-4D97-AF65-F5344CB8AC3E}">
        <p14:creationId xmlns:p14="http://schemas.microsoft.com/office/powerpoint/2010/main" val="3301766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22AA2A-F278-1B4D-BFC6-0B9B0EC7CA56}"/>
              </a:ext>
            </a:extLst>
          </p:cNvPr>
          <p:cNvSpPr>
            <a:spLocks noGrp="1"/>
          </p:cNvSpPr>
          <p:nvPr>
            <p:ph type="sldNum" sz="quarter" idx="12"/>
          </p:nvPr>
        </p:nvSpPr>
        <p:spPr/>
        <p:txBody>
          <a:bodyPr/>
          <a:lstStyle/>
          <a:p>
            <a:fld id="{D5F11FED-66BC-4C03-9016-FD41D1C797D0}" type="slidenum">
              <a:rPr lang="en-US" smtClean="0"/>
              <a:t>6</a:t>
            </a:fld>
            <a:endParaRPr lang="en-US" dirty="0"/>
          </a:p>
        </p:txBody>
      </p:sp>
      <p:sp>
        <p:nvSpPr>
          <p:cNvPr id="2" name="Title 1">
            <a:extLst>
              <a:ext uri="{FF2B5EF4-FFF2-40B4-BE49-F238E27FC236}">
                <a16:creationId xmlns:a16="http://schemas.microsoft.com/office/drawing/2014/main" id="{21B7056C-9A58-D749-9EDA-F0F746DF5900}"/>
              </a:ext>
            </a:extLst>
          </p:cNvPr>
          <p:cNvSpPr>
            <a:spLocks noGrp="1"/>
          </p:cNvSpPr>
          <p:nvPr>
            <p:ph type="title"/>
          </p:nvPr>
        </p:nvSpPr>
        <p:spPr>
          <a:xfrm>
            <a:off x="490300" y="132349"/>
            <a:ext cx="10515600" cy="556099"/>
          </a:xfrm>
        </p:spPr>
        <p:txBody>
          <a:bodyPr>
            <a:normAutofit/>
          </a:bodyPr>
          <a:lstStyle/>
          <a:p>
            <a:r>
              <a:rPr lang="en-US" sz="2800" dirty="0">
                <a:latin typeface="+mn-lt"/>
              </a:rPr>
              <a:t>Property prediction pipeline</a:t>
            </a:r>
          </a:p>
        </p:txBody>
      </p:sp>
      <p:grpSp>
        <p:nvGrpSpPr>
          <p:cNvPr id="54" name="Group 53">
            <a:extLst>
              <a:ext uri="{FF2B5EF4-FFF2-40B4-BE49-F238E27FC236}">
                <a16:creationId xmlns:a16="http://schemas.microsoft.com/office/drawing/2014/main" id="{94841916-E73A-9D4A-883F-8DF856C3CAE2}"/>
              </a:ext>
            </a:extLst>
          </p:cNvPr>
          <p:cNvGrpSpPr/>
          <p:nvPr/>
        </p:nvGrpSpPr>
        <p:grpSpPr>
          <a:xfrm>
            <a:off x="416927" y="2299972"/>
            <a:ext cx="11425880" cy="2372726"/>
            <a:chOff x="379258" y="2262556"/>
            <a:chExt cx="11425880" cy="2372726"/>
          </a:xfrm>
        </p:grpSpPr>
        <p:graphicFrame>
          <p:nvGraphicFramePr>
            <p:cNvPr id="6" name="Content Placeholder 4">
              <a:extLst>
                <a:ext uri="{FF2B5EF4-FFF2-40B4-BE49-F238E27FC236}">
                  <a16:creationId xmlns:a16="http://schemas.microsoft.com/office/drawing/2014/main" id="{ECDA0406-4E84-DC40-A6EC-BA8135AC76F1}"/>
                </a:ext>
              </a:extLst>
            </p:cNvPr>
            <p:cNvGraphicFramePr>
              <a:graphicFrameLocks/>
            </p:cNvGraphicFramePr>
            <p:nvPr>
              <p:extLst>
                <p:ext uri="{D42A27DB-BD31-4B8C-83A1-F6EECF244321}">
                  <p14:modId xmlns:p14="http://schemas.microsoft.com/office/powerpoint/2010/main" val="133118608"/>
                </p:ext>
              </p:extLst>
            </p:nvPr>
          </p:nvGraphicFramePr>
          <p:xfrm>
            <a:off x="379258" y="2262556"/>
            <a:ext cx="11425880" cy="13262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an 6">
              <a:extLst>
                <a:ext uri="{FF2B5EF4-FFF2-40B4-BE49-F238E27FC236}">
                  <a16:creationId xmlns:a16="http://schemas.microsoft.com/office/drawing/2014/main" id="{2EBE1205-49EC-7C44-987E-CF57FB293436}"/>
                </a:ext>
              </a:extLst>
            </p:cNvPr>
            <p:cNvSpPr/>
            <p:nvPr/>
          </p:nvSpPr>
          <p:spPr>
            <a:xfrm>
              <a:off x="1942593" y="3943620"/>
              <a:ext cx="1066800" cy="69166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Data Lake</a:t>
              </a:r>
            </a:p>
          </p:txBody>
        </p:sp>
        <p:cxnSp>
          <p:nvCxnSpPr>
            <p:cNvPr id="22" name="Connector: Elbow 125">
              <a:extLst>
                <a:ext uri="{FF2B5EF4-FFF2-40B4-BE49-F238E27FC236}">
                  <a16:creationId xmlns:a16="http://schemas.microsoft.com/office/drawing/2014/main" id="{95FC957A-D9DD-7A44-B3DC-0089285C06BD}"/>
                </a:ext>
              </a:extLst>
            </p:cNvPr>
            <p:cNvCxnSpPr>
              <a:cxnSpLocks/>
              <a:endCxn id="7" idx="2"/>
            </p:cNvCxnSpPr>
            <p:nvPr/>
          </p:nvCxnSpPr>
          <p:spPr>
            <a:xfrm rot="16200000" flipH="1">
              <a:off x="1275396" y="3622254"/>
              <a:ext cx="812716" cy="521678"/>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5" name="Connector: Elbow 125">
              <a:extLst>
                <a:ext uri="{FF2B5EF4-FFF2-40B4-BE49-F238E27FC236}">
                  <a16:creationId xmlns:a16="http://schemas.microsoft.com/office/drawing/2014/main" id="{7ED1D4DD-7D78-1545-A5B6-AA1711CE3EF2}"/>
                </a:ext>
              </a:extLst>
            </p:cNvPr>
            <p:cNvCxnSpPr>
              <a:cxnSpLocks/>
              <a:stCxn id="7" idx="4"/>
            </p:cNvCxnSpPr>
            <p:nvPr/>
          </p:nvCxnSpPr>
          <p:spPr>
            <a:xfrm flipV="1">
              <a:off x="3009393" y="3482412"/>
              <a:ext cx="521679" cy="807039"/>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46" name="Can 45">
              <a:extLst>
                <a:ext uri="{FF2B5EF4-FFF2-40B4-BE49-F238E27FC236}">
                  <a16:creationId xmlns:a16="http://schemas.microsoft.com/office/drawing/2014/main" id="{719E21B1-BC9F-3C45-972C-AF55ACDE7F80}"/>
                </a:ext>
              </a:extLst>
            </p:cNvPr>
            <p:cNvSpPr/>
            <p:nvPr/>
          </p:nvSpPr>
          <p:spPr>
            <a:xfrm>
              <a:off x="6265976" y="3943620"/>
              <a:ext cx="1066800" cy="69166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Model Zoo</a:t>
              </a:r>
            </a:p>
          </p:txBody>
        </p:sp>
        <p:cxnSp>
          <p:nvCxnSpPr>
            <p:cNvPr id="47" name="Connector: Elbow 125">
              <a:extLst>
                <a:ext uri="{FF2B5EF4-FFF2-40B4-BE49-F238E27FC236}">
                  <a16:creationId xmlns:a16="http://schemas.microsoft.com/office/drawing/2014/main" id="{5BDA5DB6-22DA-DF45-A258-8245F47474A5}"/>
                </a:ext>
              </a:extLst>
            </p:cNvPr>
            <p:cNvCxnSpPr>
              <a:cxnSpLocks/>
              <a:endCxn id="46" idx="2"/>
            </p:cNvCxnSpPr>
            <p:nvPr/>
          </p:nvCxnSpPr>
          <p:spPr>
            <a:xfrm rot="16200000" flipH="1">
              <a:off x="5598779" y="3622254"/>
              <a:ext cx="812716" cy="521678"/>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48" name="Connector: Elbow 125">
              <a:extLst>
                <a:ext uri="{FF2B5EF4-FFF2-40B4-BE49-F238E27FC236}">
                  <a16:creationId xmlns:a16="http://schemas.microsoft.com/office/drawing/2014/main" id="{4CE51CEC-E363-EB40-98A7-1C2E4D4B30BF}"/>
                </a:ext>
              </a:extLst>
            </p:cNvPr>
            <p:cNvCxnSpPr>
              <a:cxnSpLocks/>
            </p:cNvCxnSpPr>
            <p:nvPr/>
          </p:nvCxnSpPr>
          <p:spPr>
            <a:xfrm flipV="1">
              <a:off x="7332776" y="3482412"/>
              <a:ext cx="521679" cy="807039"/>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51" name="Can 50">
              <a:extLst>
                <a:ext uri="{FF2B5EF4-FFF2-40B4-BE49-F238E27FC236}">
                  <a16:creationId xmlns:a16="http://schemas.microsoft.com/office/drawing/2014/main" id="{8835A6D0-7B63-1247-8B2F-0024B1730E7E}"/>
                </a:ext>
              </a:extLst>
            </p:cNvPr>
            <p:cNvSpPr/>
            <p:nvPr/>
          </p:nvSpPr>
          <p:spPr>
            <a:xfrm>
              <a:off x="8789377" y="3943619"/>
              <a:ext cx="1066800" cy="69166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Results DB</a:t>
              </a:r>
            </a:p>
          </p:txBody>
        </p:sp>
        <p:cxnSp>
          <p:nvCxnSpPr>
            <p:cNvPr id="52" name="Connector: Elbow 125">
              <a:extLst>
                <a:ext uri="{FF2B5EF4-FFF2-40B4-BE49-F238E27FC236}">
                  <a16:creationId xmlns:a16="http://schemas.microsoft.com/office/drawing/2014/main" id="{84910761-6B18-9E4F-A520-E01404A517A0}"/>
                </a:ext>
              </a:extLst>
            </p:cNvPr>
            <p:cNvCxnSpPr>
              <a:cxnSpLocks/>
              <a:endCxn id="51" idx="2"/>
            </p:cNvCxnSpPr>
            <p:nvPr/>
          </p:nvCxnSpPr>
          <p:spPr>
            <a:xfrm rot="16200000" flipH="1">
              <a:off x="8122180" y="3622253"/>
              <a:ext cx="812716" cy="521678"/>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53" name="Connector: Elbow 125">
              <a:extLst>
                <a:ext uri="{FF2B5EF4-FFF2-40B4-BE49-F238E27FC236}">
                  <a16:creationId xmlns:a16="http://schemas.microsoft.com/office/drawing/2014/main" id="{42CC9AC1-8A64-0643-A3A4-7C6BC6EDEED5}"/>
                </a:ext>
              </a:extLst>
            </p:cNvPr>
            <p:cNvCxnSpPr>
              <a:cxnSpLocks/>
              <a:stCxn id="51" idx="4"/>
            </p:cNvCxnSpPr>
            <p:nvPr/>
          </p:nvCxnSpPr>
          <p:spPr>
            <a:xfrm flipV="1">
              <a:off x="9856177" y="3482411"/>
              <a:ext cx="521679" cy="807039"/>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grpSp>
      <p:grpSp>
        <p:nvGrpSpPr>
          <p:cNvPr id="37" name="Group 36">
            <a:extLst>
              <a:ext uri="{FF2B5EF4-FFF2-40B4-BE49-F238E27FC236}">
                <a16:creationId xmlns:a16="http://schemas.microsoft.com/office/drawing/2014/main" id="{5E40EF48-314B-477D-85EB-4B0AA17B818C}"/>
              </a:ext>
            </a:extLst>
          </p:cNvPr>
          <p:cNvGrpSpPr/>
          <p:nvPr/>
        </p:nvGrpSpPr>
        <p:grpSpPr>
          <a:xfrm>
            <a:off x="1868029" y="3720660"/>
            <a:ext cx="337386" cy="436827"/>
            <a:chOff x="8382010" y="3048000"/>
            <a:chExt cx="1713783" cy="2133600"/>
          </a:xfrm>
        </p:grpSpPr>
        <p:sp>
          <p:nvSpPr>
            <p:cNvPr id="38" name="Rounded Rectangle 56">
              <a:extLst>
                <a:ext uri="{FF2B5EF4-FFF2-40B4-BE49-F238E27FC236}">
                  <a16:creationId xmlns:a16="http://schemas.microsoft.com/office/drawing/2014/main" id="{456F9300-B1CD-48B0-AC38-6AA359C81857}"/>
                </a:ext>
              </a:extLst>
            </p:cNvPr>
            <p:cNvSpPr/>
            <p:nvPr/>
          </p:nvSpPr>
          <p:spPr>
            <a:xfrm>
              <a:off x="8382010" y="3810002"/>
              <a:ext cx="1713783" cy="137159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a:extLst>
                <a:ext uri="{FF2B5EF4-FFF2-40B4-BE49-F238E27FC236}">
                  <a16:creationId xmlns:a16="http://schemas.microsoft.com/office/drawing/2014/main" id="{44CCF4C8-90D4-4065-AAAF-7A1A91A5C2BF}"/>
                </a:ext>
              </a:extLst>
            </p:cNvPr>
            <p:cNvGrpSpPr/>
            <p:nvPr/>
          </p:nvGrpSpPr>
          <p:grpSpPr>
            <a:xfrm>
              <a:off x="9048390" y="4191000"/>
              <a:ext cx="381000" cy="609600"/>
              <a:chOff x="6248400" y="4114800"/>
              <a:chExt cx="381000" cy="609600"/>
            </a:xfrm>
          </p:grpSpPr>
          <p:sp>
            <p:nvSpPr>
              <p:cNvPr id="41" name="Oval 40">
                <a:extLst>
                  <a:ext uri="{FF2B5EF4-FFF2-40B4-BE49-F238E27FC236}">
                    <a16:creationId xmlns:a16="http://schemas.microsoft.com/office/drawing/2014/main" id="{E29F2EAE-501A-448A-AA1C-82C4185008CC}"/>
                  </a:ext>
                </a:extLst>
              </p:cNvPr>
              <p:cNvSpPr/>
              <p:nvPr/>
            </p:nvSpPr>
            <p:spPr>
              <a:xfrm>
                <a:off x="6248400" y="4114800"/>
                <a:ext cx="381000" cy="38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65">
                <a:extLst>
                  <a:ext uri="{FF2B5EF4-FFF2-40B4-BE49-F238E27FC236}">
                    <a16:creationId xmlns:a16="http://schemas.microsoft.com/office/drawing/2014/main" id="{4F2C18C5-2F0C-4629-B6D4-CDFD09F75C04}"/>
                  </a:ext>
                </a:extLst>
              </p:cNvPr>
              <p:cNvSpPr/>
              <p:nvPr/>
            </p:nvSpPr>
            <p:spPr>
              <a:xfrm>
                <a:off x="6362700" y="4343400"/>
                <a:ext cx="152400" cy="381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Block Arc 39">
              <a:extLst>
                <a:ext uri="{FF2B5EF4-FFF2-40B4-BE49-F238E27FC236}">
                  <a16:creationId xmlns:a16="http://schemas.microsoft.com/office/drawing/2014/main" id="{97BA2400-73AD-4102-AD77-07F35A92F2BC}"/>
                </a:ext>
              </a:extLst>
            </p:cNvPr>
            <p:cNvSpPr/>
            <p:nvPr/>
          </p:nvSpPr>
          <p:spPr>
            <a:xfrm>
              <a:off x="8571781" y="3048000"/>
              <a:ext cx="1295400" cy="1524000"/>
            </a:xfrm>
            <a:prstGeom prst="blockArc">
              <a:avLst>
                <a:gd name="adj1" fmla="val 10800000"/>
                <a:gd name="adj2" fmla="val 267339"/>
                <a:gd name="adj3" fmla="val 1356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8" name="Text Placeholder 7">
            <a:extLst>
              <a:ext uri="{FF2B5EF4-FFF2-40B4-BE49-F238E27FC236}">
                <a16:creationId xmlns:a16="http://schemas.microsoft.com/office/drawing/2014/main" id="{864AA638-2DCE-8547-8C4E-1B99F90FF67A}"/>
              </a:ext>
            </a:extLst>
          </p:cNvPr>
          <p:cNvSpPr>
            <a:spLocks noGrp="1"/>
          </p:cNvSpPr>
          <p:nvPr>
            <p:ph type="body" sz="quarter" idx="13"/>
          </p:nvPr>
        </p:nvSpPr>
        <p:spPr>
          <a:xfrm>
            <a:off x="498656" y="626237"/>
            <a:ext cx="10515600" cy="358775"/>
          </a:xfrm>
        </p:spPr>
        <p:txBody>
          <a:bodyPr/>
          <a:lstStyle/>
          <a:p>
            <a:r>
              <a:rPr lang="en-US" dirty="0"/>
              <a:t>Will be released open source by November 2019</a:t>
            </a:r>
          </a:p>
        </p:txBody>
      </p:sp>
    </p:spTree>
    <p:extLst>
      <p:ext uri="{BB962C8B-B14F-4D97-AF65-F5344CB8AC3E}">
        <p14:creationId xmlns:p14="http://schemas.microsoft.com/office/powerpoint/2010/main" val="4252760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63097F-8B56-1E4A-9E71-E0BC975CF4A1}"/>
              </a:ext>
            </a:extLst>
          </p:cNvPr>
          <p:cNvSpPr>
            <a:spLocks noGrp="1"/>
          </p:cNvSpPr>
          <p:nvPr>
            <p:ph idx="1"/>
          </p:nvPr>
        </p:nvSpPr>
        <p:spPr>
          <a:xfrm>
            <a:off x="838200" y="1370562"/>
            <a:ext cx="10515600" cy="4702095"/>
          </a:xfrm>
        </p:spPr>
        <p:txBody>
          <a:bodyPr>
            <a:normAutofit/>
          </a:bodyPr>
          <a:lstStyle/>
          <a:p>
            <a:pPr>
              <a:lnSpc>
                <a:spcPct val="120000"/>
              </a:lnSpc>
            </a:pPr>
            <a:r>
              <a:rPr lang="en-US" dirty="0"/>
              <a:t>Raw pharma data consists of 300 GB of a variety of bioassay and animal toxicology data on ~2 million compounds from GSK</a:t>
            </a:r>
          </a:p>
          <a:p>
            <a:pPr>
              <a:lnSpc>
                <a:spcPct val="120000"/>
              </a:lnSpc>
            </a:pPr>
            <a:r>
              <a:rPr lang="en-US" dirty="0"/>
              <a:t>Domain experts created </a:t>
            </a:r>
            <a:r>
              <a:rPr lang="en-US" dirty="0" err="1"/>
              <a:t>Jupyter</a:t>
            </a:r>
            <a:r>
              <a:rPr lang="en-US" dirty="0"/>
              <a:t> notebooks to process data</a:t>
            </a:r>
          </a:p>
          <a:p>
            <a:pPr>
              <a:lnSpc>
                <a:spcPct val="120000"/>
              </a:lnSpc>
            </a:pPr>
            <a:r>
              <a:rPr lang="en-US" dirty="0"/>
              <a:t>Serve as both code and record of modifications made to datasets</a:t>
            </a:r>
          </a:p>
        </p:txBody>
      </p:sp>
      <p:sp>
        <p:nvSpPr>
          <p:cNvPr id="4" name="Slide Number Placeholder 3">
            <a:extLst>
              <a:ext uri="{FF2B5EF4-FFF2-40B4-BE49-F238E27FC236}">
                <a16:creationId xmlns:a16="http://schemas.microsoft.com/office/drawing/2014/main" id="{2722AA2A-F278-1B4D-BFC6-0B9B0EC7CA56}"/>
              </a:ext>
            </a:extLst>
          </p:cNvPr>
          <p:cNvSpPr>
            <a:spLocks noGrp="1"/>
          </p:cNvSpPr>
          <p:nvPr>
            <p:ph type="sldNum" sz="quarter" idx="12"/>
          </p:nvPr>
        </p:nvSpPr>
        <p:spPr/>
        <p:txBody>
          <a:bodyPr/>
          <a:lstStyle/>
          <a:p>
            <a:fld id="{D5F11FED-66BC-4C03-9016-FD41D1C797D0}" type="slidenum">
              <a:rPr lang="en-US" smtClean="0"/>
              <a:t>7</a:t>
            </a:fld>
            <a:endParaRPr lang="en-US"/>
          </a:p>
        </p:txBody>
      </p:sp>
      <p:grpSp>
        <p:nvGrpSpPr>
          <p:cNvPr id="46" name="Group 45">
            <a:extLst>
              <a:ext uri="{FF2B5EF4-FFF2-40B4-BE49-F238E27FC236}">
                <a16:creationId xmlns:a16="http://schemas.microsoft.com/office/drawing/2014/main" id="{DDA68742-9015-4E4C-93D0-D7E78901DF31}"/>
              </a:ext>
            </a:extLst>
          </p:cNvPr>
          <p:cNvGrpSpPr/>
          <p:nvPr/>
        </p:nvGrpSpPr>
        <p:grpSpPr>
          <a:xfrm>
            <a:off x="445477" y="105508"/>
            <a:ext cx="11207261" cy="926123"/>
            <a:chOff x="379258" y="2262556"/>
            <a:chExt cx="11425880" cy="2372726"/>
          </a:xfrm>
        </p:grpSpPr>
        <p:graphicFrame>
          <p:nvGraphicFramePr>
            <p:cNvPr id="47" name="Content Placeholder 4">
              <a:extLst>
                <a:ext uri="{FF2B5EF4-FFF2-40B4-BE49-F238E27FC236}">
                  <a16:creationId xmlns:a16="http://schemas.microsoft.com/office/drawing/2014/main" id="{382D2C8A-B970-AB4A-9D9A-9B3BD64D2D28}"/>
                </a:ext>
              </a:extLst>
            </p:cNvPr>
            <p:cNvGraphicFramePr>
              <a:graphicFrameLocks/>
            </p:cNvGraphicFramePr>
            <p:nvPr/>
          </p:nvGraphicFramePr>
          <p:xfrm>
            <a:off x="379258" y="2262556"/>
            <a:ext cx="11425880" cy="13262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 name="Can 47">
              <a:extLst>
                <a:ext uri="{FF2B5EF4-FFF2-40B4-BE49-F238E27FC236}">
                  <a16:creationId xmlns:a16="http://schemas.microsoft.com/office/drawing/2014/main" id="{DE26C305-84BA-D642-B03E-E5EDAC924F29}"/>
                </a:ext>
              </a:extLst>
            </p:cNvPr>
            <p:cNvSpPr/>
            <p:nvPr/>
          </p:nvSpPr>
          <p:spPr>
            <a:xfrm>
              <a:off x="1942593" y="3943620"/>
              <a:ext cx="1066800" cy="69166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dirty="0"/>
                <a:t>Data Lake</a:t>
              </a:r>
            </a:p>
          </p:txBody>
        </p:sp>
        <p:cxnSp>
          <p:nvCxnSpPr>
            <p:cNvPr id="49" name="Connector: Elbow 125">
              <a:extLst>
                <a:ext uri="{FF2B5EF4-FFF2-40B4-BE49-F238E27FC236}">
                  <a16:creationId xmlns:a16="http://schemas.microsoft.com/office/drawing/2014/main" id="{A4F0EE0F-3977-FC44-934D-EBE955CE27BB}"/>
                </a:ext>
              </a:extLst>
            </p:cNvPr>
            <p:cNvCxnSpPr>
              <a:cxnSpLocks/>
              <a:endCxn id="48" idx="2"/>
            </p:cNvCxnSpPr>
            <p:nvPr/>
          </p:nvCxnSpPr>
          <p:spPr>
            <a:xfrm rot="16200000" flipH="1">
              <a:off x="1275396" y="3622254"/>
              <a:ext cx="812716" cy="521678"/>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50" name="Connector: Elbow 125">
              <a:extLst>
                <a:ext uri="{FF2B5EF4-FFF2-40B4-BE49-F238E27FC236}">
                  <a16:creationId xmlns:a16="http://schemas.microsoft.com/office/drawing/2014/main" id="{AAABC07D-D95F-FE41-BC12-F450DFF84BB6}"/>
                </a:ext>
              </a:extLst>
            </p:cNvPr>
            <p:cNvCxnSpPr>
              <a:cxnSpLocks/>
              <a:stCxn id="48" idx="4"/>
            </p:cNvCxnSpPr>
            <p:nvPr/>
          </p:nvCxnSpPr>
          <p:spPr>
            <a:xfrm flipV="1">
              <a:off x="3009393" y="3482412"/>
              <a:ext cx="521679" cy="807039"/>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51" name="Can 50">
              <a:extLst>
                <a:ext uri="{FF2B5EF4-FFF2-40B4-BE49-F238E27FC236}">
                  <a16:creationId xmlns:a16="http://schemas.microsoft.com/office/drawing/2014/main" id="{8B8613B5-3C76-8043-BCEA-A2B5696F35C4}"/>
                </a:ext>
              </a:extLst>
            </p:cNvPr>
            <p:cNvSpPr/>
            <p:nvPr/>
          </p:nvSpPr>
          <p:spPr>
            <a:xfrm>
              <a:off x="6265976" y="3943620"/>
              <a:ext cx="1066800" cy="69166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dirty="0"/>
                <a:t>Model Zoo</a:t>
              </a:r>
            </a:p>
          </p:txBody>
        </p:sp>
        <p:cxnSp>
          <p:nvCxnSpPr>
            <p:cNvPr id="52" name="Connector: Elbow 125">
              <a:extLst>
                <a:ext uri="{FF2B5EF4-FFF2-40B4-BE49-F238E27FC236}">
                  <a16:creationId xmlns:a16="http://schemas.microsoft.com/office/drawing/2014/main" id="{60E96B9B-36E8-EE43-9034-CD45B0D514AC}"/>
                </a:ext>
              </a:extLst>
            </p:cNvPr>
            <p:cNvCxnSpPr>
              <a:cxnSpLocks/>
              <a:endCxn id="51" idx="2"/>
            </p:cNvCxnSpPr>
            <p:nvPr/>
          </p:nvCxnSpPr>
          <p:spPr>
            <a:xfrm rot="16200000" flipH="1">
              <a:off x="5598779" y="3622254"/>
              <a:ext cx="812716" cy="521678"/>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53" name="Connector: Elbow 125">
              <a:extLst>
                <a:ext uri="{FF2B5EF4-FFF2-40B4-BE49-F238E27FC236}">
                  <a16:creationId xmlns:a16="http://schemas.microsoft.com/office/drawing/2014/main" id="{ACB9AE9C-7F12-714D-B62A-EFD4FF0D139D}"/>
                </a:ext>
              </a:extLst>
            </p:cNvPr>
            <p:cNvCxnSpPr>
              <a:cxnSpLocks/>
            </p:cNvCxnSpPr>
            <p:nvPr/>
          </p:nvCxnSpPr>
          <p:spPr>
            <a:xfrm flipV="1">
              <a:off x="7332776" y="3482412"/>
              <a:ext cx="521679" cy="807039"/>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54" name="Can 53">
              <a:extLst>
                <a:ext uri="{FF2B5EF4-FFF2-40B4-BE49-F238E27FC236}">
                  <a16:creationId xmlns:a16="http://schemas.microsoft.com/office/drawing/2014/main" id="{B5A095FB-01D1-CA46-A169-3D3933CDD319}"/>
                </a:ext>
              </a:extLst>
            </p:cNvPr>
            <p:cNvSpPr/>
            <p:nvPr/>
          </p:nvSpPr>
          <p:spPr>
            <a:xfrm>
              <a:off x="8789377" y="3943619"/>
              <a:ext cx="1066800" cy="69166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dirty="0"/>
                <a:t>Results DB</a:t>
              </a:r>
            </a:p>
          </p:txBody>
        </p:sp>
        <p:cxnSp>
          <p:nvCxnSpPr>
            <p:cNvPr id="55" name="Connector: Elbow 125">
              <a:extLst>
                <a:ext uri="{FF2B5EF4-FFF2-40B4-BE49-F238E27FC236}">
                  <a16:creationId xmlns:a16="http://schemas.microsoft.com/office/drawing/2014/main" id="{FF4366A8-C93C-D542-9A9F-33D8BA400A89}"/>
                </a:ext>
              </a:extLst>
            </p:cNvPr>
            <p:cNvCxnSpPr>
              <a:cxnSpLocks/>
              <a:endCxn id="54" idx="2"/>
            </p:cNvCxnSpPr>
            <p:nvPr/>
          </p:nvCxnSpPr>
          <p:spPr>
            <a:xfrm rot="16200000" flipH="1">
              <a:off x="8122180" y="3622253"/>
              <a:ext cx="812716" cy="521678"/>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56" name="Connector: Elbow 125">
              <a:extLst>
                <a:ext uri="{FF2B5EF4-FFF2-40B4-BE49-F238E27FC236}">
                  <a16:creationId xmlns:a16="http://schemas.microsoft.com/office/drawing/2014/main" id="{E246B44C-0263-6A4F-B805-D2685585A99A}"/>
                </a:ext>
              </a:extLst>
            </p:cNvPr>
            <p:cNvCxnSpPr>
              <a:cxnSpLocks/>
              <a:stCxn id="54" idx="4"/>
            </p:cNvCxnSpPr>
            <p:nvPr/>
          </p:nvCxnSpPr>
          <p:spPr>
            <a:xfrm flipV="1">
              <a:off x="9856177" y="3482411"/>
              <a:ext cx="521679" cy="807039"/>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488106871"/>
      </p:ext>
    </p:extLst>
  </p:cSld>
  <p:clrMapOvr>
    <a:masterClrMapping/>
  </p:clrMapOvr>
  <mc:AlternateContent xmlns:mc="http://schemas.openxmlformats.org/markup-compatibility/2006" xmlns:p14="http://schemas.microsoft.com/office/powerpoint/2010/main">
    <mc:Choice Requires="p14">
      <p:transition spd="slow" p14:dur="2000" advTm="37658"/>
    </mc:Choice>
    <mc:Fallback xmlns="">
      <p:transition spd="slow" advTm="3765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94DA98B-EE4E-4FE1-BF3C-DE86EA4F3E2F}"/>
              </a:ext>
            </a:extLst>
          </p:cNvPr>
          <p:cNvSpPr txBox="1"/>
          <p:nvPr/>
        </p:nvSpPr>
        <p:spPr>
          <a:xfrm>
            <a:off x="5902528" y="1249282"/>
            <a:ext cx="5879904" cy="584775"/>
          </a:xfrm>
          <a:prstGeom prst="rect">
            <a:avLst/>
          </a:prstGeom>
          <a:noFill/>
        </p:spPr>
        <p:txBody>
          <a:bodyPr wrap="square" rtlCol="0">
            <a:spAutoFit/>
          </a:bodyPr>
          <a:lstStyle/>
          <a:p>
            <a:pPr algn="ctr"/>
            <a:r>
              <a:rPr lang="en-US" sz="1600" b="1" dirty="0"/>
              <a:t>Example Pharmacokinetic datasets</a:t>
            </a:r>
          </a:p>
          <a:p>
            <a:pPr algn="ctr"/>
            <a:r>
              <a:rPr lang="en-US" sz="1600" b="1" i="1" dirty="0"/>
              <a:t>In vitro</a:t>
            </a:r>
            <a:r>
              <a:rPr lang="en-US" sz="1600" b="1" dirty="0"/>
              <a:t> and </a:t>
            </a:r>
            <a:r>
              <a:rPr lang="en-US" sz="1600" b="1" i="1" dirty="0"/>
              <a:t>In vivo</a:t>
            </a:r>
          </a:p>
        </p:txBody>
      </p:sp>
      <p:graphicFrame>
        <p:nvGraphicFramePr>
          <p:cNvPr id="20" name="Chart 19">
            <a:extLst>
              <a:ext uri="{FF2B5EF4-FFF2-40B4-BE49-F238E27FC236}">
                <a16:creationId xmlns:a16="http://schemas.microsoft.com/office/drawing/2014/main" id="{467BBD2B-628F-413A-92BD-0F0215E9FC18}"/>
              </a:ext>
            </a:extLst>
          </p:cNvPr>
          <p:cNvGraphicFramePr>
            <a:graphicFrameLocks/>
          </p:cNvGraphicFramePr>
          <p:nvPr>
            <p:extLst>
              <p:ext uri="{D42A27DB-BD31-4B8C-83A1-F6EECF244321}">
                <p14:modId xmlns:p14="http://schemas.microsoft.com/office/powerpoint/2010/main" val="4220502864"/>
              </p:ext>
            </p:extLst>
          </p:nvPr>
        </p:nvGraphicFramePr>
        <p:xfrm>
          <a:off x="5494616" y="4061873"/>
          <a:ext cx="6038850" cy="22265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a:extLst>
              <a:ext uri="{FF2B5EF4-FFF2-40B4-BE49-F238E27FC236}">
                <a16:creationId xmlns:a16="http://schemas.microsoft.com/office/drawing/2014/main" id="{53FCD819-E902-45B4-BC99-43515BBA7000}"/>
              </a:ext>
            </a:extLst>
          </p:cNvPr>
          <p:cNvGraphicFramePr>
            <a:graphicFrameLocks/>
          </p:cNvGraphicFramePr>
          <p:nvPr>
            <p:extLst>
              <p:ext uri="{D42A27DB-BD31-4B8C-83A1-F6EECF244321}">
                <p14:modId xmlns:p14="http://schemas.microsoft.com/office/powerpoint/2010/main" val="1814823074"/>
              </p:ext>
            </p:extLst>
          </p:nvPr>
        </p:nvGraphicFramePr>
        <p:xfrm>
          <a:off x="178516" y="1194391"/>
          <a:ext cx="5512022" cy="50575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B0EBD781-EF3E-4482-825A-D7137C406540}"/>
              </a:ext>
            </a:extLst>
          </p:cNvPr>
          <p:cNvGraphicFramePr>
            <a:graphicFrameLocks/>
          </p:cNvGraphicFramePr>
          <p:nvPr>
            <p:extLst>
              <p:ext uri="{D42A27DB-BD31-4B8C-83A1-F6EECF244321}">
                <p14:modId xmlns:p14="http://schemas.microsoft.com/office/powerpoint/2010/main" val="1200727194"/>
              </p:ext>
            </p:extLst>
          </p:nvPr>
        </p:nvGraphicFramePr>
        <p:xfrm>
          <a:off x="5690538" y="2021705"/>
          <a:ext cx="5647006" cy="1697157"/>
        </p:xfrm>
        <a:graphic>
          <a:graphicData uri="http://schemas.openxmlformats.org/drawingml/2006/chart">
            <c:chart xmlns:c="http://schemas.openxmlformats.org/drawingml/2006/chart" xmlns:r="http://schemas.openxmlformats.org/officeDocument/2006/relationships" r:id="rId5"/>
          </a:graphicData>
        </a:graphic>
      </p:graphicFrame>
      <p:sp>
        <p:nvSpPr>
          <p:cNvPr id="16" name="Title 1">
            <a:extLst>
              <a:ext uri="{FF2B5EF4-FFF2-40B4-BE49-F238E27FC236}">
                <a16:creationId xmlns:a16="http://schemas.microsoft.com/office/drawing/2014/main" id="{349D626E-4B34-BE4D-A93F-61FBBA92ADAD}"/>
              </a:ext>
            </a:extLst>
          </p:cNvPr>
          <p:cNvSpPr txBox="1">
            <a:spLocks/>
          </p:cNvSpPr>
          <p:nvPr/>
        </p:nvSpPr>
        <p:spPr>
          <a:xfrm>
            <a:off x="3962231" y="6316905"/>
            <a:ext cx="8535289" cy="5560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400" dirty="0"/>
              <a:t>We have curated ~150 model-ready datasets</a:t>
            </a:r>
          </a:p>
        </p:txBody>
      </p:sp>
      <p:sp>
        <p:nvSpPr>
          <p:cNvPr id="6" name="TextBox 5">
            <a:extLst>
              <a:ext uri="{FF2B5EF4-FFF2-40B4-BE49-F238E27FC236}">
                <a16:creationId xmlns:a16="http://schemas.microsoft.com/office/drawing/2014/main" id="{11F31ED7-5FAE-7948-8412-69CD9FEEFECF}"/>
              </a:ext>
            </a:extLst>
          </p:cNvPr>
          <p:cNvSpPr txBox="1"/>
          <p:nvPr/>
        </p:nvSpPr>
        <p:spPr>
          <a:xfrm>
            <a:off x="8359781" y="1925362"/>
            <a:ext cx="809837" cy="307777"/>
          </a:xfrm>
          <a:prstGeom prst="rect">
            <a:avLst/>
          </a:prstGeom>
          <a:noFill/>
        </p:spPr>
        <p:txBody>
          <a:bodyPr wrap="none" rtlCol="0">
            <a:spAutoFit/>
          </a:bodyPr>
          <a:lstStyle/>
          <a:p>
            <a:r>
              <a:rPr lang="en-US" sz="1400" i="1" dirty="0"/>
              <a:t>In vitro</a:t>
            </a:r>
          </a:p>
        </p:txBody>
      </p:sp>
      <p:sp>
        <p:nvSpPr>
          <p:cNvPr id="18" name="TextBox 17">
            <a:extLst>
              <a:ext uri="{FF2B5EF4-FFF2-40B4-BE49-F238E27FC236}">
                <a16:creationId xmlns:a16="http://schemas.microsoft.com/office/drawing/2014/main" id="{863866B3-CD62-BB49-A468-224B88929C3A}"/>
              </a:ext>
            </a:extLst>
          </p:cNvPr>
          <p:cNvSpPr txBox="1"/>
          <p:nvPr/>
        </p:nvSpPr>
        <p:spPr>
          <a:xfrm>
            <a:off x="8381420" y="4008946"/>
            <a:ext cx="766557" cy="307777"/>
          </a:xfrm>
          <a:prstGeom prst="rect">
            <a:avLst/>
          </a:prstGeom>
          <a:noFill/>
        </p:spPr>
        <p:txBody>
          <a:bodyPr wrap="none" rtlCol="0">
            <a:spAutoFit/>
          </a:bodyPr>
          <a:lstStyle/>
          <a:p>
            <a:r>
              <a:rPr lang="en-US" sz="1400" i="1" dirty="0"/>
              <a:t>In vivo</a:t>
            </a:r>
          </a:p>
        </p:txBody>
      </p:sp>
      <p:grpSp>
        <p:nvGrpSpPr>
          <p:cNvPr id="12" name="Group 11">
            <a:extLst>
              <a:ext uri="{FF2B5EF4-FFF2-40B4-BE49-F238E27FC236}">
                <a16:creationId xmlns:a16="http://schemas.microsoft.com/office/drawing/2014/main" id="{1F578D4E-E69A-1543-8D46-65D7360909AE}"/>
              </a:ext>
            </a:extLst>
          </p:cNvPr>
          <p:cNvGrpSpPr/>
          <p:nvPr/>
        </p:nvGrpSpPr>
        <p:grpSpPr>
          <a:xfrm>
            <a:off x="492369" y="174444"/>
            <a:ext cx="11207261" cy="926123"/>
            <a:chOff x="379258" y="2262556"/>
            <a:chExt cx="11425880" cy="2372726"/>
          </a:xfrm>
        </p:grpSpPr>
        <p:graphicFrame>
          <p:nvGraphicFramePr>
            <p:cNvPr id="15" name="Content Placeholder 4">
              <a:extLst>
                <a:ext uri="{FF2B5EF4-FFF2-40B4-BE49-F238E27FC236}">
                  <a16:creationId xmlns:a16="http://schemas.microsoft.com/office/drawing/2014/main" id="{2BA9C10A-B709-9044-829D-F0F0BE187422}"/>
                </a:ext>
              </a:extLst>
            </p:cNvPr>
            <p:cNvGraphicFramePr>
              <a:graphicFrameLocks/>
            </p:cNvGraphicFramePr>
            <p:nvPr>
              <p:extLst>
                <p:ext uri="{D42A27DB-BD31-4B8C-83A1-F6EECF244321}">
                  <p14:modId xmlns:p14="http://schemas.microsoft.com/office/powerpoint/2010/main" val="3090123229"/>
                </p:ext>
              </p:extLst>
            </p:nvPr>
          </p:nvGraphicFramePr>
          <p:xfrm>
            <a:off x="379258" y="2262556"/>
            <a:ext cx="11425880" cy="13262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7" name="Can 16">
              <a:extLst>
                <a:ext uri="{FF2B5EF4-FFF2-40B4-BE49-F238E27FC236}">
                  <a16:creationId xmlns:a16="http://schemas.microsoft.com/office/drawing/2014/main" id="{9C5E9116-31A3-F84D-A814-5E51A500A127}"/>
                </a:ext>
              </a:extLst>
            </p:cNvPr>
            <p:cNvSpPr/>
            <p:nvPr/>
          </p:nvSpPr>
          <p:spPr>
            <a:xfrm>
              <a:off x="1942593" y="3943620"/>
              <a:ext cx="1066800" cy="69166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dirty="0"/>
                <a:t>Data Lake</a:t>
              </a:r>
            </a:p>
          </p:txBody>
        </p:sp>
        <p:cxnSp>
          <p:nvCxnSpPr>
            <p:cNvPr id="19" name="Connector: Elbow 125">
              <a:extLst>
                <a:ext uri="{FF2B5EF4-FFF2-40B4-BE49-F238E27FC236}">
                  <a16:creationId xmlns:a16="http://schemas.microsoft.com/office/drawing/2014/main" id="{E17614BF-AB26-E046-A7C2-DDDBFC23FE07}"/>
                </a:ext>
              </a:extLst>
            </p:cNvPr>
            <p:cNvCxnSpPr>
              <a:cxnSpLocks/>
              <a:endCxn id="17" idx="2"/>
            </p:cNvCxnSpPr>
            <p:nvPr/>
          </p:nvCxnSpPr>
          <p:spPr>
            <a:xfrm rot="16200000" flipH="1">
              <a:off x="1275396" y="3622254"/>
              <a:ext cx="812716" cy="521678"/>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2" name="Connector: Elbow 125">
              <a:extLst>
                <a:ext uri="{FF2B5EF4-FFF2-40B4-BE49-F238E27FC236}">
                  <a16:creationId xmlns:a16="http://schemas.microsoft.com/office/drawing/2014/main" id="{C38E6EE7-95DF-C948-BAB5-2515B773968D}"/>
                </a:ext>
              </a:extLst>
            </p:cNvPr>
            <p:cNvCxnSpPr>
              <a:cxnSpLocks/>
              <a:stCxn id="17" idx="4"/>
            </p:cNvCxnSpPr>
            <p:nvPr/>
          </p:nvCxnSpPr>
          <p:spPr>
            <a:xfrm flipV="1">
              <a:off x="3009393" y="3482412"/>
              <a:ext cx="521679" cy="807039"/>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23" name="Can 22">
              <a:extLst>
                <a:ext uri="{FF2B5EF4-FFF2-40B4-BE49-F238E27FC236}">
                  <a16:creationId xmlns:a16="http://schemas.microsoft.com/office/drawing/2014/main" id="{6B596FFD-797E-1A43-897B-97873F3179C7}"/>
                </a:ext>
              </a:extLst>
            </p:cNvPr>
            <p:cNvSpPr/>
            <p:nvPr/>
          </p:nvSpPr>
          <p:spPr>
            <a:xfrm>
              <a:off x="6265976" y="3943620"/>
              <a:ext cx="1066800" cy="69166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dirty="0"/>
                <a:t>Model Zoo</a:t>
              </a:r>
            </a:p>
          </p:txBody>
        </p:sp>
        <p:cxnSp>
          <p:nvCxnSpPr>
            <p:cNvPr id="24" name="Connector: Elbow 125">
              <a:extLst>
                <a:ext uri="{FF2B5EF4-FFF2-40B4-BE49-F238E27FC236}">
                  <a16:creationId xmlns:a16="http://schemas.microsoft.com/office/drawing/2014/main" id="{29C97F5A-A884-5B47-9E6F-99BE4AF535AF}"/>
                </a:ext>
              </a:extLst>
            </p:cNvPr>
            <p:cNvCxnSpPr>
              <a:cxnSpLocks/>
              <a:endCxn id="23" idx="2"/>
            </p:cNvCxnSpPr>
            <p:nvPr/>
          </p:nvCxnSpPr>
          <p:spPr>
            <a:xfrm rot="16200000" flipH="1">
              <a:off x="5598779" y="3622254"/>
              <a:ext cx="812716" cy="521678"/>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5" name="Connector: Elbow 125">
              <a:extLst>
                <a:ext uri="{FF2B5EF4-FFF2-40B4-BE49-F238E27FC236}">
                  <a16:creationId xmlns:a16="http://schemas.microsoft.com/office/drawing/2014/main" id="{AC5621C1-42D7-924A-9D87-3CEF13BA350B}"/>
                </a:ext>
              </a:extLst>
            </p:cNvPr>
            <p:cNvCxnSpPr>
              <a:cxnSpLocks/>
            </p:cNvCxnSpPr>
            <p:nvPr/>
          </p:nvCxnSpPr>
          <p:spPr>
            <a:xfrm flipV="1">
              <a:off x="7332776" y="3482412"/>
              <a:ext cx="521679" cy="807039"/>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26" name="Can 25">
              <a:extLst>
                <a:ext uri="{FF2B5EF4-FFF2-40B4-BE49-F238E27FC236}">
                  <a16:creationId xmlns:a16="http://schemas.microsoft.com/office/drawing/2014/main" id="{4C4B59FD-9679-7A43-B8ED-54CCDAFB4176}"/>
                </a:ext>
              </a:extLst>
            </p:cNvPr>
            <p:cNvSpPr/>
            <p:nvPr/>
          </p:nvSpPr>
          <p:spPr>
            <a:xfrm>
              <a:off x="8789377" y="3943619"/>
              <a:ext cx="1066800" cy="69166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dirty="0"/>
                <a:t>Results DB</a:t>
              </a:r>
            </a:p>
          </p:txBody>
        </p:sp>
        <p:cxnSp>
          <p:nvCxnSpPr>
            <p:cNvPr id="27" name="Connector: Elbow 125">
              <a:extLst>
                <a:ext uri="{FF2B5EF4-FFF2-40B4-BE49-F238E27FC236}">
                  <a16:creationId xmlns:a16="http://schemas.microsoft.com/office/drawing/2014/main" id="{99C88F37-1748-7641-961A-5824519FE3D6}"/>
                </a:ext>
              </a:extLst>
            </p:cNvPr>
            <p:cNvCxnSpPr>
              <a:cxnSpLocks/>
              <a:endCxn id="26" idx="2"/>
            </p:cNvCxnSpPr>
            <p:nvPr/>
          </p:nvCxnSpPr>
          <p:spPr>
            <a:xfrm rot="16200000" flipH="1">
              <a:off x="8122180" y="3622253"/>
              <a:ext cx="812716" cy="521678"/>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8" name="Connector: Elbow 125">
              <a:extLst>
                <a:ext uri="{FF2B5EF4-FFF2-40B4-BE49-F238E27FC236}">
                  <a16:creationId xmlns:a16="http://schemas.microsoft.com/office/drawing/2014/main" id="{B7235F1E-76C8-A846-909F-D6E60866CEEC}"/>
                </a:ext>
              </a:extLst>
            </p:cNvPr>
            <p:cNvCxnSpPr>
              <a:cxnSpLocks/>
              <a:stCxn id="26" idx="4"/>
            </p:cNvCxnSpPr>
            <p:nvPr/>
          </p:nvCxnSpPr>
          <p:spPr>
            <a:xfrm flipV="1">
              <a:off x="9856177" y="3482411"/>
              <a:ext cx="521679" cy="807039"/>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294293812"/>
      </p:ext>
    </p:extLst>
  </p:cSld>
  <p:clrMapOvr>
    <a:masterClrMapping/>
  </p:clrMapOvr>
  <mc:AlternateContent xmlns:mc="http://schemas.openxmlformats.org/markup-compatibility/2006" xmlns:p14="http://schemas.microsoft.com/office/powerpoint/2010/main">
    <mc:Choice Requires="p14">
      <p:transition spd="slow" p14:dur="2000" advTm="30834"/>
    </mc:Choice>
    <mc:Fallback xmlns="">
      <p:transition spd="slow" advTm="3083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63097F-8B56-1E4A-9E71-E0BC975CF4A1}"/>
              </a:ext>
            </a:extLst>
          </p:cNvPr>
          <p:cNvSpPr>
            <a:spLocks noGrp="1"/>
          </p:cNvSpPr>
          <p:nvPr>
            <p:ph idx="1"/>
          </p:nvPr>
        </p:nvSpPr>
        <p:spPr>
          <a:xfrm>
            <a:off x="838200" y="1372781"/>
            <a:ext cx="7497417" cy="4788533"/>
          </a:xfrm>
        </p:spPr>
        <p:txBody>
          <a:bodyPr>
            <a:normAutofit lnSpcReduction="10000"/>
          </a:bodyPr>
          <a:lstStyle/>
          <a:p>
            <a:pPr>
              <a:lnSpc>
                <a:spcPct val="100000"/>
              </a:lnSpc>
            </a:pPr>
            <a:r>
              <a:rPr lang="en-US" dirty="0"/>
              <a:t>Support loading datasets from either Data Lake or filesystem</a:t>
            </a:r>
          </a:p>
          <a:p>
            <a:pPr>
              <a:lnSpc>
                <a:spcPct val="100000"/>
              </a:lnSpc>
            </a:pPr>
            <a:r>
              <a:rPr lang="en-US" dirty="0"/>
              <a:t>Support a variety of feature types</a:t>
            </a:r>
          </a:p>
          <a:p>
            <a:pPr lvl="1">
              <a:lnSpc>
                <a:spcPct val="100000"/>
              </a:lnSpc>
            </a:pPr>
            <a:r>
              <a:rPr lang="en-US" dirty="0"/>
              <a:t>Extended Connectivity Fingerprint</a:t>
            </a:r>
          </a:p>
          <a:p>
            <a:pPr lvl="1">
              <a:lnSpc>
                <a:spcPct val="100000"/>
              </a:lnSpc>
            </a:pPr>
            <a:r>
              <a:rPr lang="en-US" dirty="0"/>
              <a:t>Graph-based features</a:t>
            </a:r>
          </a:p>
          <a:p>
            <a:pPr lvl="1">
              <a:lnSpc>
                <a:spcPct val="100000"/>
              </a:lnSpc>
            </a:pPr>
            <a:r>
              <a:rPr lang="en-US" dirty="0"/>
              <a:t>Molecular descriptor-based features (MOE, Mordred)</a:t>
            </a:r>
          </a:p>
          <a:p>
            <a:pPr lvl="1">
              <a:lnSpc>
                <a:spcPct val="100000"/>
              </a:lnSpc>
            </a:pPr>
            <a:r>
              <a:rPr lang="en-US" dirty="0"/>
              <a:t>Autoencoder-based features (</a:t>
            </a:r>
            <a:r>
              <a:rPr lang="en-US" dirty="0" err="1"/>
              <a:t>MolVAE</a:t>
            </a:r>
            <a:r>
              <a:rPr lang="en-US" dirty="0"/>
              <a:t>)</a:t>
            </a:r>
          </a:p>
          <a:p>
            <a:pPr lvl="1">
              <a:lnSpc>
                <a:spcPct val="100000"/>
              </a:lnSpc>
            </a:pPr>
            <a:r>
              <a:rPr lang="en-US" dirty="0"/>
              <a:t>Allow for custom </a:t>
            </a:r>
            <a:r>
              <a:rPr lang="en-US" dirty="0" err="1"/>
              <a:t>featurizer</a:t>
            </a:r>
            <a:r>
              <a:rPr lang="en-US" dirty="0"/>
              <a:t> classes</a:t>
            </a:r>
          </a:p>
          <a:p>
            <a:pPr>
              <a:lnSpc>
                <a:spcPct val="100000"/>
              </a:lnSpc>
            </a:pPr>
            <a:r>
              <a:rPr lang="en-US" dirty="0"/>
              <a:t>Split dataset based on structure to avoid bias</a:t>
            </a:r>
          </a:p>
        </p:txBody>
      </p:sp>
      <p:sp>
        <p:nvSpPr>
          <p:cNvPr id="4" name="Slide Number Placeholder 3">
            <a:extLst>
              <a:ext uri="{FF2B5EF4-FFF2-40B4-BE49-F238E27FC236}">
                <a16:creationId xmlns:a16="http://schemas.microsoft.com/office/drawing/2014/main" id="{2722AA2A-F278-1B4D-BFC6-0B9B0EC7CA56}"/>
              </a:ext>
            </a:extLst>
          </p:cNvPr>
          <p:cNvSpPr>
            <a:spLocks noGrp="1"/>
          </p:cNvSpPr>
          <p:nvPr>
            <p:ph type="sldNum" sz="quarter" idx="12"/>
          </p:nvPr>
        </p:nvSpPr>
        <p:spPr/>
        <p:txBody>
          <a:bodyPr/>
          <a:lstStyle/>
          <a:p>
            <a:fld id="{D5F11FED-66BC-4C03-9016-FD41D1C797D0}" type="slidenum">
              <a:rPr lang="en-US" smtClean="0"/>
              <a:t>9</a:t>
            </a:fld>
            <a:endParaRPr lang="en-US"/>
          </a:p>
        </p:txBody>
      </p:sp>
      <p:grpSp>
        <p:nvGrpSpPr>
          <p:cNvPr id="9" name="Group 8">
            <a:extLst>
              <a:ext uri="{FF2B5EF4-FFF2-40B4-BE49-F238E27FC236}">
                <a16:creationId xmlns:a16="http://schemas.microsoft.com/office/drawing/2014/main" id="{40DEF31D-E776-E641-8409-C30BC0F945B3}"/>
              </a:ext>
            </a:extLst>
          </p:cNvPr>
          <p:cNvGrpSpPr/>
          <p:nvPr/>
        </p:nvGrpSpPr>
        <p:grpSpPr>
          <a:xfrm>
            <a:off x="445477" y="105508"/>
            <a:ext cx="11207261" cy="926123"/>
            <a:chOff x="379258" y="2262556"/>
            <a:chExt cx="11425880" cy="2372726"/>
          </a:xfrm>
        </p:grpSpPr>
        <p:graphicFrame>
          <p:nvGraphicFramePr>
            <p:cNvPr id="10" name="Content Placeholder 4">
              <a:extLst>
                <a:ext uri="{FF2B5EF4-FFF2-40B4-BE49-F238E27FC236}">
                  <a16:creationId xmlns:a16="http://schemas.microsoft.com/office/drawing/2014/main" id="{5C369BD0-FB2F-FF47-A633-395C08043E57}"/>
                </a:ext>
              </a:extLst>
            </p:cNvPr>
            <p:cNvGraphicFramePr>
              <a:graphicFrameLocks/>
            </p:cNvGraphicFramePr>
            <p:nvPr/>
          </p:nvGraphicFramePr>
          <p:xfrm>
            <a:off x="379258" y="2262556"/>
            <a:ext cx="11425880" cy="1326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Can 10">
              <a:extLst>
                <a:ext uri="{FF2B5EF4-FFF2-40B4-BE49-F238E27FC236}">
                  <a16:creationId xmlns:a16="http://schemas.microsoft.com/office/drawing/2014/main" id="{B8C4F41D-CAEF-9743-8CB1-1085338619FE}"/>
                </a:ext>
              </a:extLst>
            </p:cNvPr>
            <p:cNvSpPr/>
            <p:nvPr/>
          </p:nvSpPr>
          <p:spPr>
            <a:xfrm>
              <a:off x="1942593" y="3943620"/>
              <a:ext cx="1066800" cy="69166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dirty="0"/>
                <a:t>Data Lake</a:t>
              </a:r>
            </a:p>
          </p:txBody>
        </p:sp>
        <p:cxnSp>
          <p:nvCxnSpPr>
            <p:cNvPr id="12" name="Connector: Elbow 125">
              <a:extLst>
                <a:ext uri="{FF2B5EF4-FFF2-40B4-BE49-F238E27FC236}">
                  <a16:creationId xmlns:a16="http://schemas.microsoft.com/office/drawing/2014/main" id="{6DB64CD8-D767-494C-93E5-CF7B62FABB8A}"/>
                </a:ext>
              </a:extLst>
            </p:cNvPr>
            <p:cNvCxnSpPr>
              <a:cxnSpLocks/>
              <a:endCxn id="11" idx="2"/>
            </p:cNvCxnSpPr>
            <p:nvPr/>
          </p:nvCxnSpPr>
          <p:spPr>
            <a:xfrm rot="16200000" flipH="1">
              <a:off x="1275396" y="3622254"/>
              <a:ext cx="812716" cy="521678"/>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3" name="Connector: Elbow 125">
              <a:extLst>
                <a:ext uri="{FF2B5EF4-FFF2-40B4-BE49-F238E27FC236}">
                  <a16:creationId xmlns:a16="http://schemas.microsoft.com/office/drawing/2014/main" id="{5DFA1B91-9991-BB45-9D34-C37EC3DFE07A}"/>
                </a:ext>
              </a:extLst>
            </p:cNvPr>
            <p:cNvCxnSpPr>
              <a:cxnSpLocks/>
              <a:stCxn id="11" idx="4"/>
            </p:cNvCxnSpPr>
            <p:nvPr/>
          </p:nvCxnSpPr>
          <p:spPr>
            <a:xfrm flipV="1">
              <a:off x="3009393" y="3482412"/>
              <a:ext cx="521679" cy="807039"/>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4" name="Can 13">
              <a:extLst>
                <a:ext uri="{FF2B5EF4-FFF2-40B4-BE49-F238E27FC236}">
                  <a16:creationId xmlns:a16="http://schemas.microsoft.com/office/drawing/2014/main" id="{3C72EB99-60EB-DC43-84D3-0FD6A370086D}"/>
                </a:ext>
              </a:extLst>
            </p:cNvPr>
            <p:cNvSpPr/>
            <p:nvPr/>
          </p:nvSpPr>
          <p:spPr>
            <a:xfrm>
              <a:off x="6265976" y="3943620"/>
              <a:ext cx="1066800" cy="69166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dirty="0"/>
                <a:t>Model Zoo</a:t>
              </a:r>
            </a:p>
          </p:txBody>
        </p:sp>
        <p:cxnSp>
          <p:nvCxnSpPr>
            <p:cNvPr id="15" name="Connector: Elbow 125">
              <a:extLst>
                <a:ext uri="{FF2B5EF4-FFF2-40B4-BE49-F238E27FC236}">
                  <a16:creationId xmlns:a16="http://schemas.microsoft.com/office/drawing/2014/main" id="{0ED48F29-3690-8D4E-9743-B1B1E72A7BC4}"/>
                </a:ext>
              </a:extLst>
            </p:cNvPr>
            <p:cNvCxnSpPr>
              <a:cxnSpLocks/>
              <a:endCxn id="14" idx="2"/>
            </p:cNvCxnSpPr>
            <p:nvPr/>
          </p:nvCxnSpPr>
          <p:spPr>
            <a:xfrm rot="16200000" flipH="1">
              <a:off x="5598779" y="3622254"/>
              <a:ext cx="812716" cy="521678"/>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6" name="Connector: Elbow 125">
              <a:extLst>
                <a:ext uri="{FF2B5EF4-FFF2-40B4-BE49-F238E27FC236}">
                  <a16:creationId xmlns:a16="http://schemas.microsoft.com/office/drawing/2014/main" id="{71801A23-0A6A-634A-BC67-39F8BEDD514E}"/>
                </a:ext>
              </a:extLst>
            </p:cNvPr>
            <p:cNvCxnSpPr>
              <a:cxnSpLocks/>
            </p:cNvCxnSpPr>
            <p:nvPr/>
          </p:nvCxnSpPr>
          <p:spPr>
            <a:xfrm flipV="1">
              <a:off x="7332776" y="3482412"/>
              <a:ext cx="521679" cy="807039"/>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7" name="Can 16">
              <a:extLst>
                <a:ext uri="{FF2B5EF4-FFF2-40B4-BE49-F238E27FC236}">
                  <a16:creationId xmlns:a16="http://schemas.microsoft.com/office/drawing/2014/main" id="{77135DE6-3A6F-AD44-A1B7-FF38F89E41E0}"/>
                </a:ext>
              </a:extLst>
            </p:cNvPr>
            <p:cNvSpPr/>
            <p:nvPr/>
          </p:nvSpPr>
          <p:spPr>
            <a:xfrm>
              <a:off x="8789377" y="3943619"/>
              <a:ext cx="1066800" cy="69166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dirty="0"/>
                <a:t>Results DB</a:t>
              </a:r>
            </a:p>
          </p:txBody>
        </p:sp>
        <p:cxnSp>
          <p:nvCxnSpPr>
            <p:cNvPr id="18" name="Connector: Elbow 125">
              <a:extLst>
                <a:ext uri="{FF2B5EF4-FFF2-40B4-BE49-F238E27FC236}">
                  <a16:creationId xmlns:a16="http://schemas.microsoft.com/office/drawing/2014/main" id="{79DEA594-C82C-2341-B6C6-AD4ACDC70A65}"/>
                </a:ext>
              </a:extLst>
            </p:cNvPr>
            <p:cNvCxnSpPr>
              <a:cxnSpLocks/>
              <a:endCxn id="17" idx="2"/>
            </p:cNvCxnSpPr>
            <p:nvPr/>
          </p:nvCxnSpPr>
          <p:spPr>
            <a:xfrm rot="16200000" flipH="1">
              <a:off x="8122180" y="3622253"/>
              <a:ext cx="812716" cy="521678"/>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9" name="Connector: Elbow 125">
              <a:extLst>
                <a:ext uri="{FF2B5EF4-FFF2-40B4-BE49-F238E27FC236}">
                  <a16:creationId xmlns:a16="http://schemas.microsoft.com/office/drawing/2014/main" id="{AF644D3F-ECB2-4847-ACBB-3B16297A6C8C}"/>
                </a:ext>
              </a:extLst>
            </p:cNvPr>
            <p:cNvCxnSpPr>
              <a:cxnSpLocks/>
              <a:stCxn id="17" idx="4"/>
            </p:cNvCxnSpPr>
            <p:nvPr/>
          </p:nvCxnSpPr>
          <p:spPr>
            <a:xfrm flipV="1">
              <a:off x="9856177" y="3482411"/>
              <a:ext cx="521679" cy="807039"/>
            </a:xfrm>
            <a:prstGeom prst="bentConnector2">
              <a:avLst/>
            </a:prstGeom>
            <a:ln w="57150">
              <a:solidFill>
                <a:schemeClr val="tx2"/>
              </a:solidFill>
              <a:headEnd type="triangle"/>
              <a:tailEnd type="triangle"/>
            </a:ln>
          </p:spPr>
          <p:style>
            <a:lnRef idx="1">
              <a:schemeClr val="accent2"/>
            </a:lnRef>
            <a:fillRef idx="0">
              <a:schemeClr val="accent2"/>
            </a:fillRef>
            <a:effectRef idx="0">
              <a:schemeClr val="accent2"/>
            </a:effectRef>
            <a:fontRef idx="minor">
              <a:schemeClr val="tx1"/>
            </a:fontRef>
          </p:style>
        </p:cxnSp>
      </p:grpSp>
      <p:grpSp>
        <p:nvGrpSpPr>
          <p:cNvPr id="2" name="Group 1">
            <a:extLst>
              <a:ext uri="{FF2B5EF4-FFF2-40B4-BE49-F238E27FC236}">
                <a16:creationId xmlns:a16="http://schemas.microsoft.com/office/drawing/2014/main" id="{DFFE861A-A80C-7C49-B40E-077DF97C0253}"/>
              </a:ext>
            </a:extLst>
          </p:cNvPr>
          <p:cNvGrpSpPr/>
          <p:nvPr/>
        </p:nvGrpSpPr>
        <p:grpSpPr>
          <a:xfrm>
            <a:off x="8711631" y="1529183"/>
            <a:ext cx="2492554" cy="4431212"/>
            <a:chOff x="8711631" y="1529183"/>
            <a:chExt cx="2492554" cy="4431212"/>
          </a:xfrm>
        </p:grpSpPr>
        <p:pic>
          <p:nvPicPr>
            <p:cNvPr id="20" name="Picture 19">
              <a:extLst>
                <a:ext uri="{FF2B5EF4-FFF2-40B4-BE49-F238E27FC236}">
                  <a16:creationId xmlns:a16="http://schemas.microsoft.com/office/drawing/2014/main" id="{6F680923-A49B-EF41-8F93-37DD3FEF26F0}"/>
                </a:ext>
              </a:extLst>
            </p:cNvPr>
            <p:cNvPicPr>
              <a:picLocks noChangeAspect="1"/>
            </p:cNvPicPr>
            <p:nvPr/>
          </p:nvPicPr>
          <p:blipFill rotWithShape="1">
            <a:blip r:embed="rId7">
              <a:extLst>
                <a:ext uri="{28A0092B-C50C-407E-A947-70E740481C1C}">
                  <a14:useLocalDpi xmlns:a14="http://schemas.microsoft.com/office/drawing/2010/main" val="0"/>
                </a:ext>
              </a:extLst>
            </a:blip>
            <a:srcRect l="19252" t="14539" r="12500" b="19047"/>
            <a:stretch/>
          </p:blipFill>
          <p:spPr>
            <a:xfrm>
              <a:off x="9355066" y="2940184"/>
              <a:ext cx="1254267" cy="1220560"/>
            </a:xfrm>
            <a:prstGeom prst="rect">
              <a:avLst/>
            </a:prstGeom>
          </p:spPr>
        </p:pic>
        <p:pic>
          <p:nvPicPr>
            <p:cNvPr id="21" name="Picture 20">
              <a:extLst>
                <a:ext uri="{FF2B5EF4-FFF2-40B4-BE49-F238E27FC236}">
                  <a16:creationId xmlns:a16="http://schemas.microsoft.com/office/drawing/2014/main" id="{14C859F3-94E1-BD40-9A53-6BF45C2A59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1631" y="1529183"/>
              <a:ext cx="2492554" cy="1037883"/>
            </a:xfrm>
            <a:prstGeom prst="rect">
              <a:avLst/>
            </a:prstGeom>
          </p:spPr>
        </p:pic>
        <p:pic>
          <p:nvPicPr>
            <p:cNvPr id="22" name="Picture 21">
              <a:extLst>
                <a:ext uri="{FF2B5EF4-FFF2-40B4-BE49-F238E27FC236}">
                  <a16:creationId xmlns:a16="http://schemas.microsoft.com/office/drawing/2014/main" id="{12C566F1-BC89-5B40-A5E7-4B4320C47BD6}"/>
                </a:ext>
              </a:extLst>
            </p:cNvPr>
            <p:cNvPicPr>
              <a:picLocks noChangeAspect="1"/>
            </p:cNvPicPr>
            <p:nvPr/>
          </p:nvPicPr>
          <p:blipFill rotWithShape="1">
            <a:blip r:embed="rId9">
              <a:extLst>
                <a:ext uri="{28A0092B-C50C-407E-A947-70E740481C1C}">
                  <a14:useLocalDpi xmlns:a14="http://schemas.microsoft.com/office/drawing/2010/main" val="0"/>
                </a:ext>
              </a:extLst>
            </a:blip>
            <a:srcRect l="-1" r="47265"/>
            <a:stretch/>
          </p:blipFill>
          <p:spPr>
            <a:xfrm>
              <a:off x="8960198" y="4412470"/>
              <a:ext cx="2044001" cy="1547925"/>
            </a:xfrm>
            <a:prstGeom prst="rect">
              <a:avLst/>
            </a:prstGeom>
          </p:spPr>
        </p:pic>
      </p:grpSp>
    </p:spTree>
    <p:extLst>
      <p:ext uri="{BB962C8B-B14F-4D97-AF65-F5344CB8AC3E}">
        <p14:creationId xmlns:p14="http://schemas.microsoft.com/office/powerpoint/2010/main" val="1328025884"/>
      </p:ext>
    </p:extLst>
  </p:cSld>
  <p:clrMapOvr>
    <a:masterClrMapping/>
  </p:clrMapOvr>
  <mc:AlternateContent xmlns:mc="http://schemas.openxmlformats.org/markup-compatibility/2006" xmlns:p14="http://schemas.microsoft.com/office/powerpoint/2010/main">
    <mc:Choice Requires="p14">
      <p:transition spd="slow" p14:dur="2000" advTm="72221"/>
    </mc:Choice>
    <mc:Fallback xmlns="">
      <p:transition spd="slow" advTm="72221"/>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7.jpeg"/></Relationships>
</file>

<file path=ppt/theme/theme1.xml><?xml version="1.0" encoding="utf-8"?>
<a:theme xmlns:a="http://schemas.openxmlformats.org/drawingml/2006/main" name="Office Theme">
  <a:themeElements>
    <a:clrScheme name="ATOM Color Palette">
      <a:dk1>
        <a:srgbClr val="4B4B4B"/>
      </a:dk1>
      <a:lt1>
        <a:srgbClr val="FFFFFF"/>
      </a:lt1>
      <a:dk2>
        <a:srgbClr val="7682A4"/>
      </a:dk2>
      <a:lt2>
        <a:srgbClr val="A7DDD8"/>
      </a:lt2>
      <a:accent1>
        <a:srgbClr val="373C50"/>
      </a:accent1>
      <a:accent2>
        <a:srgbClr val="694691"/>
      </a:accent2>
      <a:accent3>
        <a:srgbClr val="BE2369"/>
      </a:accent3>
      <a:accent4>
        <a:srgbClr val="EB1E23"/>
      </a:accent4>
      <a:accent5>
        <a:srgbClr val="6EC8BE"/>
      </a:accent5>
      <a:accent6>
        <a:srgbClr val="FFC30F"/>
      </a:accent6>
      <a:hlink>
        <a:srgbClr val="BE2369"/>
      </a:hlink>
      <a:folHlink>
        <a:srgbClr val="694691"/>
      </a:folHlink>
    </a:clrScheme>
    <a:fontScheme name="Gotham Medium-Book">
      <a:majorFont>
        <a:latin typeface="Gotham Medium"/>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TOM PowerPoint Template 16x9" id="{7DC58E60-4312-42A2-9BD2-FDE11664F391}" vid="{3993D0A0-7222-46FA-B646-08D8212DF26D}"/>
    </a:ext>
  </a:extLst>
</a:theme>
</file>

<file path=ppt/theme/theme2.xml><?xml version="1.0" encoding="utf-8"?>
<a:theme xmlns:a="http://schemas.openxmlformats.org/drawingml/2006/main" name="2015_PPT_UNC_V7.06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6DB7F287-32A3-9D4A-A00C-01655C33B63C}" vid="{08B5994D-E0B6-004C-9B89-BA13FD4DCAE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2919</TotalTime>
  <Words>3389</Words>
  <Application>Microsoft Macintosh PowerPoint</Application>
  <PresentationFormat>Widescreen</PresentationFormat>
  <Paragraphs>582</Paragraphs>
  <Slides>26</Slides>
  <Notes>18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Gotham Book</vt:lpstr>
      <vt:lpstr>Gotham Light</vt:lpstr>
      <vt:lpstr>Gotham Medium</vt:lpstr>
      <vt:lpstr>Arial</vt:lpstr>
      <vt:lpstr>Calibri</vt:lpstr>
      <vt:lpstr>Century Gothic</vt:lpstr>
      <vt:lpstr>Lucida Grande</vt:lpstr>
      <vt:lpstr>Wingdings</vt:lpstr>
      <vt:lpstr>Wingdings 2</vt:lpstr>
      <vt:lpstr>Office Theme</vt:lpstr>
      <vt:lpstr>2015_PPT_UNC_V7.06 (1)</vt:lpstr>
      <vt:lpstr>Accelerating Therapeutics for Opportunities in Medicine</vt:lpstr>
      <vt:lpstr> Current drug discovery</vt:lpstr>
      <vt:lpstr>Accelerating Therapeutics for Opportunities in Medicine</vt:lpstr>
      <vt:lpstr>Our platform is an active learning drug discovery framework</vt:lpstr>
      <vt:lpstr>Our platform is an active learning drug discovery framework</vt:lpstr>
      <vt:lpstr>Property prediction pipeline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Model-building summary</vt:lpstr>
      <vt:lpstr>PK datasets vary in size and model accuracy</vt:lpstr>
      <vt:lpstr>Classification performance shows high accuracy</vt:lpstr>
      <vt:lpstr>The second piece is the multi-parameter optimization loop for generative molecular design</vt:lpstr>
      <vt:lpstr>Generative Molecular Design (GMD)</vt:lpstr>
      <vt:lpstr>Prediction &amp; Design loop validation</vt:lpstr>
      <vt:lpstr>Design Criteria</vt:lpstr>
      <vt:lpstr>Initial results: &gt;200 new potent, selective AURK B compounds with favorable other properties</vt:lpstr>
      <vt:lpstr>Generated compounds with existing data for comparison</vt:lpstr>
      <vt:lpstr>Initial Results for Make/Test Cycle Generally Favorable at Meeting Criteria</vt:lpstr>
      <vt:lpstr>Next step: incorporating active learning</vt:lpstr>
      <vt:lpstr>Future work</vt:lpstr>
      <vt:lpstr>Thanks to our  partners and funding organizations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Minnich, Amanda Jean</dc:creator>
  <cp:lastModifiedBy>Minnich, Amanda Jean</cp:lastModifiedBy>
  <cp:revision>46</cp:revision>
  <dcterms:created xsi:type="dcterms:W3CDTF">2019-10-16T17:49:19Z</dcterms:created>
  <dcterms:modified xsi:type="dcterms:W3CDTF">2019-10-22T17:18:44Z</dcterms:modified>
</cp:coreProperties>
</file>