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56" r:id="rId3"/>
    <p:sldMasterId id="2147483670" r:id="rId4"/>
  </p:sldMasterIdLst>
  <p:notesMasterIdLst>
    <p:notesMasterId r:id="rId23"/>
  </p:notesMasterIdLst>
  <p:sldIdLst>
    <p:sldId id="280" r:id="rId5"/>
    <p:sldId id="279" r:id="rId6"/>
    <p:sldId id="281" r:id="rId7"/>
    <p:sldId id="282" r:id="rId8"/>
    <p:sldId id="257" r:id="rId9"/>
    <p:sldId id="283" r:id="rId10"/>
    <p:sldId id="359" r:id="rId11"/>
    <p:sldId id="355" r:id="rId12"/>
    <p:sldId id="284" r:id="rId13"/>
    <p:sldId id="360" r:id="rId14"/>
    <p:sldId id="343" r:id="rId15"/>
    <p:sldId id="361" r:id="rId16"/>
    <p:sldId id="438" r:id="rId17"/>
    <p:sldId id="351" r:id="rId18"/>
    <p:sldId id="439" r:id="rId19"/>
    <p:sldId id="442" r:id="rId20"/>
    <p:sldId id="440" r:id="rId21"/>
    <p:sldId id="441"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525"/>
    <a:srgbClr val="578FA8"/>
    <a:srgbClr val="41499C"/>
    <a:srgbClr val="F2CE8E"/>
    <a:srgbClr val="A89BC9"/>
    <a:srgbClr val="8681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p:restoredTop sz="94551"/>
  </p:normalViewPr>
  <p:slideViewPr>
    <p:cSldViewPr snapToGrid="0" snapToObjects="1">
      <p:cViewPr varScale="1">
        <p:scale>
          <a:sx n="31" d="100"/>
          <a:sy n="31" d="100"/>
        </p:scale>
        <p:origin x="18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4AFE6B5-6E45-FE4B-A002-89FC1CB806DA}" type="datetimeFigureOut">
              <a:rPr lang="en-US" smtClean="0"/>
              <a:t>10/24/2019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AC2AC54-A328-B741-B928-A0891FC44FF6}" type="slidenum">
              <a:rPr lang="en-US" smtClean="0"/>
              <a:t>‹#›</a:t>
            </a:fld>
            <a:endParaRPr lang="en-US"/>
          </a:p>
        </p:txBody>
      </p:sp>
    </p:spTree>
    <p:extLst>
      <p:ext uri="{BB962C8B-B14F-4D97-AF65-F5344CB8AC3E}">
        <p14:creationId xmlns:p14="http://schemas.microsoft.com/office/powerpoint/2010/main" val="79574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FC7326-8575-491F-9C04-4C90BDC0E31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74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82C38-53B0-4407-B656-AE55E40F8AB6}" type="slidenum">
              <a:rPr lang="en-US" smtClean="0"/>
              <a:pPr/>
              <a:t>7</a:t>
            </a:fld>
            <a:endParaRPr lang="en-US"/>
          </a:p>
        </p:txBody>
      </p:sp>
    </p:spTree>
    <p:extLst>
      <p:ext uri="{BB962C8B-B14F-4D97-AF65-F5344CB8AC3E}">
        <p14:creationId xmlns:p14="http://schemas.microsoft.com/office/powerpoint/2010/main" val="293615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Welcome and thank you for agreeing to serve on one of our advisory panels. The National Science Foundation relies on its volunteer peer reviewers, such as yourself, to maintain the high standards of review for which we are recognized both nationally and internationally.</a:t>
            </a:r>
          </a:p>
          <a:p>
            <a:r>
              <a:rPr lang="en-US" dirty="0"/>
              <a:t> </a:t>
            </a:r>
          </a:p>
          <a:p>
            <a:r>
              <a:rPr lang="en-US" dirty="0"/>
              <a:t>There is much information on the slides to be presented, and I cannot talk about all of the details in the time allotted for this presentation. So please make sure that you have studied these slides and have understood them and, of course, we will be happy to answer any questions you may have.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13905-7B39-4C4A-A3E8-F90EDFF4B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00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The mission of the BIO Directorate is to enable funding of discoveries in life sciences to push forward the frontiers of U.S. science and engineering research, and drive discovery and innovation. 69% of academic basic research in non-medical biology is supported by NSF, including BIO.</a:t>
            </a:r>
          </a:p>
          <a:p>
            <a:pPr lvl="0"/>
            <a:endParaRPr lang="en-US" dirty="0"/>
          </a:p>
          <a:p>
            <a:pPr lvl="0"/>
            <a:r>
              <a:rPr lang="en-US" dirty="0"/>
              <a:t>BIO supports basic research to understand life across scales of biological organization, ranging from atoms and molecules, to cells, organisms, populations, communities, ecosystems and biospheres.  </a:t>
            </a:r>
          </a:p>
          <a:p>
            <a:pPr lvl="0"/>
            <a:r>
              <a:rPr lang="en-US" dirty="0"/>
              <a:t>Integral to this mission is the support of both research and education, broadening participation in science, and promoting and fostering collaborations within the U.S. and with international partners. </a:t>
            </a:r>
          </a:p>
          <a:p>
            <a:pPr lvl="0"/>
            <a:endParaRPr lang="en-US" dirty="0"/>
          </a:p>
          <a:p>
            <a:pPr lvl="0"/>
            <a:r>
              <a:rPr lang="en-US" dirty="0"/>
              <a:t>Our focus is on basic research….</a:t>
            </a:r>
          </a:p>
          <a:p>
            <a:endParaRPr lang="en-US" dirty="0"/>
          </a:p>
          <a:p>
            <a:endParaRPr lang="en-US" dirty="0"/>
          </a:p>
          <a:p>
            <a:r>
              <a:rPr lang="en-US" dirty="0"/>
              <a:t>BIO is sub-divided into Divisions that relate to the scales of biological organization and process, ranging from molecules and cells, to organisms and tissues, to organisms interacting with each other or with their environments.  BIO is unusual, compared to other Directorates, in that we also have a division devoted to infrastructure, providing dedicated support for human resource and research needs.  Finally, our Division of Emerging Frontiers provides support for innovative activities like NSF’s Ten Big Ideas, which I will mention later.  </a:t>
            </a:r>
          </a:p>
          <a:p>
            <a:endParaRPr lang="en-US" dirty="0"/>
          </a:p>
          <a:p>
            <a:r>
              <a:rPr lang="en-US" dirty="0"/>
              <a:t>So…let’s take a little close look at the kinds of research supported by the BIO Divisions.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NSF BIO Overview</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3/13/2019</a:t>
            </a:r>
          </a:p>
        </p:txBody>
      </p:sp>
    </p:spTree>
    <p:extLst>
      <p:ext uri="{BB962C8B-B14F-4D97-AF65-F5344CB8AC3E}">
        <p14:creationId xmlns:p14="http://schemas.microsoft.com/office/powerpoint/2010/main" val="67189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Please remember that you cannot participate in the review of a proposal if you have a conflict of interest. These conflicts include, but are not limited to, mentorship of a PI as your former student or postdoc, and these are lifetime conflicts.  </a:t>
            </a:r>
          </a:p>
          <a:p>
            <a:r>
              <a:rPr lang="en-US" dirty="0"/>
              <a:t> </a:t>
            </a:r>
          </a:p>
          <a:p>
            <a:r>
              <a:rPr lang="en-US" dirty="0"/>
              <a:t>If you have an active collaboration with a PI or a Co-PI, this is a conflict. And, if you have an authorship or co-authorship with a PI or a Co-PI in the previous 48 months, this also constitutes a conflict.</a:t>
            </a:r>
          </a:p>
          <a:p>
            <a:r>
              <a:rPr lang="en-US" dirty="0"/>
              <a:t> </a:t>
            </a:r>
          </a:p>
          <a:p>
            <a:r>
              <a:rPr lang="en-US" dirty="0"/>
              <a:t>If within the last 12 months you have served on a panel with a PI or Co-PI, this is a conflict. </a:t>
            </a:r>
          </a:p>
          <a:p>
            <a:r>
              <a:rPr lang="en-US" dirty="0"/>
              <a:t> </a:t>
            </a:r>
          </a:p>
          <a:p>
            <a:r>
              <a:rPr lang="en-US" dirty="0"/>
              <a:t>And, as noted on this slide, financial, family, and employment issues also raise conflicts. Please look at this information carefully, and ask us if you have any questions. </a:t>
            </a:r>
          </a:p>
          <a:p>
            <a:endParaRPr lang="en-US" dirty="0"/>
          </a:p>
          <a:p>
            <a:r>
              <a:rPr lang="en-US" dirty="0"/>
              <a:t>We ask you to return the signed conflict of interest form that we sent to you before the panel starts.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13905-7B39-4C4A-A3E8-F90EDFF4B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6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Please remember that you cannot participate in the review of a proposal if you have a conflict of interest. These conflicts include, but are not limited to, mentorship of a PI as your former student or postdoc, and these are lifetime conflicts.  </a:t>
            </a:r>
          </a:p>
          <a:p>
            <a:r>
              <a:rPr lang="en-US" dirty="0"/>
              <a:t> </a:t>
            </a:r>
          </a:p>
          <a:p>
            <a:r>
              <a:rPr lang="en-US" dirty="0"/>
              <a:t>If you have an active collaboration with a PI or a Co-PI, this is a conflict. And, if you have an authorship or co-authorship with a PI or a Co-PI in the previous 48 months, this also constitutes a conflict.</a:t>
            </a:r>
          </a:p>
          <a:p>
            <a:r>
              <a:rPr lang="en-US" dirty="0"/>
              <a:t> </a:t>
            </a:r>
          </a:p>
          <a:p>
            <a:r>
              <a:rPr lang="en-US" dirty="0"/>
              <a:t>If within the last 12 months you have served on a panel with a PI or Co-PI, this is a conflict. </a:t>
            </a:r>
          </a:p>
          <a:p>
            <a:r>
              <a:rPr lang="en-US" dirty="0"/>
              <a:t> </a:t>
            </a:r>
          </a:p>
          <a:p>
            <a:r>
              <a:rPr lang="en-US" dirty="0"/>
              <a:t>And, as noted on this slide, financial, family, and employment issues also raise conflicts. Please look at this information carefully, and ask us if you have any questions. </a:t>
            </a:r>
          </a:p>
          <a:p>
            <a:endParaRPr lang="en-US" dirty="0"/>
          </a:p>
          <a:p>
            <a:r>
              <a:rPr lang="en-US" dirty="0"/>
              <a:t>We ask you to return the signed conflict of interest form that we sent to you before the panel starts.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13905-7B39-4C4A-A3E8-F90EDFF4B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0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C13905-7B39-4C4A-A3E8-F90EDFF4B2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60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0027" y="449264"/>
            <a:ext cx="7969568" cy="472757"/>
          </a:xfrm>
          <a:prstGeom prst="rect">
            <a:avLst/>
          </a:prstGeom>
        </p:spPr>
        <p:txBody>
          <a:bodyPr/>
          <a:lstStyle>
            <a:lvl1pPr marL="0" indent="0">
              <a:buNone/>
              <a:defRPr sz="2250"/>
            </a:lvl1pPr>
            <a:lvl2pPr marL="342900" indent="0">
              <a:buNone/>
              <a:defRPr sz="2250"/>
            </a:lvl2pPr>
            <a:lvl3pPr marL="685800" indent="0">
              <a:buNone/>
              <a:defRPr sz="2250"/>
            </a:lvl3pPr>
            <a:lvl4pPr marL="1028700" indent="0">
              <a:buNone/>
              <a:defRPr sz="2250"/>
            </a:lvl4pPr>
            <a:lvl5pPr marL="1371600" indent="0">
              <a:buNone/>
              <a:defRPr sz="2250"/>
            </a:lvl5pPr>
          </a:lstStyle>
          <a:p>
            <a:pPr lvl="0"/>
            <a:r>
              <a:rPr lang="en-US" dirty="0"/>
              <a:t>Click </a:t>
            </a:r>
            <a:r>
              <a:rPr lang="en-US"/>
              <a:t>to edit</a:t>
            </a:r>
            <a:endParaRPr lang="en-US" dirty="0"/>
          </a:p>
        </p:txBody>
      </p:sp>
      <p:sp>
        <p:nvSpPr>
          <p:cNvPr id="5" name="Text Placeholder 2"/>
          <p:cNvSpPr>
            <a:spLocks noGrp="1"/>
          </p:cNvSpPr>
          <p:nvPr>
            <p:ph type="body" sz="quarter" idx="11" hasCustomPrompt="1"/>
          </p:nvPr>
        </p:nvSpPr>
        <p:spPr>
          <a:xfrm>
            <a:off x="220027" y="1274764"/>
            <a:ext cx="4761548" cy="4097337"/>
          </a:xfrm>
          <a:prstGeom prst="rect">
            <a:avLst/>
          </a:prstGeom>
        </p:spPr>
        <p:txBody>
          <a:bodyPr/>
          <a:lstStyle>
            <a:lvl1pPr marL="0" indent="0">
              <a:lnSpc>
                <a:spcPts val="1305"/>
              </a:lnSpc>
              <a:spcBef>
                <a:spcPts val="0"/>
              </a:spcBef>
              <a:spcAft>
                <a:spcPts val="450"/>
              </a:spcAft>
              <a:buNone/>
              <a:defRPr sz="900"/>
            </a:lvl1pPr>
            <a:lvl2pPr marL="342900" indent="0">
              <a:buNone/>
              <a:defRPr sz="2250"/>
            </a:lvl2pPr>
            <a:lvl3pPr marL="685800" indent="0">
              <a:buNone/>
              <a:defRPr sz="2250"/>
            </a:lvl3pPr>
            <a:lvl4pPr marL="1028700" indent="0">
              <a:buNone/>
              <a:defRPr sz="2250"/>
            </a:lvl4pPr>
            <a:lvl5pPr marL="1371600" indent="0">
              <a:buNone/>
              <a:defRPr sz="2250"/>
            </a:lvl5pPr>
          </a:lstStyle>
          <a:p>
            <a:pPr lvl="0"/>
            <a:r>
              <a:rPr lang="en-US" dirty="0" err="1"/>
              <a:t>SubheadLorem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a:t>
            </a:r>
            <a:r>
              <a:rPr lang="en-US" dirty="0" err="1"/>
              <a:t>Vestibulum</a:t>
            </a:r>
            <a:r>
              <a:rPr lang="en-US" dirty="0"/>
              <a:t>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a:t>
            </a:r>
            <a:r>
              <a:rPr lang="en-US" dirty="0" err="1"/>
              <a:t>diam</a:t>
            </a:r>
            <a:r>
              <a:rPr lang="en-US" dirty="0"/>
              <a:t> </a:t>
            </a:r>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a:t>
            </a:r>
            <a:r>
              <a:rPr lang="en-US" dirty="0" err="1"/>
              <a:t>Vestibulum</a:t>
            </a:r>
            <a:r>
              <a:rPr lang="en-US" dirty="0"/>
              <a:t>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a:t>
            </a:r>
            <a:r>
              <a:rPr lang="en-US" dirty="0" err="1"/>
              <a:t>vestibulum</a:t>
            </a:r>
            <a:r>
              <a:rPr lang="en-US" dirty="0"/>
              <a:t>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a:t>
            </a:r>
            <a:r>
              <a:rPr lang="en-US" dirty="0" err="1"/>
              <a:t>Cras</a:t>
            </a:r>
            <a:r>
              <a:rPr lang="en-US" dirty="0"/>
              <a:t>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a:t>
            </a:r>
            <a:r>
              <a:rPr lang="en-US" dirty="0" err="1"/>
              <a:t>lacinia</a:t>
            </a:r>
            <a:r>
              <a:rPr lang="en-US" dirty="0"/>
              <a:t>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a:t>
            </a:r>
            <a:r>
              <a:rPr lang="en-US" dirty="0" err="1"/>
              <a:t>Morbi</a:t>
            </a:r>
            <a:r>
              <a:rPr lang="en-US" dirty="0"/>
              <a:t>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a:t>
            </a:r>
            <a:r>
              <a:rPr lang="en-US" dirty="0" err="1"/>
              <a:t>Duis</a:t>
            </a:r>
            <a:r>
              <a:rPr lang="en-US" dirty="0"/>
              <a:t>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
        <p:nvSpPr>
          <p:cNvPr id="8" name="Picture Placeholder 7"/>
          <p:cNvSpPr>
            <a:spLocks noGrp="1"/>
          </p:cNvSpPr>
          <p:nvPr>
            <p:ph type="pic" sz="quarter" idx="12"/>
          </p:nvPr>
        </p:nvSpPr>
        <p:spPr>
          <a:xfrm>
            <a:off x="5219700" y="1358900"/>
            <a:ext cx="3562350" cy="4267200"/>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0027" y="449264"/>
            <a:ext cx="7969568" cy="472757"/>
          </a:xfrm>
          <a:prstGeom prst="rect">
            <a:avLst/>
          </a:prstGeom>
        </p:spPr>
        <p:txBody>
          <a:bodyPr/>
          <a:lstStyle>
            <a:lvl1pPr marL="0" indent="0">
              <a:buNone/>
              <a:defRPr sz="2250"/>
            </a:lvl1pPr>
            <a:lvl2pPr marL="342900" indent="0">
              <a:buNone/>
              <a:defRPr sz="2250"/>
            </a:lvl2pPr>
            <a:lvl3pPr marL="685800" indent="0">
              <a:buNone/>
              <a:defRPr sz="2250"/>
            </a:lvl3pPr>
            <a:lvl4pPr marL="1028700" indent="0">
              <a:buNone/>
              <a:defRPr sz="2250"/>
            </a:lvl4pPr>
            <a:lvl5pPr marL="1371600" indent="0">
              <a:buNone/>
              <a:defRPr sz="2250"/>
            </a:lvl5pPr>
          </a:lstStyle>
          <a:p>
            <a:pPr lvl="0"/>
            <a:r>
              <a:rPr lang="en-US" dirty="0"/>
              <a:t>Click </a:t>
            </a:r>
            <a:r>
              <a:rPr lang="en-US"/>
              <a:t>to edit</a:t>
            </a:r>
            <a:endParaRPr lang="en-US" dirty="0"/>
          </a:p>
        </p:txBody>
      </p:sp>
      <p:sp>
        <p:nvSpPr>
          <p:cNvPr id="5" name="Text Placeholder 2"/>
          <p:cNvSpPr>
            <a:spLocks noGrp="1"/>
          </p:cNvSpPr>
          <p:nvPr>
            <p:ph type="body" sz="quarter" idx="11" hasCustomPrompt="1"/>
          </p:nvPr>
        </p:nvSpPr>
        <p:spPr>
          <a:xfrm>
            <a:off x="220027" y="1274764"/>
            <a:ext cx="4761548" cy="4097337"/>
          </a:xfrm>
          <a:prstGeom prst="rect">
            <a:avLst/>
          </a:prstGeom>
        </p:spPr>
        <p:txBody>
          <a:bodyPr/>
          <a:lstStyle>
            <a:lvl1pPr marL="0" indent="0">
              <a:lnSpc>
                <a:spcPts val="1305"/>
              </a:lnSpc>
              <a:spcBef>
                <a:spcPts val="0"/>
              </a:spcBef>
              <a:spcAft>
                <a:spcPts val="450"/>
              </a:spcAft>
              <a:buNone/>
              <a:defRPr sz="900"/>
            </a:lvl1pPr>
            <a:lvl2pPr marL="342900" indent="0">
              <a:buNone/>
              <a:defRPr sz="2250"/>
            </a:lvl2pPr>
            <a:lvl3pPr marL="685800" indent="0">
              <a:buNone/>
              <a:defRPr sz="2250"/>
            </a:lvl3pPr>
            <a:lvl4pPr marL="1028700" indent="0">
              <a:buNone/>
              <a:defRPr sz="2250"/>
            </a:lvl4pPr>
            <a:lvl5pPr marL="1371600" indent="0">
              <a:buNone/>
              <a:defRPr sz="2250"/>
            </a:lvl5pPr>
          </a:lstStyle>
          <a:p>
            <a:pPr lvl="0"/>
            <a:r>
              <a:rPr lang="en-US" dirty="0" err="1"/>
              <a:t>SubheadLorem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a:t>
            </a:r>
            <a:r>
              <a:rPr lang="en-US" dirty="0" err="1"/>
              <a:t>Vestibulum</a:t>
            </a:r>
            <a:r>
              <a:rPr lang="en-US" dirty="0"/>
              <a:t>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a:t>
            </a:r>
            <a:r>
              <a:rPr lang="en-US" dirty="0" err="1"/>
              <a:t>diam</a:t>
            </a:r>
            <a:r>
              <a:rPr lang="en-US" dirty="0"/>
              <a:t> </a:t>
            </a:r>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a:t>
            </a:r>
            <a:r>
              <a:rPr lang="en-US" dirty="0" err="1"/>
              <a:t>Vestibulum</a:t>
            </a:r>
            <a:r>
              <a:rPr lang="en-US" dirty="0"/>
              <a:t>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a:t>
            </a:r>
            <a:r>
              <a:rPr lang="en-US" dirty="0" err="1"/>
              <a:t>vestibulum</a:t>
            </a:r>
            <a:r>
              <a:rPr lang="en-US" dirty="0"/>
              <a:t>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a:t>
            </a:r>
            <a:r>
              <a:rPr lang="en-US" dirty="0" err="1"/>
              <a:t>Cras</a:t>
            </a:r>
            <a:r>
              <a:rPr lang="en-US" dirty="0"/>
              <a:t>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a:t>
            </a:r>
            <a:r>
              <a:rPr lang="en-US" dirty="0" err="1"/>
              <a:t>lacinia</a:t>
            </a:r>
            <a:r>
              <a:rPr lang="en-US" dirty="0"/>
              <a:t>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a:t>
            </a:r>
            <a:r>
              <a:rPr lang="en-US" dirty="0" err="1"/>
              <a:t>Morbi</a:t>
            </a:r>
            <a:r>
              <a:rPr lang="en-US" dirty="0"/>
              <a:t>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a:t>
            </a:r>
            <a:r>
              <a:rPr lang="en-US" dirty="0" err="1"/>
              <a:t>Duis</a:t>
            </a:r>
            <a:r>
              <a:rPr lang="en-US" dirty="0"/>
              <a:t> </a:t>
            </a:r>
            <a:r>
              <a:rPr lang="en-US" dirty="0" err="1"/>
              <a:t>interdum</a:t>
            </a:r>
            <a:r>
              <a:rPr lang="en-US" dirty="0"/>
              <a:t> </a:t>
            </a:r>
            <a:r>
              <a:rPr lang="en-US" dirty="0" err="1"/>
              <a:t>sollicitudin</a:t>
            </a:r>
            <a:r>
              <a:rPr lang="en-US" dirty="0"/>
              <a:t> </a:t>
            </a:r>
            <a:r>
              <a:rPr lang="en-US" dirty="0" err="1"/>
              <a:t>auctor</a:t>
            </a:r>
            <a:r>
              <a:rPr lang="en-US" dirty="0"/>
              <a:t>. In </a:t>
            </a:r>
            <a:r>
              <a:rPr lang="en-US" dirty="0" err="1"/>
              <a:t>quis</a:t>
            </a:r>
            <a:r>
              <a:rPr lang="en-US" dirty="0"/>
              <a:t> dui </a:t>
            </a:r>
            <a:r>
              <a:rPr lang="en-US" dirty="0" err="1"/>
              <a:t>tincidunt</a:t>
            </a:r>
            <a:r>
              <a:rPr lang="en-US" dirty="0"/>
              <a:t>, </a:t>
            </a:r>
            <a:r>
              <a:rPr lang="en-US" dirty="0" err="1"/>
              <a:t>imperdiet</a:t>
            </a:r>
            <a:r>
              <a:rPr lang="en-US" dirty="0"/>
              <a:t> ex </a:t>
            </a:r>
            <a:r>
              <a:rPr lang="en-US" dirty="0" err="1"/>
              <a:t>eu</a:t>
            </a:r>
            <a:r>
              <a:rPr lang="en-US" dirty="0"/>
              <a:t>, </a:t>
            </a:r>
            <a:r>
              <a:rPr lang="en-US" dirty="0" err="1"/>
              <a:t>pellentesque</a:t>
            </a:r>
            <a:r>
              <a:rPr lang="en-US" dirty="0"/>
              <a:t> </a:t>
            </a:r>
            <a:r>
              <a:rPr lang="en-US" dirty="0" err="1"/>
              <a:t>justo</a:t>
            </a:r>
            <a:r>
              <a:rPr lang="en-US" dirty="0"/>
              <a:t>. </a:t>
            </a:r>
            <a:r>
              <a:rPr lang="en-US" dirty="0" err="1"/>
              <a:t>Quisque</a:t>
            </a:r>
            <a:r>
              <a:rPr lang="en-US" dirty="0"/>
              <a:t> convallis </a:t>
            </a:r>
            <a:r>
              <a:rPr lang="en-US" dirty="0" err="1"/>
              <a:t>nisl</a:t>
            </a:r>
            <a:r>
              <a:rPr lang="en-US" dirty="0"/>
              <a:t> </a:t>
            </a:r>
            <a:r>
              <a:rPr lang="en-US" dirty="0" err="1"/>
              <a:t>eros</a:t>
            </a:r>
            <a:r>
              <a:rPr lang="en-US" dirty="0"/>
              <a:t>, id </a:t>
            </a:r>
            <a:r>
              <a:rPr lang="en-US" dirty="0" err="1"/>
              <a:t>dignissim</a:t>
            </a:r>
            <a:r>
              <a:rPr lang="en-US" dirty="0"/>
              <a:t> dolor </a:t>
            </a:r>
            <a:r>
              <a:rPr lang="en-US" dirty="0" err="1"/>
              <a:t>finibus</a:t>
            </a:r>
            <a:r>
              <a:rPr lang="en-US" dirty="0"/>
              <a:t> </a:t>
            </a:r>
            <a:r>
              <a:rPr lang="en-US" dirty="0" err="1"/>
              <a:t>eget</a:t>
            </a:r>
            <a:r>
              <a:rPr lang="en-US" dirty="0"/>
              <a:t>. </a:t>
            </a:r>
            <a:r>
              <a:rPr lang="en-US" dirty="0" err="1"/>
              <a:t>Nullam</a:t>
            </a:r>
            <a:r>
              <a:rPr lang="en-US" dirty="0"/>
              <a:t> </a:t>
            </a:r>
            <a:r>
              <a:rPr lang="en-US" dirty="0" err="1"/>
              <a:t>eleifend</a:t>
            </a:r>
            <a:r>
              <a:rPr lang="en-US" dirty="0"/>
              <a:t> </a:t>
            </a:r>
            <a:r>
              <a:rPr lang="en-US" dirty="0" err="1"/>
              <a:t>urna</a:t>
            </a:r>
            <a:r>
              <a:rPr lang="en-US" dirty="0"/>
              <a:t> </a:t>
            </a:r>
            <a:r>
              <a:rPr lang="en-US" dirty="0" err="1"/>
              <a:t>eu</a:t>
            </a:r>
            <a:r>
              <a:rPr lang="en-US" dirty="0"/>
              <a:t> lorem </a:t>
            </a:r>
            <a:r>
              <a:rPr lang="en-US" dirty="0" err="1"/>
              <a:t>imperdiet</a:t>
            </a:r>
            <a:r>
              <a:rPr lang="en-US" dirty="0"/>
              <a:t>, </a:t>
            </a:r>
            <a:r>
              <a:rPr lang="en-US" dirty="0" err="1"/>
              <a:t>eu</a:t>
            </a:r>
            <a:r>
              <a:rPr lang="en-US" dirty="0"/>
              <a:t> </a:t>
            </a:r>
            <a:r>
              <a:rPr lang="en-US" dirty="0" err="1"/>
              <a:t>laoreet</a:t>
            </a:r>
            <a:r>
              <a:rPr lang="en-US" dirty="0"/>
              <a:t> </a:t>
            </a:r>
            <a:r>
              <a:rPr lang="en-US" dirty="0" err="1"/>
              <a:t>nulla</a:t>
            </a:r>
            <a:r>
              <a:rPr lang="en-US" dirty="0"/>
              <a:t> gravida.</a:t>
            </a:r>
          </a:p>
        </p:txBody>
      </p:sp>
      <p:sp>
        <p:nvSpPr>
          <p:cNvPr id="8" name="Picture Placeholder 7"/>
          <p:cNvSpPr>
            <a:spLocks noGrp="1"/>
          </p:cNvSpPr>
          <p:nvPr>
            <p:ph type="pic" sz="quarter" idx="12"/>
          </p:nvPr>
        </p:nvSpPr>
        <p:spPr>
          <a:xfrm>
            <a:off x="5219700" y="1358900"/>
            <a:ext cx="3562350" cy="4267200"/>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pic>
        <p:nvPicPr>
          <p:cNvPr id="6" name="Picture 5" descr="A picture containing text, book&#10;&#10;Description automatically generated">
            <a:extLst>
              <a:ext uri="{FF2B5EF4-FFF2-40B4-BE49-F238E27FC236}">
                <a16:creationId xmlns:a16="http://schemas.microsoft.com/office/drawing/2014/main" id="{8C6A209F-D358-4E5F-B631-54504553FEC9}"/>
              </a:ext>
            </a:extLst>
          </p:cNvPr>
          <p:cNvPicPr>
            <a:picLocks noChangeAspect="1"/>
          </p:cNvPicPr>
          <p:nvPr userDrawn="1"/>
        </p:nvPicPr>
        <p:blipFill rotWithShape="1">
          <a:blip r:embed="rId2"/>
          <a:srcRect t="10735" b="77500"/>
          <a:stretch/>
        </p:blipFill>
        <p:spPr>
          <a:xfrm>
            <a:off x="0" y="6275294"/>
            <a:ext cx="3898962" cy="582706"/>
          </a:xfrm>
          <a:prstGeom prst="rect">
            <a:avLst/>
          </a:prstGeom>
        </p:spPr>
      </p:pic>
    </p:spTree>
    <p:extLst>
      <p:ext uri="{BB962C8B-B14F-4D97-AF65-F5344CB8AC3E}">
        <p14:creationId xmlns:p14="http://schemas.microsoft.com/office/powerpoint/2010/main" val="1577889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Footer Placeholder 11"/>
          <p:cNvSpPr txBox="1">
            <a:spLocks/>
          </p:cNvSpPr>
          <p:nvPr userDrawn="1"/>
        </p:nvSpPr>
        <p:spPr>
          <a:xfrm>
            <a:off x="5486401" y="6346755"/>
            <a:ext cx="2864157"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10663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ASCR OMB Briefing 07/15/2019</a:t>
            </a:r>
          </a:p>
        </p:txBody>
      </p:sp>
      <p:sp>
        <p:nvSpPr>
          <p:cNvPr id="8" name="Slide Number Placeholder 5"/>
          <p:cNvSpPr txBox="1">
            <a:spLocks/>
          </p:cNvSpPr>
          <p:nvPr userDrawn="1"/>
        </p:nvSpPr>
        <p:spPr>
          <a:xfrm>
            <a:off x="8458200" y="6364430"/>
            <a:ext cx="381000" cy="348964"/>
          </a:xfrm>
          <a:prstGeom prst="rect">
            <a:avLst/>
          </a:prstGeom>
        </p:spPr>
        <p:txBody>
          <a:bodyPr vert="horz" lIns="91365" tIns="45683" rIns="91365" bIns="45683" rtlCol="0" anchor="ctr"/>
          <a:lstStyle>
            <a:defPPr>
              <a:defRPr lang="en-US"/>
            </a:defPPr>
            <a:lvl1pPr marL="0" algn="r" defTabSz="914400" rtl="0" eaLnBrk="1" fontAlgn="auto" latinLnBrk="0" hangingPunct="1">
              <a:spcBef>
                <a:spcPts val="0"/>
              </a:spcBef>
              <a:spcAft>
                <a:spcPts val="0"/>
              </a:spcAft>
              <a:defRPr sz="1200" kern="1200">
                <a:solidFill>
                  <a:srgbClr val="10663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7D9EDA4-3321-4A4F-B234-B5F2EEE78D67}" type="slidenum">
              <a:rPr lang="en-US" smtClean="0"/>
              <a:pPr>
                <a:defRPr/>
              </a:pPr>
              <a:t>‹#›</a:t>
            </a:fld>
            <a:endParaRPr lang="en-US" dirty="0"/>
          </a:p>
        </p:txBody>
      </p:sp>
      <p:pic>
        <p:nvPicPr>
          <p:cNvPr id="7" name="Picture 6" descr="A picture containing text, book&#10;&#10;Description automatically generated">
            <a:extLst>
              <a:ext uri="{FF2B5EF4-FFF2-40B4-BE49-F238E27FC236}">
                <a16:creationId xmlns:a16="http://schemas.microsoft.com/office/drawing/2014/main" id="{980C2F56-32EC-4F81-9236-C278274EDE0D}"/>
              </a:ext>
            </a:extLst>
          </p:cNvPr>
          <p:cNvPicPr>
            <a:picLocks noChangeAspect="1"/>
          </p:cNvPicPr>
          <p:nvPr userDrawn="1"/>
        </p:nvPicPr>
        <p:blipFill rotWithShape="1">
          <a:blip r:embed="rId2"/>
          <a:srcRect t="10735" b="77500"/>
          <a:stretch/>
        </p:blipFill>
        <p:spPr>
          <a:xfrm>
            <a:off x="0" y="6275294"/>
            <a:ext cx="3898962" cy="582706"/>
          </a:xfrm>
          <a:prstGeom prst="rect">
            <a:avLst/>
          </a:prstGeom>
        </p:spPr>
      </p:pic>
    </p:spTree>
    <p:extLst>
      <p:ext uri="{BB962C8B-B14F-4D97-AF65-F5344CB8AC3E}">
        <p14:creationId xmlns:p14="http://schemas.microsoft.com/office/powerpoint/2010/main" val="153945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1908C-021F-0E47-9531-A29473CF646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62C3AB3-13ED-1F44-8382-7AA5ABA0C0D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C770EB-26BA-9344-B2A1-BC4C335B8613}"/>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5" name="Footer Placeholder 4">
            <a:extLst>
              <a:ext uri="{FF2B5EF4-FFF2-40B4-BE49-F238E27FC236}">
                <a16:creationId xmlns:a16="http://schemas.microsoft.com/office/drawing/2014/main" id="{39ACE655-5098-1D42-92A3-551B27809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FD154-9F75-C642-BD07-2B8B206FC8F6}"/>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2111224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47FA-42B2-1B4C-97A4-61DEB0FE4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A5C63-761F-0448-BB3D-FE846630F9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E598E-C6F9-6B4E-B3FE-EED8E1220482}"/>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5" name="Footer Placeholder 4">
            <a:extLst>
              <a:ext uri="{FF2B5EF4-FFF2-40B4-BE49-F238E27FC236}">
                <a16:creationId xmlns:a16="http://schemas.microsoft.com/office/drawing/2014/main" id="{C73EFD97-280F-7D43-B6F5-8655FCFF1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583A0-3CE1-2443-9495-C5C016BF9749}"/>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96153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mages, 2 Text Block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0027" y="449264"/>
            <a:ext cx="7969568" cy="472757"/>
          </a:xfrm>
          <a:prstGeom prst="rect">
            <a:avLst/>
          </a:prstGeom>
        </p:spPr>
        <p:txBody>
          <a:bodyPr/>
          <a:lstStyle>
            <a:lvl1pPr marL="0" indent="0">
              <a:buNone/>
              <a:defRPr sz="2250"/>
            </a:lvl1pPr>
            <a:lvl2pPr marL="342900" indent="0">
              <a:buNone/>
              <a:defRPr sz="2250"/>
            </a:lvl2pPr>
            <a:lvl3pPr marL="685800" indent="0">
              <a:buNone/>
              <a:defRPr sz="2250"/>
            </a:lvl3pPr>
            <a:lvl4pPr marL="1028700" indent="0">
              <a:buNone/>
              <a:defRPr sz="2250"/>
            </a:lvl4pPr>
            <a:lvl5pPr marL="1371600" indent="0">
              <a:buNone/>
              <a:defRPr sz="2250"/>
            </a:lvl5pPr>
          </a:lstStyle>
          <a:p>
            <a:pPr lvl="0"/>
            <a:r>
              <a:rPr lang="en-US" dirty="0"/>
              <a:t>Click </a:t>
            </a:r>
            <a:r>
              <a:rPr lang="en-US"/>
              <a:t>to edit</a:t>
            </a:r>
            <a:endParaRPr lang="en-US" dirty="0"/>
          </a:p>
        </p:txBody>
      </p:sp>
      <p:sp>
        <p:nvSpPr>
          <p:cNvPr id="5" name="Text Placeholder 2"/>
          <p:cNvSpPr>
            <a:spLocks noGrp="1"/>
          </p:cNvSpPr>
          <p:nvPr>
            <p:ph type="body" sz="quarter" idx="11" hasCustomPrompt="1"/>
          </p:nvPr>
        </p:nvSpPr>
        <p:spPr>
          <a:xfrm>
            <a:off x="524827" y="3695700"/>
            <a:ext cx="3704273" cy="1689100"/>
          </a:xfrm>
          <a:prstGeom prst="rect">
            <a:avLst/>
          </a:prstGeom>
        </p:spPr>
        <p:txBody>
          <a:bodyPr/>
          <a:lstStyle>
            <a:lvl1pPr marL="0" indent="0">
              <a:lnSpc>
                <a:spcPts val="1305"/>
              </a:lnSpc>
              <a:buNone/>
              <a:defRPr sz="900"/>
            </a:lvl1pPr>
            <a:lvl2pPr marL="342900" indent="0">
              <a:buNone/>
              <a:defRPr sz="2250"/>
            </a:lvl2pPr>
            <a:lvl3pPr marL="685800" indent="0">
              <a:buNone/>
              <a:defRPr sz="2250"/>
            </a:lvl3pPr>
            <a:lvl4pPr marL="1028700" indent="0">
              <a:buNone/>
              <a:defRPr sz="2250"/>
            </a:lvl4pPr>
            <a:lvl5pPr marL="1371600" indent="0">
              <a:buNone/>
              <a:defRPr sz="2250"/>
            </a:lvl5pPr>
          </a:lstStyle>
          <a:p>
            <a:pPr lvl="0"/>
            <a:r>
              <a:rPr lang="en-US" dirty="0" err="1"/>
              <a:t>SubheadLorem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a:t>
            </a:r>
            <a:r>
              <a:rPr lang="en-US" dirty="0" err="1"/>
              <a:t>Vestibulum</a:t>
            </a:r>
            <a:r>
              <a:rPr lang="en-US" dirty="0"/>
              <a:t>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a:t>
            </a:r>
            <a:r>
              <a:rPr lang="en-US" dirty="0" err="1"/>
              <a:t>diam</a:t>
            </a:r>
            <a:r>
              <a:rPr lang="en-US" dirty="0"/>
              <a:t> </a:t>
            </a:r>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p>
        </p:txBody>
      </p:sp>
      <p:sp>
        <p:nvSpPr>
          <p:cNvPr id="8" name="Picture Placeholder 7"/>
          <p:cNvSpPr>
            <a:spLocks noGrp="1"/>
          </p:cNvSpPr>
          <p:nvPr>
            <p:ph type="pic" sz="quarter" idx="12"/>
          </p:nvPr>
        </p:nvSpPr>
        <p:spPr>
          <a:xfrm>
            <a:off x="1543050" y="1358900"/>
            <a:ext cx="1675152" cy="2006600"/>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
        <p:nvSpPr>
          <p:cNvPr id="6" name="Text Placeholder 2"/>
          <p:cNvSpPr>
            <a:spLocks noGrp="1"/>
          </p:cNvSpPr>
          <p:nvPr>
            <p:ph type="body" sz="quarter" idx="13" hasCustomPrompt="1"/>
          </p:nvPr>
        </p:nvSpPr>
        <p:spPr>
          <a:xfrm>
            <a:off x="4849177" y="3695700"/>
            <a:ext cx="3704273" cy="1689100"/>
          </a:xfrm>
          <a:prstGeom prst="rect">
            <a:avLst/>
          </a:prstGeom>
        </p:spPr>
        <p:txBody>
          <a:bodyPr/>
          <a:lstStyle>
            <a:lvl1pPr marL="0" indent="0">
              <a:lnSpc>
                <a:spcPts val="1305"/>
              </a:lnSpc>
              <a:buNone/>
              <a:defRPr sz="900"/>
            </a:lvl1pPr>
            <a:lvl2pPr marL="342900" indent="0">
              <a:buNone/>
              <a:defRPr sz="2250"/>
            </a:lvl2pPr>
            <a:lvl3pPr marL="685800" indent="0">
              <a:buNone/>
              <a:defRPr sz="2250"/>
            </a:lvl3pPr>
            <a:lvl4pPr marL="1028700" indent="0">
              <a:buNone/>
              <a:defRPr sz="2250"/>
            </a:lvl4pPr>
            <a:lvl5pPr marL="1371600" indent="0">
              <a:buNone/>
              <a:defRPr sz="2250"/>
            </a:lvl5pPr>
          </a:lstStyle>
          <a:p>
            <a:pPr lvl="0"/>
            <a:r>
              <a:rPr lang="en-US" dirty="0" err="1"/>
              <a:t>SubheadLorem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t>
            </a:r>
            <a:r>
              <a:rPr lang="en-US" dirty="0" err="1"/>
              <a:t>Aenean</a:t>
            </a:r>
            <a:r>
              <a:rPr lang="en-US" dirty="0"/>
              <a:t> </a:t>
            </a:r>
            <a:r>
              <a:rPr lang="en-US" dirty="0" err="1"/>
              <a:t>tincidunt</a:t>
            </a:r>
            <a:r>
              <a:rPr lang="en-US" dirty="0"/>
              <a:t> maximus ante </a:t>
            </a:r>
            <a:r>
              <a:rPr lang="en-US" dirty="0" err="1"/>
              <a:t>malesuada</a:t>
            </a:r>
            <a:r>
              <a:rPr lang="en-US" dirty="0"/>
              <a:t> </a:t>
            </a:r>
            <a:r>
              <a:rPr lang="en-US" dirty="0" err="1"/>
              <a:t>iaculis</a:t>
            </a:r>
            <a:r>
              <a:rPr lang="en-US" dirty="0"/>
              <a:t>. </a:t>
            </a:r>
            <a:r>
              <a:rPr lang="en-US" dirty="0" err="1"/>
              <a:t>Vestibulum</a:t>
            </a:r>
            <a:r>
              <a:rPr lang="en-US" dirty="0"/>
              <a:t> </a:t>
            </a:r>
            <a:r>
              <a:rPr lang="en-US" dirty="0" err="1"/>
              <a:t>ut</a:t>
            </a:r>
            <a:r>
              <a:rPr lang="en-US" dirty="0"/>
              <a:t> </a:t>
            </a:r>
            <a:r>
              <a:rPr lang="en-US" dirty="0" err="1"/>
              <a:t>ornare</a:t>
            </a:r>
            <a:r>
              <a:rPr lang="en-US" dirty="0"/>
              <a:t> </a:t>
            </a:r>
            <a:r>
              <a:rPr lang="en-US" dirty="0" err="1"/>
              <a:t>velit</a:t>
            </a:r>
            <a:r>
              <a:rPr lang="en-US" dirty="0"/>
              <a:t>. </a:t>
            </a:r>
            <a:r>
              <a:rPr lang="en-US" dirty="0" err="1"/>
              <a:t>Praesent</a:t>
            </a:r>
            <a:r>
              <a:rPr lang="en-US" dirty="0"/>
              <a:t> non </a:t>
            </a:r>
            <a:r>
              <a:rPr lang="en-US" dirty="0" err="1"/>
              <a:t>erat</a:t>
            </a:r>
            <a:r>
              <a:rPr lang="en-US" dirty="0"/>
              <a:t> </a:t>
            </a:r>
            <a:r>
              <a:rPr lang="en-US" dirty="0" err="1"/>
              <a:t>diam</a:t>
            </a:r>
            <a:r>
              <a:rPr lang="en-US" dirty="0"/>
              <a:t> </a:t>
            </a:r>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p>
        </p:txBody>
      </p:sp>
      <p:sp>
        <p:nvSpPr>
          <p:cNvPr id="7" name="Picture Placeholder 7"/>
          <p:cNvSpPr>
            <a:spLocks noGrp="1"/>
          </p:cNvSpPr>
          <p:nvPr>
            <p:ph type="pic" sz="quarter" idx="14"/>
          </p:nvPr>
        </p:nvSpPr>
        <p:spPr>
          <a:xfrm>
            <a:off x="5867400" y="1358900"/>
            <a:ext cx="1675152" cy="2006600"/>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1A14-612B-6A46-9FD1-41406752791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594088-00C2-8444-9EC5-03992CB05FB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2C261D-66D3-2F48-8012-4D35C218B19D}"/>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5" name="Footer Placeholder 4">
            <a:extLst>
              <a:ext uri="{FF2B5EF4-FFF2-40B4-BE49-F238E27FC236}">
                <a16:creationId xmlns:a16="http://schemas.microsoft.com/office/drawing/2014/main" id="{9DBBB5D0-5CEC-9548-807E-99F7BC529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731B4-9B53-074A-91D0-BE30C9C9EFED}"/>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4030612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0D71-10DF-5246-BD3E-DC741B5A7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C45B4-8F26-0C4D-BA7F-F08DCCD9A5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74F03-3DDE-EB43-A9C9-4F2F12780E1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467CE0-A6F0-F849-8013-52642F9B152E}"/>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6" name="Footer Placeholder 5">
            <a:extLst>
              <a:ext uri="{FF2B5EF4-FFF2-40B4-BE49-F238E27FC236}">
                <a16:creationId xmlns:a16="http://schemas.microsoft.com/office/drawing/2014/main" id="{2748D43A-05A9-A34F-BDA1-83B7E64FB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F1480-0DFA-5846-9C44-AD6B9680E208}"/>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181209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5835-2598-4F41-91FE-BD1B5E71D63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C21BB9-F7F8-B146-9BB8-89D4145F9B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DCDD6-58C8-F949-9996-2FDAFD2B1AF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38FD8-AF27-7348-BCB8-22D98A48A94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F6376AB-22A0-A24E-B795-EDD31E6C7F5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B16323-550C-9242-AA91-6E37DD638AB9}"/>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8" name="Footer Placeholder 7">
            <a:extLst>
              <a:ext uri="{FF2B5EF4-FFF2-40B4-BE49-F238E27FC236}">
                <a16:creationId xmlns:a16="http://schemas.microsoft.com/office/drawing/2014/main" id="{83110962-F37B-D148-B9AD-BA1702D9AC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0C2649-5A67-6A4D-8C09-E33699A8E51A}"/>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42758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B662-EE8D-F946-8594-C758455155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CA3885-4148-1140-ADC1-547A3C26F0E0}"/>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4" name="Footer Placeholder 3">
            <a:extLst>
              <a:ext uri="{FF2B5EF4-FFF2-40B4-BE49-F238E27FC236}">
                <a16:creationId xmlns:a16="http://schemas.microsoft.com/office/drawing/2014/main" id="{3687CA6A-D82D-A947-B78D-9AFCB004D7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F2B03A-7CE2-CE4A-9C7B-365336BC3440}"/>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2065302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DF2A97-49B1-3B40-A29C-D754B065D935}"/>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3" name="Footer Placeholder 2">
            <a:extLst>
              <a:ext uri="{FF2B5EF4-FFF2-40B4-BE49-F238E27FC236}">
                <a16:creationId xmlns:a16="http://schemas.microsoft.com/office/drawing/2014/main" id="{930103B8-60AC-F149-BE3A-9EA577EC9C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5DAAB-7C06-E844-B188-18A110C81D58}"/>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2402221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1784-C2C3-0143-8E64-5BE1AED80C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3276B90-3F0F-3443-AE5A-EB13CA61729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CC6300-6926-D547-9A9B-073375CD88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6D9A58-661D-A14B-AAF8-C9F1A6D1FB43}"/>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6" name="Footer Placeholder 5">
            <a:extLst>
              <a:ext uri="{FF2B5EF4-FFF2-40B4-BE49-F238E27FC236}">
                <a16:creationId xmlns:a16="http://schemas.microsoft.com/office/drawing/2014/main" id="{80E0EEBD-EE40-3F4D-91D8-CCD07CF7B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5B2E0-5CD0-D742-B422-C35432D1FF13}"/>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739787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5B79-2E7E-D342-BECA-237BCF94E8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6061F34-CB69-DD45-974D-FF5FDB22E4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2BE35B1-0A91-4046-9C31-23B927B700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168C9-CA0C-DC42-B5C9-B1BAFF7BB3C8}"/>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6" name="Footer Placeholder 5">
            <a:extLst>
              <a:ext uri="{FF2B5EF4-FFF2-40B4-BE49-F238E27FC236}">
                <a16:creationId xmlns:a16="http://schemas.microsoft.com/office/drawing/2014/main" id="{472CA45E-97C6-8243-B309-87D07479B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BA470-0CA9-9A42-85BC-B4B8BA25DB5D}"/>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343600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8E0A-D4C0-0149-BAE1-1FCDFCB0A6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87FA0C-AA9E-E243-A987-74946B742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47D57-4970-624F-A337-247423A9565B}"/>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5" name="Footer Placeholder 4">
            <a:extLst>
              <a:ext uri="{FF2B5EF4-FFF2-40B4-BE49-F238E27FC236}">
                <a16:creationId xmlns:a16="http://schemas.microsoft.com/office/drawing/2014/main" id="{85856F8A-0440-594F-BE1C-58AE1F2FC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52FA9-7444-604E-A35B-2C4258B9782F}"/>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2126793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8ACD3-E77E-1540-92AF-DCB9BA3B69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4B773-1F32-4642-BB14-C5E1E0E14A1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96B1F-8AF6-B648-8ACB-B3F7DB9EEF9B}"/>
              </a:ext>
            </a:extLst>
          </p:cNvPr>
          <p:cNvSpPr>
            <a:spLocks noGrp="1"/>
          </p:cNvSpPr>
          <p:nvPr>
            <p:ph type="dt" sz="half" idx="10"/>
          </p:nvPr>
        </p:nvSpPr>
        <p:spPr/>
        <p:txBody>
          <a:bodyPr/>
          <a:lstStyle/>
          <a:p>
            <a:fld id="{077F41CA-443D-344E-82A6-F0E6D3FB30E6}" type="datetimeFigureOut">
              <a:rPr lang="en-US" smtClean="0"/>
              <a:t>10/24/2019</a:t>
            </a:fld>
            <a:endParaRPr lang="en-US"/>
          </a:p>
        </p:txBody>
      </p:sp>
      <p:sp>
        <p:nvSpPr>
          <p:cNvPr id="5" name="Footer Placeholder 4">
            <a:extLst>
              <a:ext uri="{FF2B5EF4-FFF2-40B4-BE49-F238E27FC236}">
                <a16:creationId xmlns:a16="http://schemas.microsoft.com/office/drawing/2014/main" id="{09D611C6-5932-D64D-B94F-3B72F41E4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DB520-1426-1B40-8A43-26304FE9AF1C}"/>
              </a:ext>
            </a:extLst>
          </p:cNvPr>
          <p:cNvSpPr>
            <a:spLocks noGrp="1"/>
          </p:cNvSpPr>
          <p:nvPr>
            <p:ph type="sldNum" sz="quarter" idx="12"/>
          </p:nvPr>
        </p:nvSpPr>
        <p:spPr/>
        <p:txBody>
          <a:bodyPr/>
          <a:lstStyle/>
          <a:p>
            <a:fld id="{FD28D987-2B9A-9446-B777-3EE5A8D2ACB0}" type="slidenum">
              <a:rPr lang="en-US" smtClean="0"/>
              <a:t>‹#›</a:t>
            </a:fld>
            <a:endParaRPr lang="en-US"/>
          </a:p>
        </p:txBody>
      </p:sp>
    </p:spTree>
    <p:extLst>
      <p:ext uri="{BB962C8B-B14F-4D97-AF65-F5344CB8AC3E}">
        <p14:creationId xmlns:p14="http://schemas.microsoft.com/office/powerpoint/2010/main" val="357414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6811" y="3562825"/>
            <a:ext cx="5896282" cy="509554"/>
          </a:xfrm>
          <a:prstGeom prst="rect">
            <a:avLst/>
          </a:prstGeom>
        </p:spPr>
        <p:txBody>
          <a:bodyPr/>
          <a:lstStyle>
            <a:lvl1pPr marL="0" indent="0">
              <a:buNone/>
              <a:defRPr sz="2400">
                <a:solidFill>
                  <a:schemeClr val="bg1"/>
                </a:solidFill>
              </a:defRPr>
            </a:lvl1pPr>
            <a:lvl2pPr marL="342900" indent="0">
              <a:buNone/>
              <a:defRPr sz="2400">
                <a:solidFill>
                  <a:schemeClr val="bg1"/>
                </a:solidFill>
              </a:defRPr>
            </a:lvl2pPr>
            <a:lvl3pPr marL="685800" indent="0">
              <a:buNone/>
              <a:defRPr sz="2400">
                <a:solidFill>
                  <a:schemeClr val="bg1"/>
                </a:solidFill>
              </a:defRPr>
            </a:lvl3pPr>
            <a:lvl4pPr marL="1028700" indent="0">
              <a:buNone/>
              <a:defRPr sz="2400">
                <a:solidFill>
                  <a:schemeClr val="bg1"/>
                </a:solidFill>
              </a:defRPr>
            </a:lvl4pPr>
            <a:lvl5pPr marL="1371600" indent="0">
              <a:buNone/>
              <a:defRPr sz="2400">
                <a:solidFill>
                  <a:schemeClr val="bg1"/>
                </a:solidFill>
              </a:defRPr>
            </a:lvl5pPr>
          </a:lstStyle>
          <a:p>
            <a:pPr lvl="0"/>
            <a:r>
              <a:rPr lang="en-US" dirty="0"/>
              <a:t>Click to </a:t>
            </a:r>
            <a:r>
              <a:rPr lang="en-US"/>
              <a:t>edit </a:t>
            </a:r>
            <a:endParaRPr lang="en-US" dirty="0"/>
          </a:p>
        </p:txBody>
      </p:sp>
      <p:sp>
        <p:nvSpPr>
          <p:cNvPr id="8" name="Text Placeholder 7"/>
          <p:cNvSpPr>
            <a:spLocks noGrp="1"/>
          </p:cNvSpPr>
          <p:nvPr>
            <p:ph type="body" sz="quarter" idx="11"/>
          </p:nvPr>
        </p:nvSpPr>
        <p:spPr>
          <a:xfrm>
            <a:off x="473758" y="3232708"/>
            <a:ext cx="5882264" cy="236357"/>
          </a:xfrm>
          <a:prstGeom prst="rect">
            <a:avLst/>
          </a:prstGeom>
        </p:spPr>
        <p:txBody>
          <a:bodyPr/>
          <a:lstStyle>
            <a:lvl1pPr marL="0" indent="0">
              <a:buNone/>
              <a:defRPr sz="975" b="1">
                <a:solidFill>
                  <a:srgbClr val="E7A525"/>
                </a:solidFill>
              </a:defRPr>
            </a:lvl1pPr>
            <a:lvl2pPr marL="342900" indent="0">
              <a:buNone/>
              <a:defRPr sz="975" b="1">
                <a:solidFill>
                  <a:schemeClr val="bg1"/>
                </a:solidFill>
              </a:defRPr>
            </a:lvl2pPr>
            <a:lvl3pPr marL="685800" indent="0">
              <a:buNone/>
              <a:defRPr sz="975" b="1">
                <a:solidFill>
                  <a:schemeClr val="bg1"/>
                </a:solidFill>
              </a:defRPr>
            </a:lvl3pPr>
            <a:lvl4pPr marL="1028700" indent="0">
              <a:buNone/>
              <a:defRPr sz="975" b="1">
                <a:solidFill>
                  <a:schemeClr val="bg1"/>
                </a:solidFill>
              </a:defRPr>
            </a:lvl4pPr>
            <a:lvl5pPr marL="1371600" indent="0">
              <a:buNone/>
              <a:defRPr sz="975" b="1">
                <a:solidFill>
                  <a:schemeClr val="bg1"/>
                </a:solidFill>
              </a:defRPr>
            </a:lvl5pPr>
          </a:lstStyle>
          <a:p>
            <a:pPr lvl="0"/>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3372" y="3459130"/>
            <a:ext cx="5896282" cy="509554"/>
          </a:xfrm>
          <a:prstGeom prst="rect">
            <a:avLst/>
          </a:prstGeom>
        </p:spPr>
        <p:txBody>
          <a:bodyPr/>
          <a:lstStyle>
            <a:lvl1pPr marL="0" indent="0">
              <a:buNone/>
              <a:defRPr sz="3975">
                <a:solidFill>
                  <a:schemeClr val="bg1"/>
                </a:solidFill>
              </a:defRPr>
            </a:lvl1pPr>
            <a:lvl2pPr marL="342900" indent="0">
              <a:buNone/>
              <a:defRPr sz="2400">
                <a:solidFill>
                  <a:schemeClr val="bg1"/>
                </a:solidFill>
              </a:defRPr>
            </a:lvl2pPr>
            <a:lvl3pPr marL="685800" indent="0">
              <a:buNone/>
              <a:defRPr sz="2400">
                <a:solidFill>
                  <a:schemeClr val="bg1"/>
                </a:solidFill>
              </a:defRPr>
            </a:lvl3pPr>
            <a:lvl4pPr marL="1028700" indent="0">
              <a:buNone/>
              <a:defRPr sz="2400">
                <a:solidFill>
                  <a:schemeClr val="bg1"/>
                </a:solidFill>
              </a:defRPr>
            </a:lvl4pPr>
            <a:lvl5pPr marL="1371600" indent="0">
              <a:buNone/>
              <a:defRPr sz="2400">
                <a:solidFill>
                  <a:schemeClr val="bg1"/>
                </a:solidFill>
              </a:defRPr>
            </a:lvl5pPr>
          </a:lstStyle>
          <a:p>
            <a:pPr lvl="0"/>
            <a:r>
              <a:rPr lang="en-US" dirty="0"/>
              <a:t>Click to edit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descr="A picture containing text, book&#10;&#10;Description automatically generated">
            <a:extLst>
              <a:ext uri="{FF2B5EF4-FFF2-40B4-BE49-F238E27FC236}">
                <a16:creationId xmlns:a16="http://schemas.microsoft.com/office/drawing/2014/main" id="{00685DE7-59EB-47C7-8F6C-036907A854DF}"/>
              </a:ext>
            </a:extLst>
          </p:cNvPr>
          <p:cNvPicPr>
            <a:picLocks noChangeAspect="1"/>
          </p:cNvPicPr>
          <p:nvPr userDrawn="1"/>
        </p:nvPicPr>
        <p:blipFill rotWithShape="1">
          <a:blip r:embed="rId2"/>
          <a:srcRect t="10735" b="77500"/>
          <a:stretch/>
        </p:blipFill>
        <p:spPr>
          <a:xfrm>
            <a:off x="0" y="6275294"/>
            <a:ext cx="3898962" cy="5827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descr="A picture containing text, book&#10;&#10;Description automatically generated">
            <a:extLst>
              <a:ext uri="{FF2B5EF4-FFF2-40B4-BE49-F238E27FC236}">
                <a16:creationId xmlns:a16="http://schemas.microsoft.com/office/drawing/2014/main" id="{EDEDD785-CC31-4327-9811-CD89CE36EB11}"/>
              </a:ext>
            </a:extLst>
          </p:cNvPr>
          <p:cNvPicPr>
            <a:picLocks noChangeAspect="1"/>
          </p:cNvPicPr>
          <p:nvPr userDrawn="1"/>
        </p:nvPicPr>
        <p:blipFill rotWithShape="1">
          <a:blip r:embed="rId2"/>
          <a:srcRect t="10735" b="77500"/>
          <a:stretch/>
        </p:blipFill>
        <p:spPr>
          <a:xfrm>
            <a:off x="0" y="6275294"/>
            <a:ext cx="3898962" cy="58270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jp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72784"/>
            <a:ext cx="9144000" cy="585216"/>
          </a:xfrm>
          <a:prstGeom prst="rect">
            <a:avLst/>
          </a:prstGeom>
        </p:spPr>
      </p:pic>
    </p:spTree>
    <p:extLst>
      <p:ext uri="{BB962C8B-B14F-4D97-AF65-F5344CB8AC3E}">
        <p14:creationId xmlns:p14="http://schemas.microsoft.com/office/powerpoint/2010/main" val="1698001730"/>
      </p:ext>
    </p:extLst>
  </p:cSld>
  <p:clrMap bg1="lt1" tx1="dk1" bg2="lt2" tx2="dk2" accent1="accent1" accent2="accent2" accent3="accent3" accent4="accent4" accent5="accent5" accent6="accent6" hlink="hlink" folHlink="folHlink"/>
  <p:sldLayoutIdLst>
    <p:sldLayoutId id="2147483651" r:id="rId1"/>
    <p:sldLayoutId id="214748365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7356498"/>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10/24/2019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72784"/>
            <a:ext cx="9144000" cy="585216"/>
          </a:xfrm>
          <a:prstGeom prst="rect">
            <a:avLst/>
          </a:prstGeom>
        </p:spPr>
      </p:pic>
    </p:spTree>
    <p:extLst>
      <p:ext uri="{BB962C8B-B14F-4D97-AF65-F5344CB8AC3E}">
        <p14:creationId xmlns:p14="http://schemas.microsoft.com/office/powerpoint/2010/main" val="157068167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C005A-035D-6A41-BFFF-0E50C27F4C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33CF9F-06B7-DD48-B793-9AC6B00126E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9AF69-E1E8-BA42-B0E4-BEC8CD408D5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7F41CA-443D-344E-82A6-F0E6D3FB30E6}" type="datetimeFigureOut">
              <a:rPr lang="en-US" smtClean="0"/>
              <a:t>10/24/2019</a:t>
            </a:fld>
            <a:endParaRPr lang="en-US"/>
          </a:p>
        </p:txBody>
      </p:sp>
      <p:sp>
        <p:nvSpPr>
          <p:cNvPr id="5" name="Footer Placeholder 4">
            <a:extLst>
              <a:ext uri="{FF2B5EF4-FFF2-40B4-BE49-F238E27FC236}">
                <a16:creationId xmlns:a16="http://schemas.microsoft.com/office/drawing/2014/main" id="{34CBB084-53AB-3646-B3DB-E3D520E71C8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FC4269-BBB8-7A4F-BDED-1AD8AF96F10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28D987-2B9A-9446-B777-3EE5A8D2ACB0}" type="slidenum">
              <a:rPr lang="en-US" smtClean="0"/>
              <a:t>‹#›</a:t>
            </a:fld>
            <a:endParaRPr lang="en-US"/>
          </a:p>
        </p:txBody>
      </p:sp>
    </p:spTree>
    <p:extLst>
      <p:ext uri="{BB962C8B-B14F-4D97-AF65-F5344CB8AC3E}">
        <p14:creationId xmlns:p14="http://schemas.microsoft.com/office/powerpoint/2010/main" val="42193983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hyperlink" Target="https://www.nsf.gov/funding/programs.jsp?org=MCB"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https://www.imagwiki.nibib.nih.gov/content/mechanistic-multiscale-modeling-information"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hyperlink" Target="https://www.imagwiki.nibib.nih.gov/content/digital-twin-overview"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imagwiki.nibib.nih.gov/content/human-safety-overview"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guide/pa-files/PA-19-065.html" TargetMode="External"/><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pa-files/PA-19-065.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file:///C:\Users\pengg\Downloads\N00014-19-S-F005%20(5).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imagwiki.nibib.nih.gov/content/machine-learning-informatio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osti.gov/biblio/1478744"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hyperlink" Target="https://www.imagwiki.nibib.nih.gov/webinars/2019-ml-msm-pre-meeting-webinar-nsf-program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F2D1E8-E652-4DF1-81E5-EBFE046E7089}"/>
              </a:ext>
            </a:extLst>
          </p:cNvPr>
          <p:cNvSpPr>
            <a:spLocks noGrp="1"/>
          </p:cNvSpPr>
          <p:nvPr>
            <p:ph type="ctrTitle"/>
          </p:nvPr>
        </p:nvSpPr>
        <p:spPr>
          <a:xfrm>
            <a:off x="608648" y="5467350"/>
            <a:ext cx="7772400" cy="414338"/>
          </a:xfrm>
        </p:spPr>
        <p:txBody>
          <a:bodyPr>
            <a:normAutofit fontScale="90000"/>
          </a:bodyPr>
          <a:lstStyle/>
          <a:p>
            <a:r>
              <a:rPr lang="en-US" dirty="0"/>
              <a:t>IMAG</a:t>
            </a:r>
          </a:p>
        </p:txBody>
      </p:sp>
      <p:sp>
        <p:nvSpPr>
          <p:cNvPr id="6" name="Subtitle 5">
            <a:extLst>
              <a:ext uri="{FF2B5EF4-FFF2-40B4-BE49-F238E27FC236}">
                <a16:creationId xmlns:a16="http://schemas.microsoft.com/office/drawing/2014/main" id="{8674A4B0-AE55-46BD-BDBB-3409580DA7A7}"/>
              </a:ext>
            </a:extLst>
          </p:cNvPr>
          <p:cNvSpPr>
            <a:spLocks noGrp="1"/>
          </p:cNvSpPr>
          <p:nvPr>
            <p:ph type="subTitle" idx="1"/>
          </p:nvPr>
        </p:nvSpPr>
        <p:spPr>
          <a:xfrm>
            <a:off x="1065848" y="5781675"/>
            <a:ext cx="6858000" cy="414338"/>
          </a:xfrm>
        </p:spPr>
        <p:txBody>
          <a:bodyPr>
            <a:normAutofit lnSpcReduction="10000"/>
          </a:bodyPr>
          <a:lstStyle/>
          <a:p>
            <a:r>
              <a:rPr lang="en-US" dirty="0"/>
              <a:t>Government Panel</a:t>
            </a:r>
          </a:p>
        </p:txBody>
      </p:sp>
      <p:pic>
        <p:nvPicPr>
          <p:cNvPr id="7" name="Picture 6" descr="A picture containing text, book&#10;&#10;Description automatically generated">
            <a:extLst>
              <a:ext uri="{FF2B5EF4-FFF2-40B4-BE49-F238E27FC236}">
                <a16:creationId xmlns:a16="http://schemas.microsoft.com/office/drawing/2014/main" id="{66556B1C-48DE-4B04-8B87-E4F6418D70F3}"/>
              </a:ext>
            </a:extLst>
          </p:cNvPr>
          <p:cNvPicPr>
            <a:picLocks noChangeAspect="1"/>
          </p:cNvPicPr>
          <p:nvPr/>
        </p:nvPicPr>
        <p:blipFill>
          <a:blip r:embed="rId2"/>
          <a:stretch>
            <a:fillRect/>
          </a:stretch>
        </p:blipFill>
        <p:spPr>
          <a:xfrm>
            <a:off x="2545367" y="0"/>
            <a:ext cx="3898962" cy="4953000"/>
          </a:xfrm>
          <a:prstGeom prst="rect">
            <a:avLst/>
          </a:prstGeom>
        </p:spPr>
      </p:pic>
    </p:spTree>
    <p:extLst>
      <p:ext uri="{BB962C8B-B14F-4D97-AF65-F5344CB8AC3E}">
        <p14:creationId xmlns:p14="http://schemas.microsoft.com/office/powerpoint/2010/main" val="361814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4"/>
          <p:cNvSpPr>
            <a:spLocks noGrp="1" noChangeArrowheads="1"/>
          </p:cNvSpPr>
          <p:nvPr>
            <p:ph type="ctrTitle"/>
          </p:nvPr>
        </p:nvSpPr>
        <p:spPr>
          <a:xfrm>
            <a:off x="1083365" y="1619371"/>
            <a:ext cx="6858000" cy="1299960"/>
          </a:xfrm>
        </p:spPr>
        <p:txBody>
          <a:bodyPr>
            <a:noAutofit/>
          </a:bodyPr>
          <a:lstStyle/>
          <a:p>
            <a:pPr eaLnBrk="1" hangingPunct="1"/>
            <a:br>
              <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rPr>
            </a:br>
            <a:r>
              <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rPr>
              <a:t>SYSTEMS &amp; SYNTHETIC BIOLOGY PROGRAM</a:t>
            </a:r>
            <a:br>
              <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rPr>
            </a:br>
            <a:br>
              <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rPr>
            </a:br>
            <a:r>
              <a:rPr lang="en-US" sz="2700" dirty="0">
                <a:ln w="18415" cmpd="sng">
                  <a:solidFill>
                    <a:srgbClr val="FFFFFF"/>
                  </a:solidFill>
                  <a:prstDash val="solid"/>
                </a:ln>
                <a:solidFill>
                  <a:srgbClr val="FFFFFF"/>
                </a:solidFill>
                <a:effectLst>
                  <a:outerShdw blurRad="38100" dist="38100" dir="2700000" algn="tl">
                    <a:srgbClr val="000000">
                      <a:alpha val="43137"/>
                    </a:srgbClr>
                  </a:outerShdw>
                </a:effectLst>
              </a:rPr>
              <a:t>DIVISION OF MOLECULAR AND CELLULAR BIOSCIENCES</a:t>
            </a:r>
          </a:p>
        </p:txBody>
      </p:sp>
      <p:sp>
        <p:nvSpPr>
          <p:cNvPr id="3" name="TextBox 2"/>
          <p:cNvSpPr txBox="1"/>
          <p:nvPr/>
        </p:nvSpPr>
        <p:spPr>
          <a:xfrm>
            <a:off x="1217141" y="3144563"/>
            <a:ext cx="6858000" cy="2031325"/>
          </a:xfrm>
          <a:prstGeom prst="rect">
            <a:avLst/>
          </a:prstGeom>
          <a:noFill/>
        </p:spPr>
        <p:txBody>
          <a:bodyPr wrap="square" rtlCol="0">
            <a:spAutoFit/>
          </a:bodyPr>
          <a:lstStyle/>
          <a:p>
            <a:pPr algn="ctr" defTabSz="685800"/>
            <a:endParaRPr lang="en-US" sz="1500" b="1" i="1" u="sng" dirty="0">
              <a:solidFill>
                <a:prstClr val="white"/>
              </a:solidFill>
              <a:latin typeface="Calibri" panose="020F0502020204030204"/>
            </a:endParaRPr>
          </a:p>
          <a:p>
            <a:pPr algn="ctr" defTabSz="685800"/>
            <a:r>
              <a:rPr lang="en-US" b="1" u="sng" dirty="0">
                <a:solidFill>
                  <a:prstClr val="white"/>
                </a:solidFill>
                <a:latin typeface="Calibri" panose="020F0502020204030204"/>
              </a:rPr>
              <a:t>Program Directors:</a:t>
            </a:r>
          </a:p>
          <a:p>
            <a:pPr algn="ctr" defTabSz="685800"/>
            <a:r>
              <a:rPr lang="en-US" sz="1650" b="1" dirty="0">
                <a:solidFill>
                  <a:prstClr val="white"/>
                </a:solidFill>
                <a:latin typeface="Calibri" panose="020F0502020204030204"/>
              </a:rPr>
              <a:t>Systems and Synthetic Biology</a:t>
            </a:r>
          </a:p>
          <a:p>
            <a:pPr algn="ctr" defTabSz="685800"/>
            <a:r>
              <a:rPr lang="en-US" sz="1650" b="1" dirty="0">
                <a:solidFill>
                  <a:prstClr val="white"/>
                </a:solidFill>
                <a:latin typeface="Calibri" panose="020F0502020204030204"/>
              </a:rPr>
              <a:t>Division of Molecular and Cellular Biosciences</a:t>
            </a:r>
          </a:p>
          <a:p>
            <a:pPr algn="ctr" defTabSz="685800"/>
            <a:r>
              <a:rPr lang="en-US" sz="1500" dirty="0">
                <a:solidFill>
                  <a:prstClr val="white"/>
                </a:solidFill>
                <a:latin typeface="Calibri" panose="020F0502020204030204"/>
              </a:rPr>
              <a:t>Elebeoba (Chi-Chi) May, David Rockcliffe</a:t>
            </a:r>
          </a:p>
          <a:p>
            <a:pPr algn="ctr" defTabSz="685800"/>
            <a:r>
              <a:rPr lang="en-US" sz="1500" dirty="0">
                <a:solidFill>
                  <a:prstClr val="white"/>
                </a:solidFill>
                <a:latin typeface="Calibri" panose="020F0502020204030204"/>
              </a:rPr>
              <a:t>Anthony Garza, Devaki </a:t>
            </a:r>
            <a:r>
              <a:rPr lang="en-US" sz="1500" dirty="0" err="1">
                <a:solidFill>
                  <a:prstClr val="white"/>
                </a:solidFill>
                <a:latin typeface="Calibri" panose="020F0502020204030204"/>
              </a:rPr>
              <a:t>Bhaya</a:t>
            </a:r>
            <a:r>
              <a:rPr lang="en-US" sz="1500" dirty="0">
                <a:solidFill>
                  <a:prstClr val="white"/>
                </a:solidFill>
                <a:latin typeface="Calibri" panose="020F0502020204030204"/>
              </a:rPr>
              <a:t>, Alias Smith</a:t>
            </a:r>
          </a:p>
          <a:p>
            <a:pPr algn="ctr" defTabSz="685800"/>
            <a:endParaRPr lang="en-US" sz="1500" dirty="0">
              <a:solidFill>
                <a:prstClr val="white"/>
              </a:solidFill>
              <a:latin typeface="Calibri" panose="020F0502020204030204"/>
            </a:endParaRPr>
          </a:p>
          <a:p>
            <a:pPr algn="ctr" defTabSz="685800"/>
            <a:endParaRPr lang="en-US" sz="1500" dirty="0">
              <a:solidFill>
                <a:prstClr val="white"/>
              </a:solidFill>
              <a:latin typeface="Calibri" panose="020F0502020204030204"/>
            </a:endParaRPr>
          </a:p>
        </p:txBody>
      </p:sp>
      <p:pic>
        <p:nvPicPr>
          <p:cNvPr id="4" name="Picture 3">
            <a:extLst>
              <a:ext uri="{FF2B5EF4-FFF2-40B4-BE49-F238E27FC236}">
                <a16:creationId xmlns:a16="http://schemas.microsoft.com/office/drawing/2014/main" id="{A090E79F-546B-FC45-BD41-0BC5174B6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7" y="861641"/>
            <a:ext cx="753790" cy="757730"/>
          </a:xfrm>
          <a:prstGeom prst="rect">
            <a:avLst/>
          </a:prstGeom>
        </p:spPr>
      </p:pic>
    </p:spTree>
    <p:extLst>
      <p:ext uri="{BB962C8B-B14F-4D97-AF65-F5344CB8AC3E}">
        <p14:creationId xmlns:p14="http://schemas.microsoft.com/office/powerpoint/2010/main" val="33575965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A7376099-1EA6-614F-9213-2327E8D93157}"/>
              </a:ext>
            </a:extLst>
          </p:cNvPr>
          <p:cNvPicPr>
            <a:picLocks noChangeAspect="1"/>
          </p:cNvPicPr>
          <p:nvPr/>
        </p:nvPicPr>
        <p:blipFill rotWithShape="1">
          <a:blip r:embed="rId3"/>
          <a:srcRect t="2421" b="2853"/>
          <a:stretch/>
        </p:blipFill>
        <p:spPr>
          <a:xfrm>
            <a:off x="1379351" y="1267823"/>
            <a:ext cx="5838878" cy="4801212"/>
          </a:xfrm>
          <a:prstGeom prst="rect">
            <a:avLst/>
          </a:prstGeom>
        </p:spPr>
      </p:pic>
      <p:sp>
        <p:nvSpPr>
          <p:cNvPr id="63" name="Rectangle 62">
            <a:extLst>
              <a:ext uri="{FF2B5EF4-FFF2-40B4-BE49-F238E27FC236}">
                <a16:creationId xmlns:a16="http://schemas.microsoft.com/office/drawing/2014/main" id="{01312E1E-B8D9-9042-B64D-97C03350AB23}"/>
              </a:ext>
            </a:extLst>
          </p:cNvPr>
          <p:cNvSpPr/>
          <p:nvPr/>
        </p:nvSpPr>
        <p:spPr>
          <a:xfrm flipH="1">
            <a:off x="1143001" y="855705"/>
            <a:ext cx="6858000" cy="342900"/>
          </a:xfrm>
          <a:prstGeom prst="rect">
            <a:avLst/>
          </a:prstGeom>
          <a:gradFill>
            <a:gsLst>
              <a:gs pos="100000">
                <a:srgbClr val="0E1420"/>
              </a:gs>
              <a:gs pos="0">
                <a:schemeClr val="accent1">
                  <a:alpha val="0"/>
                  <a:lumMod val="75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4" name="Picture 63">
            <a:extLst>
              <a:ext uri="{FF2B5EF4-FFF2-40B4-BE49-F238E27FC236}">
                <a16:creationId xmlns:a16="http://schemas.microsoft.com/office/drawing/2014/main" id="{C295BAC5-F408-544B-9D6D-148E97E62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84" y="861641"/>
            <a:ext cx="753790" cy="757730"/>
          </a:xfrm>
          <a:prstGeom prst="rect">
            <a:avLst/>
          </a:prstGeom>
        </p:spPr>
      </p:pic>
      <p:sp>
        <p:nvSpPr>
          <p:cNvPr id="65" name="Rectangle 64">
            <a:extLst>
              <a:ext uri="{FF2B5EF4-FFF2-40B4-BE49-F238E27FC236}">
                <a16:creationId xmlns:a16="http://schemas.microsoft.com/office/drawing/2014/main" id="{CC8DC691-82C7-A249-91F1-BE8C987260D5}"/>
              </a:ext>
            </a:extLst>
          </p:cNvPr>
          <p:cNvSpPr/>
          <p:nvPr/>
        </p:nvSpPr>
        <p:spPr>
          <a:xfrm>
            <a:off x="5674425" y="2555304"/>
            <a:ext cx="1464276" cy="31363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Content Placeholder 2">
            <a:extLst>
              <a:ext uri="{FF2B5EF4-FFF2-40B4-BE49-F238E27FC236}">
                <a16:creationId xmlns:a16="http://schemas.microsoft.com/office/drawing/2014/main" id="{FB882FFF-7E26-724A-A7A1-C19E4343960E}"/>
              </a:ext>
            </a:extLst>
          </p:cNvPr>
          <p:cNvSpPr txBox="1">
            <a:spLocks/>
          </p:cNvSpPr>
          <p:nvPr/>
        </p:nvSpPr>
        <p:spPr>
          <a:xfrm>
            <a:off x="271229" y="5020188"/>
            <a:ext cx="2415654" cy="100687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28609">
              <a:lnSpc>
                <a:spcPct val="100000"/>
              </a:lnSpc>
              <a:spcBef>
                <a:spcPts val="0"/>
              </a:spcBef>
              <a:buNone/>
              <a:defRPr/>
            </a:pPr>
            <a:r>
              <a:rPr lang="en-US" sz="1050" i="1" dirty="0">
                <a:solidFill>
                  <a:srgbClr val="FF0000"/>
                </a:solidFill>
                <a:latin typeface="Calibri" panose="020F0502020204030204"/>
              </a:rPr>
              <a:t>To enable discoveries that advance the frontiers of biological science for understanding life, and provide a theoretical basis for original research in other scientific disciplines.</a:t>
            </a:r>
          </a:p>
        </p:txBody>
      </p:sp>
      <p:sp>
        <p:nvSpPr>
          <p:cNvPr id="9" name="Rectangle 8">
            <a:extLst>
              <a:ext uri="{FF2B5EF4-FFF2-40B4-BE49-F238E27FC236}">
                <a16:creationId xmlns:a16="http://schemas.microsoft.com/office/drawing/2014/main" id="{CF522767-70AF-7043-A91D-BA01ACFEC68B}"/>
              </a:ext>
            </a:extLst>
          </p:cNvPr>
          <p:cNvSpPr/>
          <p:nvPr/>
        </p:nvSpPr>
        <p:spPr>
          <a:xfrm>
            <a:off x="7310352" y="1980370"/>
            <a:ext cx="1562420" cy="3399200"/>
          </a:xfrm>
          <a:prstGeom prst="rect">
            <a:avLst/>
          </a:prstGeom>
        </p:spPr>
        <p:txBody>
          <a:bodyPr wrap="square">
            <a:spAutoFit/>
          </a:bodyPr>
          <a:lstStyle/>
          <a:p>
            <a:pPr marL="64294" indent="-64294" algn="ctr" defTabSz="685800" eaLnBrk="0" hangingPunct="0">
              <a:lnSpc>
                <a:spcPct val="110000"/>
              </a:lnSpc>
              <a:spcAft>
                <a:spcPct val="25000"/>
              </a:spcAft>
              <a:buClr>
                <a:prstClr val="black"/>
              </a:buClr>
              <a:defRPr/>
            </a:pPr>
            <a:r>
              <a:rPr lang="en-US" sz="1200" b="1" u="sng" dirty="0">
                <a:solidFill>
                  <a:srgbClr val="FF0000"/>
                </a:solidFill>
                <a:latin typeface="Arial Rounded MT Bold" panose="020F0704030504030204" pitchFamily="34" charset="0"/>
              </a:rPr>
              <a:t>NSF BIO vs NIH</a:t>
            </a:r>
            <a:endParaRPr lang="en-US" sz="1200" b="1" dirty="0">
              <a:solidFill>
                <a:srgbClr val="FF0000"/>
              </a:solidFill>
              <a:latin typeface="Arial Rounded MT Bold" panose="020F0704030504030204" pitchFamily="34" charset="0"/>
            </a:endParaRPr>
          </a:p>
          <a:p>
            <a:pPr marL="64294" indent="-64294" defTabSz="685800" eaLnBrk="0" hangingPunct="0">
              <a:lnSpc>
                <a:spcPct val="110000"/>
              </a:lnSpc>
              <a:spcAft>
                <a:spcPct val="25000"/>
              </a:spcAft>
              <a:buClr>
                <a:prstClr val="black"/>
              </a:buClr>
              <a:buFont typeface="Times" pitchFamily="28" charset="0"/>
              <a:buChar char="•"/>
              <a:defRPr/>
            </a:pPr>
            <a:r>
              <a:rPr lang="en-US" sz="1200" dirty="0">
                <a:solidFill>
                  <a:prstClr val="black"/>
                </a:solidFill>
                <a:latin typeface="Arial Rounded MT Bold" panose="020F0704030504030204" pitchFamily="34" charset="0"/>
              </a:rPr>
              <a:t>Missions (</a:t>
            </a:r>
            <a:r>
              <a:rPr lang="en-US" sz="1200" i="1" dirty="0">
                <a:solidFill>
                  <a:prstClr val="black"/>
                </a:solidFill>
                <a:latin typeface="Arial Rounded MT Bold" panose="020F0704030504030204" pitchFamily="34" charset="0"/>
              </a:rPr>
              <a:t>basic science vs. biomedicine</a:t>
            </a:r>
            <a:r>
              <a:rPr lang="en-US" sz="1200" dirty="0">
                <a:solidFill>
                  <a:prstClr val="black"/>
                </a:solidFill>
                <a:latin typeface="Arial Rounded MT Bold" panose="020F0704030504030204" pitchFamily="34" charset="0"/>
              </a:rPr>
              <a:t>)</a:t>
            </a:r>
          </a:p>
          <a:p>
            <a:pPr marL="64294" indent="-64294" defTabSz="685800" eaLnBrk="0" hangingPunct="0">
              <a:lnSpc>
                <a:spcPct val="110000"/>
              </a:lnSpc>
              <a:spcAft>
                <a:spcPct val="25000"/>
              </a:spcAft>
              <a:buClr>
                <a:prstClr val="black"/>
              </a:buClr>
              <a:buFont typeface="Times" pitchFamily="28" charset="0"/>
              <a:buChar char="•"/>
              <a:defRPr/>
            </a:pPr>
            <a:r>
              <a:rPr lang="en-US" sz="1200" dirty="0">
                <a:solidFill>
                  <a:prstClr val="black"/>
                </a:solidFill>
                <a:latin typeface="Arial Rounded MT Bold" panose="020F0704030504030204" pitchFamily="34" charset="0"/>
              </a:rPr>
              <a:t>Review criteria</a:t>
            </a:r>
          </a:p>
          <a:p>
            <a:pPr marL="64294" indent="-64294" defTabSz="685800" eaLnBrk="0" hangingPunct="0">
              <a:lnSpc>
                <a:spcPct val="110000"/>
              </a:lnSpc>
              <a:spcAft>
                <a:spcPct val="25000"/>
              </a:spcAft>
              <a:buClr>
                <a:prstClr val="black"/>
              </a:buClr>
              <a:buFont typeface="Times" pitchFamily="28" charset="0"/>
              <a:buChar char="•"/>
              <a:defRPr/>
            </a:pPr>
            <a:r>
              <a:rPr lang="en-US" sz="1200" dirty="0">
                <a:solidFill>
                  <a:prstClr val="black"/>
                </a:solidFill>
                <a:latin typeface="Arial Rounded MT Bold" panose="020F0704030504030204" pitchFamily="34" charset="0"/>
              </a:rPr>
              <a:t>Details of review process</a:t>
            </a:r>
          </a:p>
          <a:p>
            <a:pPr marL="64294" indent="-64294" defTabSz="685800" eaLnBrk="0" hangingPunct="0">
              <a:lnSpc>
                <a:spcPct val="110000"/>
              </a:lnSpc>
              <a:spcAft>
                <a:spcPct val="25000"/>
              </a:spcAft>
              <a:buClr>
                <a:prstClr val="black"/>
              </a:buClr>
              <a:buFont typeface="Times" pitchFamily="28" charset="0"/>
              <a:buChar char="•"/>
              <a:defRPr/>
            </a:pPr>
            <a:r>
              <a:rPr lang="en-US" sz="1200" dirty="0">
                <a:solidFill>
                  <a:prstClr val="black"/>
                </a:solidFill>
                <a:latin typeface="Arial Rounded MT Bold" panose="020F0704030504030204" pitchFamily="34" charset="0"/>
              </a:rPr>
              <a:t>Role of program directors (</a:t>
            </a:r>
            <a:r>
              <a:rPr lang="en-US" sz="1200" i="1" dirty="0">
                <a:solidFill>
                  <a:prstClr val="black"/>
                </a:solidFill>
                <a:latin typeface="Arial Rounded MT Bold" panose="020F0704030504030204" pitchFamily="34" charset="0"/>
              </a:rPr>
              <a:t>review vs. program</a:t>
            </a:r>
            <a:r>
              <a:rPr lang="en-US" sz="1200" dirty="0">
                <a:solidFill>
                  <a:prstClr val="black"/>
                </a:solidFill>
                <a:latin typeface="Arial Rounded MT Bold" panose="020F0704030504030204" pitchFamily="34" charset="0"/>
              </a:rPr>
              <a:t>)</a:t>
            </a:r>
          </a:p>
          <a:p>
            <a:pPr marL="64294" indent="-64294" defTabSz="685800" eaLnBrk="0" hangingPunct="0">
              <a:lnSpc>
                <a:spcPct val="110000"/>
              </a:lnSpc>
              <a:spcAft>
                <a:spcPct val="25000"/>
              </a:spcAft>
              <a:buClr>
                <a:prstClr val="black"/>
              </a:buClr>
              <a:buFont typeface="Times" pitchFamily="28" charset="0"/>
              <a:buChar char="•"/>
              <a:defRPr/>
            </a:pPr>
            <a:r>
              <a:rPr lang="en-US" sz="1200" dirty="0">
                <a:solidFill>
                  <a:prstClr val="black"/>
                </a:solidFill>
                <a:latin typeface="Arial Rounded MT Bold" panose="020F0704030504030204" pitchFamily="34" charset="0"/>
              </a:rPr>
              <a:t>Process of award recommendation</a:t>
            </a:r>
          </a:p>
          <a:p>
            <a:pPr marL="64294" indent="-64294" defTabSz="685800" eaLnBrk="0" hangingPunct="0">
              <a:lnSpc>
                <a:spcPct val="110000"/>
              </a:lnSpc>
              <a:spcAft>
                <a:spcPct val="25000"/>
              </a:spcAft>
              <a:buClr>
                <a:prstClr val="black"/>
              </a:buClr>
              <a:buFont typeface="Times" pitchFamily="28" charset="0"/>
              <a:buChar char="•"/>
              <a:defRPr/>
            </a:pPr>
            <a:r>
              <a:rPr lang="en-US" sz="1200" dirty="0">
                <a:solidFill>
                  <a:prstClr val="black"/>
                </a:solidFill>
                <a:latin typeface="Arial Rounded MT Bold" panose="020F0704030504030204" pitchFamily="34" charset="0"/>
              </a:rPr>
              <a:t>Budgets (</a:t>
            </a:r>
            <a:r>
              <a:rPr lang="en-US" sz="1200" i="1" dirty="0">
                <a:solidFill>
                  <a:prstClr val="black"/>
                </a:solidFill>
                <a:latin typeface="Arial Rounded MT Bold" panose="020F0704030504030204" pitchFamily="34" charset="0"/>
              </a:rPr>
              <a:t>NSF&lt;NIH</a:t>
            </a:r>
            <a:r>
              <a:rPr lang="en-US" sz="1200" dirty="0">
                <a:solidFill>
                  <a:prstClr val="black"/>
                </a:solidFill>
                <a:latin typeface="Arial Rounded MT Bold" panose="020F0704030504030204" pitchFamily="34" charset="0"/>
              </a:rPr>
              <a:t>) and award durations                              </a:t>
            </a:r>
          </a:p>
        </p:txBody>
      </p:sp>
    </p:spTree>
    <p:extLst>
      <p:ext uri="{BB962C8B-B14F-4D97-AF65-F5344CB8AC3E}">
        <p14:creationId xmlns:p14="http://schemas.microsoft.com/office/powerpoint/2010/main" val="372618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40996A-24E0-C140-A8FC-FEFFC7253140}"/>
              </a:ext>
            </a:extLst>
          </p:cNvPr>
          <p:cNvSpPr>
            <a:spLocks noGrp="1"/>
          </p:cNvSpPr>
          <p:nvPr>
            <p:ph type="title"/>
          </p:nvPr>
        </p:nvSpPr>
        <p:spPr>
          <a:xfrm>
            <a:off x="1490140" y="989198"/>
            <a:ext cx="6857999" cy="473974"/>
          </a:xfrm>
        </p:spPr>
        <p:txBody>
          <a:bodyPr>
            <a:noAutofit/>
          </a:bodyPr>
          <a:lstStyle/>
          <a:p>
            <a:pPr algn="ctr"/>
            <a:r>
              <a:rPr lang="en-US" sz="3000" b="1" dirty="0">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mn-lt"/>
                <a:ea typeface="ＭＳ Ｐゴシック" charset="-128"/>
                <a:cs typeface="+mn-cs"/>
              </a:rPr>
              <a:t>Molecular and Cellular Biosciences (MCB)</a:t>
            </a:r>
          </a:p>
        </p:txBody>
      </p:sp>
      <p:sp>
        <p:nvSpPr>
          <p:cNvPr id="6" name="Rectangle 5">
            <a:extLst>
              <a:ext uri="{FF2B5EF4-FFF2-40B4-BE49-F238E27FC236}">
                <a16:creationId xmlns:a16="http://schemas.microsoft.com/office/drawing/2014/main" id="{EDA52C90-B9C7-5242-A78B-0CA3633D7258}"/>
              </a:ext>
            </a:extLst>
          </p:cNvPr>
          <p:cNvSpPr/>
          <p:nvPr/>
        </p:nvSpPr>
        <p:spPr>
          <a:xfrm>
            <a:off x="1815418" y="4992260"/>
            <a:ext cx="5327087" cy="1092607"/>
          </a:xfrm>
          <a:prstGeom prst="rect">
            <a:avLst/>
          </a:prstGeom>
        </p:spPr>
        <p:txBody>
          <a:bodyPr wrap="square">
            <a:spAutoFit/>
          </a:bodyPr>
          <a:lstStyle/>
          <a:p>
            <a:pPr algn="ctr" defTabSz="685800">
              <a:spcAft>
                <a:spcPts val="563"/>
              </a:spcAft>
              <a:defRPr/>
            </a:pPr>
            <a:r>
              <a:rPr lang="en-US" sz="1500" b="1" dirty="0">
                <a:solidFill>
                  <a:srgbClr val="ED7D31">
                    <a:lumMod val="75000"/>
                  </a:srgbClr>
                </a:solidFill>
                <a:latin typeface="Calibri" panose="020F0502020204030204"/>
                <a:cs typeface="Arial" panose="020B0604020202020204" pitchFamily="34" charset="0"/>
              </a:rPr>
              <a:t>Supports quantitative, predictive and theory-driven research to understand complex living systems at the molecular, subcellular, and cellular levels</a:t>
            </a:r>
          </a:p>
          <a:p>
            <a:pPr marL="316325" algn="ctr" defTabSz="685800">
              <a:spcAft>
                <a:spcPts val="563"/>
              </a:spcAft>
              <a:defRPr/>
            </a:pPr>
            <a:endParaRPr lang="en-US" sz="1500" b="1" dirty="0">
              <a:solidFill>
                <a:srgbClr val="C00000"/>
              </a:solidFill>
              <a:latin typeface="Calibri" panose="020F0502020204030204"/>
              <a:cs typeface="Arial" panose="020B0604020202020204" pitchFamily="34" charset="0"/>
            </a:endParaRPr>
          </a:p>
        </p:txBody>
      </p:sp>
      <p:grpSp>
        <p:nvGrpSpPr>
          <p:cNvPr id="7" name="Group 6">
            <a:extLst>
              <a:ext uri="{FF2B5EF4-FFF2-40B4-BE49-F238E27FC236}">
                <a16:creationId xmlns:a16="http://schemas.microsoft.com/office/drawing/2014/main" id="{8FEC3D91-222B-4044-9854-2B3409FF6D5C}"/>
              </a:ext>
            </a:extLst>
          </p:cNvPr>
          <p:cNvGrpSpPr/>
          <p:nvPr/>
        </p:nvGrpSpPr>
        <p:grpSpPr>
          <a:xfrm>
            <a:off x="7155539" y="4909588"/>
            <a:ext cx="1905989" cy="833991"/>
            <a:chOff x="3160840" y="5439149"/>
            <a:chExt cx="2888408" cy="1206889"/>
          </a:xfrm>
          <a:effectLst>
            <a:outerShdw blurRad="50800" dist="38100" dir="2700000" algn="tl" rotWithShape="0">
              <a:prstClr val="black">
                <a:alpha val="40000"/>
              </a:prstClr>
            </a:outerShdw>
          </a:effectLst>
        </p:grpSpPr>
        <p:grpSp>
          <p:nvGrpSpPr>
            <p:cNvPr id="9" name="Group 8">
              <a:extLst>
                <a:ext uri="{FF2B5EF4-FFF2-40B4-BE49-F238E27FC236}">
                  <a16:creationId xmlns:a16="http://schemas.microsoft.com/office/drawing/2014/main" id="{21E11CFE-4BF8-974D-B73D-6F337000F82D}"/>
                </a:ext>
              </a:extLst>
            </p:cNvPr>
            <p:cNvGrpSpPr/>
            <p:nvPr/>
          </p:nvGrpSpPr>
          <p:grpSpPr>
            <a:xfrm>
              <a:off x="3160840" y="5439149"/>
              <a:ext cx="2888408" cy="1206889"/>
              <a:chOff x="4484235" y="3981173"/>
              <a:chExt cx="3060031" cy="1609185"/>
            </a:xfrm>
          </p:grpSpPr>
          <p:pic>
            <p:nvPicPr>
              <p:cNvPr id="15" name="Picture 1" descr="image003">
                <a:extLst>
                  <a:ext uri="{FF2B5EF4-FFF2-40B4-BE49-F238E27FC236}">
                    <a16:creationId xmlns:a16="http://schemas.microsoft.com/office/drawing/2014/main" id="{48190FF4-2894-3D45-92D6-58E8FD4554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65" t="1945" r="15394" b="2784"/>
              <a:stretch/>
            </p:blipFill>
            <p:spPr bwMode="auto">
              <a:xfrm>
                <a:off x="4484235" y="3981173"/>
                <a:ext cx="3060031" cy="160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7783F1DD-2E9B-1846-830E-B935538FE04A}"/>
                  </a:ext>
                </a:extLst>
              </p:cNvPr>
              <p:cNvSpPr/>
              <p:nvPr/>
            </p:nvSpPr>
            <p:spPr>
              <a:xfrm>
                <a:off x="5750763" y="4001269"/>
                <a:ext cx="881149" cy="2140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black"/>
                  </a:solidFill>
                  <a:latin typeface="Calibri" panose="020F0502020204030204"/>
                </a:endParaRPr>
              </a:p>
            </p:txBody>
          </p:sp>
        </p:grpSp>
        <p:grpSp>
          <p:nvGrpSpPr>
            <p:cNvPr id="10" name="Group 9">
              <a:extLst>
                <a:ext uri="{FF2B5EF4-FFF2-40B4-BE49-F238E27FC236}">
                  <a16:creationId xmlns:a16="http://schemas.microsoft.com/office/drawing/2014/main" id="{85D1E9FF-2B72-DB4D-933B-0738CD3D15ED}"/>
                </a:ext>
              </a:extLst>
            </p:cNvPr>
            <p:cNvGrpSpPr/>
            <p:nvPr/>
          </p:nvGrpSpPr>
          <p:grpSpPr>
            <a:xfrm>
              <a:off x="3178822" y="5445864"/>
              <a:ext cx="2845676" cy="1090935"/>
              <a:chOff x="4503285" y="3990128"/>
              <a:chExt cx="3014760" cy="1454579"/>
            </a:xfrm>
          </p:grpSpPr>
          <p:sp>
            <p:nvSpPr>
              <p:cNvPr id="11" name="Rectangle 10">
                <a:extLst>
                  <a:ext uri="{FF2B5EF4-FFF2-40B4-BE49-F238E27FC236}">
                    <a16:creationId xmlns:a16="http://schemas.microsoft.com/office/drawing/2014/main" id="{34728A47-116B-8047-9625-68C0053AFB85}"/>
                  </a:ext>
                </a:extLst>
              </p:cNvPr>
              <p:cNvSpPr/>
              <p:nvPr/>
            </p:nvSpPr>
            <p:spPr>
              <a:xfrm>
                <a:off x="4692580" y="3990128"/>
                <a:ext cx="668216" cy="2251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black"/>
                  </a:solidFill>
                  <a:latin typeface="Calibri" panose="020F0502020204030204"/>
                </a:endParaRPr>
              </a:p>
            </p:txBody>
          </p:sp>
          <p:sp>
            <p:nvSpPr>
              <p:cNvPr id="12" name="Rectangle 11">
                <a:extLst>
                  <a:ext uri="{FF2B5EF4-FFF2-40B4-BE49-F238E27FC236}">
                    <a16:creationId xmlns:a16="http://schemas.microsoft.com/office/drawing/2014/main" id="{B45EFB0C-4CBB-B645-B59C-3FE496B329B0}"/>
                  </a:ext>
                </a:extLst>
              </p:cNvPr>
              <p:cNvSpPr/>
              <p:nvPr/>
            </p:nvSpPr>
            <p:spPr>
              <a:xfrm rot="2318668">
                <a:off x="4722584" y="5183631"/>
                <a:ext cx="631110" cy="200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black"/>
                  </a:solidFill>
                  <a:latin typeface="Calibri" panose="020F0502020204030204"/>
                </a:endParaRPr>
              </a:p>
            </p:txBody>
          </p:sp>
          <p:sp>
            <p:nvSpPr>
              <p:cNvPr id="13" name="Rectangle 12">
                <a:extLst>
                  <a:ext uri="{FF2B5EF4-FFF2-40B4-BE49-F238E27FC236}">
                    <a16:creationId xmlns:a16="http://schemas.microsoft.com/office/drawing/2014/main" id="{84763959-1FD4-D34C-AEFE-C9893E09BFB8}"/>
                  </a:ext>
                </a:extLst>
              </p:cNvPr>
              <p:cNvSpPr/>
              <p:nvPr/>
            </p:nvSpPr>
            <p:spPr>
              <a:xfrm rot="20394028">
                <a:off x="6714842" y="5351542"/>
                <a:ext cx="803203" cy="931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black"/>
                  </a:solidFill>
                  <a:latin typeface="Calibri" panose="020F0502020204030204"/>
                </a:endParaRPr>
              </a:p>
            </p:txBody>
          </p:sp>
          <p:sp>
            <p:nvSpPr>
              <p:cNvPr id="14" name="Rectangle 13">
                <a:extLst>
                  <a:ext uri="{FF2B5EF4-FFF2-40B4-BE49-F238E27FC236}">
                    <a16:creationId xmlns:a16="http://schemas.microsoft.com/office/drawing/2014/main" id="{AE915133-AB01-604A-9205-6CDF6EBF0277}"/>
                  </a:ext>
                </a:extLst>
              </p:cNvPr>
              <p:cNvSpPr/>
              <p:nvPr/>
            </p:nvSpPr>
            <p:spPr>
              <a:xfrm>
                <a:off x="4503285" y="4121755"/>
                <a:ext cx="163965" cy="1125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grpSp>
      </p:grpSp>
      <p:pic>
        <p:nvPicPr>
          <p:cNvPr id="17" name="Picture 16">
            <a:extLst>
              <a:ext uri="{FF2B5EF4-FFF2-40B4-BE49-F238E27FC236}">
                <a16:creationId xmlns:a16="http://schemas.microsoft.com/office/drawing/2014/main" id="{F42AC3D8-F884-F848-B527-6141583AB999}"/>
              </a:ext>
            </a:extLst>
          </p:cNvPr>
          <p:cNvPicPr>
            <a:picLocks noChangeAspect="1"/>
          </p:cNvPicPr>
          <p:nvPr/>
        </p:nvPicPr>
        <p:blipFill rotWithShape="1">
          <a:blip r:embed="rId5"/>
          <a:srcRect r="55139"/>
          <a:stretch/>
        </p:blipFill>
        <p:spPr>
          <a:xfrm>
            <a:off x="94041" y="5003542"/>
            <a:ext cx="1492510" cy="704446"/>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7B06AC1A-028A-614B-9FD4-D5C3E06B042A}"/>
              </a:ext>
            </a:extLst>
          </p:cNvPr>
          <p:cNvSpPr txBox="1"/>
          <p:nvPr/>
        </p:nvSpPr>
        <p:spPr>
          <a:xfrm>
            <a:off x="5862346" y="5521710"/>
            <a:ext cx="1334741" cy="253916"/>
          </a:xfrm>
          <a:prstGeom prst="rect">
            <a:avLst/>
          </a:prstGeom>
          <a:noFill/>
        </p:spPr>
        <p:txBody>
          <a:bodyPr wrap="square" rtlCol="0">
            <a:spAutoFit/>
          </a:bodyPr>
          <a:lstStyle>
            <a:defPPr>
              <a:defRPr lang="en-US"/>
            </a:defPPr>
            <a:lvl1pPr>
              <a:defRPr sz="700" i="1"/>
            </a:lvl1pPr>
          </a:lstStyle>
          <a:p>
            <a:pPr defTabSz="685800"/>
            <a:r>
              <a:rPr lang="en-US" sz="525" dirty="0">
                <a:solidFill>
                  <a:prstClr val="black"/>
                </a:solidFill>
                <a:latin typeface="Calibri" panose="020F0502020204030204"/>
              </a:rPr>
              <a:t>Credit:  Diana Chu, San Francisco State </a:t>
            </a:r>
            <a:r>
              <a:rPr lang="en-US" sz="525" dirty="0" err="1">
                <a:solidFill>
                  <a:prstClr val="black"/>
                </a:solidFill>
                <a:latin typeface="Calibri" panose="020F0502020204030204"/>
              </a:rPr>
              <a:t>Univ</a:t>
            </a:r>
            <a:endParaRPr lang="en-US" sz="525"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186DDD0F-C755-B640-8CEC-F1699CAE56B1}"/>
              </a:ext>
            </a:extLst>
          </p:cNvPr>
          <p:cNvSpPr txBox="1"/>
          <p:nvPr/>
        </p:nvSpPr>
        <p:spPr>
          <a:xfrm>
            <a:off x="1570726" y="5469311"/>
            <a:ext cx="1406597" cy="253916"/>
          </a:xfrm>
          <a:prstGeom prst="rect">
            <a:avLst/>
          </a:prstGeom>
          <a:noFill/>
        </p:spPr>
        <p:txBody>
          <a:bodyPr wrap="square" rtlCol="0">
            <a:spAutoFit/>
          </a:bodyPr>
          <a:lstStyle/>
          <a:p>
            <a:pPr defTabSz="685800"/>
            <a:r>
              <a:rPr lang="en-US" sz="525" i="1" dirty="0">
                <a:solidFill>
                  <a:prstClr val="black"/>
                </a:solidFill>
                <a:latin typeface="Calibri" panose="020F0502020204030204"/>
              </a:rPr>
              <a:t>Credit:  Beckman Institute for Advanced    Science and Technology</a:t>
            </a:r>
          </a:p>
        </p:txBody>
      </p:sp>
      <p:sp>
        <p:nvSpPr>
          <p:cNvPr id="20" name="Rectangle 19">
            <a:hlinkClick r:id="rId6"/>
            <a:extLst>
              <a:ext uri="{FF2B5EF4-FFF2-40B4-BE49-F238E27FC236}">
                <a16:creationId xmlns:a16="http://schemas.microsoft.com/office/drawing/2014/main" id="{087810A9-6ED1-3B42-9345-D2DD989AA31E}"/>
              </a:ext>
            </a:extLst>
          </p:cNvPr>
          <p:cNvSpPr/>
          <p:nvPr/>
        </p:nvSpPr>
        <p:spPr>
          <a:xfrm>
            <a:off x="2702408" y="1319461"/>
            <a:ext cx="3943904" cy="276999"/>
          </a:xfrm>
          <a:prstGeom prst="rect">
            <a:avLst/>
          </a:prstGeom>
        </p:spPr>
        <p:txBody>
          <a:bodyPr wrap="square">
            <a:spAutoFit/>
          </a:bodyPr>
          <a:lstStyle/>
          <a:p>
            <a:pPr defTabSz="685800"/>
            <a:r>
              <a:rPr lang="en-US" sz="1200" dirty="0">
                <a:solidFill>
                  <a:prstClr val="black"/>
                </a:solidFill>
                <a:latin typeface="Calibri" panose="020F0502020204030204"/>
                <a:hlinkClick r:id="rId6"/>
              </a:rPr>
              <a:t>https://www.nsf.gov/funding/programs.jsp?org=MCB</a:t>
            </a:r>
            <a:endParaRPr lang="en-US" sz="1200" dirty="0">
              <a:solidFill>
                <a:prstClr val="black"/>
              </a:solidFill>
              <a:latin typeface="Calibri" panose="020F0502020204030204"/>
            </a:endParaRPr>
          </a:p>
        </p:txBody>
      </p:sp>
      <p:pic>
        <p:nvPicPr>
          <p:cNvPr id="22" name="Picture 21">
            <a:extLst>
              <a:ext uri="{FF2B5EF4-FFF2-40B4-BE49-F238E27FC236}">
                <a16:creationId xmlns:a16="http://schemas.microsoft.com/office/drawing/2014/main" id="{9CF7F3CF-4641-6A45-82F4-0EB2F8E104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658" y="811707"/>
            <a:ext cx="753790" cy="757730"/>
          </a:xfrm>
          <a:prstGeom prst="rect">
            <a:avLst/>
          </a:prstGeom>
        </p:spPr>
      </p:pic>
      <p:sp>
        <p:nvSpPr>
          <p:cNvPr id="23" name="Rectangle 2">
            <a:extLst>
              <a:ext uri="{FF2B5EF4-FFF2-40B4-BE49-F238E27FC236}">
                <a16:creationId xmlns:a16="http://schemas.microsoft.com/office/drawing/2014/main" id="{819FD15F-08E6-064A-AE88-A0BB7988ABDD}"/>
              </a:ext>
            </a:extLst>
          </p:cNvPr>
          <p:cNvSpPr>
            <a:spLocks noChangeArrowheads="1"/>
          </p:cNvSpPr>
          <p:nvPr/>
        </p:nvSpPr>
        <p:spPr bwMode="auto">
          <a:xfrm>
            <a:off x="4737727" y="3396846"/>
            <a:ext cx="436532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685800"/>
            <a:r>
              <a:rPr lang="en-US" sz="1200" b="1" dirty="0">
                <a:solidFill>
                  <a:prstClr val="black"/>
                </a:solidFill>
                <a:latin typeface="Calibri" panose="020F0502020204030204" pitchFamily="34" charset="0"/>
                <a:cs typeface="Calibri" panose="020F0502020204030204" pitchFamily="34" charset="0"/>
              </a:rPr>
              <a:t>The </a:t>
            </a:r>
            <a:r>
              <a:rPr lang="en-US" sz="1200" b="1" dirty="0">
                <a:solidFill>
                  <a:srgbClr val="FF0000"/>
                </a:solidFill>
                <a:latin typeface="Calibri" panose="020F0502020204030204" pitchFamily="34" charset="0"/>
                <a:cs typeface="Calibri" panose="020F0502020204030204" pitchFamily="34" charset="0"/>
              </a:rPr>
              <a:t>Cellular Dynamics and Function </a:t>
            </a:r>
            <a:r>
              <a:rPr lang="en-US" sz="1200" b="1" dirty="0">
                <a:solidFill>
                  <a:prstClr val="black"/>
                </a:solidFill>
                <a:latin typeface="Calibri" panose="020F0502020204030204" pitchFamily="34" charset="0"/>
                <a:cs typeface="Calibri" panose="020F0502020204030204" pitchFamily="34" charset="0"/>
              </a:rPr>
              <a:t>cluster supports theory-driven </a:t>
            </a:r>
            <a:r>
              <a:rPr lang="en-US" sz="1200" b="1" u="sng" dirty="0">
                <a:solidFill>
                  <a:prstClr val="black"/>
                </a:solidFill>
                <a:latin typeface="Calibri" panose="020F0502020204030204" pitchFamily="34" charset="0"/>
                <a:cs typeface="Calibri" panose="020F0502020204030204" pitchFamily="34" charset="0"/>
              </a:rPr>
              <a:t>research using physical, chemical, mathematical and computational approaches for integrative insight into cellular functions. </a:t>
            </a:r>
          </a:p>
          <a:p>
            <a:pPr defTabSz="685800"/>
            <a:r>
              <a:rPr lang="en-US" sz="1200" b="1" i="1" dirty="0">
                <a:solidFill>
                  <a:prstClr val="black"/>
                </a:solidFill>
                <a:latin typeface="Calibri" panose="020F0502020204030204" pitchFamily="34" charset="0"/>
                <a:cs typeface="Calibri" panose="020F0502020204030204" pitchFamily="34" charset="0"/>
              </a:rPr>
              <a:t>Areas of interest include: </a:t>
            </a:r>
            <a:r>
              <a:rPr lang="en-US" sz="1200" b="1" dirty="0">
                <a:solidFill>
                  <a:prstClr val="black"/>
                </a:solidFill>
                <a:latin typeface="Calibri" panose="020F0502020204030204" pitchFamily="34" charset="0"/>
                <a:cs typeface="Calibri" panose="020F0502020204030204" pitchFamily="34" charset="0"/>
              </a:rPr>
              <a:t>Predictive understanding of the behavior of living cells; Evolutionary approaches to rules governing cellular functions; Integration of function with emerging cellular properties across spatiotemporal scales.</a:t>
            </a:r>
          </a:p>
        </p:txBody>
      </p:sp>
      <p:sp>
        <p:nvSpPr>
          <p:cNvPr id="24" name="Rectangle 23">
            <a:extLst>
              <a:ext uri="{FF2B5EF4-FFF2-40B4-BE49-F238E27FC236}">
                <a16:creationId xmlns:a16="http://schemas.microsoft.com/office/drawing/2014/main" id="{2A168532-6057-4442-936A-98AF44799F63}"/>
              </a:ext>
            </a:extLst>
          </p:cNvPr>
          <p:cNvSpPr/>
          <p:nvPr/>
        </p:nvSpPr>
        <p:spPr>
          <a:xfrm>
            <a:off x="302350" y="1649738"/>
            <a:ext cx="4112186" cy="1569660"/>
          </a:xfrm>
          <a:prstGeom prst="rect">
            <a:avLst/>
          </a:prstGeom>
        </p:spPr>
        <p:txBody>
          <a:bodyPr wrap="square">
            <a:spAutoFit/>
          </a:bodyPr>
          <a:lstStyle/>
          <a:p>
            <a:pPr defTabSz="685800"/>
            <a:r>
              <a:rPr lang="en-US" sz="1200" b="1" dirty="0">
                <a:solidFill>
                  <a:prstClr val="black"/>
                </a:solidFill>
                <a:latin typeface="Calibri" panose="020F0502020204030204" pitchFamily="34" charset="0"/>
                <a:cs typeface="Calibri" panose="020F0502020204030204" pitchFamily="34" charset="0"/>
              </a:rPr>
              <a:t>The </a:t>
            </a:r>
            <a:r>
              <a:rPr lang="en-US" sz="1200" b="1" dirty="0">
                <a:solidFill>
                  <a:srgbClr val="FF0000"/>
                </a:solidFill>
                <a:latin typeface="Calibri" panose="020F0502020204030204" pitchFamily="34" charset="0"/>
                <a:cs typeface="Calibri" panose="020F0502020204030204" pitchFamily="34" charset="0"/>
              </a:rPr>
              <a:t>Genetic Mechanisms </a:t>
            </a:r>
            <a:r>
              <a:rPr lang="en-US" sz="1200" b="1" dirty="0">
                <a:solidFill>
                  <a:prstClr val="black"/>
                </a:solidFill>
                <a:latin typeface="Calibri" panose="020F0502020204030204" pitchFamily="34" charset="0"/>
                <a:cs typeface="Calibri" panose="020F0502020204030204" pitchFamily="34" charset="0"/>
              </a:rPr>
              <a:t>cluster supports inventive, quantitative </a:t>
            </a:r>
            <a:r>
              <a:rPr lang="en-US" sz="1200" b="1" u="sng" dirty="0">
                <a:solidFill>
                  <a:prstClr val="black"/>
                </a:solidFill>
                <a:latin typeface="Calibri" panose="020F0502020204030204" pitchFamily="34" charset="0"/>
                <a:cs typeface="Calibri" panose="020F0502020204030204" pitchFamily="34" charset="0"/>
              </a:rPr>
              <a:t>research on the structure, dynamics, function and evolution of genes and genomes</a:t>
            </a:r>
            <a:r>
              <a:rPr lang="en-US" sz="1200" b="1" dirty="0">
                <a:solidFill>
                  <a:prstClr val="black"/>
                </a:solidFill>
                <a:latin typeface="Calibri" panose="020F0502020204030204" pitchFamily="34" charset="0"/>
                <a:cs typeface="Calibri" panose="020F0502020204030204" pitchFamily="34" charset="0"/>
              </a:rPr>
              <a:t> from diverse organisms.</a:t>
            </a:r>
          </a:p>
          <a:p>
            <a:pPr defTabSz="685800"/>
            <a:r>
              <a:rPr lang="en-US" sz="1200" b="1" i="1" dirty="0">
                <a:solidFill>
                  <a:prstClr val="black"/>
                </a:solidFill>
                <a:latin typeface="Calibri" panose="020F0502020204030204" pitchFamily="34" charset="0"/>
                <a:cs typeface="Calibri" panose="020F0502020204030204" pitchFamily="34" charset="0"/>
              </a:rPr>
              <a:t>Areas of interest include: </a:t>
            </a:r>
            <a:r>
              <a:rPr lang="en-US" sz="1200" b="1" dirty="0">
                <a:solidFill>
                  <a:prstClr val="black"/>
                </a:solidFill>
                <a:latin typeface="Calibri" panose="020F0502020204030204" pitchFamily="34" charset="0"/>
                <a:cs typeface="Calibri" panose="020F0502020204030204" pitchFamily="34" charset="0"/>
              </a:rPr>
              <a:t>Chromatin- and RNA-mediated regulatory mechanisms; Dynamics and spatiotemporal coordination of genome replication, repair, chromatin modification, transcription, and translation; Origin and evolution DNA, RNA and proteins.</a:t>
            </a:r>
          </a:p>
        </p:txBody>
      </p:sp>
      <p:sp>
        <p:nvSpPr>
          <p:cNvPr id="25" name="Rectangle 6">
            <a:extLst>
              <a:ext uri="{FF2B5EF4-FFF2-40B4-BE49-F238E27FC236}">
                <a16:creationId xmlns:a16="http://schemas.microsoft.com/office/drawing/2014/main" id="{D27EDA41-C13F-A94F-A59F-A1B72E07183A}"/>
              </a:ext>
            </a:extLst>
          </p:cNvPr>
          <p:cNvSpPr>
            <a:spLocks noChangeArrowheads="1"/>
          </p:cNvSpPr>
          <p:nvPr/>
        </p:nvSpPr>
        <p:spPr bwMode="auto">
          <a:xfrm>
            <a:off x="4799885" y="1641594"/>
            <a:ext cx="417162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685800"/>
            <a:r>
              <a:rPr lang="en-US" sz="1200" b="1" dirty="0">
                <a:solidFill>
                  <a:prstClr val="black"/>
                </a:solidFill>
                <a:latin typeface="Calibri" panose="020F0502020204030204" pitchFamily="34" charset="0"/>
                <a:cs typeface="Calibri" panose="020F0502020204030204" pitchFamily="34" charset="0"/>
              </a:rPr>
              <a:t>The </a:t>
            </a:r>
            <a:r>
              <a:rPr lang="en-US" sz="1200" b="1" dirty="0">
                <a:solidFill>
                  <a:srgbClr val="FF0000"/>
                </a:solidFill>
                <a:latin typeface="Calibri" panose="020F0502020204030204" pitchFamily="34" charset="0"/>
                <a:cs typeface="Calibri" panose="020F0502020204030204" pitchFamily="34" charset="0"/>
              </a:rPr>
              <a:t>Molecular Biophysics </a:t>
            </a:r>
            <a:r>
              <a:rPr lang="en-US" sz="1200" b="1" dirty="0">
                <a:solidFill>
                  <a:prstClr val="black"/>
                </a:solidFill>
                <a:latin typeface="Calibri" panose="020F0502020204030204" pitchFamily="34" charset="0"/>
                <a:cs typeface="Calibri" panose="020F0502020204030204" pitchFamily="34" charset="0"/>
              </a:rPr>
              <a:t>cluster supports fundamental </a:t>
            </a:r>
            <a:r>
              <a:rPr lang="en-US" sz="1200" b="1" u="sng" dirty="0">
                <a:solidFill>
                  <a:prstClr val="black"/>
                </a:solidFill>
                <a:latin typeface="Calibri" panose="020F0502020204030204" pitchFamily="34" charset="0"/>
                <a:cs typeface="Calibri" panose="020F0502020204030204" pitchFamily="34" charset="0"/>
              </a:rPr>
              <a:t>research on the interplay between structure, dynamics and function of biomolecules</a:t>
            </a:r>
            <a:r>
              <a:rPr lang="en-US" sz="1200" b="1" dirty="0">
                <a:solidFill>
                  <a:prstClr val="black"/>
                </a:solidFill>
                <a:latin typeface="Calibri" panose="020F0502020204030204" pitchFamily="34" charset="0"/>
                <a:cs typeface="Calibri" panose="020F0502020204030204" pitchFamily="34" charset="0"/>
              </a:rPr>
              <a:t>, and the principles governing their interactions, mechanisms and regulation.</a:t>
            </a:r>
          </a:p>
          <a:p>
            <a:pPr defTabSz="685800"/>
            <a:r>
              <a:rPr lang="en-US" sz="1200" b="1" i="1" dirty="0">
                <a:solidFill>
                  <a:prstClr val="black"/>
                </a:solidFill>
                <a:latin typeface="Calibri" panose="020F0502020204030204" pitchFamily="34" charset="0"/>
                <a:cs typeface="Calibri" panose="020F0502020204030204" pitchFamily="34" charset="0"/>
              </a:rPr>
              <a:t>Areas of interest include: </a:t>
            </a:r>
            <a:r>
              <a:rPr lang="en-US" sz="1200" b="1" dirty="0">
                <a:solidFill>
                  <a:prstClr val="black"/>
                </a:solidFill>
                <a:latin typeface="Calibri" panose="020F0502020204030204" pitchFamily="34" charset="0"/>
                <a:cs typeface="Calibri" panose="020F0502020204030204" pitchFamily="34" charset="0"/>
              </a:rPr>
              <a:t>Large scale computations with experimental constraints; Development of multiple time- and length-scale molecular dynamics that inform function; Structures and interactions of large biological assemblies in atomic or molecular detail.</a:t>
            </a:r>
          </a:p>
          <a:p>
            <a:pPr defTabSz="685800"/>
            <a:endParaRPr lang="en-US" sz="1200" b="1" dirty="0">
              <a:solidFill>
                <a:prstClr val="black"/>
              </a:solidFill>
              <a:latin typeface="Calibri" panose="020F0502020204030204" pitchFamily="34" charset="0"/>
              <a:cs typeface="Calibri" panose="020F0502020204030204" pitchFamily="34" charset="0"/>
            </a:endParaRPr>
          </a:p>
        </p:txBody>
      </p:sp>
      <p:sp>
        <p:nvSpPr>
          <p:cNvPr id="26" name="Rectangle 7">
            <a:extLst>
              <a:ext uri="{FF2B5EF4-FFF2-40B4-BE49-F238E27FC236}">
                <a16:creationId xmlns:a16="http://schemas.microsoft.com/office/drawing/2014/main" id="{F8A5C363-7CE5-164E-805C-E8876611B9FB}"/>
              </a:ext>
            </a:extLst>
          </p:cNvPr>
          <p:cNvSpPr>
            <a:spLocks noChangeArrowheads="1"/>
          </p:cNvSpPr>
          <p:nvPr/>
        </p:nvSpPr>
        <p:spPr bwMode="auto">
          <a:xfrm>
            <a:off x="243438" y="3243096"/>
            <a:ext cx="4192345" cy="1754326"/>
          </a:xfrm>
          <a:custGeom>
            <a:avLst/>
            <a:gdLst>
              <a:gd name="connsiteX0" fmla="*/ 0 w 4192345"/>
              <a:gd name="connsiteY0" fmla="*/ 0 h 1754326"/>
              <a:gd name="connsiteX1" fmla="*/ 556983 w 4192345"/>
              <a:gd name="connsiteY1" fmla="*/ 0 h 1754326"/>
              <a:gd name="connsiteX2" fmla="*/ 1030119 w 4192345"/>
              <a:gd name="connsiteY2" fmla="*/ 0 h 1754326"/>
              <a:gd name="connsiteX3" fmla="*/ 1712872 w 4192345"/>
              <a:gd name="connsiteY3" fmla="*/ 0 h 1754326"/>
              <a:gd name="connsiteX4" fmla="*/ 2269855 w 4192345"/>
              <a:gd name="connsiteY4" fmla="*/ 0 h 1754326"/>
              <a:gd name="connsiteX5" fmla="*/ 2826838 w 4192345"/>
              <a:gd name="connsiteY5" fmla="*/ 0 h 1754326"/>
              <a:gd name="connsiteX6" fmla="*/ 3509592 w 4192345"/>
              <a:gd name="connsiteY6" fmla="*/ 0 h 1754326"/>
              <a:gd name="connsiteX7" fmla="*/ 4192345 w 4192345"/>
              <a:gd name="connsiteY7" fmla="*/ 0 h 1754326"/>
              <a:gd name="connsiteX8" fmla="*/ 4192345 w 4192345"/>
              <a:gd name="connsiteY8" fmla="*/ 619862 h 1754326"/>
              <a:gd name="connsiteX9" fmla="*/ 4192345 w 4192345"/>
              <a:gd name="connsiteY9" fmla="*/ 1169551 h 1754326"/>
              <a:gd name="connsiteX10" fmla="*/ 4192345 w 4192345"/>
              <a:gd name="connsiteY10" fmla="*/ 1754326 h 1754326"/>
              <a:gd name="connsiteX11" fmla="*/ 3593439 w 4192345"/>
              <a:gd name="connsiteY11" fmla="*/ 1754326 h 1754326"/>
              <a:gd name="connsiteX12" fmla="*/ 3036456 w 4192345"/>
              <a:gd name="connsiteY12" fmla="*/ 1754326 h 1754326"/>
              <a:gd name="connsiteX13" fmla="*/ 2353702 w 4192345"/>
              <a:gd name="connsiteY13" fmla="*/ 1754326 h 1754326"/>
              <a:gd name="connsiteX14" fmla="*/ 1670949 w 4192345"/>
              <a:gd name="connsiteY14" fmla="*/ 1754326 h 1754326"/>
              <a:gd name="connsiteX15" fmla="*/ 1155889 w 4192345"/>
              <a:gd name="connsiteY15" fmla="*/ 1754326 h 1754326"/>
              <a:gd name="connsiteX16" fmla="*/ 556983 w 4192345"/>
              <a:gd name="connsiteY16" fmla="*/ 1754326 h 1754326"/>
              <a:gd name="connsiteX17" fmla="*/ 0 w 4192345"/>
              <a:gd name="connsiteY17" fmla="*/ 1754326 h 1754326"/>
              <a:gd name="connsiteX18" fmla="*/ 0 w 4192345"/>
              <a:gd name="connsiteY18" fmla="*/ 1169551 h 1754326"/>
              <a:gd name="connsiteX19" fmla="*/ 0 w 4192345"/>
              <a:gd name="connsiteY19" fmla="*/ 619862 h 1754326"/>
              <a:gd name="connsiteX20" fmla="*/ 0 w 4192345"/>
              <a:gd name="connsiteY20"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92345" h="1754326" extrusionOk="0">
                <a:moveTo>
                  <a:pt x="0" y="0"/>
                </a:moveTo>
                <a:cubicBezTo>
                  <a:pt x="154956" y="-54354"/>
                  <a:pt x="300712" y="38903"/>
                  <a:pt x="556983" y="0"/>
                </a:cubicBezTo>
                <a:cubicBezTo>
                  <a:pt x="813254" y="-38903"/>
                  <a:pt x="869504" y="25886"/>
                  <a:pt x="1030119" y="0"/>
                </a:cubicBezTo>
                <a:cubicBezTo>
                  <a:pt x="1190734" y="-25886"/>
                  <a:pt x="1415472" y="12094"/>
                  <a:pt x="1712872" y="0"/>
                </a:cubicBezTo>
                <a:cubicBezTo>
                  <a:pt x="2010272" y="-12094"/>
                  <a:pt x="2153488" y="62577"/>
                  <a:pt x="2269855" y="0"/>
                </a:cubicBezTo>
                <a:cubicBezTo>
                  <a:pt x="2386222" y="-62577"/>
                  <a:pt x="2635726" y="25041"/>
                  <a:pt x="2826838" y="0"/>
                </a:cubicBezTo>
                <a:cubicBezTo>
                  <a:pt x="3017950" y="-25041"/>
                  <a:pt x="3181442" y="15280"/>
                  <a:pt x="3509592" y="0"/>
                </a:cubicBezTo>
                <a:cubicBezTo>
                  <a:pt x="3837742" y="-15280"/>
                  <a:pt x="4046239" y="57861"/>
                  <a:pt x="4192345" y="0"/>
                </a:cubicBezTo>
                <a:cubicBezTo>
                  <a:pt x="4254601" y="289278"/>
                  <a:pt x="4192320" y="493121"/>
                  <a:pt x="4192345" y="619862"/>
                </a:cubicBezTo>
                <a:cubicBezTo>
                  <a:pt x="4192370" y="746603"/>
                  <a:pt x="4171848" y="947534"/>
                  <a:pt x="4192345" y="1169551"/>
                </a:cubicBezTo>
                <a:cubicBezTo>
                  <a:pt x="4212842" y="1391568"/>
                  <a:pt x="4156342" y="1501780"/>
                  <a:pt x="4192345" y="1754326"/>
                </a:cubicBezTo>
                <a:cubicBezTo>
                  <a:pt x="3986069" y="1785183"/>
                  <a:pt x="3845512" y="1732104"/>
                  <a:pt x="3593439" y="1754326"/>
                </a:cubicBezTo>
                <a:cubicBezTo>
                  <a:pt x="3341366" y="1776548"/>
                  <a:pt x="3203026" y="1714590"/>
                  <a:pt x="3036456" y="1754326"/>
                </a:cubicBezTo>
                <a:cubicBezTo>
                  <a:pt x="2869886" y="1794062"/>
                  <a:pt x="2506774" y="1694730"/>
                  <a:pt x="2353702" y="1754326"/>
                </a:cubicBezTo>
                <a:cubicBezTo>
                  <a:pt x="2200630" y="1813922"/>
                  <a:pt x="1887202" y="1709432"/>
                  <a:pt x="1670949" y="1754326"/>
                </a:cubicBezTo>
                <a:cubicBezTo>
                  <a:pt x="1454696" y="1799220"/>
                  <a:pt x="1387888" y="1699725"/>
                  <a:pt x="1155889" y="1754326"/>
                </a:cubicBezTo>
                <a:cubicBezTo>
                  <a:pt x="923890" y="1808927"/>
                  <a:pt x="709412" y="1696672"/>
                  <a:pt x="556983" y="1754326"/>
                </a:cubicBezTo>
                <a:cubicBezTo>
                  <a:pt x="404554" y="1811980"/>
                  <a:pt x="203415" y="1694980"/>
                  <a:pt x="0" y="1754326"/>
                </a:cubicBezTo>
                <a:cubicBezTo>
                  <a:pt x="-35964" y="1614240"/>
                  <a:pt x="67005" y="1295683"/>
                  <a:pt x="0" y="1169551"/>
                </a:cubicBezTo>
                <a:cubicBezTo>
                  <a:pt x="-67005" y="1043419"/>
                  <a:pt x="23199" y="759156"/>
                  <a:pt x="0" y="619862"/>
                </a:cubicBezTo>
                <a:cubicBezTo>
                  <a:pt x="-23199" y="480568"/>
                  <a:pt x="12963" y="299854"/>
                  <a:pt x="0" y="0"/>
                </a:cubicBezTo>
                <a:close/>
              </a:path>
            </a:pathLst>
          </a:custGeom>
          <a:noFill/>
          <a:ln w="28575">
            <a:solidFill>
              <a:srgbClr val="C00000"/>
            </a:solidFill>
            <a:prstDash val="sysDot"/>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685800"/>
            <a:r>
              <a:rPr lang="en-US" sz="1200" b="1" dirty="0">
                <a:solidFill>
                  <a:prstClr val="black"/>
                </a:solidFill>
                <a:latin typeface="Calibri" panose="020F0502020204030204" pitchFamily="34" charset="0"/>
                <a:cs typeface="Calibri" panose="020F0502020204030204" pitchFamily="34" charset="0"/>
              </a:rPr>
              <a:t>The </a:t>
            </a:r>
            <a:r>
              <a:rPr lang="en-US" sz="1200" b="1" dirty="0">
                <a:solidFill>
                  <a:srgbClr val="FF0000"/>
                </a:solidFill>
                <a:latin typeface="Calibri" panose="020F0502020204030204" pitchFamily="34" charset="0"/>
                <a:cs typeface="Calibri" panose="020F0502020204030204" pitchFamily="34" charset="0"/>
              </a:rPr>
              <a:t>Systems and Synthetic Biology </a:t>
            </a:r>
            <a:r>
              <a:rPr lang="en-US" sz="1200" b="1" dirty="0">
                <a:solidFill>
                  <a:prstClr val="black"/>
                </a:solidFill>
                <a:latin typeface="Calibri" panose="020F0502020204030204" pitchFamily="34" charset="0"/>
                <a:cs typeface="Calibri" panose="020F0502020204030204" pitchFamily="34" charset="0"/>
              </a:rPr>
              <a:t>cluster supports experimental and computational </a:t>
            </a:r>
            <a:r>
              <a:rPr lang="en-US" sz="1200" b="1" u="sng" dirty="0">
                <a:solidFill>
                  <a:prstClr val="black"/>
                </a:solidFill>
                <a:latin typeface="Calibri" panose="020F0502020204030204" pitchFamily="34" charset="0"/>
                <a:cs typeface="Calibri" panose="020F0502020204030204" pitchFamily="34" charset="0"/>
              </a:rPr>
              <a:t>research aimed at understanding complex interactions within biological systems across different scales,</a:t>
            </a:r>
            <a:r>
              <a:rPr lang="en-US" sz="1200" b="1" dirty="0">
                <a:solidFill>
                  <a:prstClr val="black"/>
                </a:solidFill>
                <a:latin typeface="Calibri" panose="020F0502020204030204" pitchFamily="34" charset="0"/>
                <a:cs typeface="Calibri" panose="020F0502020204030204" pitchFamily="34" charset="0"/>
              </a:rPr>
              <a:t> facilitated by the use of novel tools in systems and synthetic biology.</a:t>
            </a:r>
          </a:p>
          <a:p>
            <a:pPr defTabSz="685800"/>
            <a:r>
              <a:rPr lang="en-US" sz="1200" b="1" i="1" dirty="0">
                <a:solidFill>
                  <a:prstClr val="black"/>
                </a:solidFill>
                <a:latin typeface="Calibri" panose="020F0502020204030204" pitchFamily="34" charset="0"/>
                <a:cs typeface="Calibri" panose="020F0502020204030204" pitchFamily="34" charset="0"/>
              </a:rPr>
              <a:t>Areas of interest include: </a:t>
            </a:r>
            <a:r>
              <a:rPr lang="en-US" sz="1200" b="1" dirty="0">
                <a:solidFill>
                  <a:prstClr val="black"/>
                </a:solidFill>
                <a:latin typeface="Calibri" panose="020F0502020204030204" pitchFamily="34" charset="0"/>
                <a:cs typeface="Calibri" panose="020F0502020204030204" pitchFamily="34" charset="0"/>
              </a:rPr>
              <a:t>Mechanistic modeling of regulatory, signaling, and metabolic networks; The origins of life, the minimal cell and emergent behaviors; Novel tool development; Molecular to system-wide scale rules of assembly and function.</a:t>
            </a:r>
          </a:p>
        </p:txBody>
      </p:sp>
    </p:spTree>
    <p:extLst>
      <p:ext uri="{BB962C8B-B14F-4D97-AF65-F5344CB8AC3E}">
        <p14:creationId xmlns:p14="http://schemas.microsoft.com/office/powerpoint/2010/main" val="60266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1000" fill="hold"/>
                                        <p:tgtEl>
                                          <p:spTgt spid="25"/>
                                        </p:tgtEl>
                                        <p:attrNameLst>
                                          <p:attrName>style.color</p:attrName>
                                        </p:attrNameLst>
                                      </p:cBhvr>
                                      <p:to>
                                        <a:srgbClr val="C8C8CD"/>
                                      </p:to>
                                    </p:animClr>
                                  </p:childTnLst>
                                </p:cTn>
                              </p:par>
                              <p:par>
                                <p:cTn id="9" presetID="3" presetClass="emph" presetSubtype="2" fill="hold" grpId="0" nodeType="withEffect">
                                  <p:stCondLst>
                                    <p:cond delay="0"/>
                                  </p:stCondLst>
                                  <p:childTnLst>
                                    <p:animClr clrSpc="rgb" dir="cw">
                                      <p:cBhvr override="childStyle">
                                        <p:cTn id="10" dur="2000" fill="hold"/>
                                        <p:tgtEl>
                                          <p:spTgt spid="23"/>
                                        </p:tgtEl>
                                        <p:attrNameLst>
                                          <p:attrName>style.color</p:attrName>
                                        </p:attrNameLst>
                                      </p:cBhvr>
                                      <p:to>
                                        <a:srgbClr val="C8C8CD"/>
                                      </p:to>
                                    </p:animClr>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ChangeArrowheads="1"/>
          </p:cNvSpPr>
          <p:nvPr/>
        </p:nvSpPr>
        <p:spPr bwMode="auto">
          <a:xfrm>
            <a:off x="1526396" y="1510517"/>
            <a:ext cx="6114948" cy="438725"/>
          </a:xfrm>
          <a:prstGeom prst="rect">
            <a:avLst/>
          </a:prstGeom>
          <a:noFill/>
          <a:ln w="9525">
            <a:noFill/>
            <a:miter lim="800000"/>
            <a:headEnd/>
            <a:tailEnd/>
          </a:ln>
        </p:spPr>
        <p:txBody>
          <a:bodyPr anchor="ctr"/>
          <a:lstStyle/>
          <a:p>
            <a:pPr algn="ctr" defTabSz="685800" eaLnBrk="0" fontAlgn="base" hangingPunct="0">
              <a:spcBef>
                <a:spcPct val="0"/>
              </a:spcBef>
              <a:spcAft>
                <a:spcPct val="0"/>
              </a:spcAft>
            </a:pPr>
            <a:r>
              <a:rPr lang="en-US" sz="3000" b="1" dirty="0">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Calibri" panose="020F0502020204030204"/>
                <a:ea typeface="ＭＳ Ｐゴシック" charset="-128"/>
              </a:rPr>
              <a:t>NSF BIO/MCB Programs (ML-MSM)</a:t>
            </a:r>
          </a:p>
          <a:p>
            <a:pPr algn="ctr" defTabSz="685800" eaLnBrk="0" fontAlgn="base" hangingPunct="0">
              <a:spcBef>
                <a:spcPct val="0"/>
              </a:spcBef>
              <a:spcAft>
                <a:spcPct val="0"/>
              </a:spcAft>
            </a:pPr>
            <a:r>
              <a:rPr lang="en-US" sz="1350" b="1" dirty="0">
                <a:solidFill>
                  <a:srgbClr val="002060"/>
                </a:solidFill>
                <a:latin typeface="Calibri" panose="020F0502020204030204" pitchFamily="34" charset="0"/>
                <a:cs typeface="Calibri" panose="020F0502020204030204" pitchFamily="34" charset="0"/>
              </a:rPr>
              <a:t>NSF 18-585: MCB investigator-initiated research projects </a:t>
            </a:r>
            <a:r>
              <a:rPr lang="en-US" sz="1350" b="1" kern="0" dirty="0">
                <a:solidFill>
                  <a:srgbClr val="0000FF"/>
                </a:solidFill>
                <a:latin typeface="Calibri" panose="020F0502020204030204" pitchFamily="34" charset="0"/>
                <a:cs typeface="Calibri" panose="020F0502020204030204" pitchFamily="34" charset="0"/>
              </a:rPr>
              <a:t>**NO DEADLINES</a:t>
            </a:r>
            <a:endParaRPr lang="en-US" sz="1350" kern="0" dirty="0">
              <a:solidFill>
                <a:srgbClr val="0000FF"/>
              </a:solidFill>
              <a:latin typeface="Calibri" panose="020F0502020204030204" pitchFamily="34" charset="0"/>
              <a:cs typeface="Calibri" panose="020F0502020204030204" pitchFamily="34" charset="0"/>
            </a:endParaRPr>
          </a:p>
          <a:p>
            <a:pPr algn="ctr" defTabSz="685800" eaLnBrk="0" fontAlgn="base" hangingPunct="0">
              <a:spcBef>
                <a:spcPct val="0"/>
              </a:spcBef>
              <a:spcAft>
                <a:spcPct val="0"/>
              </a:spcAft>
            </a:pPr>
            <a:endParaRPr lang="en-US" sz="3000" b="1" dirty="0">
              <a:solidFill>
                <a:prstClr val="black"/>
              </a:solidFill>
              <a:latin typeface="Calibri" panose="020F0502020204030204" pitchFamily="34" charset="0"/>
              <a:cs typeface="Calibri" panose="020F0502020204030204" pitchFamily="34" charset="0"/>
            </a:endParaRPr>
          </a:p>
          <a:p>
            <a:pPr algn="ctr" defTabSz="685800" eaLnBrk="0" fontAlgn="base" hangingPunct="0">
              <a:spcBef>
                <a:spcPct val="0"/>
              </a:spcBef>
              <a:spcAft>
                <a:spcPct val="0"/>
              </a:spcAft>
            </a:pPr>
            <a:r>
              <a:rPr lang="en-US" sz="3000" b="1" dirty="0">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Calibri" panose="020F0502020204030204"/>
                <a:ea typeface="ＭＳ Ｐゴシック" charset="-128"/>
              </a:rPr>
              <a:t> </a:t>
            </a:r>
            <a:endParaRPr lang="en-US" sz="3000" b="1" dirty="0">
              <a:solidFill>
                <a:srgbClr val="0000FF"/>
              </a:solidFill>
              <a:latin typeface="Calibri" panose="020F0502020204030204"/>
              <a:ea typeface="ＭＳ Ｐゴシック" charset="-128"/>
            </a:endParaRPr>
          </a:p>
        </p:txBody>
      </p:sp>
      <p:sp>
        <p:nvSpPr>
          <p:cNvPr id="4" name="Rectangle 4"/>
          <p:cNvSpPr txBox="1">
            <a:spLocks noChangeArrowheads="1"/>
          </p:cNvSpPr>
          <p:nvPr/>
        </p:nvSpPr>
        <p:spPr bwMode="auto">
          <a:xfrm>
            <a:off x="452083" y="1665797"/>
            <a:ext cx="8239835" cy="323264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257175" indent="-257175" defTabSz="685800"/>
            <a:r>
              <a:rPr lang="en-US" sz="1800" b="1" dirty="0">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Calibri" panose="020F0502020204030204"/>
              </a:rPr>
              <a:t>Rules of Life Proposals (</a:t>
            </a:r>
            <a:r>
              <a:rPr lang="en-US" sz="1800" b="1" dirty="0" err="1">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Calibri" panose="020F0502020204030204"/>
              </a:rPr>
              <a:t>RoL</a:t>
            </a:r>
            <a:r>
              <a:rPr lang="en-US" sz="1800" b="1" dirty="0">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Calibri" panose="020F0502020204030204"/>
              </a:rPr>
              <a:t>; BIO) :  </a:t>
            </a:r>
            <a:r>
              <a:rPr lang="en-US" sz="1500" i="1" dirty="0">
                <a:solidFill>
                  <a:prstClr val="black"/>
                </a:solidFill>
                <a:latin typeface="Calibri" panose="020F0502020204030204"/>
              </a:rPr>
              <a:t>supports integrative research and training that identifies underlying general principles that operate across hierarchical levels of living systems</a:t>
            </a:r>
            <a:endParaRPr lang="en-US" sz="1500" b="1" i="1" dirty="0">
              <a:solidFill>
                <a:srgbClr val="0000FF"/>
              </a:solidFill>
              <a:latin typeface="Calibri" panose="020F0502020204030204"/>
            </a:endParaRPr>
          </a:p>
          <a:p>
            <a:pPr marL="462558" lvl="1" indent="-162521" defTabSz="685800">
              <a:spcAft>
                <a:spcPts val="281"/>
              </a:spcAft>
              <a:buFont typeface="Arial" panose="020B0604020202020204" pitchFamily="34" charset="0"/>
              <a:buChar char="•"/>
            </a:pPr>
            <a:r>
              <a:rPr lang="en-US" sz="1500" dirty="0">
                <a:solidFill>
                  <a:prstClr val="black"/>
                </a:solidFill>
                <a:latin typeface="Calibri" panose="020F0502020204030204"/>
              </a:rPr>
              <a:t>Engage or enable innovative approaches to fundamental questions in biology;</a:t>
            </a:r>
          </a:p>
          <a:p>
            <a:pPr marL="462558" lvl="1" indent="-162521" defTabSz="685800">
              <a:spcAft>
                <a:spcPts val="281"/>
              </a:spcAft>
              <a:buFont typeface="Arial" panose="020B0604020202020204" pitchFamily="34" charset="0"/>
              <a:buChar char="•"/>
            </a:pPr>
            <a:r>
              <a:rPr lang="en-US" sz="1500" dirty="0">
                <a:solidFill>
                  <a:prstClr val="black"/>
                </a:solidFill>
                <a:latin typeface="Calibri" panose="020F0502020204030204"/>
              </a:rPr>
              <a:t>Seek to discover, enable and/or test foundational principles (rules, theory) that explain or predict the emergence of complex phenomena in biology; and</a:t>
            </a:r>
          </a:p>
          <a:p>
            <a:pPr marL="462558" lvl="1" indent="-162521" defTabSz="685800">
              <a:spcAft>
                <a:spcPts val="281"/>
              </a:spcAft>
              <a:buFont typeface="Arial" panose="020B0604020202020204" pitchFamily="34" charset="0"/>
              <a:buChar char="•"/>
            </a:pPr>
            <a:r>
              <a:rPr lang="en-US" sz="1500" dirty="0">
                <a:solidFill>
                  <a:prstClr val="black"/>
                </a:solidFill>
                <a:latin typeface="Calibri" panose="020F0502020204030204"/>
              </a:rPr>
              <a:t>Integrative approaches that span levels of biological organization beyond a single BIO Division. </a:t>
            </a:r>
          </a:p>
          <a:p>
            <a:pPr marL="162521" indent="-162521" defTabSz="685800">
              <a:spcAft>
                <a:spcPts val="281"/>
              </a:spcAft>
              <a:buFont typeface="Arial" panose="020B0604020202020204" pitchFamily="34" charset="0"/>
              <a:buChar char="•"/>
            </a:pPr>
            <a:r>
              <a:rPr lang="en-US" sz="1500" b="1" dirty="0" err="1">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Calibri" panose="020F0502020204030204"/>
              </a:rPr>
              <a:t>MODels</a:t>
            </a:r>
            <a:r>
              <a:rPr lang="en-US" sz="1500" b="1" dirty="0">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Calibri" panose="020F0502020204030204"/>
              </a:rPr>
              <a:t> for Uncovering Rules and Unexpected Phenomena in Biological Systems (MODULUS; MCB/DMS)</a:t>
            </a:r>
          </a:p>
          <a:p>
            <a:pPr marL="560785" lvl="2" indent="-171450" defTabSz="685800"/>
            <a:r>
              <a:rPr lang="en-US" sz="1500" dirty="0">
                <a:solidFill>
                  <a:prstClr val="black"/>
                </a:solidFill>
                <a:latin typeface="Calibri" panose="020F0502020204030204"/>
              </a:rPr>
              <a:t>Novel mechanistic mathematical models to guide biological exploration and discovery of new rules in living systems</a:t>
            </a:r>
          </a:p>
          <a:p>
            <a:pPr marL="560785" lvl="2" indent="-171450" defTabSz="685800"/>
            <a:r>
              <a:rPr lang="en-US" sz="1500" dirty="0">
                <a:solidFill>
                  <a:prstClr val="black"/>
                </a:solidFill>
                <a:latin typeface="Calibri" panose="020F0502020204030204"/>
              </a:rPr>
              <a:t>Encourage new, substantive collaborations between mathematical and biological scientists</a:t>
            </a:r>
          </a:p>
          <a:p>
            <a:pPr marL="560785" lvl="2" indent="-171450" defTabSz="685800"/>
            <a:r>
              <a:rPr lang="en-US" sz="1500" b="1" dirty="0">
                <a:solidFill>
                  <a:srgbClr val="FF0000"/>
                </a:solidFill>
                <a:latin typeface="Calibri" panose="020F0502020204030204"/>
              </a:rPr>
              <a:t>Pushing the boundaries in SSB and </a:t>
            </a:r>
            <a:r>
              <a:rPr lang="en-US" sz="1500" b="1" dirty="0" err="1">
                <a:solidFill>
                  <a:srgbClr val="FF0000"/>
                </a:solidFill>
                <a:latin typeface="Calibri" panose="020F0502020204030204"/>
              </a:rPr>
              <a:t>MathBio</a:t>
            </a:r>
            <a:r>
              <a:rPr lang="en-US" sz="1500" b="1" dirty="0">
                <a:solidFill>
                  <a:srgbClr val="FF0000"/>
                </a:solidFill>
                <a:latin typeface="Calibri" panose="020F0502020204030204"/>
              </a:rPr>
              <a:t> programmatic areas</a:t>
            </a:r>
          </a:p>
          <a:p>
            <a:pPr marL="560785" lvl="2" indent="-171450" defTabSz="685800"/>
            <a:r>
              <a:rPr lang="en-US" sz="1500" b="1" dirty="0">
                <a:solidFill>
                  <a:prstClr val="black"/>
                </a:solidFill>
                <a:latin typeface="Calibri" panose="020F0502020204030204"/>
              </a:rPr>
              <a:t>MODULUS Proposal Submission</a:t>
            </a:r>
          </a:p>
          <a:p>
            <a:pPr marL="857250" lvl="2" indent="-171450" defTabSz="685800"/>
            <a:r>
              <a:rPr lang="en-US" sz="1200" b="1" dirty="0">
                <a:solidFill>
                  <a:prstClr val="black"/>
                </a:solidFill>
                <a:latin typeface="Calibri" panose="020F0502020204030204"/>
              </a:rPr>
              <a:t>Math Biology Program PD 18-7334  (September 5)  / MCB/SSB </a:t>
            </a:r>
            <a:r>
              <a:rPr lang="en-US" sz="1200" b="1" dirty="0">
                <a:solidFill>
                  <a:prstClr val="black"/>
                </a:solidFill>
                <a:latin typeface="Calibri" panose="020F0502020204030204" pitchFamily="34" charset="0"/>
                <a:cs typeface="Calibri" panose="020F0502020204030204" pitchFamily="34" charset="0"/>
              </a:rPr>
              <a:t>NSF 18-585 (Submission window - Anytime)</a:t>
            </a:r>
            <a:endParaRPr lang="en-US" sz="1200" b="1" dirty="0">
              <a:solidFill>
                <a:prstClr val="black"/>
              </a:solidFill>
              <a:latin typeface="Calibri" panose="020F0502020204030204"/>
            </a:endParaRPr>
          </a:p>
          <a:p>
            <a:pPr marL="857250" lvl="2" indent="-171450" defTabSz="685800"/>
            <a:r>
              <a:rPr lang="en-US" sz="1200" dirty="0">
                <a:solidFill>
                  <a:prstClr val="black"/>
                </a:solidFill>
                <a:latin typeface="Calibri" panose="020F0502020204030204"/>
              </a:rPr>
              <a:t>Submit prior to </a:t>
            </a:r>
            <a:r>
              <a:rPr lang="en-US" sz="1200" b="1" dirty="0">
                <a:solidFill>
                  <a:srgbClr val="C00000"/>
                </a:solidFill>
                <a:highlight>
                  <a:srgbClr val="FFFF00"/>
                </a:highlight>
                <a:latin typeface="Calibri" panose="020F0502020204030204"/>
              </a:rPr>
              <a:t>April 1</a:t>
            </a:r>
            <a:r>
              <a:rPr lang="en-US" sz="1200" b="1" baseline="30000" dirty="0">
                <a:solidFill>
                  <a:srgbClr val="C00000"/>
                </a:solidFill>
                <a:highlight>
                  <a:srgbClr val="FFFF00"/>
                </a:highlight>
                <a:latin typeface="Calibri" panose="020F0502020204030204"/>
              </a:rPr>
              <a:t>st</a:t>
            </a:r>
            <a:r>
              <a:rPr lang="en-US" sz="1200" b="1" dirty="0">
                <a:solidFill>
                  <a:srgbClr val="C00000"/>
                </a:solidFill>
                <a:highlight>
                  <a:srgbClr val="FFFF00"/>
                </a:highlight>
                <a:latin typeface="Calibri" panose="020F0502020204030204"/>
              </a:rPr>
              <a:t> 2020 for FY20 </a:t>
            </a:r>
            <a:r>
              <a:rPr lang="en-US" sz="1200" dirty="0">
                <a:solidFill>
                  <a:prstClr val="black"/>
                </a:solidFill>
                <a:latin typeface="Calibri" panose="020F0502020204030204"/>
              </a:rPr>
              <a:t>funding consideration / Include “MODULUS” in title</a:t>
            </a:r>
          </a:p>
          <a:p>
            <a:pPr marL="162521" indent="-162521" defTabSz="685800">
              <a:spcAft>
                <a:spcPts val="281"/>
              </a:spcAft>
              <a:buFont typeface="Arial" panose="020B0604020202020204" pitchFamily="34" charset="0"/>
              <a:buChar char="•"/>
            </a:pPr>
            <a:br>
              <a:rPr lang="en-US" sz="1500" b="1" dirty="0">
                <a:ln w="10541" cmpd="sng">
                  <a:solidFill>
                    <a:srgbClr val="BBE0E3">
                      <a:shade val="88000"/>
                      <a:satMod val="110000"/>
                    </a:srgbClr>
                  </a:solidFill>
                  <a:prstDash val="solid"/>
                </a:ln>
                <a:gradFill>
                  <a:gsLst>
                    <a:gs pos="0">
                      <a:srgbClr val="0070C0"/>
                    </a:gs>
                    <a:gs pos="50000">
                      <a:srgbClr val="9CB86E">
                        <a:lumMod val="67000"/>
                      </a:srgbClr>
                    </a:gs>
                    <a:gs pos="100000">
                      <a:srgbClr val="156B13"/>
                    </a:gs>
                  </a:gsLst>
                  <a:lin ang="9000000" scaled="0"/>
                </a:gradFill>
                <a:effectLst>
                  <a:outerShdw blurRad="50800" dist="38100" dir="2700000" algn="tl" rotWithShape="0">
                    <a:prstClr val="black">
                      <a:alpha val="40000"/>
                    </a:prstClr>
                  </a:outerShdw>
                </a:effectLst>
                <a:latin typeface="Calibri" panose="020F0502020204030204"/>
              </a:rPr>
            </a:br>
            <a:endParaRPr lang="en-US" sz="1500" kern="0" dirty="0">
              <a:solidFill>
                <a:srgbClr val="000000"/>
              </a:solidFill>
              <a:latin typeface="Calibri" panose="020F0502020204030204"/>
            </a:endParaRPr>
          </a:p>
        </p:txBody>
      </p:sp>
    </p:spTree>
    <p:extLst>
      <p:ext uri="{BB962C8B-B14F-4D97-AF65-F5344CB8AC3E}">
        <p14:creationId xmlns:p14="http://schemas.microsoft.com/office/powerpoint/2010/main" val="274659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1" r="1661"/>
          <a:stretch/>
        </p:blipFill>
        <p:spPr>
          <a:xfrm>
            <a:off x="1254967" y="951718"/>
            <a:ext cx="6627068" cy="4707257"/>
          </a:xfrm>
          <a:prstGeom prst="rect">
            <a:avLst/>
          </a:prstGeom>
        </p:spPr>
      </p:pic>
    </p:spTree>
    <p:extLst>
      <p:ext uri="{BB962C8B-B14F-4D97-AF65-F5344CB8AC3E}">
        <p14:creationId xmlns:p14="http://schemas.microsoft.com/office/powerpoint/2010/main" val="178824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B19D-5445-4C0E-BC09-14C965B544D2}"/>
              </a:ext>
            </a:extLst>
          </p:cNvPr>
          <p:cNvSpPr>
            <a:spLocks noGrp="1"/>
          </p:cNvSpPr>
          <p:nvPr>
            <p:ph type="title"/>
          </p:nvPr>
        </p:nvSpPr>
        <p:spPr>
          <a:xfrm>
            <a:off x="152400" y="561741"/>
            <a:ext cx="7886700" cy="492124"/>
          </a:xfrm>
          <a:solidFill>
            <a:schemeClr val="accent5">
              <a:lumMod val="40000"/>
              <a:lumOff val="60000"/>
            </a:schemeClr>
          </a:solidFill>
        </p:spPr>
        <p:txBody>
          <a:bodyPr>
            <a:normAutofit fontScale="90000"/>
          </a:bodyPr>
          <a:lstStyle/>
          <a:p>
            <a:r>
              <a:rPr lang="en-US" sz="3200" dirty="0"/>
              <a:t>David Miller (NCI) &amp; Jennifer Couch (NCI)</a:t>
            </a:r>
          </a:p>
        </p:txBody>
      </p:sp>
      <p:sp>
        <p:nvSpPr>
          <p:cNvPr id="3" name="TextBox 2">
            <a:extLst>
              <a:ext uri="{FF2B5EF4-FFF2-40B4-BE49-F238E27FC236}">
                <a16:creationId xmlns:a16="http://schemas.microsoft.com/office/drawing/2014/main" id="{CC2BCD50-9172-4FA6-8AE5-90D13E0D4BC6}"/>
              </a:ext>
            </a:extLst>
          </p:cNvPr>
          <p:cNvSpPr txBox="1"/>
          <p:nvPr/>
        </p:nvSpPr>
        <p:spPr>
          <a:xfrm>
            <a:off x="208658" y="2516743"/>
            <a:ext cx="8726684" cy="369332"/>
          </a:xfrm>
          <a:prstGeom prst="rect">
            <a:avLst/>
          </a:prstGeom>
          <a:noFill/>
        </p:spPr>
        <p:txBody>
          <a:bodyPr wrap="none" rtlCol="0">
            <a:spAutoFit/>
          </a:bodyPr>
          <a:lstStyle/>
          <a:p>
            <a:r>
              <a:rPr lang="en-US" dirty="0">
                <a:hlinkClick r:id="rId2"/>
              </a:rPr>
              <a:t>https://www.imagwiki.nibib.nih.gov/content/mechanistic-multiscale-modeling-information</a:t>
            </a:r>
            <a:endParaRPr lang="en-US" dirty="0"/>
          </a:p>
        </p:txBody>
      </p:sp>
    </p:spTree>
    <p:extLst>
      <p:ext uri="{BB962C8B-B14F-4D97-AF65-F5344CB8AC3E}">
        <p14:creationId xmlns:p14="http://schemas.microsoft.com/office/powerpoint/2010/main" val="235531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E2E715-E0D3-49EC-A0AB-A56AF97A2E8F}"/>
              </a:ext>
            </a:extLst>
          </p:cNvPr>
          <p:cNvSpPr>
            <a:spLocks noGrp="1"/>
          </p:cNvSpPr>
          <p:nvPr>
            <p:ph type="title"/>
          </p:nvPr>
        </p:nvSpPr>
        <p:spPr>
          <a:xfrm>
            <a:off x="139446" y="542772"/>
            <a:ext cx="8165592" cy="317395"/>
          </a:xfrm>
        </p:spPr>
        <p:txBody>
          <a:bodyPr>
            <a:normAutofit fontScale="90000"/>
          </a:bodyPr>
          <a:lstStyle/>
          <a:p>
            <a:r>
              <a:rPr lang="en-US" b="1" dirty="0">
                <a:solidFill>
                  <a:srgbClr val="0C0C0C"/>
                </a:solidFill>
                <a:latin typeface="Calibri Light" panose="020F0302020204030204" pitchFamily="34" charset="0"/>
                <a:cs typeface="Calibri Light" panose="020F0302020204030204" pitchFamily="34" charset="0"/>
              </a:rPr>
              <a:t>Exploring Emerging Areas for Cancer Systems Biology</a:t>
            </a:r>
          </a:p>
        </p:txBody>
      </p:sp>
      <p:sp>
        <p:nvSpPr>
          <p:cNvPr id="5" name="TextBox 4">
            <a:extLst>
              <a:ext uri="{FF2B5EF4-FFF2-40B4-BE49-F238E27FC236}">
                <a16:creationId xmlns:a16="http://schemas.microsoft.com/office/drawing/2014/main" id="{BA9EA98F-045F-4265-8FAF-D6E343558BCC}"/>
              </a:ext>
            </a:extLst>
          </p:cNvPr>
          <p:cNvSpPr txBox="1"/>
          <p:nvPr/>
        </p:nvSpPr>
        <p:spPr>
          <a:xfrm>
            <a:off x="0" y="1666671"/>
            <a:ext cx="5142294" cy="1015663"/>
          </a:xfrm>
          <a:prstGeom prst="rect">
            <a:avLst/>
          </a:prstGeom>
          <a:noFill/>
        </p:spPr>
        <p:txBody>
          <a:bodyPr wrap="square" rtlCol="0">
            <a:spAutoFit/>
          </a:bodyPr>
          <a:lstStyle/>
          <a:p>
            <a:pPr algn="ctr" defTabSz="457189" fontAlgn="base">
              <a:spcBef>
                <a:spcPct val="0"/>
              </a:spcBef>
              <a:spcAft>
                <a:spcPct val="0"/>
              </a:spcAft>
            </a:pPr>
            <a:r>
              <a:rPr lang="en-US" sz="2000" b="1" dirty="0">
                <a:solidFill>
                  <a:srgbClr val="C00000"/>
                </a:solidFill>
                <a:latin typeface="Calibri" charset="0"/>
                <a:ea typeface="ＭＳ Ｐゴシック" charset="0"/>
              </a:rPr>
              <a:t>2020 Innovation Lab (date TBD):</a:t>
            </a:r>
          </a:p>
          <a:p>
            <a:pPr algn="ctr" defTabSz="457189" fontAlgn="base">
              <a:spcBef>
                <a:spcPct val="0"/>
              </a:spcBef>
              <a:spcAft>
                <a:spcPct val="0"/>
              </a:spcAft>
            </a:pPr>
            <a:r>
              <a:rPr lang="en-US" sz="2000" b="1" dirty="0">
                <a:solidFill>
                  <a:srgbClr val="C00000"/>
                </a:solidFill>
                <a:latin typeface="Calibri" charset="0"/>
                <a:ea typeface="ＭＳ Ｐゴシック" charset="0"/>
              </a:rPr>
              <a:t>  Advancing cancer biology at the intersection of </a:t>
            </a:r>
            <a:r>
              <a:rPr lang="en-US" sz="2000" b="1" u="sng" dirty="0">
                <a:solidFill>
                  <a:srgbClr val="C00000"/>
                </a:solidFill>
                <a:latin typeface="Calibri" charset="0"/>
                <a:ea typeface="ＭＳ Ｐゴシック" charset="0"/>
              </a:rPr>
              <a:t>Deep Learning </a:t>
            </a:r>
            <a:r>
              <a:rPr lang="en-US" sz="2000" b="1" dirty="0">
                <a:solidFill>
                  <a:srgbClr val="C00000"/>
                </a:solidFill>
                <a:latin typeface="Calibri" charset="0"/>
                <a:ea typeface="ＭＳ Ｐゴシック" charset="0"/>
              </a:rPr>
              <a:t>and </a:t>
            </a:r>
            <a:r>
              <a:rPr lang="en-US" sz="2000" b="1" u="sng" dirty="0">
                <a:solidFill>
                  <a:srgbClr val="C00000"/>
                </a:solidFill>
                <a:latin typeface="Calibri" charset="0"/>
                <a:ea typeface="ＭＳ Ｐゴシック" charset="0"/>
              </a:rPr>
              <a:t>Mechanistic Models</a:t>
            </a:r>
          </a:p>
        </p:txBody>
      </p:sp>
      <p:sp>
        <p:nvSpPr>
          <p:cNvPr id="6" name="TextBox 5">
            <a:extLst>
              <a:ext uri="{FF2B5EF4-FFF2-40B4-BE49-F238E27FC236}">
                <a16:creationId xmlns:a16="http://schemas.microsoft.com/office/drawing/2014/main" id="{67804DFC-AFC6-40F9-B74B-CD941B44249A}"/>
              </a:ext>
            </a:extLst>
          </p:cNvPr>
          <p:cNvSpPr txBox="1"/>
          <p:nvPr/>
        </p:nvSpPr>
        <p:spPr>
          <a:xfrm>
            <a:off x="170847" y="3537238"/>
            <a:ext cx="4800600" cy="1938992"/>
          </a:xfrm>
          <a:prstGeom prst="rect">
            <a:avLst/>
          </a:prstGeom>
          <a:noFill/>
        </p:spPr>
        <p:txBody>
          <a:bodyPr wrap="square" rtlCol="0">
            <a:spAutoFit/>
          </a:bodyPr>
          <a:lstStyle/>
          <a:p>
            <a:pPr defTabSz="457189" fontAlgn="base">
              <a:spcBef>
                <a:spcPct val="0"/>
              </a:spcBef>
              <a:spcAft>
                <a:spcPct val="0"/>
              </a:spcAft>
            </a:pPr>
            <a:r>
              <a:rPr lang="en-US" sz="2000" dirty="0">
                <a:solidFill>
                  <a:srgbClr val="606060"/>
                </a:solidFill>
                <a:latin typeface="Calibri" charset="0"/>
                <a:ea typeface="ＭＳ Ｐゴシック" charset="0"/>
              </a:rPr>
              <a:t>Goals:</a:t>
            </a:r>
          </a:p>
          <a:p>
            <a:pPr marL="285743" indent="-285743" defTabSz="457189" fontAlgn="base">
              <a:spcBef>
                <a:spcPct val="0"/>
              </a:spcBef>
              <a:spcAft>
                <a:spcPct val="0"/>
              </a:spcAft>
              <a:buFont typeface="Arial" panose="020B0604020202020204" pitchFamily="34" charset="0"/>
              <a:buChar char="•"/>
            </a:pPr>
            <a:r>
              <a:rPr lang="en-US" sz="2000" dirty="0">
                <a:solidFill>
                  <a:srgbClr val="606060"/>
                </a:solidFill>
                <a:latin typeface="Calibri" charset="0"/>
                <a:ea typeface="ＭＳ Ｐゴシック" charset="0"/>
              </a:rPr>
              <a:t>Bring together researchers from diverse fields – scientific convergence</a:t>
            </a:r>
          </a:p>
          <a:p>
            <a:pPr marL="285743" indent="-285743" defTabSz="457189" fontAlgn="base">
              <a:spcBef>
                <a:spcPct val="0"/>
              </a:spcBef>
              <a:spcAft>
                <a:spcPct val="0"/>
              </a:spcAft>
              <a:buFont typeface="Arial" panose="020B0604020202020204" pitchFamily="34" charset="0"/>
              <a:buChar char="•"/>
            </a:pPr>
            <a:r>
              <a:rPr lang="en-US" sz="2000" dirty="0">
                <a:solidFill>
                  <a:srgbClr val="606060"/>
                </a:solidFill>
                <a:latin typeface="Calibri" charset="0"/>
                <a:ea typeface="ＭＳ Ｐゴシック" charset="0"/>
              </a:rPr>
              <a:t>Intense, boot-camp science setting to encourage broad idea generation</a:t>
            </a:r>
          </a:p>
          <a:p>
            <a:pPr marL="285743" indent="-285743" defTabSz="457189" fontAlgn="base">
              <a:spcBef>
                <a:spcPct val="0"/>
              </a:spcBef>
              <a:spcAft>
                <a:spcPct val="0"/>
              </a:spcAft>
              <a:buFont typeface="Arial" panose="020B0604020202020204" pitchFamily="34" charset="0"/>
              <a:buChar char="•"/>
            </a:pPr>
            <a:r>
              <a:rPr lang="en-US" sz="2000" dirty="0">
                <a:solidFill>
                  <a:srgbClr val="606060"/>
                </a:solidFill>
                <a:latin typeface="Calibri" charset="0"/>
                <a:ea typeface="ＭＳ Ｐゴシック" charset="0"/>
              </a:rPr>
              <a:t>Promote new collaborations</a:t>
            </a:r>
          </a:p>
        </p:txBody>
      </p:sp>
      <p:sp>
        <p:nvSpPr>
          <p:cNvPr id="7" name="TextBox 6">
            <a:extLst>
              <a:ext uri="{FF2B5EF4-FFF2-40B4-BE49-F238E27FC236}">
                <a16:creationId xmlns:a16="http://schemas.microsoft.com/office/drawing/2014/main" id="{1047F9D7-5962-4FB3-9A22-89B44FF89896}"/>
              </a:ext>
            </a:extLst>
          </p:cNvPr>
          <p:cNvSpPr txBox="1"/>
          <p:nvPr/>
        </p:nvSpPr>
        <p:spPr>
          <a:xfrm>
            <a:off x="328851" y="2850135"/>
            <a:ext cx="4960621" cy="415498"/>
          </a:xfrm>
          <a:prstGeom prst="rect">
            <a:avLst/>
          </a:prstGeom>
          <a:noFill/>
        </p:spPr>
        <p:txBody>
          <a:bodyPr wrap="square" rtlCol="0">
            <a:spAutoFit/>
          </a:bodyPr>
          <a:lstStyle/>
          <a:p>
            <a:pPr defTabSz="457189" fontAlgn="base">
              <a:spcBef>
                <a:spcPct val="0"/>
              </a:spcBef>
              <a:spcAft>
                <a:spcPct val="0"/>
              </a:spcAft>
            </a:pPr>
            <a:r>
              <a:rPr lang="en-US" sz="2100" b="1" dirty="0">
                <a:solidFill>
                  <a:prstClr val="black"/>
                </a:solidFill>
                <a:latin typeface="Calibri" charset="0"/>
                <a:ea typeface="ＭＳ Ｐゴシック" charset="0"/>
              </a:rPr>
              <a:t>Watch for updates at @</a:t>
            </a:r>
            <a:r>
              <a:rPr lang="en-US" sz="2100" b="1" dirty="0" err="1">
                <a:solidFill>
                  <a:prstClr val="black"/>
                </a:solidFill>
                <a:latin typeface="Calibri" charset="0"/>
                <a:ea typeface="ＭＳ Ｐゴシック" charset="0"/>
              </a:rPr>
              <a:t>NCISysBio</a:t>
            </a:r>
            <a:endParaRPr lang="en-US" sz="2100" b="1" dirty="0">
              <a:solidFill>
                <a:prstClr val="black"/>
              </a:solidFill>
              <a:latin typeface="Calibri" charset="0"/>
              <a:ea typeface="ＭＳ Ｐゴシック" charset="0"/>
            </a:endParaRPr>
          </a:p>
        </p:txBody>
      </p:sp>
      <p:grpSp>
        <p:nvGrpSpPr>
          <p:cNvPr id="8" name="Group 7">
            <a:extLst>
              <a:ext uri="{FF2B5EF4-FFF2-40B4-BE49-F238E27FC236}">
                <a16:creationId xmlns:a16="http://schemas.microsoft.com/office/drawing/2014/main" id="{05A1EF2E-89A1-4FE0-9964-F80B958D3843}"/>
              </a:ext>
            </a:extLst>
          </p:cNvPr>
          <p:cNvGrpSpPr/>
          <p:nvPr/>
        </p:nvGrpSpPr>
        <p:grpSpPr>
          <a:xfrm>
            <a:off x="4857078" y="1541011"/>
            <a:ext cx="4201499" cy="4371842"/>
            <a:chOff x="6476104" y="690010"/>
            <a:chExt cx="5601998" cy="5829123"/>
          </a:xfrm>
        </p:grpSpPr>
        <p:pic>
          <p:nvPicPr>
            <p:cNvPr id="9" name="Picture 2" descr="Innovation Lab: Systems Biology for the Cancer Microbiome Logo">
              <a:extLst>
                <a:ext uri="{FF2B5EF4-FFF2-40B4-BE49-F238E27FC236}">
                  <a16:creationId xmlns:a16="http://schemas.microsoft.com/office/drawing/2014/main" id="{90202F7A-B614-4465-8654-5B8B998B4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880" y="698950"/>
              <a:ext cx="5273040" cy="5460100"/>
            </a:xfrm>
            <a:prstGeom prst="rect">
              <a:avLst/>
            </a:prstGeom>
            <a:noFill/>
            <a:extLst>
              <a:ext uri="{909E8E84-426E-40DD-AFC4-6F175D3DCCD1}">
                <a14:hiddenFill xmlns:a14="http://schemas.microsoft.com/office/drawing/2010/main">
                  <a:solidFill>
                    <a:srgbClr val="FFFFFF"/>
                  </a:solidFill>
                </a14:hiddenFill>
              </a:ext>
            </a:extLst>
          </p:spPr>
        </p:pic>
        <p:sp>
          <p:nvSpPr>
            <p:cNvPr id="10" name="Donut 2">
              <a:extLst>
                <a:ext uri="{FF2B5EF4-FFF2-40B4-BE49-F238E27FC236}">
                  <a16:creationId xmlns:a16="http://schemas.microsoft.com/office/drawing/2014/main" id="{8C720C39-12B7-4572-9944-FD1335439ABB}"/>
                </a:ext>
              </a:extLst>
            </p:cNvPr>
            <p:cNvSpPr/>
            <p:nvPr/>
          </p:nvSpPr>
          <p:spPr>
            <a:xfrm>
              <a:off x="6476104" y="690010"/>
              <a:ext cx="5601998" cy="5829123"/>
            </a:xfrm>
            <a:prstGeom prst="donut">
              <a:avLst>
                <a:gd name="adj" fmla="val 5231"/>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spTree>
    <p:extLst>
      <p:ext uri="{BB962C8B-B14F-4D97-AF65-F5344CB8AC3E}">
        <p14:creationId xmlns:p14="http://schemas.microsoft.com/office/powerpoint/2010/main" val="25629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AE8C-BC2E-46DC-B84E-ACDA742E8DEF}"/>
              </a:ext>
            </a:extLst>
          </p:cNvPr>
          <p:cNvSpPr>
            <a:spLocks noGrp="1"/>
          </p:cNvSpPr>
          <p:nvPr>
            <p:ph type="title"/>
          </p:nvPr>
        </p:nvSpPr>
        <p:spPr>
          <a:xfrm>
            <a:off x="0" y="-26893"/>
            <a:ext cx="7886700" cy="417418"/>
          </a:xfrm>
          <a:solidFill>
            <a:schemeClr val="accent5">
              <a:lumMod val="40000"/>
              <a:lumOff val="60000"/>
            </a:schemeClr>
          </a:solidFill>
        </p:spPr>
        <p:txBody>
          <a:bodyPr>
            <a:normAutofit fontScale="90000"/>
          </a:bodyPr>
          <a:lstStyle/>
          <a:p>
            <a:r>
              <a:rPr lang="en-US" sz="3200" b="1" dirty="0"/>
              <a:t>Jerry Myers (NASA)</a:t>
            </a:r>
          </a:p>
        </p:txBody>
      </p:sp>
      <p:sp>
        <p:nvSpPr>
          <p:cNvPr id="4" name="Rectangle 3">
            <a:extLst>
              <a:ext uri="{FF2B5EF4-FFF2-40B4-BE49-F238E27FC236}">
                <a16:creationId xmlns:a16="http://schemas.microsoft.com/office/drawing/2014/main" id="{CB1B6CBD-7EA5-4372-BB34-51F48A0C82D3}"/>
              </a:ext>
            </a:extLst>
          </p:cNvPr>
          <p:cNvSpPr/>
          <p:nvPr/>
        </p:nvSpPr>
        <p:spPr>
          <a:xfrm>
            <a:off x="200025" y="448280"/>
            <a:ext cx="8477172" cy="830997"/>
          </a:xfrm>
          <a:prstGeom prst="rect">
            <a:avLst/>
          </a:prstGeom>
          <a:solidFill>
            <a:schemeClr val="tx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Light" panose="020F0302020204030204" pitchFamily="34" charset="0"/>
              </a:rPr>
              <a:t>GRC Human Research Program Computational Models</a:t>
            </a:r>
          </a:p>
          <a:p>
            <a:pPr algn="ctr"/>
            <a:r>
              <a:rPr lang="en-US" sz="2000" b="1" i="1" dirty="0">
                <a:solidFill>
                  <a:srgbClr val="00B0F0"/>
                </a:solidFill>
                <a:latin typeface="Calibri Light" panose="020F0302020204030204" pitchFamily="34" charset="0"/>
              </a:rPr>
              <a:t>Central nervous system – Behavioral Medicine – Sensorimotor (CBS)</a:t>
            </a:r>
          </a:p>
        </p:txBody>
      </p:sp>
      <p:sp>
        <p:nvSpPr>
          <p:cNvPr id="5" name="Content Placeholder 6">
            <a:extLst>
              <a:ext uri="{FF2B5EF4-FFF2-40B4-BE49-F238E27FC236}">
                <a16:creationId xmlns:a16="http://schemas.microsoft.com/office/drawing/2014/main" id="{3886F3D4-62AF-9D4B-A33D-A5F1B03FE75F}"/>
              </a:ext>
            </a:extLst>
          </p:cNvPr>
          <p:cNvSpPr txBox="1">
            <a:spLocks/>
          </p:cNvSpPr>
          <p:nvPr/>
        </p:nvSpPr>
        <p:spPr>
          <a:xfrm>
            <a:off x="200025" y="1337032"/>
            <a:ext cx="3724275" cy="1196782"/>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529"/>
              </a:spcBef>
              <a:buNone/>
            </a:pPr>
            <a:r>
              <a:rPr lang="en-US" sz="2000" b="1" dirty="0">
                <a:latin typeface="Calibri" panose="020F0502020204030204" pitchFamily="34" charset="0"/>
              </a:rPr>
              <a:t>Requirements/Need</a:t>
            </a:r>
          </a:p>
          <a:p>
            <a:pPr marL="0" indent="0">
              <a:spcBef>
                <a:spcPts val="529"/>
              </a:spcBef>
              <a:buNone/>
            </a:pPr>
            <a:r>
              <a:rPr lang="en-US" dirty="0">
                <a:latin typeface="Calibri" panose="020F0502020204030204" pitchFamily="34" charset="0"/>
              </a:rPr>
              <a:t>Quantify effect of higher levels of integrated space flight stressors including altered gravity, radiation, and isolation/confinement on cognition, motor function, behavior and mood, and neurological function.</a:t>
            </a:r>
          </a:p>
        </p:txBody>
      </p:sp>
      <p:pic>
        <p:nvPicPr>
          <p:cNvPr id="6" name="Picture 5">
            <a:extLst>
              <a:ext uri="{FF2B5EF4-FFF2-40B4-BE49-F238E27FC236}">
                <a16:creationId xmlns:a16="http://schemas.microsoft.com/office/drawing/2014/main" id="{88F7F56A-9588-7448-BB1A-FA6EC10DBB05}"/>
              </a:ext>
            </a:extLst>
          </p:cNvPr>
          <p:cNvPicPr>
            <a:picLocks noChangeAspect="1"/>
          </p:cNvPicPr>
          <p:nvPr/>
        </p:nvPicPr>
        <p:blipFill rotWithShape="1">
          <a:blip r:embed="rId2"/>
          <a:srcRect l="5000" t="33583" r="18028" b="10182"/>
          <a:stretch/>
        </p:blipFill>
        <p:spPr>
          <a:xfrm>
            <a:off x="3639760" y="1385538"/>
            <a:ext cx="5446992" cy="2238518"/>
          </a:xfrm>
          <a:prstGeom prst="rect">
            <a:avLst/>
          </a:prstGeom>
        </p:spPr>
      </p:pic>
      <p:sp>
        <p:nvSpPr>
          <p:cNvPr id="7" name="Content Placeholder 6">
            <a:extLst>
              <a:ext uri="{FF2B5EF4-FFF2-40B4-BE49-F238E27FC236}">
                <a16:creationId xmlns:a16="http://schemas.microsoft.com/office/drawing/2014/main" id="{04BDBCF1-0C73-A741-87DA-4B6C466F6C91}"/>
              </a:ext>
            </a:extLst>
          </p:cNvPr>
          <p:cNvSpPr txBox="1">
            <a:spLocks/>
          </p:cNvSpPr>
          <p:nvPr/>
        </p:nvSpPr>
        <p:spPr>
          <a:xfrm>
            <a:off x="107004" y="3505200"/>
            <a:ext cx="4836471" cy="2607796"/>
          </a:xfrm>
          <a:prstGeom prst="rect">
            <a:avLst/>
          </a:prstGeom>
        </p:spPr>
        <p:txBody>
          <a:bodyPr>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3400" b="1" dirty="0">
                <a:latin typeface="Calibri" panose="020F0502020204030204" pitchFamily="34" charset="0"/>
              </a:rPr>
              <a:t>A</a:t>
            </a:r>
            <a:r>
              <a:rPr lang="en-US" sz="3200" b="1" dirty="0">
                <a:latin typeface="Calibri" panose="020F0502020204030204" pitchFamily="34" charset="0"/>
              </a:rPr>
              <a:t>pproach</a:t>
            </a:r>
          </a:p>
          <a:p>
            <a:pPr marL="0" indent="0">
              <a:buNone/>
            </a:pPr>
            <a:r>
              <a:rPr lang="en-US" sz="2900" dirty="0">
                <a:latin typeface="Calibri" panose="020F0502020204030204" pitchFamily="34" charset="0"/>
              </a:rPr>
              <a:t>Develop CBS computational framework.</a:t>
            </a:r>
          </a:p>
          <a:p>
            <a:pPr marL="0" indent="0">
              <a:buNone/>
            </a:pPr>
            <a:r>
              <a:rPr lang="en-US" sz="2900" dirty="0">
                <a:latin typeface="Calibri" panose="020F0502020204030204" pitchFamily="34" charset="0"/>
              </a:rPr>
              <a:t>Integrate translational models and spaceflight data from both clinical operations and research into CBS computational framework.</a:t>
            </a:r>
          </a:p>
          <a:p>
            <a:pPr marL="0" indent="0">
              <a:buNone/>
            </a:pPr>
            <a:r>
              <a:rPr lang="en-US" sz="2900" dirty="0">
                <a:latin typeface="Calibri" panose="020F0502020204030204" pitchFamily="34" charset="0"/>
              </a:rPr>
              <a:t>Ensure computational simulations can be used to inform permissible outcome levels and permissible exposure levels to protect the integrated central nervous system.</a:t>
            </a:r>
          </a:p>
          <a:p>
            <a:pPr marL="0" indent="0">
              <a:buNone/>
            </a:pPr>
            <a:r>
              <a:rPr lang="en-US" sz="2900" dirty="0">
                <a:latin typeface="Calibri" panose="020F0502020204030204" pitchFamily="34" charset="0"/>
              </a:rPr>
              <a:t>Via identification, modification, or </a:t>
            </a:r>
            <a:r>
              <a:rPr lang="en-US" sz="2900" i="1" dirty="0">
                <a:latin typeface="Calibri" panose="020F0502020204030204" pitchFamily="34" charset="0"/>
              </a:rPr>
              <a:t>de novo</a:t>
            </a:r>
            <a:r>
              <a:rPr lang="en-US" sz="2900" dirty="0">
                <a:latin typeface="Calibri" panose="020F0502020204030204" pitchFamily="34" charset="0"/>
              </a:rPr>
              <a:t> simulations, provide models that translate effects from measurable biomarkers to relevant performance metrics specified by the CBS portfolio.</a:t>
            </a:r>
            <a:endParaRPr lang="en-US" sz="3971" dirty="0">
              <a:latin typeface="Calibri" panose="020F0502020204030204" pitchFamily="34" charset="0"/>
            </a:endParaRPr>
          </a:p>
          <a:p>
            <a:pPr marL="0" indent="0">
              <a:buNone/>
            </a:pPr>
            <a:endParaRPr lang="en-US" sz="4324" dirty="0">
              <a:latin typeface="Calibri" panose="020F0502020204030204" pitchFamily="34" charset="0"/>
            </a:endParaRPr>
          </a:p>
        </p:txBody>
      </p:sp>
      <p:sp>
        <p:nvSpPr>
          <p:cNvPr id="8" name="Slide Number Placeholder 2">
            <a:extLst>
              <a:ext uri="{FF2B5EF4-FFF2-40B4-BE49-F238E27FC236}">
                <a16:creationId xmlns:a16="http://schemas.microsoft.com/office/drawing/2014/main" id="{344AF0B2-D0DB-40C6-9873-86C268767A2C}"/>
              </a:ext>
            </a:extLst>
          </p:cNvPr>
          <p:cNvSpPr>
            <a:spLocks noGrp="1"/>
          </p:cNvSpPr>
          <p:nvPr/>
        </p:nvSpPr>
        <p:spPr>
          <a:xfrm>
            <a:off x="7109060" y="63093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33DB0A-AEE8-A748-B6FF-3ED6B37232AD}" type="slidenum">
              <a:rPr lang="en-US" smtClean="0"/>
              <a:pPr/>
              <a:t>17</a:t>
            </a:fld>
            <a:endParaRPr lang="en-US" dirty="0"/>
          </a:p>
        </p:txBody>
      </p:sp>
      <p:pic>
        <p:nvPicPr>
          <p:cNvPr id="9" name="Picture 8">
            <a:extLst>
              <a:ext uri="{FF2B5EF4-FFF2-40B4-BE49-F238E27FC236}">
                <a16:creationId xmlns:a16="http://schemas.microsoft.com/office/drawing/2014/main" id="{0A0D7AFD-F0E0-40C9-AB7F-40093C12293E}"/>
              </a:ext>
            </a:extLst>
          </p:cNvPr>
          <p:cNvPicPr>
            <a:picLocks noChangeAspect="1"/>
          </p:cNvPicPr>
          <p:nvPr/>
        </p:nvPicPr>
        <p:blipFill>
          <a:blip r:embed="rId3"/>
          <a:stretch>
            <a:fillRect/>
          </a:stretch>
        </p:blipFill>
        <p:spPr>
          <a:xfrm>
            <a:off x="5075514" y="3744254"/>
            <a:ext cx="4011238" cy="2365170"/>
          </a:xfrm>
          <a:prstGeom prst="rect">
            <a:avLst/>
          </a:prstGeom>
        </p:spPr>
      </p:pic>
      <p:sp>
        <p:nvSpPr>
          <p:cNvPr id="10" name="Rectangle 9">
            <a:extLst>
              <a:ext uri="{FF2B5EF4-FFF2-40B4-BE49-F238E27FC236}">
                <a16:creationId xmlns:a16="http://schemas.microsoft.com/office/drawing/2014/main" id="{9165E0D5-04F2-485A-B3A1-8C6CDCC8FCF1}"/>
              </a:ext>
            </a:extLst>
          </p:cNvPr>
          <p:cNvSpPr/>
          <p:nvPr/>
        </p:nvSpPr>
        <p:spPr>
          <a:xfrm rot="16200000">
            <a:off x="8379014" y="4899207"/>
            <a:ext cx="3206134" cy="584775"/>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Candidate 3: </a:t>
            </a: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SVM</a:t>
            </a:r>
          </a:p>
        </p:txBody>
      </p:sp>
    </p:spTree>
    <p:extLst>
      <p:ext uri="{BB962C8B-B14F-4D97-AF65-F5344CB8AC3E}">
        <p14:creationId xmlns:p14="http://schemas.microsoft.com/office/powerpoint/2010/main" val="109070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7390-1BF9-4224-8DAE-19D20002848A}"/>
              </a:ext>
            </a:extLst>
          </p:cNvPr>
          <p:cNvSpPr>
            <a:spLocks noGrp="1"/>
          </p:cNvSpPr>
          <p:nvPr>
            <p:ph type="title"/>
          </p:nvPr>
        </p:nvSpPr>
        <p:spPr>
          <a:xfrm>
            <a:off x="0" y="-4014"/>
            <a:ext cx="7886700" cy="623816"/>
          </a:xfrm>
          <a:solidFill>
            <a:schemeClr val="accent5">
              <a:lumMod val="40000"/>
              <a:lumOff val="60000"/>
            </a:schemeClr>
          </a:solidFill>
        </p:spPr>
        <p:txBody>
          <a:bodyPr>
            <a:normAutofit/>
          </a:bodyPr>
          <a:lstStyle/>
          <a:p>
            <a:r>
              <a:rPr lang="en-US" sz="3200" b="1" dirty="0"/>
              <a:t>Joshua Elliott (DARPA)</a:t>
            </a:r>
          </a:p>
        </p:txBody>
      </p:sp>
      <p:grpSp>
        <p:nvGrpSpPr>
          <p:cNvPr id="36" name="Group 35">
            <a:extLst>
              <a:ext uri="{FF2B5EF4-FFF2-40B4-BE49-F238E27FC236}">
                <a16:creationId xmlns:a16="http://schemas.microsoft.com/office/drawing/2014/main" id="{ACFE777D-AC02-4A40-9DF3-AA3E7811B312}"/>
              </a:ext>
            </a:extLst>
          </p:cNvPr>
          <p:cNvGrpSpPr/>
          <p:nvPr/>
        </p:nvGrpSpPr>
        <p:grpSpPr>
          <a:xfrm>
            <a:off x="2010672" y="731350"/>
            <a:ext cx="6924889" cy="4948880"/>
            <a:chOff x="2770613" y="594961"/>
            <a:chExt cx="7931251" cy="5668077"/>
          </a:xfrm>
        </p:grpSpPr>
        <p:grpSp>
          <p:nvGrpSpPr>
            <p:cNvPr id="4" name="Group 3">
              <a:extLst>
                <a:ext uri="{FF2B5EF4-FFF2-40B4-BE49-F238E27FC236}">
                  <a16:creationId xmlns:a16="http://schemas.microsoft.com/office/drawing/2014/main" id="{D539D730-8E9D-B34D-BB20-31AC665170C7}"/>
                </a:ext>
              </a:extLst>
            </p:cNvPr>
            <p:cNvGrpSpPr/>
            <p:nvPr/>
          </p:nvGrpSpPr>
          <p:grpSpPr>
            <a:xfrm>
              <a:off x="2770613" y="594961"/>
              <a:ext cx="7670104" cy="5668077"/>
              <a:chOff x="10363200" y="3048000"/>
              <a:chExt cx="22479000" cy="16611600"/>
            </a:xfrm>
          </p:grpSpPr>
          <p:sp>
            <p:nvSpPr>
              <p:cNvPr id="14" name="Rounded Rectangle 25">
                <a:extLst>
                  <a:ext uri="{FF2B5EF4-FFF2-40B4-BE49-F238E27FC236}">
                    <a16:creationId xmlns:a16="http://schemas.microsoft.com/office/drawing/2014/main" id="{F9A0F64B-2030-8345-B27E-4A4E01B8CC68}"/>
                  </a:ext>
                </a:extLst>
              </p:cNvPr>
              <p:cNvSpPr/>
              <p:nvPr/>
            </p:nvSpPr>
            <p:spPr>
              <a:xfrm>
                <a:off x="28083661" y="3048000"/>
                <a:ext cx="4340718" cy="16611600"/>
              </a:xfrm>
              <a:prstGeom prst="roundRect">
                <a:avLst/>
              </a:prstGeom>
              <a:solidFill>
                <a:srgbClr val="F05A2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Actionable</a:t>
                </a:r>
              </a:p>
            </p:txBody>
          </p:sp>
          <p:sp>
            <p:nvSpPr>
              <p:cNvPr id="15" name="Rounded Rectangle 26">
                <a:extLst>
                  <a:ext uri="{FF2B5EF4-FFF2-40B4-BE49-F238E27FC236}">
                    <a16:creationId xmlns:a16="http://schemas.microsoft.com/office/drawing/2014/main" id="{581D48B5-60EB-7B46-8C4C-6C76A1E50B61}"/>
                  </a:ext>
                </a:extLst>
              </p:cNvPr>
              <p:cNvSpPr/>
              <p:nvPr/>
            </p:nvSpPr>
            <p:spPr>
              <a:xfrm>
                <a:off x="22930626" y="3048000"/>
                <a:ext cx="4340718" cy="16611600"/>
              </a:xfrm>
              <a:prstGeom prst="roundRect">
                <a:avLst/>
              </a:prstGeom>
              <a:solidFill>
                <a:srgbClr val="F05A2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Universal</a:t>
                </a:r>
              </a:p>
            </p:txBody>
          </p:sp>
          <p:sp>
            <p:nvSpPr>
              <p:cNvPr id="16" name="Rounded Rectangle 27">
                <a:extLst>
                  <a:ext uri="{FF2B5EF4-FFF2-40B4-BE49-F238E27FC236}">
                    <a16:creationId xmlns:a16="http://schemas.microsoft.com/office/drawing/2014/main" id="{1AD3218E-7AEE-9A43-A2BA-32889D156A3C}"/>
                  </a:ext>
                </a:extLst>
              </p:cNvPr>
              <p:cNvSpPr/>
              <p:nvPr/>
            </p:nvSpPr>
            <p:spPr>
              <a:xfrm>
                <a:off x="17602200" y="3048000"/>
                <a:ext cx="4340718" cy="16611600"/>
              </a:xfrm>
              <a:prstGeom prst="roundRect">
                <a:avLst/>
              </a:prstGeom>
              <a:solidFill>
                <a:srgbClr val="F05A2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Artifacts</a:t>
                </a:r>
              </a:p>
            </p:txBody>
          </p:sp>
          <p:sp>
            <p:nvSpPr>
              <p:cNvPr id="17" name="Rounded Rectangle 28">
                <a:extLst>
                  <a:ext uri="{FF2B5EF4-FFF2-40B4-BE49-F238E27FC236}">
                    <a16:creationId xmlns:a16="http://schemas.microsoft.com/office/drawing/2014/main" id="{2FB13F73-7A55-1A4A-88F0-5D5B9D908364}"/>
                  </a:ext>
                </a:extLst>
              </p:cNvPr>
              <p:cNvSpPr/>
              <p:nvPr/>
            </p:nvSpPr>
            <p:spPr>
              <a:xfrm>
                <a:off x="10896600" y="4586089"/>
                <a:ext cx="21877867" cy="4670054"/>
              </a:xfrm>
              <a:prstGeom prst="roundRect">
                <a:avLst/>
              </a:prstGeom>
              <a:solidFill>
                <a:srgbClr val="CCBB6D"/>
              </a:solid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3200" b="1" dirty="0">
                    <a:solidFill>
                      <a:schemeClr val="bg1"/>
                    </a:solidFill>
                    <a:latin typeface="Roboto"/>
                    <a:ea typeface="Roboto"/>
                    <a:cs typeface="Roboto"/>
                    <a:sym typeface="Roboto"/>
                  </a:rPr>
                  <a:t>Abstract </a:t>
                </a:r>
              </a:p>
              <a:p>
                <a:pPr lvl="0"/>
                <a:r>
                  <a:rPr lang="en-US" sz="3200" b="1" dirty="0">
                    <a:solidFill>
                      <a:schemeClr val="bg1"/>
                    </a:solidFill>
                    <a:latin typeface="Roboto"/>
                    <a:ea typeface="Roboto"/>
                    <a:cs typeface="Roboto"/>
                    <a:sym typeface="Roboto"/>
                  </a:rPr>
                  <a:t>Knowledge</a:t>
                </a:r>
              </a:p>
            </p:txBody>
          </p:sp>
          <p:sp>
            <p:nvSpPr>
              <p:cNvPr id="18" name="Rounded Rectangle 29">
                <a:extLst>
                  <a:ext uri="{FF2B5EF4-FFF2-40B4-BE49-F238E27FC236}">
                    <a16:creationId xmlns:a16="http://schemas.microsoft.com/office/drawing/2014/main" id="{6CFC1CFE-4688-1C45-A41B-150F8EA41433}"/>
                  </a:ext>
                </a:extLst>
              </p:cNvPr>
              <p:cNvSpPr/>
              <p:nvPr/>
            </p:nvSpPr>
            <p:spPr>
              <a:xfrm>
                <a:off x="10896599" y="14436829"/>
                <a:ext cx="21945601" cy="4716156"/>
              </a:xfrm>
              <a:prstGeom prst="roundRect">
                <a:avLst/>
              </a:prstGeom>
              <a:solidFill>
                <a:srgbClr val="9BD094"/>
              </a:solid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3200" b="1" dirty="0">
                    <a:solidFill>
                      <a:schemeClr val="bg1"/>
                    </a:solidFill>
                    <a:latin typeface="Roboto"/>
                    <a:ea typeface="Roboto"/>
                    <a:cs typeface="Roboto"/>
                    <a:sym typeface="Roboto"/>
                  </a:rPr>
                  <a:t>Executable </a:t>
                </a:r>
              </a:p>
              <a:p>
                <a:pPr lvl="0"/>
                <a:r>
                  <a:rPr lang="en-US" sz="3200" b="1" dirty="0">
                    <a:solidFill>
                      <a:schemeClr val="bg1"/>
                    </a:solidFill>
                    <a:latin typeface="Roboto"/>
                    <a:ea typeface="Roboto"/>
                    <a:cs typeface="Roboto"/>
                    <a:sym typeface="Roboto"/>
                  </a:rPr>
                  <a:t>Knowledge</a:t>
                </a:r>
              </a:p>
            </p:txBody>
          </p:sp>
          <p:sp>
            <p:nvSpPr>
              <p:cNvPr id="19" name="Rounded Rectangle 30">
                <a:extLst>
                  <a:ext uri="{FF2B5EF4-FFF2-40B4-BE49-F238E27FC236}">
                    <a16:creationId xmlns:a16="http://schemas.microsoft.com/office/drawing/2014/main" id="{E2ADEF0E-0E52-7D44-AA56-92D805D83A93}"/>
                  </a:ext>
                </a:extLst>
              </p:cNvPr>
              <p:cNvSpPr/>
              <p:nvPr/>
            </p:nvSpPr>
            <p:spPr>
              <a:xfrm>
                <a:off x="10896599" y="9501913"/>
                <a:ext cx="21911733" cy="4687652"/>
              </a:xfrm>
              <a:prstGeom prst="roundRect">
                <a:avLst/>
              </a:prstGeom>
              <a:solidFill>
                <a:schemeClr val="tx2">
                  <a:lumMod val="40000"/>
                  <a:lumOff val="60000"/>
                </a:schemeClr>
              </a:solid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3200" b="1" dirty="0">
                    <a:solidFill>
                      <a:schemeClr val="bg1"/>
                    </a:solidFill>
                    <a:latin typeface="Roboto"/>
                    <a:ea typeface="Roboto"/>
                    <a:cs typeface="Roboto"/>
                    <a:sym typeface="Roboto"/>
                  </a:rPr>
                  <a:t>Structured </a:t>
                </a:r>
              </a:p>
              <a:p>
                <a:pPr lvl="0"/>
                <a:r>
                  <a:rPr lang="en-US" sz="3200" b="1" dirty="0">
                    <a:solidFill>
                      <a:schemeClr val="bg1"/>
                    </a:solidFill>
                    <a:latin typeface="Roboto"/>
                    <a:ea typeface="Roboto"/>
                    <a:cs typeface="Roboto"/>
                    <a:sym typeface="Roboto"/>
                  </a:rPr>
                  <a:t>Knowledge</a:t>
                </a:r>
              </a:p>
            </p:txBody>
          </p:sp>
          <p:sp>
            <p:nvSpPr>
              <p:cNvPr id="20" name="Oval 19">
                <a:extLst>
                  <a:ext uri="{FF2B5EF4-FFF2-40B4-BE49-F238E27FC236}">
                    <a16:creationId xmlns:a16="http://schemas.microsoft.com/office/drawing/2014/main" id="{E86B9BFE-669D-BC48-AEB2-AC8B1DA81198}"/>
                  </a:ext>
                </a:extLst>
              </p:cNvPr>
              <p:cNvSpPr/>
              <p:nvPr/>
            </p:nvSpPr>
            <p:spPr>
              <a:xfrm>
                <a:off x="22555200" y="9171003"/>
                <a:ext cx="5124938" cy="5124938"/>
              </a:xfrm>
              <a:prstGeom prst="ellipse">
                <a:avLst/>
              </a:prstGeom>
              <a:solidFill>
                <a:srgbClr val="50525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000" dirty="0"/>
              </a:p>
            </p:txBody>
          </p:sp>
          <p:cxnSp>
            <p:nvCxnSpPr>
              <p:cNvPr id="21" name="Curved Connector 32">
                <a:extLst>
                  <a:ext uri="{FF2B5EF4-FFF2-40B4-BE49-F238E27FC236}">
                    <a16:creationId xmlns:a16="http://schemas.microsoft.com/office/drawing/2014/main" id="{F8C270B4-7CA2-284B-B898-EAE3E92AFC94}"/>
                  </a:ext>
                </a:extLst>
              </p:cNvPr>
              <p:cNvCxnSpPr>
                <a:cxnSpLocks/>
                <a:stCxn id="28" idx="2"/>
              </p:cNvCxnSpPr>
              <p:nvPr/>
            </p:nvCxnSpPr>
            <p:spPr>
              <a:xfrm rot="16200000" flipH="1">
                <a:off x="19668635" y="8863597"/>
                <a:ext cx="3238156" cy="2501595"/>
              </a:xfrm>
              <a:prstGeom prst="curvedConnector3">
                <a:avLst>
                  <a:gd name="adj1" fmla="val 50000"/>
                </a:avLst>
              </a:prstGeom>
              <a:ln w="1270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33">
                <a:extLst>
                  <a:ext uri="{FF2B5EF4-FFF2-40B4-BE49-F238E27FC236}">
                    <a16:creationId xmlns:a16="http://schemas.microsoft.com/office/drawing/2014/main" id="{D1E24502-6715-7244-8182-37B778ED2119}"/>
                  </a:ext>
                </a:extLst>
              </p:cNvPr>
              <p:cNvCxnSpPr>
                <a:cxnSpLocks/>
                <a:stCxn id="30" idx="0"/>
              </p:cNvCxnSpPr>
              <p:nvPr/>
            </p:nvCxnSpPr>
            <p:spPr>
              <a:xfrm rot="5400000" flipH="1" flipV="1">
                <a:off x="19568379" y="11971289"/>
                <a:ext cx="3207954" cy="2732320"/>
              </a:xfrm>
              <a:prstGeom prst="curvedConnector2">
                <a:avLst/>
              </a:prstGeom>
              <a:ln w="1270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34">
                <a:extLst>
                  <a:ext uri="{FF2B5EF4-FFF2-40B4-BE49-F238E27FC236}">
                    <a16:creationId xmlns:a16="http://schemas.microsoft.com/office/drawing/2014/main" id="{D7920C71-70E6-AA46-9090-C5A4BC698B91}"/>
                  </a:ext>
                </a:extLst>
              </p:cNvPr>
              <p:cNvCxnSpPr>
                <a:cxnSpLocks/>
                <a:stCxn id="20" idx="6"/>
                <a:endCxn id="27" idx="2"/>
              </p:cNvCxnSpPr>
              <p:nvPr/>
            </p:nvCxnSpPr>
            <p:spPr>
              <a:xfrm flipV="1">
                <a:off x="27680138" y="8489559"/>
                <a:ext cx="2573883" cy="3243913"/>
              </a:xfrm>
              <a:prstGeom prst="curvedConnector2">
                <a:avLst/>
              </a:prstGeom>
              <a:ln w="127000">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35">
                <a:extLst>
                  <a:ext uri="{FF2B5EF4-FFF2-40B4-BE49-F238E27FC236}">
                    <a16:creationId xmlns:a16="http://schemas.microsoft.com/office/drawing/2014/main" id="{48016E8C-7D58-E44A-B733-39D8C7F23318}"/>
                  </a:ext>
                </a:extLst>
              </p:cNvPr>
              <p:cNvCxnSpPr>
                <a:cxnSpLocks/>
                <a:endCxn id="29" idx="0"/>
              </p:cNvCxnSpPr>
              <p:nvPr/>
            </p:nvCxnSpPr>
            <p:spPr>
              <a:xfrm>
                <a:off x="27663454" y="11733472"/>
                <a:ext cx="2590567" cy="3207954"/>
              </a:xfrm>
              <a:prstGeom prst="curvedConnector2">
                <a:avLst/>
              </a:prstGeom>
              <a:ln w="127000">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327B54D-1DFF-7A46-8CA9-22D042449936}"/>
                  </a:ext>
                </a:extLst>
              </p:cNvPr>
              <p:cNvCxnSpPr>
                <a:cxnSpLocks/>
              </p:cNvCxnSpPr>
              <p:nvPr/>
            </p:nvCxnSpPr>
            <p:spPr>
              <a:xfrm flipH="1" flipV="1">
                <a:off x="10363200" y="4341242"/>
                <a:ext cx="67733" cy="14811743"/>
              </a:xfrm>
              <a:prstGeom prst="straightConnector1">
                <a:avLst/>
              </a:prstGeom>
              <a:ln w="254000">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31424DF-D3BD-D34C-8C9B-B95BC389A504}"/>
                  </a:ext>
                </a:extLst>
              </p:cNvPr>
              <p:cNvCxnSpPr>
                <a:cxnSpLocks/>
              </p:cNvCxnSpPr>
              <p:nvPr/>
            </p:nvCxnSpPr>
            <p:spPr>
              <a:xfrm flipH="1">
                <a:off x="11811000" y="19354800"/>
                <a:ext cx="20421600" cy="0"/>
              </a:xfrm>
              <a:prstGeom prst="straightConnector1">
                <a:avLst/>
              </a:prstGeom>
              <a:ln w="2540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7" name="Rounded Rectangle 38">
                <a:extLst>
                  <a:ext uri="{FF2B5EF4-FFF2-40B4-BE49-F238E27FC236}">
                    <a16:creationId xmlns:a16="http://schemas.microsoft.com/office/drawing/2014/main" id="{8CEDC670-3D55-F44C-828B-14F7A0EBD788}"/>
                  </a:ext>
                </a:extLst>
              </p:cNvPr>
              <p:cNvSpPr/>
              <p:nvPr/>
            </p:nvSpPr>
            <p:spPr>
              <a:xfrm>
                <a:off x="28755944" y="6785327"/>
                <a:ext cx="2996153" cy="1704232"/>
              </a:xfrm>
              <a:prstGeom prst="roundRect">
                <a:avLst/>
              </a:prstGeom>
              <a:solidFill>
                <a:srgbClr val="50525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t>Visualization</a:t>
                </a:r>
              </a:p>
            </p:txBody>
          </p:sp>
          <p:sp>
            <p:nvSpPr>
              <p:cNvPr id="28" name="Rounded Rectangle 39">
                <a:extLst>
                  <a:ext uri="{FF2B5EF4-FFF2-40B4-BE49-F238E27FC236}">
                    <a16:creationId xmlns:a16="http://schemas.microsoft.com/office/drawing/2014/main" id="{804B545A-B67C-234C-BA28-CA5E96CFD725}"/>
                  </a:ext>
                </a:extLst>
              </p:cNvPr>
              <p:cNvSpPr/>
              <p:nvPr/>
            </p:nvSpPr>
            <p:spPr>
              <a:xfrm>
                <a:off x="18308119" y="6791085"/>
                <a:ext cx="3457590" cy="1704232"/>
              </a:xfrm>
              <a:prstGeom prst="roundRect">
                <a:avLst/>
              </a:prstGeom>
              <a:solidFill>
                <a:srgbClr val="50525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Papers</a:t>
                </a:r>
              </a:p>
            </p:txBody>
          </p:sp>
          <p:sp>
            <p:nvSpPr>
              <p:cNvPr id="29" name="Rounded Rectangle 40">
                <a:extLst>
                  <a:ext uri="{FF2B5EF4-FFF2-40B4-BE49-F238E27FC236}">
                    <a16:creationId xmlns:a16="http://schemas.microsoft.com/office/drawing/2014/main" id="{38AF8174-82EC-DC4E-B31C-EB67293086F0}"/>
                  </a:ext>
                </a:extLst>
              </p:cNvPr>
              <p:cNvSpPr/>
              <p:nvPr/>
            </p:nvSpPr>
            <p:spPr>
              <a:xfrm>
                <a:off x="28755944" y="14941426"/>
                <a:ext cx="2996153" cy="1704232"/>
              </a:xfrm>
              <a:prstGeom prst="roundRect">
                <a:avLst/>
              </a:prstGeom>
              <a:solidFill>
                <a:srgbClr val="50525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Execution</a:t>
                </a:r>
              </a:p>
            </p:txBody>
          </p:sp>
          <p:sp>
            <p:nvSpPr>
              <p:cNvPr id="30" name="Rounded Rectangle 41">
                <a:extLst>
                  <a:ext uri="{FF2B5EF4-FFF2-40B4-BE49-F238E27FC236}">
                    <a16:creationId xmlns:a16="http://schemas.microsoft.com/office/drawing/2014/main" id="{A89D7B52-6AED-5B4C-8A1C-A63987DC3DB9}"/>
                  </a:ext>
                </a:extLst>
              </p:cNvPr>
              <p:cNvSpPr/>
              <p:nvPr/>
            </p:nvSpPr>
            <p:spPr>
              <a:xfrm>
                <a:off x="18308119" y="14941426"/>
                <a:ext cx="2996153" cy="1704232"/>
              </a:xfrm>
              <a:prstGeom prst="roundRect">
                <a:avLst/>
              </a:prstGeom>
              <a:solidFill>
                <a:srgbClr val="50525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t>Code</a:t>
                </a:r>
              </a:p>
            </p:txBody>
          </p:sp>
          <p:pic>
            <p:nvPicPr>
              <p:cNvPr id="31" name="Picture 30">
                <a:extLst>
                  <a:ext uri="{FF2B5EF4-FFF2-40B4-BE49-F238E27FC236}">
                    <a16:creationId xmlns:a16="http://schemas.microsoft.com/office/drawing/2014/main" id="{F0D68845-2DB1-1648-949A-52FC346D3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4590" y="16518330"/>
                <a:ext cx="2294464" cy="2294464"/>
              </a:xfrm>
              <a:prstGeom prst="rect">
                <a:avLst/>
              </a:prstGeom>
            </p:spPr>
          </p:pic>
          <p:pic>
            <p:nvPicPr>
              <p:cNvPr id="32" name="Picture 31">
                <a:extLst>
                  <a:ext uri="{FF2B5EF4-FFF2-40B4-BE49-F238E27FC236}">
                    <a16:creationId xmlns:a16="http://schemas.microsoft.com/office/drawing/2014/main" id="{2D7240B1-C98D-1649-BF02-09D4C886F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6123" y="4588789"/>
                <a:ext cx="2292872" cy="2292872"/>
              </a:xfrm>
              <a:prstGeom prst="rect">
                <a:avLst/>
              </a:prstGeom>
            </p:spPr>
          </p:pic>
          <p:pic>
            <p:nvPicPr>
              <p:cNvPr id="33" name="Picture 32">
                <a:extLst>
                  <a:ext uri="{FF2B5EF4-FFF2-40B4-BE49-F238E27FC236}">
                    <a16:creationId xmlns:a16="http://schemas.microsoft.com/office/drawing/2014/main" id="{38001517-6E3D-5141-8E5D-B54B49AAD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7704" y="4968909"/>
                <a:ext cx="1532632" cy="1532632"/>
              </a:xfrm>
              <a:prstGeom prst="rect">
                <a:avLst/>
              </a:prstGeom>
            </p:spPr>
          </p:pic>
          <p:pic>
            <p:nvPicPr>
              <p:cNvPr id="34" name="Picture 33">
                <a:extLst>
                  <a:ext uri="{FF2B5EF4-FFF2-40B4-BE49-F238E27FC236}">
                    <a16:creationId xmlns:a16="http://schemas.microsoft.com/office/drawing/2014/main" id="{4EA53ED5-21BA-F649-BB1E-453C13A1F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49391" y="8777461"/>
                <a:ext cx="6136556" cy="6136556"/>
              </a:xfrm>
              <a:prstGeom prst="rect">
                <a:avLst/>
              </a:prstGeom>
            </p:spPr>
          </p:pic>
          <p:pic>
            <p:nvPicPr>
              <p:cNvPr id="35" name="Picture 34">
                <a:extLst>
                  <a:ext uri="{FF2B5EF4-FFF2-40B4-BE49-F238E27FC236}">
                    <a16:creationId xmlns:a16="http://schemas.microsoft.com/office/drawing/2014/main" id="{1D3A5528-7111-1640-862D-A2F272CE8B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06788" y="16518330"/>
                <a:ext cx="2294464" cy="2294464"/>
              </a:xfrm>
              <a:prstGeom prst="rect">
                <a:avLst/>
              </a:prstGeom>
            </p:spPr>
          </p:pic>
        </p:grpSp>
        <p:sp>
          <p:nvSpPr>
            <p:cNvPr id="5" name="Rounded Rectangle 48">
              <a:extLst>
                <a:ext uri="{FF2B5EF4-FFF2-40B4-BE49-F238E27FC236}">
                  <a16:creationId xmlns:a16="http://schemas.microsoft.com/office/drawing/2014/main" id="{4F9EACBC-6E80-D147-A5C3-1029E57046E3}"/>
                </a:ext>
              </a:extLst>
            </p:cNvPr>
            <p:cNvSpPr/>
            <p:nvPr/>
          </p:nvSpPr>
          <p:spPr>
            <a:xfrm>
              <a:off x="5525943" y="2572624"/>
              <a:ext cx="1021666" cy="376382"/>
            </a:xfrm>
            <a:prstGeom prst="roundRect">
              <a:avLst/>
            </a:prstGeom>
            <a:solidFill>
              <a:srgbClr val="A51C30"/>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EMMAA</a:t>
              </a:r>
            </a:p>
          </p:txBody>
        </p:sp>
        <p:sp>
          <p:nvSpPr>
            <p:cNvPr id="6" name="Rounded Rectangle 49">
              <a:extLst>
                <a:ext uri="{FF2B5EF4-FFF2-40B4-BE49-F238E27FC236}">
                  <a16:creationId xmlns:a16="http://schemas.microsoft.com/office/drawing/2014/main" id="{E9E22EA6-A736-4648-8423-D62FB94BD456}"/>
                </a:ext>
              </a:extLst>
            </p:cNvPr>
            <p:cNvSpPr/>
            <p:nvPr/>
          </p:nvSpPr>
          <p:spPr>
            <a:xfrm>
              <a:off x="9682379" y="4067830"/>
              <a:ext cx="1013257" cy="376382"/>
            </a:xfrm>
            <a:prstGeom prst="roundRect">
              <a:avLst/>
            </a:prstGeom>
            <a:solidFill>
              <a:srgbClr val="A51C30"/>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EMMAA</a:t>
              </a:r>
            </a:p>
          </p:txBody>
        </p:sp>
        <p:sp>
          <p:nvSpPr>
            <p:cNvPr id="7" name="Rounded Rectangle 50">
              <a:extLst>
                <a:ext uri="{FF2B5EF4-FFF2-40B4-BE49-F238E27FC236}">
                  <a16:creationId xmlns:a16="http://schemas.microsoft.com/office/drawing/2014/main" id="{413BF362-32C4-2F47-B5FE-760A9E862A21}"/>
                </a:ext>
              </a:extLst>
            </p:cNvPr>
            <p:cNvSpPr/>
            <p:nvPr/>
          </p:nvSpPr>
          <p:spPr>
            <a:xfrm>
              <a:off x="9682378" y="2885427"/>
              <a:ext cx="1019486" cy="376382"/>
            </a:xfrm>
            <a:prstGeom prst="roundRect">
              <a:avLst/>
            </a:prstGeom>
            <a:solidFill>
              <a:srgbClr val="3677BC"/>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AMIDOL</a:t>
              </a:r>
            </a:p>
          </p:txBody>
        </p:sp>
        <p:sp>
          <p:nvSpPr>
            <p:cNvPr id="8" name="Rounded Rectangle 53">
              <a:extLst>
                <a:ext uri="{FF2B5EF4-FFF2-40B4-BE49-F238E27FC236}">
                  <a16:creationId xmlns:a16="http://schemas.microsoft.com/office/drawing/2014/main" id="{F52CB968-E3F8-6640-BD0D-F76D60AA5C18}"/>
                </a:ext>
              </a:extLst>
            </p:cNvPr>
            <p:cNvSpPr/>
            <p:nvPr/>
          </p:nvSpPr>
          <p:spPr>
            <a:xfrm>
              <a:off x="5525943" y="3648153"/>
              <a:ext cx="1007243" cy="376382"/>
            </a:xfrm>
            <a:prstGeom prst="roundRect">
              <a:avLst/>
            </a:prstGeom>
            <a:solidFill>
              <a:srgbClr val="AB0520"/>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a:t>AutoMATES</a:t>
              </a:r>
            </a:p>
          </p:txBody>
        </p:sp>
        <p:sp>
          <p:nvSpPr>
            <p:cNvPr id="9" name="Rounded Rectangle 54">
              <a:extLst>
                <a:ext uri="{FF2B5EF4-FFF2-40B4-BE49-F238E27FC236}">
                  <a16:creationId xmlns:a16="http://schemas.microsoft.com/office/drawing/2014/main" id="{11F7FF88-2F0B-FB42-A72F-9A6AE0E58CEC}"/>
                </a:ext>
              </a:extLst>
            </p:cNvPr>
            <p:cNvSpPr/>
            <p:nvPr/>
          </p:nvSpPr>
          <p:spPr>
            <a:xfrm>
              <a:off x="5525943" y="3000389"/>
              <a:ext cx="1007243" cy="376382"/>
            </a:xfrm>
            <a:prstGeom prst="roundRect">
              <a:avLst/>
            </a:prstGeom>
            <a:solidFill>
              <a:srgbClr val="AB0520"/>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a:t>AutoMATES</a:t>
              </a:r>
            </a:p>
          </p:txBody>
        </p:sp>
        <p:sp>
          <p:nvSpPr>
            <p:cNvPr id="10" name="Rounded Rectangle 56">
              <a:extLst>
                <a:ext uri="{FF2B5EF4-FFF2-40B4-BE49-F238E27FC236}">
                  <a16:creationId xmlns:a16="http://schemas.microsoft.com/office/drawing/2014/main" id="{FDEB210D-5D1F-4A43-A08F-B8512EB378F3}"/>
                </a:ext>
              </a:extLst>
            </p:cNvPr>
            <p:cNvSpPr/>
            <p:nvPr/>
          </p:nvSpPr>
          <p:spPr>
            <a:xfrm>
              <a:off x="7364994" y="2538187"/>
              <a:ext cx="868653" cy="376383"/>
            </a:xfrm>
            <a:prstGeom prst="roundRect">
              <a:avLst/>
            </a:prstGeom>
            <a:solidFill>
              <a:srgbClr val="AB0520"/>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a:t>COSMOS</a:t>
              </a:r>
            </a:p>
          </p:txBody>
        </p:sp>
        <p:sp>
          <p:nvSpPr>
            <p:cNvPr id="11" name="Rounded Rectangle 57">
              <a:extLst>
                <a:ext uri="{FF2B5EF4-FFF2-40B4-BE49-F238E27FC236}">
                  <a16:creationId xmlns:a16="http://schemas.microsoft.com/office/drawing/2014/main" id="{72B42B30-7BD5-3948-A5AB-98B1A09E6C55}"/>
                </a:ext>
              </a:extLst>
            </p:cNvPr>
            <p:cNvSpPr/>
            <p:nvPr/>
          </p:nvSpPr>
          <p:spPr>
            <a:xfrm>
              <a:off x="9688606" y="3632511"/>
              <a:ext cx="1013257" cy="376382"/>
            </a:xfrm>
            <a:prstGeom prst="roundRect">
              <a:avLst/>
            </a:prstGeom>
            <a:solidFill>
              <a:srgbClr val="3677BC"/>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AMIDOL</a:t>
              </a:r>
            </a:p>
          </p:txBody>
        </p:sp>
        <p:sp>
          <p:nvSpPr>
            <p:cNvPr id="12" name="Rounded Rectangle 58">
              <a:extLst>
                <a:ext uri="{FF2B5EF4-FFF2-40B4-BE49-F238E27FC236}">
                  <a16:creationId xmlns:a16="http://schemas.microsoft.com/office/drawing/2014/main" id="{0B4E52DF-1DDB-C646-B06B-52A43F2FF3F6}"/>
                </a:ext>
              </a:extLst>
            </p:cNvPr>
            <p:cNvSpPr/>
            <p:nvPr/>
          </p:nvSpPr>
          <p:spPr>
            <a:xfrm>
              <a:off x="5525943" y="4058522"/>
              <a:ext cx="868653" cy="376383"/>
            </a:xfrm>
            <a:prstGeom prst="roundRect">
              <a:avLst/>
            </a:prstGeom>
            <a:solidFill>
              <a:srgbClr val="AB0520"/>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a:t>COSMOS</a:t>
              </a:r>
            </a:p>
          </p:txBody>
        </p:sp>
      </p:grpSp>
      <p:sp>
        <p:nvSpPr>
          <p:cNvPr id="13" name="TextBox 59">
            <a:extLst>
              <a:ext uri="{FF2B5EF4-FFF2-40B4-BE49-F238E27FC236}">
                <a16:creationId xmlns:a16="http://schemas.microsoft.com/office/drawing/2014/main" id="{41B72D46-4104-AA4D-BFFD-DFBC03956723}"/>
              </a:ext>
            </a:extLst>
          </p:cNvPr>
          <p:cNvSpPr txBox="1"/>
          <p:nvPr/>
        </p:nvSpPr>
        <p:spPr>
          <a:xfrm>
            <a:off x="37057" y="1442418"/>
            <a:ext cx="1899862" cy="37548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Problem Statement</a:t>
            </a:r>
          </a:p>
          <a:p>
            <a:r>
              <a:rPr lang="en-US" dirty="0"/>
              <a:t>Scientists construct artifacts that trap scientific knowledge in papers and code that cannot be readily extended, composed, or explored.</a:t>
            </a:r>
          </a:p>
          <a:p>
            <a:endParaRPr lang="en-US" dirty="0"/>
          </a:p>
          <a:p>
            <a:endParaRPr lang="en-US" dirty="0"/>
          </a:p>
        </p:txBody>
      </p:sp>
      <p:sp>
        <p:nvSpPr>
          <p:cNvPr id="38" name="TextBox 37">
            <a:extLst>
              <a:ext uri="{FF2B5EF4-FFF2-40B4-BE49-F238E27FC236}">
                <a16:creationId xmlns:a16="http://schemas.microsoft.com/office/drawing/2014/main" id="{7AABF74B-61D4-43C1-B3AD-CEFA9D3175E8}"/>
              </a:ext>
            </a:extLst>
          </p:cNvPr>
          <p:cNvSpPr txBox="1"/>
          <p:nvPr/>
        </p:nvSpPr>
        <p:spPr>
          <a:xfrm>
            <a:off x="0" y="5383753"/>
            <a:ext cx="7038767" cy="1508105"/>
          </a:xfrm>
          <a:prstGeom prst="rect">
            <a:avLst/>
          </a:prstGeom>
          <a:noFill/>
        </p:spPr>
        <p:txBody>
          <a:bodyPr wrap="square" rtlCol="0">
            <a:spAutoFit/>
          </a:bodyPr>
          <a:lstStyle/>
          <a:p>
            <a:r>
              <a:rPr lang="en-US" sz="2000" b="1" dirty="0"/>
              <a:t>Approach</a:t>
            </a:r>
          </a:p>
          <a:p>
            <a:r>
              <a:rPr lang="en-US" dirty="0"/>
              <a:t>Extract structured knowledge from these artifacts into a universal framework for metamodeling tasks, providing an innovative vision of:</a:t>
            </a:r>
          </a:p>
          <a:p>
            <a:pPr marL="285750" indent="-285750">
              <a:buFont typeface="Arial" panose="020B0604020202020204" pitchFamily="34" charset="0"/>
              <a:buChar char="•"/>
            </a:pPr>
            <a:r>
              <a:rPr lang="en-US" dirty="0"/>
              <a:t>Scientific model development</a:t>
            </a:r>
          </a:p>
          <a:p>
            <a:pPr marL="285750" indent="-285750">
              <a:buFont typeface="Arial" panose="020B0604020202020204" pitchFamily="34" charset="0"/>
              <a:buChar char="•"/>
            </a:pPr>
            <a:r>
              <a:rPr lang="en-US" dirty="0"/>
              <a:t>Teaching computers to understand science.</a:t>
            </a:r>
          </a:p>
        </p:txBody>
      </p:sp>
    </p:spTree>
    <p:extLst>
      <p:ext uri="{BB962C8B-B14F-4D97-AF65-F5344CB8AC3E}">
        <p14:creationId xmlns:p14="http://schemas.microsoft.com/office/powerpoint/2010/main" val="223417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23FEF9-30A2-4242-B865-A6B7A8EB72ED}"/>
              </a:ext>
            </a:extLst>
          </p:cNvPr>
          <p:cNvSpPr>
            <a:spLocks noGrp="1"/>
          </p:cNvSpPr>
          <p:nvPr>
            <p:ph type="body" sz="quarter" idx="10"/>
          </p:nvPr>
        </p:nvSpPr>
        <p:spPr>
          <a:solidFill>
            <a:schemeClr val="accent5">
              <a:lumMod val="40000"/>
              <a:lumOff val="60000"/>
            </a:schemeClr>
          </a:solidFill>
        </p:spPr>
        <p:txBody>
          <a:bodyPr>
            <a:noAutofit/>
          </a:bodyPr>
          <a:lstStyle/>
          <a:p>
            <a:r>
              <a:rPr lang="en-US" sz="3200" dirty="0"/>
              <a:t>Digital Twin – Leonardo Angelone</a:t>
            </a:r>
          </a:p>
        </p:txBody>
      </p:sp>
      <p:sp>
        <p:nvSpPr>
          <p:cNvPr id="5" name="TextBox 4">
            <a:extLst>
              <a:ext uri="{FF2B5EF4-FFF2-40B4-BE49-F238E27FC236}">
                <a16:creationId xmlns:a16="http://schemas.microsoft.com/office/drawing/2014/main" id="{3FC2EDE3-0761-40F8-B85E-EF28287B2845}"/>
              </a:ext>
            </a:extLst>
          </p:cNvPr>
          <p:cNvSpPr txBox="1"/>
          <p:nvPr/>
        </p:nvSpPr>
        <p:spPr>
          <a:xfrm>
            <a:off x="982967" y="1916668"/>
            <a:ext cx="6443687" cy="369332"/>
          </a:xfrm>
          <a:prstGeom prst="rect">
            <a:avLst/>
          </a:prstGeom>
          <a:noFill/>
        </p:spPr>
        <p:txBody>
          <a:bodyPr wrap="none" rtlCol="0">
            <a:spAutoFit/>
          </a:bodyPr>
          <a:lstStyle/>
          <a:p>
            <a:r>
              <a:rPr lang="en-US" dirty="0">
                <a:hlinkClick r:id="rId2"/>
              </a:rPr>
              <a:t>https://www.imagwiki.nibib.nih.gov/content/digital-twin-overview</a:t>
            </a:r>
            <a:endParaRPr lang="en-US" dirty="0"/>
          </a:p>
        </p:txBody>
      </p:sp>
    </p:spTree>
    <p:extLst>
      <p:ext uri="{BB962C8B-B14F-4D97-AF65-F5344CB8AC3E}">
        <p14:creationId xmlns:p14="http://schemas.microsoft.com/office/powerpoint/2010/main" val="99664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0BA3A-7AAE-405A-93F4-87C49BDDBBDF}"/>
              </a:ext>
            </a:extLst>
          </p:cNvPr>
          <p:cNvSpPr>
            <a:spLocks noGrp="1"/>
          </p:cNvSpPr>
          <p:nvPr>
            <p:ph type="body" sz="quarter" idx="10"/>
          </p:nvPr>
        </p:nvSpPr>
        <p:spPr>
          <a:xfrm>
            <a:off x="232578" y="212885"/>
            <a:ext cx="7969568" cy="472757"/>
          </a:xfrm>
          <a:solidFill>
            <a:schemeClr val="accent5">
              <a:lumMod val="40000"/>
              <a:lumOff val="60000"/>
            </a:schemeClr>
          </a:solidFill>
        </p:spPr>
        <p:txBody>
          <a:bodyPr>
            <a:noAutofit/>
          </a:bodyPr>
          <a:lstStyle/>
          <a:p>
            <a:r>
              <a:rPr lang="en-US" sz="3200" dirty="0"/>
              <a:t>Human Safety – Rachel Slayton</a:t>
            </a:r>
          </a:p>
        </p:txBody>
      </p:sp>
      <p:sp>
        <p:nvSpPr>
          <p:cNvPr id="5" name="TextBox 4">
            <a:extLst>
              <a:ext uri="{FF2B5EF4-FFF2-40B4-BE49-F238E27FC236}">
                <a16:creationId xmlns:a16="http://schemas.microsoft.com/office/drawing/2014/main" id="{A8CC6D6A-CFE2-4584-A269-D79548B0D79C}"/>
              </a:ext>
            </a:extLst>
          </p:cNvPr>
          <p:cNvSpPr txBox="1"/>
          <p:nvPr/>
        </p:nvSpPr>
        <p:spPr>
          <a:xfrm>
            <a:off x="1066800" y="1912382"/>
            <a:ext cx="6672211" cy="369332"/>
          </a:xfrm>
          <a:prstGeom prst="rect">
            <a:avLst/>
          </a:prstGeom>
          <a:noFill/>
        </p:spPr>
        <p:txBody>
          <a:bodyPr wrap="none" rtlCol="0">
            <a:spAutoFit/>
          </a:bodyPr>
          <a:lstStyle/>
          <a:p>
            <a:r>
              <a:rPr lang="en-US" dirty="0">
                <a:hlinkClick r:id="rId2"/>
              </a:rPr>
              <a:t>https://www.imagwiki.nibib.nih.gov/content/human-safety-overview</a:t>
            </a:r>
            <a:endParaRPr lang="en-US" dirty="0"/>
          </a:p>
        </p:txBody>
      </p:sp>
    </p:spTree>
    <p:extLst>
      <p:ext uri="{BB962C8B-B14F-4D97-AF65-F5344CB8AC3E}">
        <p14:creationId xmlns:p14="http://schemas.microsoft.com/office/powerpoint/2010/main" val="256194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413D9-F9B6-4078-95AE-374DB7387E75}"/>
              </a:ext>
            </a:extLst>
          </p:cNvPr>
          <p:cNvSpPr>
            <a:spLocks noGrp="1"/>
          </p:cNvSpPr>
          <p:nvPr>
            <p:ph type="body" sz="quarter" idx="10"/>
          </p:nvPr>
        </p:nvSpPr>
        <p:spPr>
          <a:xfrm>
            <a:off x="220027" y="147771"/>
            <a:ext cx="7969568" cy="472757"/>
          </a:xfrm>
          <a:solidFill>
            <a:schemeClr val="accent5">
              <a:lumMod val="40000"/>
              <a:lumOff val="60000"/>
            </a:schemeClr>
          </a:solidFill>
        </p:spPr>
        <p:txBody>
          <a:bodyPr>
            <a:noAutofit/>
          </a:bodyPr>
          <a:lstStyle/>
          <a:p>
            <a:r>
              <a:rPr lang="en-US" sz="3200" dirty="0"/>
              <a:t>Grace Peng (NIBIB) &amp; Dana Anderson (NIDDK)</a:t>
            </a:r>
          </a:p>
        </p:txBody>
      </p:sp>
      <p:pic>
        <p:nvPicPr>
          <p:cNvPr id="7" name="Content Placeholder 3">
            <a:extLst>
              <a:ext uri="{FF2B5EF4-FFF2-40B4-BE49-F238E27FC236}">
                <a16:creationId xmlns:a16="http://schemas.microsoft.com/office/drawing/2014/main" id="{A29F4ECC-B604-406E-A4A1-D8D6CD864BEA}"/>
              </a:ext>
            </a:extLst>
          </p:cNvPr>
          <p:cNvPicPr>
            <a:picLocks noChangeAspect="1"/>
          </p:cNvPicPr>
          <p:nvPr/>
        </p:nvPicPr>
        <p:blipFill rotWithShape="1">
          <a:blip r:embed="rId2"/>
          <a:srcRect t="39636" b="16568"/>
          <a:stretch/>
        </p:blipFill>
        <p:spPr>
          <a:xfrm>
            <a:off x="3181232" y="922021"/>
            <a:ext cx="2884325" cy="1566137"/>
          </a:xfrm>
          <a:prstGeom prst="rect">
            <a:avLst/>
          </a:prstGeom>
        </p:spPr>
      </p:pic>
      <p:sp>
        <p:nvSpPr>
          <p:cNvPr id="8" name="Title 3">
            <a:extLst>
              <a:ext uri="{FF2B5EF4-FFF2-40B4-BE49-F238E27FC236}">
                <a16:creationId xmlns:a16="http://schemas.microsoft.com/office/drawing/2014/main" id="{59768B56-3CA8-44CE-AA83-C8AA0925D561}"/>
              </a:ext>
            </a:extLst>
          </p:cNvPr>
          <p:cNvSpPr txBox="1">
            <a:spLocks/>
          </p:cNvSpPr>
          <p:nvPr/>
        </p:nvSpPr>
        <p:spPr>
          <a:xfrm>
            <a:off x="1680170" y="1997765"/>
            <a:ext cx="5886450" cy="144541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2400"/>
            </a:br>
            <a:br>
              <a:rPr lang="en-US" sz="2400"/>
            </a:br>
            <a:r>
              <a:rPr lang="en-US" sz="2400">
                <a:hlinkClick r:id="rId3"/>
              </a:rPr>
              <a:t>PA-19-065</a:t>
            </a:r>
            <a:br>
              <a:rPr lang="en-US" sz="2400"/>
            </a:br>
            <a:r>
              <a:rPr lang="en-US" sz="1800">
                <a:solidFill>
                  <a:schemeClr val="accent1"/>
                </a:solidFill>
              </a:rPr>
              <a:t>Funding opportunity announcement</a:t>
            </a:r>
            <a:br>
              <a:rPr lang="en-US" sz="1800">
                <a:solidFill>
                  <a:schemeClr val="accent3"/>
                </a:solidFill>
              </a:rPr>
            </a:br>
            <a:r>
              <a:rPr lang="en-US" sz="1800" b="1">
                <a:solidFill>
                  <a:schemeClr val="accent3"/>
                </a:solidFill>
              </a:rPr>
              <a:t>information for applicants and reviewers</a:t>
            </a:r>
            <a:endParaRPr lang="en-US" sz="1800" b="1" dirty="0">
              <a:solidFill>
                <a:schemeClr val="accent3"/>
              </a:solidFill>
            </a:endParaRPr>
          </a:p>
        </p:txBody>
      </p:sp>
      <p:sp>
        <p:nvSpPr>
          <p:cNvPr id="9" name="Subtitle 4">
            <a:extLst>
              <a:ext uri="{FF2B5EF4-FFF2-40B4-BE49-F238E27FC236}">
                <a16:creationId xmlns:a16="http://schemas.microsoft.com/office/drawing/2014/main" id="{047797E4-BEB0-4947-BB66-8DEC53AC4BE7}"/>
              </a:ext>
            </a:extLst>
          </p:cNvPr>
          <p:cNvSpPr txBox="1">
            <a:spLocks/>
          </p:cNvSpPr>
          <p:nvPr/>
        </p:nvSpPr>
        <p:spPr>
          <a:xfrm>
            <a:off x="1680170" y="3702323"/>
            <a:ext cx="5886450" cy="131445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700">
                <a:solidFill>
                  <a:schemeClr val="tx2"/>
                </a:solidFill>
                <a:effectLst>
                  <a:outerShdw blurRad="38100" dist="38100" dir="2700000" algn="tl">
                    <a:srgbClr val="000000">
                      <a:alpha val="43137"/>
                    </a:srgbClr>
                  </a:outerShdw>
                </a:effectLst>
              </a:rPr>
              <a:t>Medical Simulators for Practicing Patient Care Providers Skill Acquisition, Outcomes Assessment and Technology Development (R01 Clinical Trial Not Allowed)</a:t>
            </a:r>
            <a:endParaRPr lang="en-US" sz="2700" dirty="0">
              <a:solidFill>
                <a:schemeClr val="tx2"/>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058C0371-32EA-463A-A1E1-7DA37A6DE9A3}"/>
              </a:ext>
            </a:extLst>
          </p:cNvPr>
          <p:cNvSpPr/>
          <p:nvPr/>
        </p:nvSpPr>
        <p:spPr>
          <a:xfrm>
            <a:off x="1881060" y="4985404"/>
            <a:ext cx="2015159" cy="646331"/>
          </a:xfrm>
          <a:prstGeom prst="rect">
            <a:avLst/>
          </a:prstGeom>
        </p:spPr>
        <p:txBody>
          <a:bodyPr wrap="square">
            <a:spAutoFit/>
          </a:bodyPr>
          <a:lstStyle/>
          <a:p>
            <a:pPr>
              <a:buClr>
                <a:schemeClr val="accent1">
                  <a:lumMod val="50000"/>
                </a:schemeClr>
              </a:buClr>
            </a:pPr>
            <a:r>
              <a:rPr lang="en-US" sz="900" b="1" dirty="0"/>
              <a:t>Dana K. Andersen</a:t>
            </a:r>
            <a:r>
              <a:rPr lang="en-US" sz="900" dirty="0"/>
              <a:t>, M.D.</a:t>
            </a:r>
          </a:p>
          <a:p>
            <a:pPr>
              <a:buClr>
                <a:schemeClr val="accent1">
                  <a:lumMod val="50000"/>
                </a:schemeClr>
              </a:buClr>
            </a:pPr>
            <a:r>
              <a:rPr lang="en-US" sz="900" dirty="0"/>
              <a:t>NIDDK</a:t>
            </a:r>
          </a:p>
          <a:p>
            <a:pPr>
              <a:buClr>
                <a:schemeClr val="accent1">
                  <a:lumMod val="50000"/>
                </a:schemeClr>
              </a:buClr>
            </a:pPr>
            <a:r>
              <a:rPr lang="en-US" sz="900" dirty="0"/>
              <a:t>Telephone: 410-868-0638</a:t>
            </a:r>
          </a:p>
          <a:p>
            <a:pPr>
              <a:buClr>
                <a:schemeClr val="accent1">
                  <a:lumMod val="50000"/>
                </a:schemeClr>
              </a:buClr>
            </a:pPr>
            <a:r>
              <a:rPr lang="en-US" sz="900" dirty="0"/>
              <a:t>Email: dana.andersen@nih.gov</a:t>
            </a:r>
          </a:p>
        </p:txBody>
      </p:sp>
      <p:sp>
        <p:nvSpPr>
          <p:cNvPr id="11" name="Rectangle 10">
            <a:extLst>
              <a:ext uri="{FF2B5EF4-FFF2-40B4-BE49-F238E27FC236}">
                <a16:creationId xmlns:a16="http://schemas.microsoft.com/office/drawing/2014/main" id="{05CE0CF8-F73E-4670-92CE-F55277D3DA1C}"/>
              </a:ext>
            </a:extLst>
          </p:cNvPr>
          <p:cNvSpPr/>
          <p:nvPr/>
        </p:nvSpPr>
        <p:spPr>
          <a:xfrm>
            <a:off x="108019" y="4985404"/>
            <a:ext cx="1899614" cy="646331"/>
          </a:xfrm>
          <a:prstGeom prst="rect">
            <a:avLst/>
          </a:prstGeom>
        </p:spPr>
        <p:txBody>
          <a:bodyPr wrap="square">
            <a:spAutoFit/>
          </a:bodyPr>
          <a:lstStyle/>
          <a:p>
            <a:pPr>
              <a:buClr>
                <a:schemeClr val="accent1">
                  <a:lumMod val="50000"/>
                </a:schemeClr>
              </a:buClr>
            </a:pPr>
            <a:r>
              <a:rPr lang="en-US" sz="900" b="1" dirty="0"/>
              <a:t>Jose Serrano</a:t>
            </a:r>
            <a:r>
              <a:rPr lang="en-US" sz="900" dirty="0"/>
              <a:t>, M.D., Ph.D.</a:t>
            </a:r>
          </a:p>
          <a:p>
            <a:pPr>
              <a:buClr>
                <a:schemeClr val="accent1">
                  <a:lumMod val="50000"/>
                </a:schemeClr>
              </a:buClr>
            </a:pPr>
            <a:r>
              <a:rPr lang="en-US" sz="900" dirty="0"/>
              <a:t>NIDDK</a:t>
            </a:r>
          </a:p>
          <a:p>
            <a:pPr>
              <a:buClr>
                <a:schemeClr val="accent1">
                  <a:lumMod val="50000"/>
                </a:schemeClr>
              </a:buClr>
            </a:pPr>
            <a:r>
              <a:rPr lang="en-US" sz="900" dirty="0"/>
              <a:t>Telephone: 301-594-8871</a:t>
            </a:r>
          </a:p>
          <a:p>
            <a:pPr>
              <a:buClr>
                <a:schemeClr val="accent1">
                  <a:lumMod val="50000"/>
                </a:schemeClr>
              </a:buClr>
            </a:pPr>
            <a:r>
              <a:rPr lang="en-US" sz="900" dirty="0"/>
              <a:t>Email: serranoj@mail.nih.gov </a:t>
            </a:r>
          </a:p>
        </p:txBody>
      </p:sp>
      <p:sp>
        <p:nvSpPr>
          <p:cNvPr id="12" name="Rectangle 11">
            <a:extLst>
              <a:ext uri="{FF2B5EF4-FFF2-40B4-BE49-F238E27FC236}">
                <a16:creationId xmlns:a16="http://schemas.microsoft.com/office/drawing/2014/main" id="{6CAECA09-FBA0-46BD-B623-DCEC0B960402}"/>
              </a:ext>
            </a:extLst>
          </p:cNvPr>
          <p:cNvSpPr/>
          <p:nvPr/>
        </p:nvSpPr>
        <p:spPr>
          <a:xfrm>
            <a:off x="3657600" y="4985404"/>
            <a:ext cx="1828799" cy="646331"/>
          </a:xfrm>
          <a:prstGeom prst="rect">
            <a:avLst/>
          </a:prstGeom>
        </p:spPr>
        <p:txBody>
          <a:bodyPr wrap="square">
            <a:spAutoFit/>
          </a:bodyPr>
          <a:lstStyle/>
          <a:p>
            <a:pPr>
              <a:buClr>
                <a:schemeClr val="accent1">
                  <a:lumMod val="50000"/>
                </a:schemeClr>
              </a:buClr>
            </a:pPr>
            <a:r>
              <a:rPr lang="en-US" sz="900" b="1" dirty="0"/>
              <a:t>Grace C.Y. Peng</a:t>
            </a:r>
            <a:r>
              <a:rPr lang="en-US" sz="900" dirty="0"/>
              <a:t>, PhD.</a:t>
            </a:r>
          </a:p>
          <a:p>
            <a:pPr>
              <a:buClr>
                <a:schemeClr val="accent1">
                  <a:lumMod val="50000"/>
                </a:schemeClr>
              </a:buClr>
            </a:pPr>
            <a:r>
              <a:rPr lang="en-US" sz="900" dirty="0"/>
              <a:t>NIBIB</a:t>
            </a:r>
          </a:p>
          <a:p>
            <a:pPr>
              <a:buClr>
                <a:schemeClr val="accent1">
                  <a:lumMod val="50000"/>
                </a:schemeClr>
              </a:buClr>
            </a:pPr>
            <a:r>
              <a:rPr lang="en-US" sz="900" dirty="0"/>
              <a:t>Telephone: 301-451-4778</a:t>
            </a:r>
          </a:p>
          <a:p>
            <a:pPr>
              <a:buClr>
                <a:schemeClr val="accent1">
                  <a:lumMod val="50000"/>
                </a:schemeClr>
              </a:buClr>
            </a:pPr>
            <a:r>
              <a:rPr lang="en-US" sz="900" dirty="0"/>
              <a:t>Email: grace.peng@nih.gov</a:t>
            </a:r>
          </a:p>
        </p:txBody>
      </p:sp>
      <p:sp>
        <p:nvSpPr>
          <p:cNvPr id="13" name="Rectangle 12">
            <a:extLst>
              <a:ext uri="{FF2B5EF4-FFF2-40B4-BE49-F238E27FC236}">
                <a16:creationId xmlns:a16="http://schemas.microsoft.com/office/drawing/2014/main" id="{F56EE890-F990-4911-BDF6-183ABD712442}"/>
              </a:ext>
            </a:extLst>
          </p:cNvPr>
          <p:cNvSpPr/>
          <p:nvPr/>
        </p:nvSpPr>
        <p:spPr>
          <a:xfrm>
            <a:off x="5382077" y="4985404"/>
            <a:ext cx="1828799" cy="646331"/>
          </a:xfrm>
          <a:prstGeom prst="rect">
            <a:avLst/>
          </a:prstGeom>
        </p:spPr>
        <p:txBody>
          <a:bodyPr wrap="square">
            <a:spAutoFit/>
          </a:bodyPr>
          <a:lstStyle/>
          <a:p>
            <a:pPr>
              <a:buClr>
                <a:schemeClr val="accent1">
                  <a:lumMod val="50000"/>
                </a:schemeClr>
              </a:buClr>
            </a:pPr>
            <a:r>
              <a:rPr lang="en-US" sz="900" b="1" dirty="0"/>
              <a:t>Merav Sabri</a:t>
            </a:r>
            <a:r>
              <a:rPr lang="en-US" sz="900" dirty="0"/>
              <a:t>, PhD.</a:t>
            </a:r>
          </a:p>
          <a:p>
            <a:pPr>
              <a:buClr>
                <a:schemeClr val="accent1">
                  <a:lumMod val="50000"/>
                </a:schemeClr>
              </a:buClr>
            </a:pPr>
            <a:r>
              <a:rPr lang="en-US" sz="900" dirty="0"/>
              <a:t>NCCIH</a:t>
            </a:r>
          </a:p>
          <a:p>
            <a:pPr>
              <a:buClr>
                <a:schemeClr val="accent1">
                  <a:lumMod val="50000"/>
                </a:schemeClr>
              </a:buClr>
            </a:pPr>
            <a:r>
              <a:rPr lang="en-US" sz="900" dirty="0"/>
              <a:t>Telephone: 301-496-2583</a:t>
            </a:r>
          </a:p>
          <a:p>
            <a:pPr>
              <a:buClr>
                <a:schemeClr val="accent1">
                  <a:lumMod val="50000"/>
                </a:schemeClr>
              </a:buClr>
            </a:pPr>
            <a:r>
              <a:rPr lang="en-US" sz="900" dirty="0"/>
              <a:t>Email: merav.sabri@nih.gov</a:t>
            </a:r>
          </a:p>
        </p:txBody>
      </p:sp>
      <p:sp>
        <p:nvSpPr>
          <p:cNvPr id="14" name="Rectangle 13">
            <a:extLst>
              <a:ext uri="{FF2B5EF4-FFF2-40B4-BE49-F238E27FC236}">
                <a16:creationId xmlns:a16="http://schemas.microsoft.com/office/drawing/2014/main" id="{67DAC489-72FA-46B4-8A4F-A7BA0938892A}"/>
              </a:ext>
            </a:extLst>
          </p:cNvPr>
          <p:cNvSpPr/>
          <p:nvPr/>
        </p:nvSpPr>
        <p:spPr>
          <a:xfrm>
            <a:off x="7075789" y="4985404"/>
            <a:ext cx="1828799" cy="646331"/>
          </a:xfrm>
          <a:prstGeom prst="rect">
            <a:avLst/>
          </a:prstGeom>
        </p:spPr>
        <p:txBody>
          <a:bodyPr wrap="square">
            <a:spAutoFit/>
          </a:bodyPr>
          <a:lstStyle/>
          <a:p>
            <a:pPr>
              <a:buClr>
                <a:schemeClr val="accent1">
                  <a:lumMod val="50000"/>
                </a:schemeClr>
              </a:buClr>
            </a:pPr>
            <a:r>
              <a:rPr lang="en-US" sz="900" b="1" dirty="0"/>
              <a:t>Robert Tamburro</a:t>
            </a:r>
            <a:r>
              <a:rPr lang="en-US" sz="900" dirty="0"/>
              <a:t>, MD, MSc.</a:t>
            </a:r>
          </a:p>
          <a:p>
            <a:pPr>
              <a:buClr>
                <a:schemeClr val="accent1">
                  <a:lumMod val="50000"/>
                </a:schemeClr>
              </a:buClr>
            </a:pPr>
            <a:r>
              <a:rPr lang="en-US" sz="900" dirty="0"/>
              <a:t>Eunice Kennedy Shriver NICHD</a:t>
            </a:r>
          </a:p>
          <a:p>
            <a:pPr>
              <a:buClr>
                <a:schemeClr val="accent1">
                  <a:lumMod val="50000"/>
                </a:schemeClr>
              </a:buClr>
            </a:pPr>
            <a:r>
              <a:rPr lang="en-US" sz="900" dirty="0"/>
              <a:t>Telephone: 301-480-2619</a:t>
            </a:r>
          </a:p>
          <a:p>
            <a:pPr>
              <a:buClr>
                <a:schemeClr val="accent1">
                  <a:lumMod val="50000"/>
                </a:schemeClr>
              </a:buClr>
            </a:pPr>
            <a:r>
              <a:rPr lang="en-US" sz="900" dirty="0"/>
              <a:t>Email: robert.tamburro@nih.gov</a:t>
            </a:r>
          </a:p>
        </p:txBody>
      </p:sp>
    </p:spTree>
    <p:extLst>
      <p:ext uri="{BB962C8B-B14F-4D97-AF65-F5344CB8AC3E}">
        <p14:creationId xmlns:p14="http://schemas.microsoft.com/office/powerpoint/2010/main" val="364263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7197"/>
            <a:ext cx="8229600" cy="467419"/>
          </a:xfrm>
        </p:spPr>
        <p:txBody>
          <a:bodyPr>
            <a:normAutofit fontScale="90000"/>
          </a:bodyPr>
          <a:lstStyle/>
          <a:p>
            <a:r>
              <a:rPr lang="en-US" dirty="0">
                <a:effectLst>
                  <a:outerShdw blurRad="38100" dist="38100" dir="2700000" algn="tl">
                    <a:srgbClr val="000000">
                      <a:alpha val="43137"/>
                    </a:srgbClr>
                  </a:outerShdw>
                </a:effectLst>
              </a:rPr>
              <a:t>Focus Areas:</a:t>
            </a:r>
          </a:p>
        </p:txBody>
      </p:sp>
      <p:sp>
        <p:nvSpPr>
          <p:cNvPr id="3" name="Subtitle 2"/>
          <p:cNvSpPr>
            <a:spLocks noGrp="1"/>
          </p:cNvSpPr>
          <p:nvPr>
            <p:ph idx="1"/>
          </p:nvPr>
        </p:nvSpPr>
        <p:spPr>
          <a:xfrm>
            <a:off x="0" y="573191"/>
            <a:ext cx="6343650" cy="1528142"/>
          </a:xfrm>
        </p:spPr>
        <p:txBody>
          <a:bodyPr>
            <a:noAutofit/>
          </a:bodyPr>
          <a:lstStyle/>
          <a:p>
            <a:pPr marL="0" indent="0">
              <a:buClr>
                <a:schemeClr val="accent1">
                  <a:lumMod val="50000"/>
                </a:schemeClr>
              </a:buClr>
              <a:buNone/>
            </a:pPr>
            <a:r>
              <a:rPr lang="en-US" sz="1500" b="1" dirty="0"/>
              <a:t>1. Skill Acquisition </a:t>
            </a:r>
            <a:r>
              <a:rPr lang="en-US" sz="1500" dirty="0"/>
              <a:t>- Applications which assess the processes of skill acquisition, skill maintenance, and skill enhancement for practicing clinicians and healthcare providers. </a:t>
            </a:r>
          </a:p>
          <a:p>
            <a:pPr marL="420053" lvl="1" indent="-214313">
              <a:buClr>
                <a:schemeClr val="accent1">
                  <a:lumMod val="50000"/>
                </a:schemeClr>
              </a:buClr>
              <a:buFont typeface="Wingdings" panose="05000000000000000000" pitchFamily="2" charset="2"/>
              <a:buChar char="§"/>
            </a:pPr>
            <a:r>
              <a:rPr lang="en-US" sz="1200" dirty="0"/>
              <a:t>procedural error analysis</a:t>
            </a:r>
          </a:p>
          <a:p>
            <a:pPr marL="420053" lvl="1" indent="-214313">
              <a:buClr>
                <a:schemeClr val="accent1">
                  <a:lumMod val="50000"/>
                </a:schemeClr>
              </a:buClr>
              <a:buFont typeface="Wingdings" panose="05000000000000000000" pitchFamily="2" charset="2"/>
              <a:buChar char="§"/>
            </a:pPr>
            <a:r>
              <a:rPr lang="en-US" sz="1200" dirty="0"/>
              <a:t>error prevention</a:t>
            </a:r>
          </a:p>
          <a:p>
            <a:pPr marL="420053" lvl="1" indent="-214313">
              <a:buClr>
                <a:schemeClr val="accent1">
                  <a:lumMod val="50000"/>
                </a:schemeClr>
              </a:buClr>
              <a:buFont typeface="Wingdings" panose="05000000000000000000" pitchFamily="2" charset="2"/>
              <a:buChar char="§"/>
            </a:pPr>
            <a:r>
              <a:rPr lang="en-US" sz="1200" dirty="0"/>
              <a:t>time course of skill acquisition and maintenance by experienced clinicians </a:t>
            </a:r>
          </a:p>
        </p:txBody>
      </p:sp>
      <p:sp>
        <p:nvSpPr>
          <p:cNvPr id="9" name="Subtitle 2">
            <a:extLst>
              <a:ext uri="{FF2B5EF4-FFF2-40B4-BE49-F238E27FC236}">
                <a16:creationId xmlns:a16="http://schemas.microsoft.com/office/drawing/2014/main" id="{2E91F16F-B6C9-4C39-A805-ABC0C08BB33E}"/>
              </a:ext>
            </a:extLst>
          </p:cNvPr>
          <p:cNvSpPr txBox="1">
            <a:spLocks/>
          </p:cNvSpPr>
          <p:nvPr/>
        </p:nvSpPr>
        <p:spPr>
          <a:xfrm>
            <a:off x="733425" y="1975817"/>
            <a:ext cx="6343650" cy="2174184"/>
          </a:xfrm>
          <a:prstGeom prst="rect">
            <a:avLst/>
          </a:prstGeom>
        </p:spPr>
        <p:txBody>
          <a:bodyPr vert="horz" lIns="68580" tIns="34290" rIns="68580" bIns="3429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chemeClr val="accent1">
                  <a:lumMod val="50000"/>
                </a:schemeClr>
              </a:buClr>
              <a:buNone/>
            </a:pPr>
            <a:r>
              <a:rPr lang="en-US" sz="1500" b="1" dirty="0"/>
              <a:t>2. Outcomes Assessment </a:t>
            </a:r>
            <a:r>
              <a:rPr lang="en-US" sz="1500" dirty="0"/>
              <a:t>- Applications which assess the skills of experienced clinicians </a:t>
            </a:r>
            <a:r>
              <a:rPr lang="en-US" sz="1500" u="sng" dirty="0"/>
              <a:t>and correlate </a:t>
            </a:r>
            <a:r>
              <a:rPr lang="en-US" sz="1500" dirty="0"/>
              <a:t>the simulation-based assessment of skill levels with the quality of care experienced by patients treated by these care-givers</a:t>
            </a:r>
          </a:p>
          <a:p>
            <a:pPr marL="420053" lvl="1" indent="-214313">
              <a:buClr>
                <a:schemeClr val="accent1">
                  <a:lumMod val="50000"/>
                </a:schemeClr>
              </a:buClr>
              <a:buFont typeface="Wingdings" panose="05000000000000000000" pitchFamily="2" charset="2"/>
              <a:buChar char="§"/>
            </a:pPr>
            <a:r>
              <a:rPr lang="en-US" sz="1200" dirty="0"/>
              <a:t>safety (e.g., morbidity and mortality)</a:t>
            </a:r>
          </a:p>
          <a:p>
            <a:pPr marL="420053" lvl="1" indent="-214313">
              <a:buClr>
                <a:schemeClr val="accent1">
                  <a:lumMod val="50000"/>
                </a:schemeClr>
              </a:buClr>
              <a:buFont typeface="Wingdings" panose="05000000000000000000" pitchFamily="2" charset="2"/>
              <a:buChar char="§"/>
            </a:pPr>
            <a:r>
              <a:rPr lang="en-US" sz="1200" dirty="0"/>
              <a:t>outcomes (e.g., being free of disease/condition, recovery and rehabilitation from interventions)</a:t>
            </a:r>
          </a:p>
          <a:p>
            <a:pPr marL="420053" lvl="1" indent="-214313">
              <a:buClr>
                <a:schemeClr val="accent1">
                  <a:lumMod val="50000"/>
                </a:schemeClr>
              </a:buClr>
              <a:buFont typeface="Wingdings" panose="05000000000000000000" pitchFamily="2" charset="2"/>
              <a:buChar char="§"/>
            </a:pPr>
            <a:r>
              <a:rPr lang="en-US" sz="1200" dirty="0"/>
              <a:t>costs (e.g., length of hospital stay, cost of treatment)</a:t>
            </a:r>
          </a:p>
          <a:p>
            <a:pPr marL="420053" lvl="1" indent="-214313">
              <a:buClr>
                <a:schemeClr val="accent1">
                  <a:lumMod val="50000"/>
                </a:schemeClr>
              </a:buClr>
              <a:buFont typeface="Wingdings" panose="05000000000000000000" pitchFamily="2" charset="2"/>
              <a:buChar char="§"/>
            </a:pPr>
            <a:r>
              <a:rPr lang="en-US" sz="1200" dirty="0"/>
              <a:t>Comparative studies of clinical skill measurement by simulation methods with the outcomes of patients treated by those practitioners whose skills have been assessed </a:t>
            </a:r>
          </a:p>
          <a:p>
            <a:pPr marL="420053" lvl="1" indent="-214313">
              <a:buClr>
                <a:schemeClr val="accent1">
                  <a:lumMod val="50000"/>
                </a:schemeClr>
              </a:buClr>
              <a:buFont typeface="Wingdings" panose="05000000000000000000" pitchFamily="2" charset="2"/>
              <a:buChar char="§"/>
            </a:pPr>
            <a:endParaRPr lang="en-US" sz="1200" dirty="0"/>
          </a:p>
        </p:txBody>
      </p:sp>
      <p:sp>
        <p:nvSpPr>
          <p:cNvPr id="10" name="Rectangle 9">
            <a:extLst>
              <a:ext uri="{FF2B5EF4-FFF2-40B4-BE49-F238E27FC236}">
                <a16:creationId xmlns:a16="http://schemas.microsoft.com/office/drawing/2014/main" id="{60456C7C-FCE7-4C58-B2D4-67930361B341}"/>
              </a:ext>
            </a:extLst>
          </p:cNvPr>
          <p:cNvSpPr/>
          <p:nvPr/>
        </p:nvSpPr>
        <p:spPr>
          <a:xfrm>
            <a:off x="8063534" y="110472"/>
            <a:ext cx="907684" cy="300082"/>
          </a:xfrm>
          <a:prstGeom prst="rect">
            <a:avLst/>
          </a:prstGeom>
        </p:spPr>
        <p:txBody>
          <a:bodyPr wrap="none">
            <a:spAutoFit/>
          </a:bodyPr>
          <a:lstStyle/>
          <a:p>
            <a:r>
              <a:rPr lang="en-US" sz="1350" dirty="0">
                <a:hlinkClick r:id="rId3"/>
              </a:rPr>
              <a:t>PA-19-065</a:t>
            </a:r>
            <a:endParaRPr lang="en-US" sz="1350" dirty="0"/>
          </a:p>
        </p:txBody>
      </p:sp>
      <p:sp>
        <p:nvSpPr>
          <p:cNvPr id="8" name="Subtitle 2">
            <a:extLst>
              <a:ext uri="{FF2B5EF4-FFF2-40B4-BE49-F238E27FC236}">
                <a16:creationId xmlns:a16="http://schemas.microsoft.com/office/drawing/2014/main" id="{E0DDE400-5751-4778-A5B5-BCACF987DCBD}"/>
              </a:ext>
            </a:extLst>
          </p:cNvPr>
          <p:cNvSpPr txBox="1">
            <a:spLocks/>
          </p:cNvSpPr>
          <p:nvPr/>
        </p:nvSpPr>
        <p:spPr>
          <a:xfrm>
            <a:off x="4171950" y="3959019"/>
            <a:ext cx="4972050" cy="23257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50000"/>
                </a:schemeClr>
              </a:buClr>
              <a:buFont typeface="Arial" panose="020B0604020202020204" pitchFamily="34" charset="0"/>
              <a:buNone/>
            </a:pPr>
            <a:r>
              <a:rPr lang="en-US" sz="1200" b="1" dirty="0"/>
              <a:t>3. Technology development </a:t>
            </a:r>
            <a:r>
              <a:rPr lang="en-US" sz="1200" dirty="0"/>
              <a:t>– next generation simulator development</a:t>
            </a:r>
          </a:p>
          <a:p>
            <a:pPr marL="420053" lvl="1" indent="-214313">
              <a:buClr>
                <a:schemeClr val="accent1">
                  <a:lumMod val="50000"/>
                </a:schemeClr>
              </a:buClr>
              <a:buFont typeface="Wingdings" panose="05000000000000000000" pitchFamily="2" charset="2"/>
              <a:buChar char="§"/>
            </a:pPr>
            <a:r>
              <a:rPr lang="en-US" sz="1200" dirty="0"/>
              <a:t>“virtual coaches” incorporating intelligent methods into existing simulators to provide adaptive, cognitive assistance to coach experienced practitioners in retaining, retraining and improving performance levels in the context of the user environment</a:t>
            </a:r>
          </a:p>
          <a:p>
            <a:pPr marL="420053" lvl="1" indent="-214313">
              <a:buClr>
                <a:schemeClr val="accent1">
                  <a:lumMod val="50000"/>
                </a:schemeClr>
              </a:buClr>
              <a:buFont typeface="Wingdings" panose="05000000000000000000" pitchFamily="2" charset="2"/>
              <a:buChar char="§"/>
            </a:pPr>
            <a:r>
              <a:rPr lang="en-US" sz="1200" dirty="0"/>
              <a:t>Simulators that incorporate artificial intelligence with theory-driven, physics-based, physiologically realistic models</a:t>
            </a:r>
          </a:p>
          <a:p>
            <a:pPr marL="420053" lvl="1" indent="-214313">
              <a:buClr>
                <a:schemeClr val="accent1">
                  <a:lumMod val="50000"/>
                </a:schemeClr>
              </a:buClr>
              <a:buFont typeface="Wingdings" panose="05000000000000000000" pitchFamily="2" charset="2"/>
              <a:buChar char="§"/>
            </a:pPr>
            <a:r>
              <a:rPr lang="en-US" sz="1200" dirty="0"/>
              <a:t>Simulators replicating “real life” workflows, including planning, warm-up exercises, and rehearsal leading up to the actual procedure</a:t>
            </a:r>
          </a:p>
          <a:p>
            <a:pPr marL="420053" lvl="1" indent="-214313">
              <a:buClr>
                <a:schemeClr val="accent1">
                  <a:lumMod val="50000"/>
                </a:schemeClr>
              </a:buClr>
              <a:buFont typeface="Wingdings" panose="05000000000000000000" pitchFamily="2" charset="2"/>
              <a:buChar char="§"/>
            </a:pPr>
            <a:r>
              <a:rPr lang="en-US" sz="1200" dirty="0"/>
              <a:t>Simulators based on physiologically realistic models that operate in real-time, capable of seamless integration in a variety of provider environments </a:t>
            </a:r>
            <a:r>
              <a:rPr lang="en-US" sz="1200" dirty="0">
                <a:sym typeface="Wingdings" panose="05000000000000000000" pitchFamily="2" charset="2"/>
              </a:rPr>
              <a:t> e.g. </a:t>
            </a:r>
            <a:r>
              <a:rPr lang="en-US" sz="1200" dirty="0"/>
              <a:t>rural and low-resource settings.</a:t>
            </a:r>
          </a:p>
        </p:txBody>
      </p:sp>
      <p:sp>
        <p:nvSpPr>
          <p:cNvPr id="4" name="Oval 3">
            <a:extLst>
              <a:ext uri="{FF2B5EF4-FFF2-40B4-BE49-F238E27FC236}">
                <a16:creationId xmlns:a16="http://schemas.microsoft.com/office/drawing/2014/main" id="{AA1597E7-2F92-4311-BC22-F72795FBA0F0}"/>
              </a:ext>
            </a:extLst>
          </p:cNvPr>
          <p:cNvSpPr/>
          <p:nvPr/>
        </p:nvSpPr>
        <p:spPr>
          <a:xfrm>
            <a:off x="2428876" y="4867275"/>
            <a:ext cx="1924050" cy="1009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t>Note:</a:t>
            </a:r>
            <a:r>
              <a:rPr lang="en-US" sz="1200"/>
              <a:t> End users are part of the technology development team</a:t>
            </a:r>
            <a:endParaRPr lang="en-US" sz="1200" dirty="0"/>
          </a:p>
        </p:txBody>
      </p:sp>
      <p:cxnSp>
        <p:nvCxnSpPr>
          <p:cNvPr id="11" name="Straight Connector 10">
            <a:extLst>
              <a:ext uri="{FF2B5EF4-FFF2-40B4-BE49-F238E27FC236}">
                <a16:creationId xmlns:a16="http://schemas.microsoft.com/office/drawing/2014/main" id="{335A78B5-E4BD-4252-B53F-1198084693AD}"/>
              </a:ext>
            </a:extLst>
          </p:cNvPr>
          <p:cNvCxnSpPr/>
          <p:nvPr/>
        </p:nvCxnSpPr>
        <p:spPr>
          <a:xfrm>
            <a:off x="733425" y="1975817"/>
            <a:ext cx="61531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C89710-AEA7-40EE-A0AF-96BD0E4054B8}"/>
              </a:ext>
            </a:extLst>
          </p:cNvPr>
          <p:cNvCxnSpPr/>
          <p:nvPr/>
        </p:nvCxnSpPr>
        <p:spPr>
          <a:xfrm>
            <a:off x="2609850" y="3982211"/>
            <a:ext cx="615315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92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EB2DF-B420-471C-9C8F-A4145A173BD4}"/>
              </a:ext>
            </a:extLst>
          </p:cNvPr>
          <p:cNvSpPr>
            <a:spLocks noGrp="1"/>
          </p:cNvSpPr>
          <p:nvPr>
            <p:ph type="title"/>
          </p:nvPr>
        </p:nvSpPr>
        <p:spPr>
          <a:xfrm>
            <a:off x="85725" y="161926"/>
            <a:ext cx="8052771" cy="647700"/>
          </a:xfrm>
          <a:solidFill>
            <a:schemeClr val="accent5">
              <a:lumMod val="40000"/>
              <a:lumOff val="60000"/>
            </a:schemeClr>
          </a:solidFill>
        </p:spPr>
        <p:txBody>
          <a:bodyPr>
            <a:normAutofit/>
          </a:bodyPr>
          <a:lstStyle/>
          <a:p>
            <a:r>
              <a:rPr lang="en-US" sz="3200" b="1" dirty="0" err="1"/>
              <a:t>Fariba</a:t>
            </a:r>
            <a:r>
              <a:rPr lang="en-US" sz="3200" b="1" dirty="0"/>
              <a:t> </a:t>
            </a:r>
            <a:r>
              <a:rPr lang="en-US" sz="3200" b="1" dirty="0" err="1"/>
              <a:t>Fahroo</a:t>
            </a:r>
            <a:r>
              <a:rPr lang="en-US" sz="3200" b="1" dirty="0"/>
              <a:t> (AFOSR) &amp; Virginia Pasour (ARL)</a:t>
            </a:r>
          </a:p>
        </p:txBody>
      </p:sp>
      <p:sp>
        <p:nvSpPr>
          <p:cNvPr id="6" name="TextBox 5">
            <a:extLst>
              <a:ext uri="{FF2B5EF4-FFF2-40B4-BE49-F238E27FC236}">
                <a16:creationId xmlns:a16="http://schemas.microsoft.com/office/drawing/2014/main" id="{BFE806C0-4864-463C-9C33-0DE55426F83B}"/>
              </a:ext>
            </a:extLst>
          </p:cNvPr>
          <p:cNvSpPr txBox="1"/>
          <p:nvPr/>
        </p:nvSpPr>
        <p:spPr>
          <a:xfrm>
            <a:off x="871369" y="2226834"/>
            <a:ext cx="7734169" cy="369332"/>
          </a:xfrm>
          <a:prstGeom prst="rect">
            <a:avLst/>
          </a:prstGeom>
          <a:noFill/>
        </p:spPr>
        <p:txBody>
          <a:bodyPr wrap="none" rtlCol="0">
            <a:spAutoFit/>
          </a:bodyPr>
          <a:lstStyle/>
          <a:p>
            <a:r>
              <a:rPr lang="en-US" dirty="0"/>
              <a:t>Topic 19: (AFOSR) Machine Learning and Physics-Based Modeling and Simulation</a:t>
            </a:r>
          </a:p>
        </p:txBody>
      </p:sp>
      <p:sp>
        <p:nvSpPr>
          <p:cNvPr id="7" name="TextBox 6">
            <a:extLst>
              <a:ext uri="{FF2B5EF4-FFF2-40B4-BE49-F238E27FC236}">
                <a16:creationId xmlns:a16="http://schemas.microsoft.com/office/drawing/2014/main" id="{F583C1B9-2940-46AD-9767-21D302C23C09}"/>
              </a:ext>
            </a:extLst>
          </p:cNvPr>
          <p:cNvSpPr txBox="1"/>
          <p:nvPr/>
        </p:nvSpPr>
        <p:spPr>
          <a:xfrm>
            <a:off x="1555658" y="3195021"/>
            <a:ext cx="6032684" cy="646331"/>
          </a:xfrm>
          <a:prstGeom prst="rect">
            <a:avLst/>
          </a:prstGeom>
          <a:noFill/>
        </p:spPr>
        <p:txBody>
          <a:bodyPr wrap="square" rtlCol="0">
            <a:spAutoFit/>
          </a:bodyPr>
          <a:lstStyle/>
          <a:p>
            <a:r>
              <a:rPr lang="en-US" dirty="0"/>
              <a:t>Topic 21: (AFOSR) Modeling, Prediction, and Mitigation of Rare and Extreme Events in Complex Physical Systems</a:t>
            </a:r>
          </a:p>
        </p:txBody>
      </p:sp>
      <p:sp>
        <p:nvSpPr>
          <p:cNvPr id="8" name="TextBox 7">
            <a:extLst>
              <a:ext uri="{FF2B5EF4-FFF2-40B4-BE49-F238E27FC236}">
                <a16:creationId xmlns:a16="http://schemas.microsoft.com/office/drawing/2014/main" id="{CAC9D189-585D-45C9-88EA-3F0D991D0D0F}"/>
              </a:ext>
            </a:extLst>
          </p:cNvPr>
          <p:cNvSpPr txBox="1"/>
          <p:nvPr/>
        </p:nvSpPr>
        <p:spPr>
          <a:xfrm>
            <a:off x="3087445" y="1839558"/>
            <a:ext cx="1772601" cy="369332"/>
          </a:xfrm>
          <a:prstGeom prst="rect">
            <a:avLst/>
          </a:prstGeom>
          <a:noFill/>
        </p:spPr>
        <p:txBody>
          <a:bodyPr wrap="none" rtlCol="0">
            <a:spAutoFit/>
          </a:bodyPr>
          <a:lstStyle/>
          <a:p>
            <a:r>
              <a:rPr lang="en-US" dirty="0">
                <a:hlinkClick r:id="rId2"/>
              </a:rPr>
              <a:t>DoD BAA FY2020</a:t>
            </a:r>
            <a:endParaRPr lang="en-US" dirty="0"/>
          </a:p>
        </p:txBody>
      </p:sp>
      <p:sp>
        <p:nvSpPr>
          <p:cNvPr id="9" name="TextBox 8">
            <a:extLst>
              <a:ext uri="{FF2B5EF4-FFF2-40B4-BE49-F238E27FC236}">
                <a16:creationId xmlns:a16="http://schemas.microsoft.com/office/drawing/2014/main" id="{38A8A03E-0A82-4FE8-BE8C-F63F8E0E04DB}"/>
              </a:ext>
            </a:extLst>
          </p:cNvPr>
          <p:cNvSpPr txBox="1"/>
          <p:nvPr/>
        </p:nvSpPr>
        <p:spPr>
          <a:xfrm>
            <a:off x="2768456" y="4440207"/>
            <a:ext cx="5746894" cy="369332"/>
          </a:xfrm>
          <a:prstGeom prst="rect">
            <a:avLst/>
          </a:prstGeom>
          <a:noFill/>
        </p:spPr>
        <p:txBody>
          <a:bodyPr wrap="none" rtlCol="0">
            <a:spAutoFit/>
          </a:bodyPr>
          <a:lstStyle/>
          <a:p>
            <a:r>
              <a:rPr lang="en-US" dirty="0"/>
              <a:t>Topic 11: (ARO) Adaptive and Adversarial Machine Learning</a:t>
            </a:r>
          </a:p>
        </p:txBody>
      </p:sp>
    </p:spTree>
    <p:extLst>
      <p:ext uri="{BB962C8B-B14F-4D97-AF65-F5344CB8AC3E}">
        <p14:creationId xmlns:p14="http://schemas.microsoft.com/office/powerpoint/2010/main" val="114998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C8E1-E2A7-F04A-8F90-625B39B55001}"/>
              </a:ext>
            </a:extLst>
          </p:cNvPr>
          <p:cNvSpPr>
            <a:spLocks noGrp="1"/>
          </p:cNvSpPr>
          <p:nvPr>
            <p:ph type="title"/>
          </p:nvPr>
        </p:nvSpPr>
        <p:spPr>
          <a:xfrm>
            <a:off x="38100" y="57190"/>
            <a:ext cx="9144000" cy="717997"/>
          </a:xfrm>
          <a:solidFill>
            <a:schemeClr val="accent5">
              <a:lumMod val="40000"/>
              <a:lumOff val="60000"/>
            </a:schemeClr>
          </a:solidFill>
        </p:spPr>
        <p:txBody>
          <a:bodyPr>
            <a:normAutofit fontScale="90000"/>
          </a:bodyPr>
          <a:lstStyle/>
          <a:p>
            <a:r>
              <a:rPr lang="en-US" sz="3200" b="1" dirty="0">
                <a:effectLst/>
              </a:rPr>
              <a:t>Steven Lee (DOE): </a:t>
            </a:r>
            <a:r>
              <a:rPr lang="en-US" sz="3200" b="1" dirty="0">
                <a:effectLst/>
                <a:hlinkClick r:id="rId3"/>
              </a:rPr>
              <a:t>Pre-Meeting Webinar</a:t>
            </a:r>
            <a:br>
              <a:rPr lang="en-US" sz="3200" b="1" dirty="0">
                <a:effectLst/>
              </a:rPr>
            </a:br>
            <a:r>
              <a:rPr lang="en-US" sz="3200" b="1" dirty="0">
                <a:effectLst/>
              </a:rPr>
              <a:t>				</a:t>
            </a:r>
            <a:r>
              <a:rPr lang="en-US" sz="3200" b="1" i="1" dirty="0">
                <a:effectLst/>
              </a:rPr>
              <a:t>AI for Science </a:t>
            </a:r>
            <a:r>
              <a:rPr lang="en-US" sz="3200" b="1" dirty="0">
                <a:effectLst/>
              </a:rPr>
              <a:t>Town Halls</a:t>
            </a:r>
          </a:p>
        </p:txBody>
      </p:sp>
      <p:sp>
        <p:nvSpPr>
          <p:cNvPr id="3" name="Content Placeholder 2">
            <a:extLst>
              <a:ext uri="{FF2B5EF4-FFF2-40B4-BE49-F238E27FC236}">
                <a16:creationId xmlns:a16="http://schemas.microsoft.com/office/drawing/2014/main" id="{D3DB8B19-493B-3E48-8D7B-2E88544D02B6}"/>
              </a:ext>
            </a:extLst>
          </p:cNvPr>
          <p:cNvSpPr>
            <a:spLocks noGrp="1"/>
          </p:cNvSpPr>
          <p:nvPr>
            <p:ph idx="1"/>
          </p:nvPr>
        </p:nvSpPr>
        <p:spPr>
          <a:xfrm>
            <a:off x="194817" y="1600201"/>
            <a:ext cx="5857327" cy="4568848"/>
          </a:xfrm>
          <a:ln w="12700">
            <a:solidFill>
              <a:schemeClr val="tx1"/>
            </a:solidFill>
          </a:ln>
        </p:spPr>
        <p:txBody>
          <a:bodyPr>
            <a:normAutofit fontScale="70000" lnSpcReduction="20000"/>
          </a:bodyPr>
          <a:lstStyle/>
          <a:p>
            <a:r>
              <a:rPr lang="en-US" dirty="0"/>
              <a:t>Four “Town Halls” on AI for Science</a:t>
            </a:r>
          </a:p>
          <a:p>
            <a:r>
              <a:rPr lang="en-US" dirty="0"/>
              <a:t>Community input on opportunities &amp; requirements in computing with a focus on convergence between HPC, Data, &amp; AI</a:t>
            </a:r>
          </a:p>
          <a:p>
            <a:r>
              <a:rPr lang="en-US" dirty="0"/>
              <a:t>July (Argonne), August (Oak Ridge), September (Berkeley), October 22-23 (Washington DC)</a:t>
            </a:r>
          </a:p>
          <a:p>
            <a:r>
              <a:rPr lang="en-US" dirty="0"/>
              <a:t>Meetings cover roughly the same ground &amp; distributed to enable local participation</a:t>
            </a:r>
          </a:p>
          <a:p>
            <a:r>
              <a:rPr lang="en-US" dirty="0"/>
              <a:t>Applications in science, energy, &amp; technology</a:t>
            </a:r>
          </a:p>
          <a:p>
            <a:r>
              <a:rPr lang="en-US" dirty="0"/>
              <a:t>Software, math and methods, hardware, data management, computing facilities, infrastructure, integration with experimental facilities, etc.</a:t>
            </a:r>
          </a:p>
          <a:p>
            <a:r>
              <a:rPr lang="en-US" dirty="0"/>
              <a:t>About 300 people per meeting</a:t>
            </a:r>
          </a:p>
          <a:p>
            <a:r>
              <a:rPr lang="en-US" dirty="0"/>
              <a:t>Report to guide strategic planning at Labs and DOE</a:t>
            </a:r>
          </a:p>
        </p:txBody>
      </p:sp>
      <p:sp>
        <p:nvSpPr>
          <p:cNvPr id="4" name="Text Placeholder 3">
            <a:extLst>
              <a:ext uri="{FF2B5EF4-FFF2-40B4-BE49-F238E27FC236}">
                <a16:creationId xmlns:a16="http://schemas.microsoft.com/office/drawing/2014/main" id="{B389D089-67AE-3544-B0B6-CE6B2BB2DD84}"/>
              </a:ext>
            </a:extLst>
          </p:cNvPr>
          <p:cNvSpPr txBox="1">
            <a:spLocks/>
          </p:cNvSpPr>
          <p:nvPr/>
        </p:nvSpPr>
        <p:spPr>
          <a:xfrm>
            <a:off x="76200" y="766294"/>
            <a:ext cx="9067800" cy="78561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accent2">
                    <a:lumMod val="75000"/>
                  </a:schemeClr>
                </a:solidFill>
              </a:rPr>
              <a:t>Organized by Argonne, Oak Ridge and Berkeley </a:t>
            </a:r>
            <a:br>
              <a:rPr lang="en-US" sz="2400" b="1" dirty="0">
                <a:solidFill>
                  <a:schemeClr val="accent2">
                    <a:lumMod val="75000"/>
                  </a:schemeClr>
                </a:solidFill>
              </a:rPr>
            </a:br>
            <a:r>
              <a:rPr lang="en-US" sz="2400" b="1" dirty="0">
                <a:solidFill>
                  <a:schemeClr val="accent2">
                    <a:lumMod val="75000"/>
                  </a:schemeClr>
                </a:solidFill>
              </a:rPr>
              <a:t>with participation from all the DOE laboratories ... </a:t>
            </a:r>
          </a:p>
        </p:txBody>
      </p:sp>
      <p:pic>
        <p:nvPicPr>
          <p:cNvPr id="7" name="Picture 6">
            <a:extLst>
              <a:ext uri="{FF2B5EF4-FFF2-40B4-BE49-F238E27FC236}">
                <a16:creationId xmlns:a16="http://schemas.microsoft.com/office/drawing/2014/main" id="{F349734B-F996-4327-B65A-A6FD88744438}"/>
              </a:ext>
            </a:extLst>
          </p:cNvPr>
          <p:cNvPicPr>
            <a:picLocks noChangeAspect="1"/>
          </p:cNvPicPr>
          <p:nvPr/>
        </p:nvPicPr>
        <p:blipFill>
          <a:blip r:embed="rId4"/>
          <a:stretch>
            <a:fillRect/>
          </a:stretch>
        </p:blipFill>
        <p:spPr>
          <a:xfrm>
            <a:off x="7239000" y="5219700"/>
            <a:ext cx="1905000" cy="1638300"/>
          </a:xfrm>
          <a:prstGeom prst="rect">
            <a:avLst/>
          </a:prstGeom>
        </p:spPr>
      </p:pic>
      <p:sp>
        <p:nvSpPr>
          <p:cNvPr id="8" name="TextBox 7">
            <a:extLst>
              <a:ext uri="{FF2B5EF4-FFF2-40B4-BE49-F238E27FC236}">
                <a16:creationId xmlns:a16="http://schemas.microsoft.com/office/drawing/2014/main" id="{27FD6D2F-3197-4209-B4DE-4FE5CB0C236D}"/>
              </a:ext>
            </a:extLst>
          </p:cNvPr>
          <p:cNvSpPr txBox="1"/>
          <p:nvPr/>
        </p:nvSpPr>
        <p:spPr>
          <a:xfrm>
            <a:off x="5644009" y="2384678"/>
            <a:ext cx="3409949" cy="2585323"/>
          </a:xfrm>
          <a:prstGeom prst="rect">
            <a:avLst/>
          </a:prstGeom>
          <a:solidFill>
            <a:schemeClr val="accent2">
              <a:lumMod val="20000"/>
              <a:lumOff val="80000"/>
            </a:schemeClr>
          </a:solidFill>
        </p:spPr>
        <p:txBody>
          <a:bodyPr wrap="square" rtlCol="0">
            <a:spAutoFit/>
          </a:bodyPr>
          <a:lstStyle/>
          <a:p>
            <a:r>
              <a:rPr lang="en-US" b="1" u="sng" dirty="0"/>
              <a:t>ML-MSM Relevant Topics</a:t>
            </a:r>
            <a:br>
              <a:rPr lang="en-US" dirty="0"/>
            </a:br>
            <a:r>
              <a:rPr lang="en-US" dirty="0"/>
              <a:t>ML Foundations &amp; Open Problems</a:t>
            </a:r>
          </a:p>
          <a:p>
            <a:r>
              <a:rPr lang="en-US" dirty="0"/>
              <a:t>Data Lifecycle &amp; Infrastructure</a:t>
            </a:r>
          </a:p>
          <a:p>
            <a:r>
              <a:rPr lang="en-US" dirty="0"/>
              <a:t>Biology and Life Sciences</a:t>
            </a:r>
            <a:br>
              <a:rPr lang="en-US" dirty="0"/>
            </a:br>
            <a:r>
              <a:rPr lang="en-US" dirty="0"/>
              <a:t>Software Environments &amp; Research</a:t>
            </a:r>
            <a:br>
              <a:rPr lang="en-US" dirty="0"/>
            </a:br>
            <a:r>
              <a:rPr lang="en-US" dirty="0"/>
              <a:t>Support for AI at the Edge</a:t>
            </a:r>
            <a:br>
              <a:rPr lang="en-US" dirty="0"/>
            </a:br>
            <a:r>
              <a:rPr lang="en-US" dirty="0"/>
              <a:t>AI “Killer Applications” – Synth Biology</a:t>
            </a:r>
          </a:p>
        </p:txBody>
      </p:sp>
    </p:spTree>
    <p:extLst>
      <p:ext uri="{BB962C8B-B14F-4D97-AF65-F5344CB8AC3E}">
        <p14:creationId xmlns:p14="http://schemas.microsoft.com/office/powerpoint/2010/main" val="81755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0628" y="143075"/>
            <a:ext cx="9144000" cy="412494"/>
          </a:xfrm>
        </p:spPr>
        <p:txBody>
          <a:bodyPr>
            <a:noAutofit/>
          </a:bodyPr>
          <a:lstStyle/>
          <a:p>
            <a:r>
              <a:rPr lang="en-US" sz="3200" b="1" dirty="0"/>
              <a:t>DOE Scientific AI/Machine Learning: </a:t>
            </a:r>
            <a:r>
              <a:rPr lang="en-US" sz="2400" b="1" dirty="0"/>
              <a:t>Priority Research Needs </a:t>
            </a:r>
          </a:p>
        </p:txBody>
      </p:sp>
      <p:sp>
        <p:nvSpPr>
          <p:cNvPr id="5" name="Pentagon 4"/>
          <p:cNvSpPr/>
          <p:nvPr/>
        </p:nvSpPr>
        <p:spPr>
          <a:xfrm>
            <a:off x="130629" y="883570"/>
            <a:ext cx="2039462" cy="218313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Scientific </a:t>
            </a:r>
            <a:br>
              <a:rPr lang="en-US" sz="1200" b="1" dirty="0"/>
            </a:br>
            <a:r>
              <a:rPr lang="en-US" sz="1200" b="1" dirty="0"/>
              <a:t>Machine Learning:</a:t>
            </a:r>
          </a:p>
          <a:p>
            <a:r>
              <a:rPr lang="en-US" sz="1600" b="1" dirty="0"/>
              <a:t>Foundations</a:t>
            </a:r>
          </a:p>
        </p:txBody>
      </p:sp>
      <p:sp>
        <p:nvSpPr>
          <p:cNvPr id="6" name="TextBox 5"/>
          <p:cNvSpPr txBox="1"/>
          <p:nvPr/>
        </p:nvSpPr>
        <p:spPr>
          <a:xfrm>
            <a:off x="2216304" y="791277"/>
            <a:ext cx="3808081" cy="830997"/>
          </a:xfrm>
          <a:prstGeom prst="rect">
            <a:avLst/>
          </a:prstGeom>
          <a:solidFill>
            <a:schemeClr val="tx2">
              <a:lumMod val="20000"/>
              <a:lumOff val="80000"/>
            </a:schemeClr>
          </a:solidFill>
          <a:ln>
            <a:solidFill>
              <a:schemeClr val="tx2"/>
            </a:solidFill>
          </a:ln>
        </p:spPr>
        <p:txBody>
          <a:bodyPr wrap="square" rtlCol="0">
            <a:spAutoFit/>
          </a:bodyPr>
          <a:lstStyle/>
          <a:p>
            <a:r>
              <a:rPr lang="en-US" sz="1200" b="1" dirty="0"/>
              <a:t>Domain-Aware:</a:t>
            </a:r>
            <a:r>
              <a:rPr lang="en-US" sz="1200" dirty="0"/>
              <a:t> Leverages &amp; respects scientific domain knowledge. Physics principles, symmetries, constraints, uncertainties &amp; structure-exploiting models</a:t>
            </a:r>
          </a:p>
        </p:txBody>
      </p:sp>
      <p:sp>
        <p:nvSpPr>
          <p:cNvPr id="7" name="TextBox 6"/>
          <p:cNvSpPr txBox="1"/>
          <p:nvPr/>
        </p:nvSpPr>
        <p:spPr>
          <a:xfrm>
            <a:off x="2216306" y="1605569"/>
            <a:ext cx="3808081" cy="830997"/>
          </a:xfrm>
          <a:prstGeom prst="rect">
            <a:avLst/>
          </a:prstGeom>
          <a:solidFill>
            <a:schemeClr val="tx2">
              <a:lumMod val="20000"/>
              <a:lumOff val="80000"/>
            </a:schemeClr>
          </a:solidFill>
          <a:ln>
            <a:solidFill>
              <a:schemeClr val="tx2"/>
            </a:solidFill>
          </a:ln>
        </p:spPr>
        <p:txBody>
          <a:bodyPr wrap="square" rtlCol="0">
            <a:spAutoFit/>
          </a:bodyPr>
          <a:lstStyle/>
          <a:p>
            <a:r>
              <a:rPr lang="en-US" sz="1200" b="1" dirty="0"/>
              <a:t>Interpretable</a:t>
            </a:r>
            <a:r>
              <a:rPr lang="en-US" sz="1200" dirty="0"/>
              <a:t>: Explainable and understandable results. Model selection, exploiting structure in high-dimensional data, use of uncertainty quantification with machine learning</a:t>
            </a:r>
          </a:p>
        </p:txBody>
      </p:sp>
      <p:sp>
        <p:nvSpPr>
          <p:cNvPr id="8" name="TextBox 7"/>
          <p:cNvSpPr txBox="1"/>
          <p:nvPr/>
        </p:nvSpPr>
        <p:spPr>
          <a:xfrm>
            <a:off x="2216306" y="2460728"/>
            <a:ext cx="3808081" cy="646331"/>
          </a:xfrm>
          <a:prstGeom prst="rect">
            <a:avLst/>
          </a:prstGeom>
          <a:solidFill>
            <a:schemeClr val="tx2">
              <a:lumMod val="20000"/>
              <a:lumOff val="80000"/>
            </a:schemeClr>
          </a:solidFill>
          <a:ln>
            <a:solidFill>
              <a:schemeClr val="tx2"/>
            </a:solidFill>
          </a:ln>
        </p:spPr>
        <p:txBody>
          <a:bodyPr wrap="square" rtlCol="0">
            <a:spAutoFit/>
          </a:bodyPr>
          <a:lstStyle/>
          <a:p>
            <a:r>
              <a:rPr lang="en-US" sz="1200" b="1" dirty="0"/>
              <a:t>Robust</a:t>
            </a:r>
            <a:r>
              <a:rPr lang="en-US" sz="1200" dirty="0"/>
              <a:t>: Stable, well-posed &amp; reliable formulations.   Probabilistic modeling in ML, quantifying well-</a:t>
            </a:r>
            <a:r>
              <a:rPr lang="en-US" sz="1200" dirty="0" err="1"/>
              <a:t>posedness</a:t>
            </a:r>
            <a:r>
              <a:rPr lang="en-US" sz="1200" dirty="0"/>
              <a:t>, reliable </a:t>
            </a:r>
            <a:r>
              <a:rPr lang="en-US" sz="1200" dirty="0" err="1"/>
              <a:t>hyperparameter</a:t>
            </a:r>
            <a:r>
              <a:rPr lang="en-US" sz="1200" dirty="0"/>
              <a:t> estimation</a:t>
            </a:r>
          </a:p>
        </p:txBody>
      </p:sp>
      <p:sp>
        <p:nvSpPr>
          <p:cNvPr id="11" name="Pentagon 10"/>
          <p:cNvSpPr/>
          <p:nvPr/>
        </p:nvSpPr>
        <p:spPr>
          <a:xfrm>
            <a:off x="130629" y="3159006"/>
            <a:ext cx="2039462" cy="2231425"/>
          </a:xfrm>
          <a:prstGeom prst="homePlat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Scientific </a:t>
            </a:r>
            <a:br>
              <a:rPr lang="en-US" sz="1200" b="1" dirty="0"/>
            </a:br>
            <a:r>
              <a:rPr lang="en-US" sz="1200" b="1" dirty="0"/>
              <a:t>Machine Learning:</a:t>
            </a:r>
          </a:p>
          <a:p>
            <a:r>
              <a:rPr lang="en-US" sz="1600" b="1" dirty="0"/>
              <a:t>Capabilities</a:t>
            </a:r>
          </a:p>
        </p:txBody>
      </p:sp>
      <p:sp>
        <p:nvSpPr>
          <p:cNvPr id="12" name="TextBox 11"/>
          <p:cNvSpPr txBox="1"/>
          <p:nvPr/>
        </p:nvSpPr>
        <p:spPr>
          <a:xfrm>
            <a:off x="2216303" y="3157608"/>
            <a:ext cx="3808081" cy="646331"/>
          </a:xfrm>
          <a:prstGeom prst="rect">
            <a:avLst/>
          </a:prstGeom>
          <a:solidFill>
            <a:schemeClr val="accent3">
              <a:lumMod val="40000"/>
              <a:lumOff val="60000"/>
            </a:schemeClr>
          </a:solidFill>
          <a:ln>
            <a:solidFill>
              <a:schemeClr val="tx2"/>
            </a:solidFill>
          </a:ln>
        </p:spPr>
        <p:txBody>
          <a:bodyPr wrap="square" rtlCol="0">
            <a:spAutoFit/>
          </a:bodyPr>
          <a:lstStyle/>
          <a:p>
            <a:r>
              <a:rPr lang="en-US" sz="1200" b="1" dirty="0"/>
              <a:t>Data-Intensive Scientific ML:</a:t>
            </a:r>
            <a:r>
              <a:rPr lang="en-US" sz="1200" dirty="0"/>
              <a:t> Scientific inference &amp; data analysis. ML methods for multimodal data, in situ data analysis &amp; optimally guide data acquisition</a:t>
            </a:r>
          </a:p>
        </p:txBody>
      </p:sp>
      <p:sp>
        <p:nvSpPr>
          <p:cNvPr id="13" name="TextBox 12"/>
          <p:cNvSpPr txBox="1"/>
          <p:nvPr/>
        </p:nvSpPr>
        <p:spPr>
          <a:xfrm>
            <a:off x="2216305" y="3828387"/>
            <a:ext cx="3808081" cy="830997"/>
          </a:xfrm>
          <a:prstGeom prst="rect">
            <a:avLst/>
          </a:prstGeom>
          <a:solidFill>
            <a:schemeClr val="accent3">
              <a:lumMod val="40000"/>
              <a:lumOff val="60000"/>
            </a:schemeClr>
          </a:solidFill>
          <a:ln>
            <a:solidFill>
              <a:schemeClr val="tx2"/>
            </a:solidFill>
          </a:ln>
        </p:spPr>
        <p:txBody>
          <a:bodyPr wrap="square" rtlCol="0">
            <a:spAutoFit/>
          </a:bodyPr>
          <a:lstStyle/>
          <a:p>
            <a:r>
              <a:rPr lang="en-US" sz="1200" b="1" dirty="0"/>
              <a:t>Machine Learning-Enhanced Simulations:</a:t>
            </a:r>
            <a:r>
              <a:rPr lang="en-US" sz="1200" dirty="0"/>
              <a:t> ML hybrid algorithms &amp; models for predictive scientific computing. ML-enabled adaptive algorithms, parameter tuning &amp; multiscale surrogate models</a:t>
            </a:r>
          </a:p>
        </p:txBody>
      </p:sp>
      <p:sp>
        <p:nvSpPr>
          <p:cNvPr id="14" name="TextBox 13"/>
          <p:cNvSpPr txBox="1"/>
          <p:nvPr/>
        </p:nvSpPr>
        <p:spPr>
          <a:xfrm>
            <a:off x="2216305" y="4695626"/>
            <a:ext cx="3808081" cy="830997"/>
          </a:xfrm>
          <a:prstGeom prst="rect">
            <a:avLst/>
          </a:prstGeom>
          <a:solidFill>
            <a:schemeClr val="accent3">
              <a:lumMod val="40000"/>
              <a:lumOff val="60000"/>
            </a:schemeClr>
          </a:solidFill>
          <a:ln>
            <a:solidFill>
              <a:schemeClr val="tx2"/>
            </a:solidFill>
          </a:ln>
        </p:spPr>
        <p:txBody>
          <a:bodyPr wrap="square" rtlCol="0">
            <a:spAutoFit/>
          </a:bodyPr>
          <a:lstStyle/>
          <a:p>
            <a:r>
              <a:rPr lang="en-US" sz="1200" b="1" dirty="0"/>
              <a:t>Intelligent Automation and Decision Support:</a:t>
            </a:r>
            <a:r>
              <a:rPr lang="en-US" sz="1200" dirty="0"/>
              <a:t> </a:t>
            </a:r>
            <a:r>
              <a:rPr lang="en-US" sz="1200" dirty="0" err="1"/>
              <a:t>Adaptivity</a:t>
            </a:r>
            <a:r>
              <a:rPr lang="en-US" sz="1200" dirty="0"/>
              <a:t>, automation, resilience, control. Exploration of decision space with ML, ML-based resource management, optimal decisions for complex systems   </a:t>
            </a:r>
          </a:p>
        </p:txBody>
      </p:sp>
      <p:sp>
        <p:nvSpPr>
          <p:cNvPr id="16" name="TextBox 15"/>
          <p:cNvSpPr txBox="1"/>
          <p:nvPr/>
        </p:nvSpPr>
        <p:spPr>
          <a:xfrm>
            <a:off x="130628" y="5682344"/>
            <a:ext cx="8871857" cy="584775"/>
          </a:xfrm>
          <a:prstGeom prst="rect">
            <a:avLst/>
          </a:prstGeom>
          <a:solidFill>
            <a:schemeClr val="accent6">
              <a:lumMod val="60000"/>
              <a:lumOff val="40000"/>
            </a:schemeClr>
          </a:solidFill>
          <a:ln>
            <a:solidFill>
              <a:schemeClr val="accent1">
                <a:lumMod val="75000"/>
              </a:schemeClr>
            </a:solidFill>
          </a:ln>
        </p:spPr>
        <p:txBody>
          <a:bodyPr wrap="square" rtlCol="0">
            <a:spAutoFit/>
          </a:bodyPr>
          <a:lstStyle/>
          <a:p>
            <a:r>
              <a:rPr lang="en-US" sz="1600" b="1" dirty="0"/>
              <a:t>Advances in 6 Priority Research Directions (PRDs) are needed to develop the next generation of machine learning methods and artificial intelligence capabilities.</a:t>
            </a:r>
          </a:p>
        </p:txBody>
      </p:sp>
      <p:sp>
        <p:nvSpPr>
          <p:cNvPr id="17" name="TextBox 16"/>
          <p:cNvSpPr txBox="1"/>
          <p:nvPr/>
        </p:nvSpPr>
        <p:spPr>
          <a:xfrm>
            <a:off x="6657952" y="5235152"/>
            <a:ext cx="2028848" cy="369332"/>
          </a:xfrm>
          <a:prstGeom prst="rect">
            <a:avLst/>
          </a:prstGeom>
          <a:noFill/>
        </p:spPr>
        <p:txBody>
          <a:bodyPr wrap="square" rtlCol="0">
            <a:spAutoFit/>
          </a:bodyPr>
          <a:lstStyle/>
          <a:p>
            <a:pPr algn="ctr"/>
            <a:r>
              <a:rPr lang="en-US" sz="1800" b="1" dirty="0"/>
              <a:t>January 2019</a:t>
            </a:r>
          </a:p>
        </p:txBody>
      </p:sp>
      <p:sp>
        <p:nvSpPr>
          <p:cNvPr id="4" name="Rectangle 3">
            <a:extLst>
              <a:ext uri="{FF2B5EF4-FFF2-40B4-BE49-F238E27FC236}">
                <a16:creationId xmlns:a16="http://schemas.microsoft.com/office/drawing/2014/main" id="{4C340484-1EB2-4C31-A1AE-665DF43EE317}"/>
              </a:ext>
            </a:extLst>
          </p:cNvPr>
          <p:cNvSpPr/>
          <p:nvPr/>
        </p:nvSpPr>
        <p:spPr>
          <a:xfrm>
            <a:off x="4312906" y="6337734"/>
            <a:ext cx="4431021" cy="400110"/>
          </a:xfrm>
          <a:prstGeom prst="rect">
            <a:avLst/>
          </a:prstGeom>
        </p:spPr>
        <p:txBody>
          <a:bodyPr wrap="none">
            <a:spAutoFit/>
          </a:bodyPr>
          <a:lstStyle/>
          <a:p>
            <a:r>
              <a:rPr lang="en-US" sz="2000" b="1" dirty="0">
                <a:solidFill>
                  <a:schemeClr val="accent1"/>
                </a:solidFill>
                <a:latin typeface="Calibri"/>
                <a:cs typeface="Arial" pitchFamily="34" charset="0"/>
              </a:rPr>
              <a:t> </a:t>
            </a:r>
            <a:r>
              <a:rPr lang="en-US" sz="2000" b="1" dirty="0">
                <a:solidFill>
                  <a:schemeClr val="accent1"/>
                </a:solidFill>
                <a:latin typeface="Calibri"/>
                <a:cs typeface="Arial" pitchFamily="34" charset="0"/>
                <a:hlinkClick r:id="rId2">
                  <a:extLst>
                    <a:ext uri="{A12FA001-AC4F-418D-AE19-62706E023703}">
                      <ahyp:hlinkClr xmlns:ahyp="http://schemas.microsoft.com/office/drawing/2018/hyperlinkcolor" val="tx"/>
                    </a:ext>
                  </a:extLst>
                </a:hlinkClick>
              </a:rPr>
              <a:t>https://www.osti.gov/biblio/1478744</a:t>
            </a:r>
            <a:r>
              <a:rPr lang="en-US" sz="2000" b="1" dirty="0">
                <a:solidFill>
                  <a:schemeClr val="accent1"/>
                </a:solidFill>
                <a:latin typeface="Calibri"/>
                <a:cs typeface="Arial" pitchFamily="34" charset="0"/>
              </a:rPr>
              <a:t> </a:t>
            </a:r>
            <a:endParaRPr lang="en-US" sz="2000" dirty="0">
              <a:solidFill>
                <a:schemeClr val="accent1"/>
              </a:solidFill>
            </a:endParaRPr>
          </a:p>
        </p:txBody>
      </p:sp>
      <p:pic>
        <p:nvPicPr>
          <p:cNvPr id="9" name="Picture 8">
            <a:extLst>
              <a:ext uri="{FF2B5EF4-FFF2-40B4-BE49-F238E27FC236}">
                <a16:creationId xmlns:a16="http://schemas.microsoft.com/office/drawing/2014/main" id="{EA5245FD-C4FF-46A0-B69F-D8AA45F1BC96}"/>
              </a:ext>
            </a:extLst>
          </p:cNvPr>
          <p:cNvPicPr>
            <a:picLocks noChangeAspect="1"/>
          </p:cNvPicPr>
          <p:nvPr/>
        </p:nvPicPr>
        <p:blipFill>
          <a:blip r:embed="rId3"/>
          <a:stretch>
            <a:fillRect/>
          </a:stretch>
        </p:blipFill>
        <p:spPr>
          <a:xfrm>
            <a:off x="6024384" y="764092"/>
            <a:ext cx="2978101" cy="4488339"/>
          </a:xfrm>
          <a:prstGeom prst="rect">
            <a:avLst/>
          </a:prstGeom>
        </p:spPr>
      </p:pic>
    </p:spTree>
    <p:extLst>
      <p:ext uri="{BB962C8B-B14F-4D97-AF65-F5344CB8AC3E}">
        <p14:creationId xmlns:p14="http://schemas.microsoft.com/office/powerpoint/2010/main" val="314591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B19D-5445-4C0E-BC09-14C965B544D2}"/>
              </a:ext>
            </a:extLst>
          </p:cNvPr>
          <p:cNvSpPr>
            <a:spLocks noGrp="1"/>
          </p:cNvSpPr>
          <p:nvPr>
            <p:ph type="title"/>
          </p:nvPr>
        </p:nvSpPr>
        <p:spPr>
          <a:xfrm>
            <a:off x="152400" y="561741"/>
            <a:ext cx="7886700" cy="492124"/>
          </a:xfrm>
          <a:solidFill>
            <a:schemeClr val="accent5">
              <a:lumMod val="40000"/>
              <a:lumOff val="60000"/>
            </a:schemeClr>
          </a:solidFill>
        </p:spPr>
        <p:txBody>
          <a:bodyPr>
            <a:normAutofit fontScale="90000"/>
          </a:bodyPr>
          <a:lstStyle/>
          <a:p>
            <a:r>
              <a:rPr lang="en-US" sz="3200" dirty="0"/>
              <a:t>Junping Wang (NSF-DMS) &amp; Chi-Chi May (NSF-BIO)</a:t>
            </a:r>
          </a:p>
        </p:txBody>
      </p:sp>
      <p:sp>
        <p:nvSpPr>
          <p:cNvPr id="4" name="TextBox 3">
            <a:extLst>
              <a:ext uri="{FF2B5EF4-FFF2-40B4-BE49-F238E27FC236}">
                <a16:creationId xmlns:a16="http://schemas.microsoft.com/office/drawing/2014/main" id="{9C84C90B-8E29-49AE-8ECB-EF7F745C75B3}"/>
              </a:ext>
            </a:extLst>
          </p:cNvPr>
          <p:cNvSpPr txBox="1"/>
          <p:nvPr/>
        </p:nvSpPr>
        <p:spPr>
          <a:xfrm>
            <a:off x="0" y="2301359"/>
            <a:ext cx="9268050" cy="369332"/>
          </a:xfrm>
          <a:prstGeom prst="rect">
            <a:avLst/>
          </a:prstGeom>
          <a:noFill/>
        </p:spPr>
        <p:txBody>
          <a:bodyPr wrap="none" rtlCol="0">
            <a:spAutoFit/>
          </a:bodyPr>
          <a:lstStyle/>
          <a:p>
            <a:r>
              <a:rPr lang="en-US" dirty="0">
                <a:hlinkClick r:id="rId2"/>
              </a:rPr>
              <a:t>https://www.imagwiki.nibib.nih.gov/webinars/2019-ml-msm-pre-meeting-webinar-nsf-programs</a:t>
            </a:r>
            <a:endParaRPr lang="en-US" dirty="0"/>
          </a:p>
        </p:txBody>
      </p:sp>
    </p:spTree>
    <p:extLst>
      <p:ext uri="{BB962C8B-B14F-4D97-AF65-F5344CB8AC3E}">
        <p14:creationId xmlns:p14="http://schemas.microsoft.com/office/powerpoint/2010/main" val="3426890"/>
      </p:ext>
    </p:extLst>
  </p:cSld>
  <p:clrMapOvr>
    <a:masterClrMapping/>
  </p:clrMapOvr>
</p:sld>
</file>

<file path=ppt/theme/theme1.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2095</Words>
  <Application>Microsoft Office PowerPoint</Application>
  <PresentationFormat>On-screen Show (4:3)</PresentationFormat>
  <Paragraphs>214</Paragraphs>
  <Slides>18</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Arial Rounded MT Bold</vt:lpstr>
      <vt:lpstr>Calibri</vt:lpstr>
      <vt:lpstr>Calibri Light</vt:lpstr>
      <vt:lpstr>Roboto</vt:lpstr>
      <vt:lpstr>Times</vt:lpstr>
      <vt:lpstr>Wingdings</vt:lpstr>
      <vt:lpstr>Content</vt:lpstr>
      <vt:lpstr>Divider</vt:lpstr>
      <vt:lpstr>1_Content</vt:lpstr>
      <vt:lpstr>Office Theme</vt:lpstr>
      <vt:lpstr>IMAG</vt:lpstr>
      <vt:lpstr>PowerPoint Presentation</vt:lpstr>
      <vt:lpstr>PowerPoint Presentation</vt:lpstr>
      <vt:lpstr>PowerPoint Presentation</vt:lpstr>
      <vt:lpstr>Focus Areas:</vt:lpstr>
      <vt:lpstr>Fariba Fahroo (AFOSR) &amp; Virginia Pasour (ARL)</vt:lpstr>
      <vt:lpstr>Steven Lee (DOE): Pre-Meeting Webinar     AI for Science Town Halls</vt:lpstr>
      <vt:lpstr>DOE Scientific AI/Machine Learning: Priority Research Needs </vt:lpstr>
      <vt:lpstr>Junping Wang (NSF-DMS) &amp; Chi-Chi May (NSF-BIO)</vt:lpstr>
      <vt:lpstr> SYSTEMS &amp; SYNTHETIC BIOLOGY PROGRAM  DIVISION OF MOLECULAR AND CELLULAR BIOSCIENCES</vt:lpstr>
      <vt:lpstr>PowerPoint Presentation</vt:lpstr>
      <vt:lpstr>Molecular and Cellular Biosciences (MCB)</vt:lpstr>
      <vt:lpstr>PowerPoint Presentation</vt:lpstr>
      <vt:lpstr>PowerPoint Presentation</vt:lpstr>
      <vt:lpstr>David Miller (NCI) &amp; Jennifer Couch (NCI)</vt:lpstr>
      <vt:lpstr>Exploring Emerging Areas for Cancer Systems Biology</vt:lpstr>
      <vt:lpstr>Jerry Myers (NASA)</vt:lpstr>
      <vt:lpstr>Joshua Elliott (DARPA)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Williams</dc:creator>
  <cp:lastModifiedBy>Peng, Grace (NIH/NIBIB) [E]</cp:lastModifiedBy>
  <cp:revision>50</cp:revision>
  <cp:lastPrinted>2019-10-03T20:30:35Z</cp:lastPrinted>
  <dcterms:created xsi:type="dcterms:W3CDTF">2018-06-15T20:32:46Z</dcterms:created>
  <dcterms:modified xsi:type="dcterms:W3CDTF">2019-10-24T12:01:00Z</dcterms:modified>
</cp:coreProperties>
</file>