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75" r:id="rId5"/>
    <p:sldId id="271" r:id="rId6"/>
    <p:sldId id="272" r:id="rId7"/>
    <p:sldId id="264" r:id="rId8"/>
    <p:sldId id="258" r:id="rId9"/>
    <p:sldId id="276" r:id="rId10"/>
    <p:sldId id="269" r:id="rId11"/>
    <p:sldId id="267" r:id="rId12"/>
    <p:sldId id="265" r:id="rId13"/>
    <p:sldId id="273" r:id="rId14"/>
    <p:sldId id="277" r:id="rId15"/>
    <p:sldId id="261" r:id="rId16"/>
    <p:sldId id="259" r:id="rId17"/>
    <p:sldId id="281" r:id="rId18"/>
    <p:sldId id="282" r:id="rId19"/>
    <p:sldId id="262" r:id="rId20"/>
    <p:sldId id="279" r:id="rId21"/>
    <p:sldId id="280" r:id="rId22"/>
    <p:sldId id="263" r:id="rId23"/>
    <p:sldId id="278" r:id="rId24"/>
    <p:sldId id="283" r:id="rId25"/>
    <p:sldId id="266" r:id="rId26"/>
    <p:sldId id="274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8" autoAdjust="0"/>
    <p:restoredTop sz="94660"/>
  </p:normalViewPr>
  <p:slideViewPr>
    <p:cSldViewPr snapToGrid="0">
      <p:cViewPr varScale="1">
        <p:scale>
          <a:sx n="91" d="100"/>
          <a:sy n="91" d="100"/>
        </p:scale>
        <p:origin x="63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Model Repository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73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Playing Devil’s Advocate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>
                <a:solidFill>
                  <a:srgbClr val="0066CC"/>
                </a:solidFill>
              </a:rPr>
              <a:t>Arguments and Counter Arguments to a </a:t>
            </a:r>
            <a:r>
              <a:rPr lang="en-US" sz="2600" dirty="0" smtClean="0">
                <a:solidFill>
                  <a:srgbClr val="0066CC"/>
                </a:solidFill>
              </a:rPr>
              <a:t>Repository:</a:t>
            </a:r>
          </a:p>
          <a:p>
            <a:pPr marL="0" indent="0">
              <a:buNone/>
            </a:pPr>
            <a:endParaRPr lang="en-US" sz="2600" dirty="0">
              <a:solidFill>
                <a:srgbClr val="0066CC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What </a:t>
            </a:r>
            <a:r>
              <a:rPr lang="en-US" sz="2400" dirty="0" smtClean="0"/>
              <a:t>evidence is there that such a repository would even </a:t>
            </a:r>
            <a:r>
              <a:rPr lang="en-US" sz="2400" dirty="0" smtClean="0"/>
              <a:t>be </a:t>
            </a:r>
            <a:r>
              <a:rPr lang="en-US" sz="2400" dirty="0" smtClean="0"/>
              <a:t>used or useful</a:t>
            </a:r>
            <a:r>
              <a:rPr lang="en-US" sz="2400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For 2018, 75,000 </a:t>
            </a:r>
            <a:r>
              <a:rPr lang="en-US" dirty="0" smtClean="0"/>
              <a:t>models </a:t>
            </a:r>
            <a:r>
              <a:rPr lang="en-US" dirty="0" smtClean="0"/>
              <a:t>a month were downloaded from </a:t>
            </a:r>
            <a:r>
              <a:rPr lang="en-US" dirty="0" smtClean="0"/>
              <a:t>the Cambridge </a:t>
            </a:r>
            <a:r>
              <a:rPr lang="en-US" dirty="0" err="1" smtClean="0"/>
              <a:t>Biomodels</a:t>
            </a:r>
            <a:r>
              <a:rPr lang="en-US" dirty="0" smtClean="0"/>
              <a:t>  </a:t>
            </a:r>
            <a:r>
              <a:rPr lang="en-US" dirty="0" smtClean="0"/>
              <a:t>site.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/>
              <a:t>In addition, </a:t>
            </a:r>
            <a:r>
              <a:rPr lang="en-US" dirty="0" smtClean="0"/>
              <a:t>roughly </a:t>
            </a:r>
            <a:r>
              <a:rPr lang="en-US" dirty="0" smtClean="0"/>
              <a:t>half that from the Caltech mirror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0070C0"/>
                </a:solidFill>
              </a:rPr>
              <a:t>About 1,000,000 downloads a year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Comparison: PDB 143,839,718 downloads in 2017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49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Issues: 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There have been past attempts to set up model repositories in the US but they folded when funding came to an end. Everything disappeared, </a:t>
            </a:r>
            <a:r>
              <a:rPr lang="en-US" dirty="0" smtClean="0"/>
              <a:t>including the </a:t>
            </a:r>
            <a:r>
              <a:rPr lang="en-US" dirty="0" smtClean="0"/>
              <a:t>infrastructure and any models they had. All that remains are a couple of published papers. </a:t>
            </a:r>
            <a:r>
              <a:rPr lang="en-US" b="1" dirty="0" smtClean="0">
                <a:solidFill>
                  <a:srgbClr val="0070C0"/>
                </a:solidFill>
              </a:rPr>
              <a:t>Well </a:t>
            </a:r>
            <a:r>
              <a:rPr lang="en-US" b="1" dirty="0" smtClean="0">
                <a:solidFill>
                  <a:srgbClr val="0070C0"/>
                </a:solidFill>
              </a:rPr>
              <a:t>intentioned </a:t>
            </a:r>
            <a:r>
              <a:rPr lang="en-US" b="1" dirty="0" smtClean="0">
                <a:solidFill>
                  <a:srgbClr val="0070C0"/>
                </a:solidFill>
              </a:rPr>
              <a:t>efforts but </a:t>
            </a:r>
            <a:r>
              <a:rPr lang="en-US" b="1" dirty="0" smtClean="0">
                <a:solidFill>
                  <a:srgbClr val="0070C0"/>
                </a:solidFill>
              </a:rPr>
              <a:t>critically flawed.</a:t>
            </a:r>
          </a:p>
          <a:p>
            <a:pPr marL="0" indent="0">
              <a:buNone/>
            </a:pPr>
            <a:r>
              <a:rPr lang="en-US" dirty="0" smtClean="0"/>
              <a:t>A repository cannot be easily funded by an R01 or other similar mechanism. There needs to be a clear </a:t>
            </a:r>
            <a:r>
              <a:rPr lang="en-US" dirty="0" smtClean="0"/>
              <a:t>and credible sustainability mechanism.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Possible Solution:</a:t>
            </a:r>
            <a:endParaRPr lang="en-US" b="1" dirty="0"/>
          </a:p>
          <a:p>
            <a:pPr marL="0" indent="0">
              <a:buNone/>
            </a:pPr>
            <a:r>
              <a:rPr lang="en-US" dirty="0" smtClean="0"/>
              <a:t>One option is to team up with an existing partner and </a:t>
            </a:r>
            <a:r>
              <a:rPr lang="en-US" b="1" dirty="0" smtClean="0"/>
              <a:t>distribute the risk</a:t>
            </a:r>
            <a:r>
              <a:rPr lang="en-US" dirty="0" smtClean="0"/>
              <a:t>. If one partner were to falter the other would continue and vice versa. The stress inherent in trying to sustain such a resource would be diminished.  </a:t>
            </a:r>
            <a:r>
              <a:rPr lang="en-US" b="1" dirty="0" smtClean="0"/>
              <a:t>Managing a long term resource is not </a:t>
            </a:r>
            <a:r>
              <a:rPr lang="en-US" b="1" dirty="0" smtClean="0"/>
              <a:t>fun. </a:t>
            </a:r>
            <a:endParaRPr lang="en-US" b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Biomodels</a:t>
            </a:r>
            <a:r>
              <a:rPr lang="en-US" dirty="0" smtClean="0"/>
              <a:t> was setup in: 2005</a:t>
            </a:r>
          </a:p>
          <a:p>
            <a:pPr marL="0" indent="0">
              <a:buNone/>
            </a:pPr>
            <a:r>
              <a:rPr lang="en-US" dirty="0"/>
              <a:t>Nicolas Le </a:t>
            </a:r>
            <a:r>
              <a:rPr lang="en-US" dirty="0" err="1"/>
              <a:t>Novère</a:t>
            </a:r>
            <a:r>
              <a:rPr lang="en-US" dirty="0"/>
              <a:t>  Benjamin Bornstein  Alexander </a:t>
            </a:r>
            <a:r>
              <a:rPr lang="en-US" dirty="0" err="1"/>
              <a:t>Broicher</a:t>
            </a:r>
            <a:r>
              <a:rPr lang="en-US" dirty="0"/>
              <a:t>  </a:t>
            </a:r>
            <a:r>
              <a:rPr lang="en-US" dirty="0" err="1"/>
              <a:t>Mélanie</a:t>
            </a:r>
            <a:r>
              <a:rPr lang="en-US" dirty="0"/>
              <a:t> </a:t>
            </a:r>
            <a:r>
              <a:rPr lang="en-US" dirty="0" err="1"/>
              <a:t>Courtot</a:t>
            </a:r>
            <a:r>
              <a:rPr lang="en-US" dirty="0"/>
              <a:t> Marco </a:t>
            </a:r>
            <a:r>
              <a:rPr lang="en-US" dirty="0" err="1"/>
              <a:t>Donizelli</a:t>
            </a:r>
            <a:r>
              <a:rPr lang="en-US" dirty="0"/>
              <a:t>  Harish </a:t>
            </a:r>
            <a:r>
              <a:rPr lang="en-US" dirty="0" err="1"/>
              <a:t>Dharuri</a:t>
            </a:r>
            <a:r>
              <a:rPr lang="en-US" dirty="0"/>
              <a:t>  Lu Li  Herbert Sauro  Maria </a:t>
            </a:r>
            <a:r>
              <a:rPr lang="en-US" dirty="0" err="1"/>
              <a:t>Schilstra</a:t>
            </a:r>
            <a:r>
              <a:rPr lang="en-US" dirty="0"/>
              <a:t>  Bruce Shapiro Jacky L. </a:t>
            </a:r>
            <a:r>
              <a:rPr lang="en-US" dirty="0" err="1"/>
              <a:t>Snoep</a:t>
            </a:r>
            <a:r>
              <a:rPr lang="en-US" dirty="0"/>
              <a:t>  Michael </a:t>
            </a:r>
            <a:r>
              <a:rPr lang="en-US" dirty="0" err="1"/>
              <a:t>Hucka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EBI </a:t>
            </a:r>
            <a:r>
              <a:rPr lang="en-US" dirty="0" smtClean="0"/>
              <a:t>hosts </a:t>
            </a:r>
            <a:r>
              <a:rPr lang="en-US" dirty="0" err="1" smtClean="0"/>
              <a:t>biomodels</a:t>
            </a:r>
            <a:r>
              <a:rPr lang="en-US" dirty="0" smtClean="0"/>
              <a:t> </a:t>
            </a:r>
            <a:r>
              <a:rPr lang="en-US" dirty="0" smtClean="0"/>
              <a:t>and is </a:t>
            </a:r>
            <a:r>
              <a:rPr lang="en-US" dirty="0" smtClean="0"/>
              <a:t>based near Cambridge, </a:t>
            </a:r>
            <a:r>
              <a:rPr lang="en-US" dirty="0" smtClean="0"/>
              <a:t>UK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initial batch of curated models (about 100 I believe) came from myself, Mike </a:t>
            </a:r>
            <a:r>
              <a:rPr lang="en-US" dirty="0" err="1" smtClean="0"/>
              <a:t>Hucka</a:t>
            </a:r>
            <a:r>
              <a:rPr lang="en-US" dirty="0" smtClean="0"/>
              <a:t> and Nicolas Le </a:t>
            </a:r>
            <a:r>
              <a:rPr lang="en-US" dirty="0" err="1" smtClean="0"/>
              <a:t>Novere</a:t>
            </a:r>
            <a:r>
              <a:rPr lang="en-US" dirty="0" smtClean="0"/>
              <a:t>. Since then </a:t>
            </a:r>
            <a:r>
              <a:rPr lang="en-US" dirty="0" err="1" smtClean="0"/>
              <a:t>Biomodels</a:t>
            </a:r>
            <a:r>
              <a:rPr lang="en-US" dirty="0" smtClean="0"/>
              <a:t> has been funded internally from EBI and is now a long term </a:t>
            </a:r>
            <a:r>
              <a:rPr lang="en-US" dirty="0" smtClean="0"/>
              <a:t>resource.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Basic stats: 650 </a:t>
            </a:r>
            <a:r>
              <a:rPr lang="en-US" b="1" dirty="0" smtClean="0"/>
              <a:t>curated</a:t>
            </a:r>
            <a:r>
              <a:rPr lang="en-US" dirty="0" smtClean="0"/>
              <a:t> </a:t>
            </a:r>
            <a:r>
              <a:rPr lang="en-US" dirty="0" smtClean="0"/>
              <a:t> (guaranteed to work) and </a:t>
            </a:r>
            <a:r>
              <a:rPr lang="en-US" dirty="0" smtClean="0"/>
              <a:t>over 1000 </a:t>
            </a:r>
            <a:r>
              <a:rPr lang="en-US" dirty="0" err="1" smtClean="0"/>
              <a:t>noncurated</a:t>
            </a:r>
            <a:r>
              <a:rPr lang="en-US" dirty="0" smtClean="0"/>
              <a:t> models (2017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They are now on their 31</a:t>
            </a:r>
            <a:r>
              <a:rPr lang="en-US" baseline="30000" dirty="0" smtClean="0"/>
              <a:t>st</a:t>
            </a:r>
            <a:r>
              <a:rPr lang="en-US" dirty="0" smtClean="0"/>
              <a:t> release. </a:t>
            </a: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</a:t>
            </a:r>
            <a:r>
              <a:rPr lang="en-US" dirty="0" err="1" smtClean="0"/>
              <a:t>Biomodels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2939" y="215626"/>
            <a:ext cx="2571750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9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Basic stats: 650 curated and over 1000 </a:t>
            </a:r>
            <a:r>
              <a:rPr lang="en-US" dirty="0" err="1" smtClean="0"/>
              <a:t>noncurated</a:t>
            </a:r>
            <a:r>
              <a:rPr lang="en-US" dirty="0" smtClean="0"/>
              <a:t> models (2017)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</a:t>
            </a:r>
            <a:r>
              <a:rPr lang="en-US" dirty="0" err="1" smtClean="0"/>
              <a:t>Biomodels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2939" y="215626"/>
            <a:ext cx="2571750" cy="17811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0647" y="2557225"/>
            <a:ext cx="5215759" cy="315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9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1.    </a:t>
            </a:r>
            <a:r>
              <a:rPr lang="en-US" sz="2400" dirty="0" smtClean="0"/>
              <a:t>Develop a </a:t>
            </a:r>
            <a:r>
              <a:rPr lang="en-US" sz="2400" b="1" dirty="0" smtClean="0"/>
              <a:t>white paper </a:t>
            </a:r>
            <a:r>
              <a:rPr lang="en-US" sz="2400" dirty="0" smtClean="0"/>
              <a:t>summarizing the state of the field and future opportunities. Anyone who woul</a:t>
            </a:r>
            <a:r>
              <a:rPr lang="en-US" sz="2400" dirty="0" smtClean="0"/>
              <a:t>d lime to be part of this, contact me at</a:t>
            </a:r>
          </a:p>
          <a:p>
            <a:pPr marL="0" indent="0">
              <a:buNone/>
            </a:pPr>
            <a:r>
              <a:rPr lang="en-US" sz="2400" dirty="0" smtClean="0"/>
              <a:t>            </a:t>
            </a:r>
            <a:r>
              <a:rPr lang="en-US" sz="2400" dirty="0" smtClean="0"/>
              <a:t>hsauro@uw.edu</a:t>
            </a:r>
          </a:p>
          <a:p>
            <a:pPr marL="0" indent="0">
              <a:buNone/>
            </a:pPr>
            <a:r>
              <a:rPr lang="en-US" sz="2400" dirty="0" smtClean="0"/>
              <a:t>2.    I would also suggest investigating partnering </a:t>
            </a:r>
            <a:r>
              <a:rPr lang="en-US" sz="2400" dirty="0" smtClean="0"/>
              <a:t>with </a:t>
            </a:r>
            <a:r>
              <a:rPr lang="en-US" sz="2400" dirty="0" err="1" smtClean="0"/>
              <a:t>Biomodels</a:t>
            </a:r>
            <a:r>
              <a:rPr lang="en-US" sz="2400" dirty="0" smtClean="0"/>
              <a:t> in </a:t>
            </a:r>
            <a:r>
              <a:rPr lang="en-US" sz="2400" dirty="0" smtClean="0"/>
              <a:t>Europe and/or other initiatives (</a:t>
            </a:r>
            <a:r>
              <a:rPr lang="en-US" sz="2400" dirty="0" err="1" smtClean="0"/>
              <a:t>e.g</a:t>
            </a:r>
            <a:r>
              <a:rPr lang="en-US" sz="2400" dirty="0" smtClean="0"/>
              <a:t> the proposed DoD repository). I know </a:t>
            </a:r>
            <a:r>
              <a:rPr lang="en-US" sz="2400" dirty="0" err="1" smtClean="0"/>
              <a:t>Biomodels</a:t>
            </a:r>
            <a:r>
              <a:rPr lang="en-US" sz="2400" dirty="0" smtClean="0"/>
              <a:t> is open to such partnering.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The advantage of partnering with </a:t>
            </a:r>
            <a:r>
              <a:rPr lang="en-US" sz="2400" dirty="0" err="1" smtClean="0"/>
              <a:t>Biomodels</a:t>
            </a:r>
            <a:r>
              <a:rPr lang="en-US" sz="2400" dirty="0" smtClean="0"/>
              <a:t> is that it has </a:t>
            </a:r>
            <a:r>
              <a:rPr lang="en-US" sz="2400" dirty="0" smtClean="0"/>
              <a:t>an compute infrastructure in place, and it has considerable curation expertise.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249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would such a Repository hold?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The primary focus of </a:t>
            </a:r>
            <a:r>
              <a:rPr lang="en-US" sz="2400" dirty="0" err="1" smtClean="0"/>
              <a:t>Biomodels</a:t>
            </a:r>
            <a:r>
              <a:rPr lang="en-US" sz="2400" dirty="0" smtClean="0"/>
              <a:t> has</a:t>
            </a:r>
            <a:r>
              <a:rPr lang="en-US" sz="2400" dirty="0" smtClean="0"/>
              <a:t> </a:t>
            </a:r>
            <a:r>
              <a:rPr lang="en-US" sz="2400" dirty="0" smtClean="0"/>
              <a:t>been subcellular non-spatial models.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As </a:t>
            </a:r>
            <a:r>
              <a:rPr lang="en-US" sz="2400" dirty="0" smtClean="0"/>
              <a:t>a partner the US could focus on </a:t>
            </a:r>
            <a:r>
              <a:rPr lang="en-US" sz="2400" b="1" dirty="0" smtClean="0">
                <a:solidFill>
                  <a:srgbClr val="0066CC"/>
                </a:solidFill>
              </a:rPr>
              <a:t>spatial, neurophysiology, biomechanics (possibly with </a:t>
            </a:r>
            <a:r>
              <a:rPr lang="en-US" sz="2400" b="1" dirty="0" err="1" smtClean="0">
                <a:solidFill>
                  <a:srgbClr val="0066CC"/>
                </a:solidFill>
              </a:rPr>
              <a:t>SimTk</a:t>
            </a:r>
            <a:r>
              <a:rPr lang="en-US" sz="2400" b="1" dirty="0" smtClean="0">
                <a:solidFill>
                  <a:srgbClr val="0066CC"/>
                </a:solidFill>
              </a:rPr>
              <a:t>) and multicellular models. </a:t>
            </a:r>
            <a:r>
              <a:rPr lang="en-US" sz="2400" dirty="0" smtClean="0"/>
              <a:t>This would complement </a:t>
            </a:r>
            <a:r>
              <a:rPr lang="en-US" sz="2400" dirty="0" err="1" smtClean="0"/>
              <a:t>Biomodels</a:t>
            </a:r>
            <a:r>
              <a:rPr lang="en-US" sz="2400" dirty="0" smtClean="0"/>
              <a:t>. </a:t>
            </a:r>
            <a:r>
              <a:rPr lang="en-US" sz="2400" dirty="0" smtClean="0"/>
              <a:t>We would also expand to include any associated.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The repository </a:t>
            </a:r>
            <a:r>
              <a:rPr lang="en-US" sz="2400" b="1" dirty="0" smtClean="0"/>
              <a:t>would not </a:t>
            </a:r>
            <a:r>
              <a:rPr lang="en-US" sz="2400" dirty="0" smtClean="0"/>
              <a:t>be restricted to an particular language, </a:t>
            </a:r>
            <a:r>
              <a:rPr lang="en-US" sz="2400" b="1" dirty="0" smtClean="0"/>
              <a:t>deployment</a:t>
            </a:r>
            <a:r>
              <a:rPr lang="en-US" sz="2400" dirty="0" smtClean="0"/>
              <a:t> mechanism, or </a:t>
            </a:r>
            <a:r>
              <a:rPr lang="en-US" sz="2400" b="1" dirty="0" smtClean="0"/>
              <a:t>exchange</a:t>
            </a:r>
            <a:r>
              <a:rPr lang="en-US" sz="2400" dirty="0" smtClean="0"/>
              <a:t> </a:t>
            </a:r>
            <a:r>
              <a:rPr lang="en-US" sz="2400" b="1" dirty="0" smtClean="0"/>
              <a:t>format</a:t>
            </a:r>
            <a:r>
              <a:rPr lang="en-US" sz="2400" dirty="0" smtClean="0"/>
              <a:t>, particularly since there are no standard means to represent models beyond subcellular.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194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Important Aspects of a Repository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 my view there are two critically important aspects of a model repository without which there is no point in even thinking about one. These include: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1. Long term sustainability</a:t>
            </a:r>
          </a:p>
          <a:p>
            <a:pPr marL="0" indent="0">
              <a:buNone/>
            </a:pPr>
            <a:r>
              <a:rPr lang="en-US" sz="2800" dirty="0" smtClean="0"/>
              <a:t>2. Curation of </a:t>
            </a:r>
            <a:r>
              <a:rPr lang="en-US" sz="2800" dirty="0" smtClean="0"/>
              <a:t>models. </a:t>
            </a:r>
            <a:r>
              <a:rPr lang="en-US" sz="2800" dirty="0"/>
              <a:t>T</a:t>
            </a:r>
            <a:r>
              <a:rPr lang="en-US" sz="2800" dirty="0" smtClean="0"/>
              <a:t>here </a:t>
            </a:r>
            <a:r>
              <a:rPr lang="en-US" sz="2800" dirty="0" smtClean="0"/>
              <a:t>must be </a:t>
            </a:r>
            <a:r>
              <a:rPr lang="en-US" sz="2800" dirty="0" smtClean="0">
                <a:solidFill>
                  <a:srgbClr val="0066CC"/>
                </a:solidFill>
              </a:rPr>
              <a:t>quality control </a:t>
            </a:r>
            <a:r>
              <a:rPr lang="en-US" sz="2800" dirty="0" smtClean="0"/>
              <a:t>of all models deposited at the </a:t>
            </a:r>
            <a:r>
              <a:rPr lang="en-US" sz="2800" dirty="0" smtClean="0"/>
              <a:t>repository.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7997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Important Aspects of a Repository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 my view there are two critically important aspects of a model repository without which there is no point in even thinking about one. These include: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1. Long term sustainability</a:t>
            </a:r>
          </a:p>
          <a:p>
            <a:pPr marL="0" indent="0">
              <a:buNone/>
            </a:pPr>
            <a:r>
              <a:rPr lang="en-US" sz="2800" dirty="0" smtClean="0"/>
              <a:t>2. Curation of </a:t>
            </a:r>
            <a:r>
              <a:rPr lang="en-US" sz="2800" dirty="0" smtClean="0"/>
              <a:t>models. </a:t>
            </a:r>
            <a:r>
              <a:rPr lang="en-US" sz="2800" dirty="0"/>
              <a:t>T</a:t>
            </a:r>
            <a:r>
              <a:rPr lang="en-US" sz="2800" dirty="0" smtClean="0"/>
              <a:t>here </a:t>
            </a:r>
            <a:r>
              <a:rPr lang="en-US" sz="2800" dirty="0" smtClean="0"/>
              <a:t>must be </a:t>
            </a:r>
            <a:r>
              <a:rPr lang="en-US" sz="2800" dirty="0" smtClean="0">
                <a:solidFill>
                  <a:srgbClr val="0066CC"/>
                </a:solidFill>
              </a:rPr>
              <a:t>quality control </a:t>
            </a:r>
            <a:r>
              <a:rPr lang="en-US" sz="2800" dirty="0" smtClean="0"/>
              <a:t>of all models deposited at the </a:t>
            </a:r>
            <a:r>
              <a:rPr lang="en-US" sz="2800" dirty="0" smtClean="0"/>
              <a:t>repository.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8428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</a:t>
            </a:r>
            <a:r>
              <a:rPr lang="en-US" dirty="0" smtClean="0"/>
              <a:t> Curation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34465"/>
            <a:ext cx="10058400" cy="189069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Does the model run and repeat the reported results?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Is there adequate documentation on how to run the model?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7419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Desirable Attributes of a Repository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02825" y="1987542"/>
            <a:ext cx="11105547" cy="4022725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Are </a:t>
            </a:r>
            <a:r>
              <a:rPr lang="en-US" dirty="0"/>
              <a:t>the models </a:t>
            </a:r>
            <a:r>
              <a:rPr lang="en-US" b="1" dirty="0"/>
              <a:t>curated</a:t>
            </a:r>
            <a:r>
              <a:rPr lang="en-US" dirty="0"/>
              <a:t>, </a:t>
            </a:r>
            <a:r>
              <a:rPr lang="en-US" dirty="0" err="1"/>
              <a:t>i.e</a:t>
            </a:r>
            <a:r>
              <a:rPr lang="en-US" dirty="0"/>
              <a:t> do </a:t>
            </a:r>
            <a:r>
              <a:rPr lang="en-US" dirty="0" smtClean="0"/>
              <a:t>they </a:t>
            </a:r>
            <a:r>
              <a:rPr lang="en-US" dirty="0"/>
              <a:t>work as published?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How </a:t>
            </a:r>
            <a:r>
              <a:rPr lang="en-US" dirty="0"/>
              <a:t>easy is it for someone to </a:t>
            </a:r>
            <a:r>
              <a:rPr lang="en-US" b="1" dirty="0"/>
              <a:t>download</a:t>
            </a:r>
            <a:r>
              <a:rPr lang="en-US" dirty="0"/>
              <a:t> the model and get </a:t>
            </a:r>
            <a:r>
              <a:rPr lang="en-US" dirty="0" smtClean="0"/>
              <a:t>the modeling running </a:t>
            </a:r>
            <a:r>
              <a:rPr lang="en-US" dirty="0"/>
              <a:t>on their computer?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Are </a:t>
            </a:r>
            <a:r>
              <a:rPr lang="en-US" dirty="0"/>
              <a:t>the model </a:t>
            </a:r>
            <a:r>
              <a:rPr lang="en-US" b="1" dirty="0"/>
              <a:t>reusable</a:t>
            </a:r>
            <a:r>
              <a:rPr lang="en-US" dirty="0"/>
              <a:t>, </a:t>
            </a:r>
            <a:r>
              <a:rPr lang="en-US" dirty="0" err="1"/>
              <a:t>i.e</a:t>
            </a:r>
            <a:r>
              <a:rPr lang="en-US" dirty="0"/>
              <a:t> can parts of the model be separated out or can the model be used to build </a:t>
            </a:r>
            <a:r>
              <a:rPr lang="en-US" dirty="0" smtClean="0"/>
              <a:t>larger </a:t>
            </a:r>
            <a:r>
              <a:rPr lang="en-US" dirty="0"/>
              <a:t>models?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Are </a:t>
            </a:r>
            <a:r>
              <a:rPr lang="en-US" dirty="0"/>
              <a:t>the models </a:t>
            </a:r>
            <a:r>
              <a:rPr lang="en-US" b="1" dirty="0"/>
              <a:t>readable</a:t>
            </a:r>
            <a:r>
              <a:rPr lang="en-US" dirty="0"/>
              <a:t> (</a:t>
            </a:r>
            <a:r>
              <a:rPr lang="en-US" dirty="0" err="1"/>
              <a:t>i.e</a:t>
            </a:r>
            <a:r>
              <a:rPr lang="en-US" dirty="0"/>
              <a:t> they are not just a mass of impenetrable computer code)?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Is </a:t>
            </a:r>
            <a:r>
              <a:rPr lang="en-US" dirty="0"/>
              <a:t>the model in a form that would allow it to be </a:t>
            </a:r>
            <a:r>
              <a:rPr lang="en-US" b="1" dirty="0"/>
              <a:t>reproduced</a:t>
            </a:r>
            <a:r>
              <a:rPr lang="en-US" dirty="0"/>
              <a:t>, </a:t>
            </a:r>
            <a:r>
              <a:rPr lang="en-US" dirty="0" err="1"/>
              <a:t>i.e</a:t>
            </a:r>
            <a:r>
              <a:rPr lang="en-US" dirty="0"/>
              <a:t> is it possible to recreate the results of the model based on the given biological </a:t>
            </a:r>
            <a:r>
              <a:rPr lang="en-US" dirty="0" smtClean="0"/>
              <a:t>description and assumptions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42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82066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</a:t>
            </a:r>
            <a:r>
              <a:rPr lang="en-US" sz="3200" dirty="0" smtClean="0"/>
              <a:t>his session will be </a:t>
            </a:r>
            <a:r>
              <a:rPr lang="en-US" sz="3200" dirty="0" smtClean="0"/>
              <a:t>a discussion on the merits </a:t>
            </a:r>
            <a:r>
              <a:rPr lang="en-US" sz="3200" dirty="0" smtClean="0"/>
              <a:t>of</a:t>
            </a:r>
            <a:r>
              <a:rPr lang="en-US" sz="3200" dirty="0" smtClean="0"/>
              <a:t> </a:t>
            </a:r>
            <a:r>
              <a:rPr lang="en-US" sz="3200" dirty="0" smtClean="0"/>
              <a:t>model </a:t>
            </a:r>
            <a:r>
              <a:rPr lang="en-US" sz="3200" dirty="0" smtClean="0"/>
              <a:t>repositories.</a:t>
            </a:r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Stop me at any time with questions, points of clarification or statements you’d like to make.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7259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Desirable Attributes of a Repository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02825" y="1987542"/>
            <a:ext cx="10637837" cy="4022725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Is </a:t>
            </a:r>
            <a:r>
              <a:rPr lang="en-US" dirty="0"/>
              <a:t>the repository fully </a:t>
            </a:r>
            <a:r>
              <a:rPr lang="en-US" b="1" dirty="0"/>
              <a:t>searchable</a:t>
            </a:r>
            <a:r>
              <a:rPr lang="en-US" dirty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Are </a:t>
            </a:r>
            <a:r>
              <a:rPr lang="en-US" dirty="0"/>
              <a:t>model </a:t>
            </a:r>
            <a:r>
              <a:rPr lang="en-US" b="1" dirty="0"/>
              <a:t>annotated</a:t>
            </a:r>
            <a:r>
              <a:rPr lang="en-US" dirty="0"/>
              <a:t> in any way?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other </a:t>
            </a:r>
            <a:r>
              <a:rPr lang="en-US" b="1" dirty="0"/>
              <a:t>metadata</a:t>
            </a:r>
            <a:r>
              <a:rPr lang="en-US" dirty="0"/>
              <a:t> other than annotation is provided with the models?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Are </a:t>
            </a:r>
            <a:r>
              <a:rPr lang="en-US" dirty="0"/>
              <a:t>any data or modeling </a:t>
            </a:r>
            <a:r>
              <a:rPr lang="en-US" b="1" dirty="0"/>
              <a:t>standards</a:t>
            </a:r>
            <a:r>
              <a:rPr lang="en-US" dirty="0"/>
              <a:t> used or is it just ad hoc code and data?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Are model sunder </a:t>
            </a:r>
            <a:r>
              <a:rPr lang="en-US" b="1" dirty="0" smtClean="0"/>
              <a:t>version control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u="sng" dirty="0" smtClean="0"/>
              <a:t>Compliance Ranking</a:t>
            </a:r>
            <a:r>
              <a:rPr lang="en-US" b="1" dirty="0" smtClean="0"/>
              <a:t> </a:t>
            </a:r>
            <a:r>
              <a:rPr lang="en-US" dirty="0" smtClean="0"/>
              <a:t>of Models.  </a:t>
            </a:r>
            <a:r>
              <a:rPr lang="en-US" dirty="0" err="1" smtClean="0"/>
              <a:t>E.g</a:t>
            </a:r>
            <a:r>
              <a:rPr lang="en-US" dirty="0" smtClean="0"/>
              <a:t> use criterion from the CPMS</a:t>
            </a:r>
            <a:r>
              <a:rPr lang="en-US" baseline="30000" dirty="0" smtClean="0"/>
              <a:t>%</a:t>
            </a:r>
            <a:r>
              <a:rPr lang="en-US" dirty="0" smtClean="0"/>
              <a:t>, MIRIAM</a:t>
            </a:r>
            <a:r>
              <a:rPr lang="en-US" baseline="30000" dirty="0" smtClean="0"/>
              <a:t>#</a:t>
            </a:r>
            <a:r>
              <a:rPr lang="en-US" dirty="0" smtClean="0"/>
              <a:t>, MIASE</a:t>
            </a:r>
            <a:r>
              <a:rPr lang="en-US" baseline="30000" dirty="0" smtClean="0"/>
              <a:t>*</a:t>
            </a:r>
            <a:r>
              <a:rPr lang="en-US" dirty="0" smtClean="0"/>
              <a:t> etc.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r>
              <a:rPr lang="en-US" baseline="30000" dirty="0" smtClean="0"/>
              <a:t>%</a:t>
            </a:r>
            <a:r>
              <a:rPr lang="en-US" dirty="0" smtClean="0"/>
              <a:t>Committee </a:t>
            </a:r>
            <a:r>
              <a:rPr lang="en-US" dirty="0"/>
              <a:t>on Credible Practice of M&amp;S in </a:t>
            </a:r>
            <a:r>
              <a:rPr lang="en-US" dirty="0" smtClean="0"/>
              <a:t>Healthcare</a:t>
            </a:r>
            <a:br>
              <a:rPr lang="en-US" dirty="0" smtClean="0"/>
            </a:br>
            <a:r>
              <a:rPr lang="en-US" baseline="30000" dirty="0" smtClean="0"/>
              <a:t>#</a:t>
            </a:r>
            <a:r>
              <a:rPr lang="en-US" dirty="0" smtClean="0"/>
              <a:t>Minimum </a:t>
            </a:r>
            <a:r>
              <a:rPr lang="en-US" dirty="0"/>
              <a:t>information required in the annotation of </a:t>
            </a:r>
            <a:r>
              <a:rPr lang="en-US" dirty="0" smtClean="0"/>
              <a:t>models</a:t>
            </a:r>
            <a:br>
              <a:rPr lang="en-US" dirty="0" smtClean="0"/>
            </a:br>
            <a:r>
              <a:rPr lang="en-US" baseline="30000" dirty="0" smtClean="0"/>
              <a:t>*</a:t>
            </a:r>
            <a:r>
              <a:rPr lang="en-US" dirty="0" smtClean="0"/>
              <a:t>Minimum </a:t>
            </a:r>
            <a:r>
              <a:rPr lang="en-US" dirty="0"/>
              <a:t>information about a simulation experiment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85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779" y="291858"/>
            <a:ext cx="11719033" cy="1450757"/>
          </a:xfrm>
        </p:spPr>
        <p:txBody>
          <a:bodyPr>
            <a:normAutofit/>
          </a:bodyPr>
          <a:lstStyle/>
          <a:p>
            <a:r>
              <a:rPr lang="en-US" sz="3600" dirty="0"/>
              <a:t>Committee on Credible Practice of M&amp;S in Healthcare (CPMS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83779" y="1819380"/>
            <a:ext cx="6500649" cy="40227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Rule 1 – Define context </a:t>
            </a:r>
            <a:r>
              <a:rPr lang="en-US" dirty="0" smtClean="0"/>
              <a:t>clearly. </a:t>
            </a:r>
          </a:p>
          <a:p>
            <a:pPr marL="0" indent="0">
              <a:buNone/>
            </a:pPr>
            <a:r>
              <a:rPr lang="en-US" dirty="0" smtClean="0"/>
              <a:t>Rule 2 – Use appropriate data. </a:t>
            </a:r>
          </a:p>
          <a:p>
            <a:pPr marL="0" indent="0">
              <a:buNone/>
            </a:pPr>
            <a:r>
              <a:rPr lang="en-US" dirty="0" smtClean="0"/>
              <a:t>Rule 3 – Evaluate within context.</a:t>
            </a:r>
          </a:p>
          <a:p>
            <a:pPr marL="0" indent="0">
              <a:buNone/>
            </a:pPr>
            <a:r>
              <a:rPr lang="en-US" dirty="0" smtClean="0"/>
              <a:t>Rule 4 – List limitations explicitly. </a:t>
            </a:r>
          </a:p>
          <a:p>
            <a:pPr marL="0" indent="0">
              <a:buNone/>
            </a:pPr>
            <a:r>
              <a:rPr lang="en-US" dirty="0" smtClean="0"/>
              <a:t>Rule 5 – Use version control.</a:t>
            </a:r>
          </a:p>
          <a:p>
            <a:pPr marL="0" indent="0">
              <a:buNone/>
            </a:pPr>
            <a:r>
              <a:rPr lang="en-US" dirty="0" smtClean="0"/>
              <a:t>Rule 6 – Document adequately. </a:t>
            </a:r>
          </a:p>
          <a:p>
            <a:pPr marL="0" indent="0">
              <a:buNone/>
            </a:pPr>
            <a:r>
              <a:rPr lang="en-US" dirty="0" smtClean="0"/>
              <a:t>Rule 7 – Disseminate broadly.  </a:t>
            </a:r>
          </a:p>
          <a:p>
            <a:pPr marL="0" indent="0">
              <a:buNone/>
            </a:pPr>
            <a:r>
              <a:rPr lang="en-US" dirty="0" smtClean="0"/>
              <a:t>Rule 8  – Get independent reviews. </a:t>
            </a:r>
          </a:p>
          <a:p>
            <a:pPr marL="0" indent="0">
              <a:buNone/>
            </a:pPr>
            <a:r>
              <a:rPr lang="en-US" dirty="0" smtClean="0"/>
              <a:t>Rule 9 – Test competing implementations.</a:t>
            </a:r>
          </a:p>
          <a:p>
            <a:pPr marL="0" indent="0">
              <a:buNone/>
            </a:pPr>
            <a:r>
              <a:rPr lang="en-US" dirty="0" smtClean="0"/>
              <a:t>Rule 10  – Conform to standards.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84428" y="2017986"/>
            <a:ext cx="318221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Other:</a:t>
            </a:r>
          </a:p>
          <a:p>
            <a:endParaRPr lang="en-US" dirty="0" smtClean="0"/>
          </a:p>
          <a:p>
            <a:r>
              <a:rPr lang="en-US" dirty="0" smtClean="0"/>
              <a:t>Build system clearly described</a:t>
            </a:r>
          </a:p>
          <a:p>
            <a:endParaRPr lang="en-US" dirty="0" smtClean="0"/>
          </a:p>
          <a:p>
            <a:r>
              <a:rPr lang="en-US" dirty="0" smtClean="0"/>
              <a:t>How to repeat published results</a:t>
            </a:r>
          </a:p>
          <a:p>
            <a:endParaRPr lang="en-US" dirty="0" smtClean="0"/>
          </a:p>
          <a:p>
            <a:r>
              <a:rPr lang="en-US" dirty="0" smtClean="0"/>
              <a:t>Source of data</a:t>
            </a:r>
          </a:p>
          <a:p>
            <a:endParaRPr lang="en-US" dirty="0"/>
          </a:p>
          <a:p>
            <a:r>
              <a:rPr lang="en-US" dirty="0" smtClean="0"/>
              <a:t>Uncertainty quantification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9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Long </a:t>
            </a:r>
            <a:r>
              <a:rPr lang="en-US" dirty="0" smtClean="0"/>
              <a:t>term advantages of a repository?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76506"/>
            <a:ext cx="10058400" cy="223753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 </a:t>
            </a:r>
            <a:r>
              <a:rPr lang="en-US" sz="2400" dirty="0" smtClean="0"/>
              <a:t>one-shop site for all published biomedical </a:t>
            </a:r>
            <a:r>
              <a:rPr lang="en-US" sz="2400" dirty="0" smtClean="0"/>
              <a:t>models, possibly </a:t>
            </a:r>
            <a:r>
              <a:rPr lang="en-US" sz="2400" b="1" dirty="0" smtClean="0"/>
              <a:t>federated</a:t>
            </a:r>
            <a:endParaRPr lang="en-US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PubMed </a:t>
            </a:r>
            <a:r>
              <a:rPr lang="en-US" sz="2400" dirty="0" smtClean="0"/>
              <a:t>would be able to </a:t>
            </a:r>
            <a:r>
              <a:rPr lang="en-US" sz="2400" b="1" dirty="0" smtClean="0"/>
              <a:t>directly link papers to curated models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It </a:t>
            </a:r>
            <a:r>
              <a:rPr lang="en-US" sz="2400" dirty="0" smtClean="0"/>
              <a:t>might encourage more standardization of models beyond </a:t>
            </a:r>
            <a:r>
              <a:rPr lang="en-US" sz="2400" dirty="0" smtClean="0"/>
              <a:t>subcellular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59680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might be the long term advantages of a repository?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465844"/>
            <a:ext cx="10058400" cy="273152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 </a:t>
            </a:r>
            <a:r>
              <a:rPr lang="en-US" sz="2400" dirty="0" smtClean="0"/>
              <a:t>repository would become a valuable resource for doing </a:t>
            </a:r>
            <a:r>
              <a:rPr lang="en-US" sz="2400" dirty="0" err="1" smtClean="0"/>
              <a:t>metastudies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Models </a:t>
            </a:r>
            <a:r>
              <a:rPr lang="en-US" sz="2400" dirty="0" smtClean="0"/>
              <a:t>could be more easily compared and contrasted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New </a:t>
            </a:r>
            <a:r>
              <a:rPr lang="en-US" sz="2400" dirty="0" smtClean="0"/>
              <a:t>studies would be easier to do because they could be based on existing models</a:t>
            </a:r>
          </a:p>
        </p:txBody>
      </p:sp>
    </p:spTree>
    <p:extLst>
      <p:ext uri="{BB962C8B-B14F-4D97-AF65-F5344CB8AC3E}">
        <p14:creationId xmlns:p14="http://schemas.microsoft.com/office/powerpoint/2010/main" val="137710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826706" cy="1450757"/>
          </a:xfrm>
        </p:spPr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 smtClean="0"/>
              <a:t>organizations might assist in the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465844"/>
            <a:ext cx="10058400" cy="273152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NLM is clearly a prime candidate to help with such an initiative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There could be inputs from NSF, DOE, DoD, NASA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11601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921299" cy="1450757"/>
          </a:xfrm>
        </p:spPr>
        <p:txBody>
          <a:bodyPr/>
          <a:lstStyle/>
          <a:p>
            <a:r>
              <a:rPr lang="en-US" dirty="0" smtClean="0"/>
              <a:t>Additional Points from Jim </a:t>
            </a:r>
            <a:r>
              <a:rPr lang="en-US" dirty="0" err="1" smtClean="0"/>
              <a:t>Bassingthwaighte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08992" y="2018173"/>
            <a:ext cx="1094652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222222"/>
                </a:solidFill>
                <a:latin typeface="Arial" panose="020B0604020202020204" pitchFamily="34" charset="0"/>
              </a:rPr>
              <a:t>1. Spreading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the idea that sharing is critical is going counter to parochial behavior.</a:t>
            </a:r>
            <a:b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</a:br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222222"/>
                </a:solidFill>
                <a:latin typeface="Arial" panose="020B0604020202020204" pitchFamily="34" charset="0"/>
              </a:rPr>
              <a:t>2. Financially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 there is huge redundancy in biological </a:t>
            </a:r>
            <a:r>
              <a:rPr lang="en-US" dirty="0" smtClean="0">
                <a:solidFill>
                  <a:srgbClr val="222222"/>
                </a:solidFill>
                <a:latin typeface="Arial" panose="020B0604020202020204" pitchFamily="34" charset="0"/>
              </a:rPr>
              <a:t>research.</a:t>
            </a:r>
          </a:p>
          <a:p>
            <a:endParaRPr lang="en-US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222222"/>
                </a:solidFill>
                <a:latin typeface="Arial" panose="020B0604020202020204" pitchFamily="34" charset="0"/>
              </a:rPr>
              <a:t>3. What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should a repository contain and how should the material be curated</a:t>
            </a:r>
            <a:r>
              <a:rPr lang="en-US" dirty="0" smtClean="0">
                <a:solidFill>
                  <a:srgbClr val="222222"/>
                </a:solidFill>
                <a:latin typeface="Arial" panose="020B0604020202020204" pitchFamily="34" charset="0"/>
              </a:rPr>
              <a:t>?</a:t>
            </a:r>
          </a:p>
          <a:p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222222"/>
                </a:solidFill>
                <a:latin typeface="Arial" panose="020B0604020202020204" pitchFamily="34" charset="0"/>
              </a:rPr>
              <a:t>4. Where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should it be positioned from the US point of view for long term operability, security and endurance? The NLM might be ideal, but the processes of quality control, </a:t>
            </a:r>
            <a:b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verification, and the provision of data for validation testing present difficulties. This is tougher to do than </a:t>
            </a:r>
            <a:r>
              <a:rPr lang="en-US" dirty="0" smtClean="0">
                <a:solidFill>
                  <a:srgbClr val="222222"/>
                </a:solidFill>
                <a:latin typeface="Arial" panose="020B0604020202020204" pitchFamily="34" charset="0"/>
              </a:rPr>
              <a:t>PubMed.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/>
            </a:r>
            <a:b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</a:br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222222"/>
                </a:solidFill>
                <a:latin typeface="Arial" panose="020B0604020202020204" pitchFamily="34" charset="0"/>
              </a:rPr>
              <a:t>5. The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gist of this message is that it is in the national interest to create some permanence in biological research that is more </a:t>
            </a:r>
            <a:r>
              <a:rPr lang="en-US" dirty="0" smtClean="0">
                <a:solidFill>
                  <a:srgbClr val="222222"/>
                </a:solidFill>
                <a:latin typeface="Arial" panose="020B0604020202020204" pitchFamily="34" charset="0"/>
              </a:rPr>
              <a:t>integrative than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individual published papers.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98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5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Repositories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08797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A place where researchers can search for and download published </a:t>
            </a:r>
            <a:r>
              <a:rPr lang="en-US" sz="2800" dirty="0" smtClean="0"/>
              <a:t>models, and where applicable associated </a:t>
            </a:r>
            <a:r>
              <a:rPr lang="en-US" sz="2800" dirty="0"/>
              <a:t>d</a:t>
            </a:r>
            <a:r>
              <a:rPr lang="en-US" sz="2800" dirty="0" smtClean="0"/>
              <a:t>ata sets. 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Some already exist: </a:t>
            </a:r>
            <a:r>
              <a:rPr lang="en-US" sz="2800" b="1" dirty="0" err="1" smtClean="0"/>
              <a:t>ModelDB</a:t>
            </a:r>
            <a:r>
              <a:rPr lang="en-US" sz="2800" dirty="0" smtClean="0"/>
              <a:t>, </a:t>
            </a:r>
            <a:r>
              <a:rPr lang="en-US" sz="2800" b="1" dirty="0" err="1" smtClean="0"/>
              <a:t>Biomodels</a:t>
            </a:r>
            <a:r>
              <a:rPr lang="en-US" sz="2800" dirty="0" smtClean="0"/>
              <a:t>, </a:t>
            </a:r>
            <a:r>
              <a:rPr lang="en-US" sz="2800" b="1" dirty="0" err="1" smtClean="0"/>
              <a:t>CellML</a:t>
            </a:r>
            <a:r>
              <a:rPr lang="en-US" sz="2800" b="1" dirty="0" smtClean="0"/>
              <a:t> Repository</a:t>
            </a:r>
            <a:r>
              <a:rPr lang="en-US" sz="2800" dirty="0" smtClean="0"/>
              <a:t>, and </a:t>
            </a:r>
            <a:r>
              <a:rPr lang="en-US" sz="2800" b="1" dirty="0" smtClean="0"/>
              <a:t>JWS Online</a:t>
            </a:r>
            <a:r>
              <a:rPr lang="en-US" sz="2800" dirty="0" smtClean="0"/>
              <a:t>. These are specifically quantitative and </a:t>
            </a:r>
            <a:r>
              <a:rPr lang="en-US" sz="2800" dirty="0" err="1" smtClean="0"/>
              <a:t>simulatable</a:t>
            </a:r>
            <a:r>
              <a:rPr lang="en-US" sz="2800" dirty="0" smtClean="0"/>
              <a:t> models databases and include models across all organisms. All are fairly large repositories.</a:t>
            </a:r>
          </a:p>
        </p:txBody>
      </p:sp>
    </p:spTree>
    <p:extLst>
      <p:ext uri="{BB962C8B-B14F-4D97-AF65-F5344CB8AC3E}">
        <p14:creationId xmlns:p14="http://schemas.microsoft.com/office/powerpoint/2010/main" val="322022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Repositories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08797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/>
              <a:t>BiGG</a:t>
            </a:r>
            <a:r>
              <a:rPr lang="en-US" sz="2800" dirty="0"/>
              <a:t>: Large Stoichiometric models of metabolism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DoD: BLAST </a:t>
            </a:r>
            <a:r>
              <a:rPr lang="en-US" sz="2800" dirty="0"/>
              <a:t>INJURY RESEARCH </a:t>
            </a:r>
            <a:r>
              <a:rPr lang="en-US" sz="2800" dirty="0" smtClean="0"/>
              <a:t>PROGRAM COORDINATING OFFICE. Planning a registry of human centric models.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Do we need another repository or would it be better to strengthen existing ones?</a:t>
            </a:r>
            <a:endParaRPr lang="en-US" sz="2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420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Repositories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29815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A good idea or not? </a:t>
            </a:r>
            <a:r>
              <a:rPr lang="en-US" sz="2400" dirty="0"/>
              <a:t>IMAG is a large group of modelers, do </a:t>
            </a:r>
            <a:r>
              <a:rPr lang="en-US" sz="2400" dirty="0" smtClean="0"/>
              <a:t>we </a:t>
            </a:r>
            <a:r>
              <a:rPr lang="en-US" sz="2400" dirty="0" smtClean="0"/>
              <a:t>think </a:t>
            </a:r>
            <a:r>
              <a:rPr lang="en-US" sz="2400" dirty="0"/>
              <a:t>such a repository would be useful?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Maybe </a:t>
            </a:r>
            <a:r>
              <a:rPr lang="en-US" sz="2400" dirty="0" smtClean="0">
                <a:solidFill>
                  <a:srgbClr val="0070C0"/>
                </a:solidFill>
              </a:rPr>
              <a:t>it’s </a:t>
            </a:r>
            <a:r>
              <a:rPr lang="en-US" sz="2400" dirty="0" smtClean="0">
                <a:solidFill>
                  <a:srgbClr val="0070C0"/>
                </a:solidFill>
              </a:rPr>
              <a:t>not </a:t>
            </a:r>
            <a:r>
              <a:rPr lang="en-US" sz="2400" dirty="0" smtClean="0">
                <a:solidFill>
                  <a:srgbClr val="0070C0"/>
                </a:solidFill>
              </a:rPr>
              <a:t>important.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Maybe </a:t>
            </a:r>
            <a:r>
              <a:rPr lang="en-US" sz="2400" dirty="0" smtClean="0">
                <a:solidFill>
                  <a:srgbClr val="00B050"/>
                </a:solidFill>
              </a:rPr>
              <a:t>it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is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important to only a small number of people in IMAG? </a:t>
            </a:r>
          </a:p>
          <a:p>
            <a:pPr marL="0" indent="0">
              <a:buNone/>
            </a:pPr>
            <a:r>
              <a:rPr lang="en-US" sz="2400" dirty="0" smtClean="0"/>
              <a:t>The purpose of this session is to gauge interest and constructive input from the IMAG community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The end result will likely be a white paper summarizing our discussions.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39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Repository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8011" y="2471098"/>
            <a:ext cx="6407106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66CC"/>
                </a:solidFill>
              </a:rPr>
              <a:t>Is there a problem that actually needs to be addressed?</a:t>
            </a:r>
          </a:p>
          <a:p>
            <a:pPr marL="0" indent="0" algn="ctr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69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there a Problem that Needs Solving?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66CC"/>
                </a:solidFill>
              </a:rPr>
              <a:t>What </a:t>
            </a:r>
            <a:r>
              <a:rPr lang="en-US" sz="2800" dirty="0" smtClean="0">
                <a:solidFill>
                  <a:srgbClr val="0066CC"/>
                </a:solidFill>
              </a:rPr>
              <a:t>are the current problems?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Models are scattered </a:t>
            </a:r>
            <a:r>
              <a:rPr lang="en-US" dirty="0" smtClean="0"/>
              <a:t>throughout </a:t>
            </a:r>
            <a:r>
              <a:rPr lang="en-US" dirty="0" smtClean="0"/>
              <a:t>the literature.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b="1" dirty="0" smtClean="0"/>
              <a:t>majority</a:t>
            </a:r>
            <a:r>
              <a:rPr lang="en-US" dirty="0" smtClean="0"/>
              <a:t> of </a:t>
            </a:r>
            <a:r>
              <a:rPr lang="en-US" dirty="0"/>
              <a:t>models are inaccessible </a:t>
            </a:r>
            <a:r>
              <a:rPr lang="en-US" dirty="0" smtClean="0"/>
              <a:t>because they are published in an incomplete form or </a:t>
            </a:r>
            <a:r>
              <a:rPr lang="en-US" dirty="0"/>
              <a:t>contain </a:t>
            </a:r>
            <a:r>
              <a:rPr lang="en-US" dirty="0" smtClean="0"/>
              <a:t>hard to identify errors.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There is </a:t>
            </a:r>
            <a:r>
              <a:rPr lang="en-US" b="1" dirty="0" smtClean="0"/>
              <a:t>no quality control</a:t>
            </a:r>
            <a:r>
              <a:rPr lang="en-US" dirty="0" smtClean="0"/>
              <a:t> at the review stage when a paper is submitted.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code for a model is not always uploaded with the publication.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Large sums of tax dollars are wasted through inefficiencies and loss of </a:t>
            </a:r>
            <a:r>
              <a:rPr lang="en-US" dirty="0"/>
              <a:t>r</a:t>
            </a:r>
            <a:r>
              <a:rPr lang="en-US" dirty="0" smtClean="0"/>
              <a:t>esearch effort.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74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Playing Devil’s Advocate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dirty="0" smtClean="0">
                <a:solidFill>
                  <a:srgbClr val="0066CC"/>
                </a:solidFill>
              </a:rPr>
              <a:t>Arguments and Counter </a:t>
            </a:r>
            <a:r>
              <a:rPr lang="en-US" sz="2600" dirty="0">
                <a:solidFill>
                  <a:srgbClr val="0066CC"/>
                </a:solidFill>
              </a:rPr>
              <a:t>A</a:t>
            </a:r>
            <a:r>
              <a:rPr lang="en-US" sz="2600" dirty="0" smtClean="0">
                <a:solidFill>
                  <a:srgbClr val="0066CC"/>
                </a:solidFill>
              </a:rPr>
              <a:t>rguments to a Repository:</a:t>
            </a:r>
            <a:endParaRPr lang="en-US" sz="2600" dirty="0" smtClean="0">
              <a:solidFill>
                <a:srgbClr val="0066CC"/>
              </a:solidFill>
            </a:endParaRPr>
          </a:p>
          <a:p>
            <a:pPr marL="457200" indent="-457200">
              <a:buAutoNum type="arabicPeriod"/>
            </a:pPr>
            <a:r>
              <a:rPr lang="en-US" dirty="0" smtClean="0"/>
              <a:t>Models would be guaranteed to work in a repository</a:t>
            </a:r>
          </a:p>
          <a:p>
            <a:pPr marL="749808" lvl="1" indent="-457200">
              <a:buFont typeface="+mj-lt"/>
              <a:buAutoNum type="alphaLcParenR"/>
            </a:pPr>
            <a:r>
              <a:rPr lang="en-US" dirty="0" smtClean="0"/>
              <a:t>Getting a model to work is a good exercise for a graduate student</a:t>
            </a:r>
          </a:p>
          <a:p>
            <a:pPr marL="749808" lvl="1" indent="-457200">
              <a:buFont typeface="+mj-lt"/>
              <a:buAutoNum type="alphaLcParenR"/>
            </a:pPr>
            <a:r>
              <a:rPr lang="en-US" dirty="0" smtClean="0"/>
              <a:t>I believe most published models do work, quality control at the review stage is sufficient</a:t>
            </a:r>
          </a:p>
          <a:p>
            <a:pPr marL="457200" indent="-457200">
              <a:buAutoNum type="arabicPeriod"/>
            </a:pPr>
            <a:r>
              <a:rPr lang="en-US" dirty="0" smtClean="0"/>
              <a:t>Models would be more easily searchable</a:t>
            </a:r>
          </a:p>
          <a:p>
            <a:pPr marL="749808" lvl="1" indent="-457200">
              <a:buFont typeface="+mj-lt"/>
              <a:buAutoNum type="alphaLcParenR"/>
            </a:pPr>
            <a:r>
              <a:rPr lang="en-US" dirty="0" smtClean="0"/>
              <a:t> I can use Google/Bing for all my model searches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It would be in the </a:t>
            </a:r>
            <a:r>
              <a:rPr lang="en-US" dirty="0" smtClean="0"/>
              <a:t>national </a:t>
            </a:r>
            <a:r>
              <a:rPr lang="en-US" dirty="0" smtClean="0"/>
              <a:t>interest to have a repository</a:t>
            </a:r>
          </a:p>
          <a:p>
            <a:pPr marL="635508" lvl="1" indent="-342900">
              <a:buFont typeface="+mj-lt"/>
              <a:buAutoNum type="alphaLcParenR"/>
            </a:pPr>
            <a:r>
              <a:rPr lang="en-US" dirty="0" smtClean="0"/>
              <a:t>	I don’t think so because…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It would make research more efficient and in the long term lead to more discoveries.</a:t>
            </a:r>
          </a:p>
          <a:p>
            <a:pPr marL="635508" lvl="1" indent="-342900">
              <a:buFont typeface="+mj-lt"/>
              <a:buAutoNum type="alphaLcParenR"/>
            </a:pPr>
            <a:r>
              <a:rPr lang="en-US" dirty="0" smtClean="0"/>
              <a:t>	I think what we have now is efficient enough.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97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Playing Devil’s Advocate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>
                <a:solidFill>
                  <a:srgbClr val="0066CC"/>
                </a:solidFill>
              </a:rPr>
              <a:t>Arguments and Counter Arguments to a Repository:</a:t>
            </a:r>
          </a:p>
          <a:p>
            <a:pPr marL="0" indent="0">
              <a:buNone/>
            </a:pPr>
            <a:r>
              <a:rPr lang="en-US" sz="2200" dirty="0" smtClean="0"/>
              <a:t>1. We </a:t>
            </a:r>
            <a:r>
              <a:rPr lang="en-US" sz="2200" dirty="0"/>
              <a:t>don’t need any special infrastructure, just upload everything to GitHub.</a:t>
            </a:r>
          </a:p>
          <a:p>
            <a:pPr marL="0" indent="0">
              <a:buNone/>
            </a:pPr>
            <a:endParaRPr lang="en-US" dirty="0" smtClean="0"/>
          </a:p>
          <a:p>
            <a:pPr marL="292608" lvl="1" indent="0">
              <a:buNone/>
            </a:pPr>
            <a:r>
              <a:rPr lang="en-US" dirty="0" smtClean="0"/>
              <a:t>Response: Have </a:t>
            </a:r>
            <a:r>
              <a:rPr lang="en-US" dirty="0" smtClean="0"/>
              <a:t>you actually tried using GitHub? Most biologists would be lost.	</a:t>
            </a:r>
            <a:endParaRPr lang="en-US" dirty="0" smtClean="0"/>
          </a:p>
          <a:p>
            <a:pPr marL="292608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200" dirty="0" smtClean="0"/>
              <a:t>2. GitHub </a:t>
            </a:r>
            <a:r>
              <a:rPr lang="en-US" sz="2200" dirty="0"/>
              <a:t>is currently free because the owner deems it so, in the future this may not be true</a:t>
            </a:r>
          </a:p>
          <a:p>
            <a:pPr marL="292608" lvl="1" indent="0">
              <a:buNone/>
            </a:pPr>
            <a:endParaRPr lang="en-US" dirty="0" smtClean="0"/>
          </a:p>
          <a:p>
            <a:pPr marL="292608" lvl="1" indent="0">
              <a:buNone/>
            </a:pPr>
            <a:r>
              <a:rPr lang="en-US" dirty="0" smtClean="0"/>
              <a:t>Response: If GitHub dies </a:t>
            </a:r>
            <a:r>
              <a:rPr lang="en-US" dirty="0" smtClean="0"/>
              <a:t>we’ll </a:t>
            </a:r>
            <a:r>
              <a:rPr lang="en-US" dirty="0" smtClean="0"/>
              <a:t>move to the </a:t>
            </a:r>
            <a:r>
              <a:rPr lang="en-US" dirty="0" smtClean="0"/>
              <a:t>next shiny free thing and store out models there. At UW we have ‘unlimited’ Google drive storage, we can upload all our models there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24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1347</TotalTime>
  <Words>1340</Words>
  <Application>Microsoft Office PowerPoint</Application>
  <PresentationFormat>Widescreen</PresentationFormat>
  <Paragraphs>164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Retrospect</vt:lpstr>
      <vt:lpstr>A Model Repository</vt:lpstr>
      <vt:lpstr>Introduction</vt:lpstr>
      <vt:lpstr>Model Repositories</vt:lpstr>
      <vt:lpstr>Model Repositories</vt:lpstr>
      <vt:lpstr>Model Repositories</vt:lpstr>
      <vt:lpstr>Model Repository</vt:lpstr>
      <vt:lpstr>Is there a Problem that Needs Solving?</vt:lpstr>
      <vt:lpstr>Playing Devil’s Advocate</vt:lpstr>
      <vt:lpstr>Playing Devil’s Advocate</vt:lpstr>
      <vt:lpstr>Playing Devil’s Advocate</vt:lpstr>
      <vt:lpstr>Other Issues: Funding</vt:lpstr>
      <vt:lpstr>Introduction to Biomodels</vt:lpstr>
      <vt:lpstr>Introduction to Biomodels</vt:lpstr>
      <vt:lpstr>Going Forward</vt:lpstr>
      <vt:lpstr>What would such a Repository hold?</vt:lpstr>
      <vt:lpstr>Most Important Aspects of a Repository</vt:lpstr>
      <vt:lpstr>Most Important Aspects of a Repository</vt:lpstr>
      <vt:lpstr>Minimum Curation Requirements</vt:lpstr>
      <vt:lpstr>Desirable Attributes of a Repository</vt:lpstr>
      <vt:lpstr>Desirable Attributes of a Repository</vt:lpstr>
      <vt:lpstr>Committee on Credible Practice of M&amp;S in Healthcare (CPMS)</vt:lpstr>
      <vt:lpstr>Long term advantages of a repository?</vt:lpstr>
      <vt:lpstr>What might be the long term advantages of a repository?</vt:lpstr>
      <vt:lpstr>What organizations might assist in the US?</vt:lpstr>
      <vt:lpstr>Additional Points from Jim Bassingthwaighte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Respositories</dc:title>
  <dc:creator>Herbert Sauro</dc:creator>
  <cp:lastModifiedBy>Herbert Sauro</cp:lastModifiedBy>
  <cp:revision>33</cp:revision>
  <dcterms:created xsi:type="dcterms:W3CDTF">2019-03-05T19:34:44Z</dcterms:created>
  <dcterms:modified xsi:type="dcterms:W3CDTF">2019-03-07T17:18:46Z</dcterms:modified>
</cp:coreProperties>
</file>