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43891200" cy="43891200"/>
  <p:notesSz cx="6858000" cy="9144000"/>
  <p:defaultTex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069" autoAdjust="0"/>
    <p:restoredTop sz="50000" autoAdjust="0"/>
  </p:normalViewPr>
  <p:slideViewPr>
    <p:cSldViewPr>
      <p:cViewPr varScale="1">
        <p:scale>
          <a:sx n="18" d="100"/>
          <a:sy n="18" d="100"/>
        </p:scale>
        <p:origin x="2232" y="352"/>
      </p:cViewPr>
      <p:guideLst>
        <p:guide orient="horz" pos="13824"/>
        <p:guide pos="13824"/>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9AA8C-8044-B84C-92E4-F95A5042CDC3}" type="datetimeFigureOut">
              <a:rPr lang="en-US" smtClean="0"/>
              <a:t>3/17/18</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56B00B-029F-C240-887A-64C6AFC618A1}" type="slidenum">
              <a:rPr lang="en-US" smtClean="0"/>
              <a:t>‹#›</a:t>
            </a:fld>
            <a:endParaRPr lang="en-US"/>
          </a:p>
        </p:txBody>
      </p:sp>
    </p:spTree>
    <p:extLst>
      <p:ext uri="{BB962C8B-B14F-4D97-AF65-F5344CB8AC3E}">
        <p14:creationId xmlns:p14="http://schemas.microsoft.com/office/powerpoint/2010/main" val="18694364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indent="-571500" algn="l" defTabSz="457200" rtl="0" eaLnBrk="1" fontAlgn="auto" latinLnBrk="0" hangingPunct="1">
              <a:lnSpc>
                <a:spcPct val="100000"/>
              </a:lnSpc>
              <a:spcBef>
                <a:spcPts val="0"/>
              </a:spcBef>
              <a:spcAft>
                <a:spcPts val="0"/>
              </a:spcAft>
              <a:buClrTx/>
              <a:buSzTx/>
              <a:buFont typeface="Arial"/>
              <a:buChar char="•"/>
              <a:tabLst/>
              <a:defRPr/>
            </a:pPr>
            <a:r>
              <a:rPr lang="en-US" sz="6000">
                <a:latin typeface="Arial" panose="020B0604020202020204" pitchFamily="34" charset="0"/>
                <a:cs typeface="Arial" panose="020B0604020202020204" pitchFamily="34" charset="0"/>
              </a:rPr>
              <a:t>.</a:t>
            </a:r>
          </a:p>
          <a:p>
            <a:pPr marL="571500" indent="-571500">
              <a:buFont typeface="Arial"/>
              <a:buChar char="•"/>
            </a:pPr>
            <a:endParaRPr lang="en-US" sz="4000" b="1">
              <a:latin typeface="Arial"/>
              <a:cs typeface="Arial"/>
            </a:endParaRPr>
          </a:p>
          <a:p>
            <a:pPr marL="571500" indent="-571500">
              <a:buFont typeface="Arial"/>
              <a:buChar char="•"/>
            </a:pPr>
            <a:endParaRPr lang="en-US" sz="4000" b="1">
              <a:latin typeface="Arial"/>
              <a:cs typeface="Arial"/>
            </a:endParaRPr>
          </a:p>
          <a:p>
            <a:pPr marL="571500" indent="-571500">
              <a:buFont typeface="Arial"/>
              <a:buChar char="•"/>
            </a:pPr>
            <a:r>
              <a:rPr lang="en-US" sz="4000" b="1">
                <a:latin typeface="Arial"/>
                <a:cs typeface="Arial"/>
              </a:rPr>
              <a:t>Discussion of table in proposal vs recent results that include respiration, etc.</a:t>
            </a:r>
          </a:p>
          <a:p>
            <a:pPr marL="571500" indent="-571500">
              <a:buFont typeface="Arial"/>
              <a:buChar char="•"/>
            </a:pPr>
            <a:r>
              <a:rPr lang="en-US" sz="4000" b="1">
                <a:latin typeface="Arial"/>
                <a:cs typeface="Arial"/>
              </a:rPr>
              <a:t>Discussion of maintenance energy definition – McCarty, and recent objections</a:t>
            </a:r>
          </a:p>
          <a:p>
            <a:pPr marL="571500" indent="-571500">
              <a:buFont typeface="Arial"/>
              <a:buChar char="•"/>
            </a:pPr>
            <a:r>
              <a:rPr lang="en-US" sz="4000" b="1">
                <a:latin typeface="Arial"/>
                <a:cs typeface="Arial"/>
              </a:rPr>
              <a:t>Discussion of Biotic General Equilibrium Theory (BGET) (Tasoff 2015)</a:t>
            </a:r>
          </a:p>
          <a:p>
            <a:pPr marL="571500" indent="-571500">
              <a:buFont typeface="Arial"/>
              <a:buChar char="•"/>
            </a:pPr>
            <a:r>
              <a:rPr lang="en-US" sz="4000" b="1">
                <a:latin typeface="Arial"/>
                <a:cs typeface="Arial"/>
              </a:rPr>
              <a:t>Discuss proposed proxies for energetics:</a:t>
            </a:r>
          </a:p>
          <a:p>
            <a:pPr marL="2310460" lvl="1" indent="-742950" algn="just">
              <a:buFont typeface="Arial"/>
              <a:buChar char="•"/>
            </a:pPr>
            <a:r>
              <a:rPr lang="en-US" sz="4000">
                <a:latin typeface="Arial" panose="020B0604020202020204" pitchFamily="34" charset="0"/>
                <a:cs typeface="Arial" panose="020B0604020202020204" pitchFamily="34" charset="0"/>
              </a:rPr>
              <a:t>Enzyme expression (vitamin B12 requires elaborate enzyme machinery but relatively tiny amounts of flux</a:t>
            </a:r>
          </a:p>
          <a:p>
            <a:pPr marL="2310460" lvl="1" indent="-742950" algn="just">
              <a:buFont typeface="Arial"/>
              <a:buChar char="•"/>
            </a:pPr>
            <a:r>
              <a:rPr lang="en-US" sz="4000">
                <a:latin typeface="Arial" panose="020B0604020202020204" pitchFamily="34" charset="0"/>
                <a:cs typeface="Arial" panose="020B0604020202020204" pitchFamily="34" charset="0"/>
              </a:rPr>
              <a:t>ATP utilization (</a:t>
            </a:r>
            <a:r>
              <a:rPr lang="en-US" sz="4000"/>
              <a:t>Akashi and Gojorobi 2002) (tryptophan requires more phosphate bonds to break than glycine, for example)</a:t>
            </a:r>
            <a:endParaRPr lang="en-US" sz="4000">
              <a:latin typeface="Arial" panose="020B0604020202020204" pitchFamily="34" charset="0"/>
              <a:cs typeface="Arial" panose="020B0604020202020204" pitchFamily="34" charset="0"/>
            </a:endParaRPr>
          </a:p>
          <a:p>
            <a:pPr marL="2310460" lvl="1" indent="-742950" algn="just">
              <a:buFont typeface="Arial"/>
              <a:buChar char="•"/>
            </a:pPr>
            <a:r>
              <a:rPr lang="en-US" sz="4000">
                <a:latin typeface="Arial" panose="020B0604020202020204" pitchFamily="34" charset="0"/>
                <a:cs typeface="Arial" panose="020B0604020202020204" pitchFamily="34" charset="0"/>
              </a:rPr>
              <a:t>Flux diverted from biomass </a:t>
            </a:r>
          </a:p>
          <a:p>
            <a:pPr marL="2310460" lvl="1" indent="-742950" algn="just">
              <a:buFont typeface="Arial"/>
              <a:buChar char="•"/>
            </a:pPr>
            <a:r>
              <a:rPr lang="en-US" sz="4000">
                <a:latin typeface="Arial" panose="020B0604020202020204" pitchFamily="34" charset="0"/>
                <a:cs typeface="Arial" panose="020B0604020202020204" pitchFamily="34" charset="0"/>
              </a:rPr>
              <a:t>Degree of reduction due to electron donors and acceptors (Rittman &amp; McCarty)</a:t>
            </a:r>
          </a:p>
          <a:p>
            <a:pPr marL="571500" indent="-571500">
              <a:buFont typeface="Arial"/>
              <a:buChar char="•"/>
            </a:pPr>
            <a:endParaRPr lang="en-US" sz="400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Imagine a co-culture consisting of two organisms, Roseibaca calidicalus HL-91 and Halomonas sp HL-48, which produces two metabolites of identical quality. In HL-48, the more efficient organism, it is possible to produce Alanine and B12 with less energetic cost than it would take to produce the same quantities in HL-91. However, the relative costs of producing these two metabolites differ between the organisms:</a:t>
            </a:r>
          </a:p>
          <a:p>
            <a:pPr marL="0" marR="0" indent="0" algn="l" defTabSz="457200" rtl="0" eaLnBrk="1" fontAlgn="auto" latinLnBrk="0" hangingPunct="1">
              <a:lnSpc>
                <a:spcPct val="100000"/>
              </a:lnSpc>
              <a:spcBef>
                <a:spcPts val="0"/>
              </a:spcBef>
              <a:spcAft>
                <a:spcPts val="0"/>
              </a:spcAft>
              <a:buClrTx/>
              <a:buSzTx/>
              <a:buFontTx/>
              <a:buNone/>
              <a:tabLst/>
              <a:defRPr/>
            </a:pPr>
            <a:r>
              <a:rPr lang="en-US"/>
              <a:t>Organism	Alanine	B12</a:t>
            </a:r>
          </a:p>
          <a:p>
            <a:pPr marL="0" marR="0" indent="0" algn="l" defTabSz="457200" rtl="0" eaLnBrk="1" fontAlgn="auto" latinLnBrk="0" hangingPunct="1">
              <a:lnSpc>
                <a:spcPct val="100000"/>
              </a:lnSpc>
              <a:spcBef>
                <a:spcPts val="0"/>
              </a:spcBef>
              <a:spcAft>
                <a:spcPts val="0"/>
              </a:spcAft>
              <a:buClrTx/>
              <a:buSzTx/>
              <a:buFontTx/>
              <a:buNone/>
              <a:tabLst/>
              <a:defRPr/>
            </a:pPr>
            <a:r>
              <a:rPr lang="en-US"/>
              <a:t>HL-91	100kJmol	120kJmol</a:t>
            </a:r>
          </a:p>
          <a:p>
            <a:pPr marL="0" marR="0" indent="0" algn="l" defTabSz="457200" rtl="0" eaLnBrk="1" fontAlgn="auto" latinLnBrk="0" hangingPunct="1">
              <a:lnSpc>
                <a:spcPct val="100000"/>
              </a:lnSpc>
              <a:spcBef>
                <a:spcPts val="0"/>
              </a:spcBef>
              <a:spcAft>
                <a:spcPts val="0"/>
              </a:spcAft>
              <a:buClrTx/>
              <a:buSzTx/>
              <a:buFontTx/>
              <a:buNone/>
              <a:tabLst/>
              <a:defRPr/>
            </a:pPr>
            <a:r>
              <a:rPr lang="en-US"/>
              <a:t>HL-48	90kJmol	80kJmol</a:t>
            </a:r>
          </a:p>
          <a:p>
            <a:pPr marL="0" marR="0" indent="0" algn="l" defTabSz="457200" rtl="0" eaLnBrk="1" fontAlgn="auto" latinLnBrk="0" hangingPunct="1">
              <a:lnSpc>
                <a:spcPct val="100000"/>
              </a:lnSpc>
              <a:spcBef>
                <a:spcPts val="0"/>
              </a:spcBef>
              <a:spcAft>
                <a:spcPts val="0"/>
              </a:spcAft>
              <a:buClrTx/>
              <a:buSzTx/>
              <a:buFontTx/>
              <a:buNone/>
              <a:tabLst/>
              <a:defRPr/>
            </a:pPr>
            <a:r>
              <a:rPr lang="en-US"/>
              <a:t>In this illustration, HL-91 could commit 100kJ to produce 1 mole of Alanine or produce 56 moles of B12. HL-48 could commit 90kJ to produce 1 mole of Alanine or produce 98 moles of B12. So, HL-48 possesses an absolute advantage producing Alanine due to less energetic cost, and HL-91 has a comparative advantage due to lower opportunity cost.</a:t>
            </a:r>
          </a:p>
          <a:p>
            <a:pPr marL="0" marR="0" indent="0" algn="l" defTabSz="457200" rtl="0" eaLnBrk="1" fontAlgn="auto" latinLnBrk="0" hangingPunct="1">
              <a:lnSpc>
                <a:spcPct val="100000"/>
              </a:lnSpc>
              <a:spcBef>
                <a:spcPts val="0"/>
              </a:spcBef>
              <a:spcAft>
                <a:spcPts val="0"/>
              </a:spcAft>
              <a:buClrTx/>
              <a:buSzTx/>
              <a:buFontTx/>
              <a:buNone/>
              <a:tabLst/>
              <a:defRPr/>
            </a:pPr>
            <a:r>
              <a:rPr lang="en-US"/>
              <a:t>In the absence of trade, HL-91 requires 220kJ to both produce and consume one mole each of Alanine and B12 while HL-48 requires 170kJ to produce and consume the same quantities. HL-91 is more efficient at producing Alanine than B12, and HL-48 is more efficient at producing B12 than Alanine. So, if each organism specializes in the metabolite for which it has a comparative advantage, then the global production of both metabolites increases, for HL-91 can spend 220kJ to produce 2.2 moles of Alanine while HL-48 can spend 170kJ to produce 2.125 moles of B12. Moreover, if both organisms specialize in the above manner and HL-91 trades a mole of its Alanine for 56 to 98 moles of HL-48's B12, then both organisms can consume at least a mole each of Alanine and B12, with 0 to 0.2 moles of Alanine and 0 to 0.125 moles of B12 remaining in each respective organism to be consumed or exported. Consequently, both HL-91 and HL-48 can consume more Alanine and B12 under free trade than in autarky.</a:t>
            </a:r>
          </a:p>
        </p:txBody>
      </p:sp>
      <p:sp>
        <p:nvSpPr>
          <p:cNvPr id="4" name="Slide Number Placeholder 3"/>
          <p:cNvSpPr>
            <a:spLocks noGrp="1"/>
          </p:cNvSpPr>
          <p:nvPr>
            <p:ph type="sldNum" sz="quarter" idx="10"/>
          </p:nvPr>
        </p:nvSpPr>
        <p:spPr/>
        <p:txBody>
          <a:bodyPr/>
          <a:lstStyle/>
          <a:p>
            <a:fld id="{1056B00B-029F-C240-887A-64C6AFC618A1}" type="slidenum">
              <a:rPr lang="en-US" smtClean="0"/>
              <a:t>1</a:t>
            </a:fld>
            <a:endParaRPr lang="en-US"/>
          </a:p>
        </p:txBody>
      </p:sp>
    </p:spTree>
    <p:extLst>
      <p:ext uri="{BB962C8B-B14F-4D97-AF65-F5344CB8AC3E}">
        <p14:creationId xmlns:p14="http://schemas.microsoft.com/office/powerpoint/2010/main" val="358939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05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tif"/><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oup 15"/>
          <p:cNvGrpSpPr/>
          <p:nvPr userDrawn="1"/>
        </p:nvGrpSpPr>
        <p:grpSpPr>
          <a:xfrm>
            <a:off x="0" y="0"/>
            <a:ext cx="43891200" cy="43891200"/>
            <a:chOff x="0" y="0"/>
            <a:chExt cx="43891200" cy="43891200"/>
          </a:xfrm>
        </p:grpSpPr>
        <p:pic>
          <p:nvPicPr>
            <p:cNvPr id="6" name="Picture 5"/>
            <p:cNvPicPr>
              <a:picLocks noChangeAspect="1"/>
            </p:cNvPicPr>
            <p:nvPr userDrawn="1"/>
          </p:nvPicPr>
          <p:blipFill>
            <a:blip r:embed="rId3"/>
            <a:stretch>
              <a:fillRect/>
            </a:stretch>
          </p:blipFill>
          <p:spPr>
            <a:xfrm>
              <a:off x="32461200" y="42164000"/>
              <a:ext cx="7874000" cy="1117600"/>
            </a:xfrm>
            <a:prstGeom prst="rect">
              <a:avLst/>
            </a:prstGeom>
          </p:spPr>
        </p:pic>
        <p:grpSp>
          <p:nvGrpSpPr>
            <p:cNvPr id="10" name="Group 9"/>
            <p:cNvGrpSpPr/>
            <p:nvPr userDrawn="1"/>
          </p:nvGrpSpPr>
          <p:grpSpPr>
            <a:xfrm>
              <a:off x="0" y="0"/>
              <a:ext cx="43891200" cy="43891200"/>
              <a:chOff x="0" y="0"/>
              <a:chExt cx="43891200" cy="43891200"/>
            </a:xfrm>
          </p:grpSpPr>
          <p:grpSp>
            <p:nvGrpSpPr>
              <p:cNvPr id="4" name="Group 3"/>
              <p:cNvGrpSpPr/>
              <p:nvPr userDrawn="1"/>
            </p:nvGrpSpPr>
            <p:grpSpPr>
              <a:xfrm>
                <a:off x="0" y="0"/>
                <a:ext cx="43891200" cy="43891200"/>
                <a:chOff x="0" y="0"/>
                <a:chExt cx="43891200" cy="43891200"/>
              </a:xfrm>
            </p:grpSpPr>
            <p:pic>
              <p:nvPicPr>
                <p:cNvPr id="2" name="Picture 1" descr="PNNL_Poster_Stripe_48x48.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605200" y="0"/>
                  <a:ext cx="2286000" cy="43891200"/>
                </a:xfrm>
                <a:prstGeom prst="rect">
                  <a:avLst/>
                </a:prstGeom>
              </p:spPr>
            </p:pic>
            <p:pic>
              <p:nvPicPr>
                <p:cNvPr id="3" name="Picture 2" descr="PNNL_Poster_Header_48x48.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43891200" cy="7406640"/>
                </a:xfrm>
                <a:prstGeom prst="rect">
                  <a:avLst/>
                </a:prstGeom>
              </p:spPr>
            </p:pic>
          </p:grpSp>
          <p:pic>
            <p:nvPicPr>
              <p:cNvPr id="7" name="Picture 6"/>
              <p:cNvPicPr>
                <a:picLocks noChangeAspect="1"/>
              </p:cNvPicPr>
              <p:nvPr userDrawn="1"/>
            </p:nvPicPr>
            <p:blipFill rotWithShape="1">
              <a:blip r:embed="rId6"/>
              <a:srcRect b="20000"/>
              <a:stretch/>
            </p:blipFill>
            <p:spPr>
              <a:xfrm>
                <a:off x="32842200" y="0"/>
                <a:ext cx="10515600" cy="4233027"/>
              </a:xfrm>
              <a:prstGeom prst="rect">
                <a:avLst/>
              </a:prstGeom>
            </p:spPr>
          </p:pic>
        </p:grpSp>
        <p:cxnSp>
          <p:nvCxnSpPr>
            <p:cNvPr id="8" name="Straight Connector 7"/>
            <p:cNvCxnSpPr>
              <a:cxnSpLocks noChangeAspect="1"/>
            </p:cNvCxnSpPr>
            <p:nvPr userDrawn="1"/>
          </p:nvCxnSpPr>
          <p:spPr>
            <a:xfrm>
              <a:off x="1828800" y="41452800"/>
              <a:ext cx="42062400" cy="0"/>
            </a:xfrm>
            <a:prstGeom prst="line">
              <a:avLst/>
            </a:prstGeom>
            <a:ln w="101600">
              <a:gradFill flip="none" rotWithShape="1">
                <a:gsLst>
                  <a:gs pos="0">
                    <a:srgbClr val="B2B3B5"/>
                  </a:gs>
                  <a:gs pos="100000">
                    <a:srgbClr val="707276"/>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0"/>
              <a:ext cx="43891200" cy="43891200"/>
            </a:xfrm>
            <a:prstGeom prst="rect">
              <a:avLst/>
            </a:prstGeom>
            <a:noFill/>
            <a:ln w="12700">
              <a:solidFill>
                <a:schemeClr val="bg1">
                  <a:lumMod val="50000"/>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descr="Rensselaer_Polytechnic_Institute_logo.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823792" y="42062400"/>
            <a:ext cx="7194697" cy="1365499"/>
          </a:xfrm>
          <a:prstGeom prst="rect">
            <a:avLst/>
          </a:prstGeom>
        </p:spPr>
      </p:pic>
      <p:pic>
        <p:nvPicPr>
          <p:cNvPr id="20" name="Picture 19" descr="Geisel_School_of_Medicine_logo.svg.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12320" y="41745694"/>
            <a:ext cx="5080000" cy="1916906"/>
          </a:xfrm>
          <a:prstGeom prst="rect">
            <a:avLst/>
          </a:prstGeom>
        </p:spPr>
      </p:pic>
      <p:pic>
        <p:nvPicPr>
          <p:cNvPr id="5" name="Picture 4" descr="Geisel_School_of_Medicine.svg.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6437852" y="4267200"/>
            <a:ext cx="2195548" cy="2821666"/>
          </a:xfrm>
          <a:prstGeom prst="rect">
            <a:avLst/>
          </a:prstGeom>
        </p:spPr>
      </p:pic>
      <p:pic>
        <p:nvPicPr>
          <p:cNvPr id="11" name="Picture 10" descr="rensselaer_seal.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8862000" y="4191000"/>
            <a:ext cx="2971800" cy="2971800"/>
          </a:xfrm>
          <a:prstGeom prst="rect">
            <a:avLst/>
          </a:prstGeom>
        </p:spPr>
      </p:pic>
      <p:pic>
        <p:nvPicPr>
          <p:cNvPr id="21" name="Picture 20" descr="EMSL_Color_Logo.ti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349960" y="41529000"/>
            <a:ext cx="4434840" cy="2217420"/>
          </a:xfrm>
          <a:prstGeom prst="rect">
            <a:avLst/>
          </a:prstGeom>
        </p:spPr>
      </p:pic>
      <p:pic>
        <p:nvPicPr>
          <p:cNvPr id="18" name="Picture 17" descr="NIBIB.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0200" y="41986200"/>
            <a:ext cx="1618320" cy="1524000"/>
          </a:xfrm>
          <a:prstGeom prst="rect">
            <a:avLst/>
          </a:prstGeom>
        </p:spPr>
      </p:pic>
      <p:pic>
        <p:nvPicPr>
          <p:cNvPr id="19" name="Picture 18" descr="doe.t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49992" y="41986200"/>
            <a:ext cx="1530856" cy="1530856"/>
          </a:xfrm>
          <a:prstGeom prst="rect">
            <a:avLst/>
          </a:prstGeom>
        </p:spPr>
      </p:pic>
    </p:spTree>
    <p:extLst>
      <p:ext uri="{BB962C8B-B14F-4D97-AF65-F5344CB8AC3E}">
        <p14:creationId xmlns:p14="http://schemas.microsoft.com/office/powerpoint/2010/main" val="396846365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313502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313502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2.bin"/><Relationship Id="rId18" Type="http://schemas.openxmlformats.org/officeDocument/2006/relationships/image" Target="../media/image14.emf"/><Relationship Id="rId3" Type="http://schemas.openxmlformats.org/officeDocument/2006/relationships/notesSlide" Target="../notesSlides/notesSlide1.xml"/><Relationship Id="rId7" Type="http://schemas.openxmlformats.org/officeDocument/2006/relationships/image" Target="../media/image17.jpeg"/><Relationship Id="rId12" Type="http://schemas.openxmlformats.org/officeDocument/2006/relationships/image" Target="../media/image20.png"/><Relationship Id="rId17" Type="http://schemas.openxmlformats.org/officeDocument/2006/relationships/oleObject" Target="../embeddings/oleObject3.bin"/><Relationship Id="rId2" Type="http://schemas.openxmlformats.org/officeDocument/2006/relationships/slideLayout" Target="../slideLayouts/slideLayout1.xml"/><Relationship Id="rId16" Type="http://schemas.openxmlformats.org/officeDocument/2006/relationships/image" Target="../media/image22.png"/><Relationship Id="rId1" Type="http://schemas.openxmlformats.org/officeDocument/2006/relationships/vmlDrawing" Target="../drawings/vmlDrawing1.v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6.jpeg"/><Relationship Id="rId1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image" Target="../media/image15.emf"/><Relationship Id="rId9" Type="http://schemas.openxmlformats.org/officeDocument/2006/relationships/image" Target="../media/image12.emf"/><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ntent Placeholder 4">
            <a:extLst>
              <a:ext uri="{FF2B5EF4-FFF2-40B4-BE49-F238E27FC236}">
                <a16:creationId xmlns:a16="http://schemas.microsoft.com/office/drawing/2014/main" id="{2B647A5C-DAD1-274F-93DA-AF8E1F2F762C}"/>
              </a:ext>
            </a:extLst>
          </p:cNvPr>
          <p:cNvSpPr txBox="1">
            <a:spLocks/>
          </p:cNvSpPr>
          <p:nvPr/>
        </p:nvSpPr>
        <p:spPr>
          <a:xfrm>
            <a:off x="20236457" y="18135600"/>
            <a:ext cx="20364840" cy="21649758"/>
          </a:xfrm>
          <a:prstGeom prst="rect">
            <a:avLst/>
          </a:prstGeom>
        </p:spPr>
        <p:txBody>
          <a:bodyPr/>
          <a:lstStyle>
            <a:lvl1pPr marL="1175633" indent="-1175633" algn="l" defTabSz="313502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marL="0" indent="0">
              <a:buNone/>
            </a:pPr>
            <a:r>
              <a:rPr lang="en-US" sz="8000" b="1" dirty="0">
                <a:solidFill>
                  <a:srgbClr val="E46C0A"/>
                </a:solidFill>
                <a:latin typeface="Arial" panose="020B0604020202020204" pitchFamily="34" charset="0"/>
                <a:cs typeface="Arial" panose="020B0604020202020204" pitchFamily="34" charset="0"/>
              </a:rPr>
              <a:t>Challenges and Opportunities: Biological Validation</a:t>
            </a:r>
            <a:endParaRPr lang="en-US" sz="8000" dirty="0"/>
          </a:p>
          <a:p>
            <a:r>
              <a:rPr lang="en-US" sz="3600" u="sng" dirty="0"/>
              <a:t>Opportunities: Proteomic state</a:t>
            </a:r>
          </a:p>
          <a:p>
            <a:pPr lvl="1"/>
            <a:r>
              <a:rPr lang="en-US" sz="3600" dirty="0"/>
              <a:t>Proteomic state: key clock proteins can be measured. </a:t>
            </a:r>
          </a:p>
          <a:p>
            <a:pPr lvl="2"/>
            <a:r>
              <a:rPr lang="en-US" sz="3600" dirty="0"/>
              <a:t>Are simulations and experiments congruent?</a:t>
            </a:r>
          </a:p>
          <a:p>
            <a:pPr marL="457200" lvl="1" indent="0">
              <a:buFont typeface="Arial" pitchFamily="34" charset="0"/>
              <a:buNone/>
            </a:pPr>
            <a:r>
              <a:rPr lang="en-US" sz="3600" u="sng" dirty="0"/>
              <a:t> </a:t>
            </a:r>
          </a:p>
          <a:p>
            <a:endParaRPr lang="en-US" sz="3600" u="sng" dirty="0"/>
          </a:p>
          <a:p>
            <a:endParaRPr lang="en-US" sz="3600" u="sng" dirty="0"/>
          </a:p>
          <a:p>
            <a:endParaRPr lang="en-US" sz="3600" u="sng" dirty="0"/>
          </a:p>
          <a:p>
            <a:endParaRPr lang="en-US" sz="3600" u="sng" dirty="0"/>
          </a:p>
          <a:p>
            <a:r>
              <a:rPr lang="en-US" sz="3600" u="sng" dirty="0"/>
              <a:t>Challenges: Metabolic state</a:t>
            </a:r>
          </a:p>
          <a:p>
            <a:pPr lvl="1"/>
            <a:r>
              <a:rPr lang="en-US" sz="3600" dirty="0"/>
              <a:t>Getting experimental data: C13 Metabolic fluxes from a filamentous fungi</a:t>
            </a:r>
          </a:p>
          <a:p>
            <a:pPr lvl="1"/>
            <a:r>
              <a:rPr lang="en-US" sz="3600" dirty="0" err="1"/>
              <a:t>Chemostat</a:t>
            </a:r>
            <a:r>
              <a:rPr lang="en-US" sz="3600"/>
              <a:t> with filamentous fungi is problematic.</a:t>
            </a:r>
          </a:p>
          <a:p>
            <a:pPr lvl="1"/>
            <a:r>
              <a:rPr lang="en-US" sz="3600"/>
              <a:t>Alternate validation:</a:t>
            </a:r>
          </a:p>
          <a:p>
            <a:pPr lvl="2"/>
            <a:r>
              <a:rPr lang="en-US" sz="3600"/>
              <a:t>Comparing simulations with experimental clock protein data.</a:t>
            </a:r>
          </a:p>
          <a:p>
            <a:pPr lvl="2"/>
            <a:r>
              <a:rPr lang="en-US" sz="3600"/>
              <a:t>E. coli MFA</a:t>
            </a:r>
          </a:p>
          <a:p>
            <a:r>
              <a:rPr lang="en-US" sz="3600"/>
              <a:t>Working with Wayne Curtis (Dept. of Chemical Engineering, PSU) on metabolic flux analysis.</a:t>
            </a:r>
          </a:p>
          <a:p>
            <a:pPr marL="0" lvl="0" indent="0">
              <a:spcBef>
                <a:spcPts val="0"/>
              </a:spcBef>
              <a:buNone/>
            </a:pPr>
            <a:r>
              <a:rPr lang="en-US" sz="8000" b="1">
                <a:solidFill>
                  <a:srgbClr val="E46C0A"/>
                </a:solidFill>
                <a:latin typeface="Arial" panose="020B0604020202020204" pitchFamily="34" charset="0"/>
                <a:cs typeface="Arial" panose="020B0604020202020204" pitchFamily="34" charset="0"/>
              </a:rPr>
              <a:t>Timelines and Milestones</a:t>
            </a:r>
            <a:endParaRPr lang="en-US" sz="3600"/>
          </a:p>
          <a:p>
            <a:r>
              <a:rPr lang="en-US" sz="3600"/>
              <a:t>Will test in final year. Could test mathematical model sooner.</a:t>
            </a:r>
          </a:p>
          <a:p>
            <a:pPr lvl="1"/>
            <a:r>
              <a:rPr lang="en-US" sz="3600"/>
              <a:t>Two evaluations</a:t>
            </a:r>
          </a:p>
          <a:p>
            <a:pPr lvl="2"/>
            <a:r>
              <a:rPr lang="en-US" sz="3600" err="1"/>
              <a:t>Matlab</a:t>
            </a:r>
            <a:r>
              <a:rPr lang="en-US" sz="3600"/>
              <a:t> script for simple mathematical model to test general concept</a:t>
            </a:r>
          </a:p>
          <a:p>
            <a:pPr lvl="2"/>
            <a:r>
              <a:rPr lang="en-US" sz="3600"/>
              <a:t>Python notebook and/or C library for biological model using same math.</a:t>
            </a:r>
          </a:p>
          <a:p>
            <a:r>
              <a:rPr lang="en-US" sz="3600"/>
              <a:t>3 weeks of funding for credibility testing for a third party</a:t>
            </a:r>
          </a:p>
          <a:p>
            <a:pPr lvl="1"/>
            <a:r>
              <a:rPr lang="en-US" sz="3600"/>
              <a:t>We expect that the testing actually take less time. </a:t>
            </a:r>
          </a:p>
          <a:p>
            <a:r>
              <a:rPr lang="en-US" sz="3600"/>
              <a:t>Testing: Flexibility to barter within the MSM consortium. </a:t>
            </a:r>
          </a:p>
          <a:p>
            <a:pPr marL="0" indent="0">
              <a:buNone/>
            </a:pPr>
            <a:r>
              <a:rPr lang="en-US" sz="8000" b="1">
                <a:solidFill>
                  <a:srgbClr val="E46C0A"/>
                </a:solidFill>
                <a:latin typeface="Arial" panose="020B0604020202020204" pitchFamily="34" charset="0"/>
                <a:cs typeface="Arial" panose="020B0604020202020204" pitchFamily="34" charset="0"/>
              </a:rPr>
              <a:t>Uniqueness</a:t>
            </a:r>
            <a:r>
              <a:rPr lang="en-US" sz="8000"/>
              <a:t> </a:t>
            </a:r>
          </a:p>
          <a:p>
            <a:r>
              <a:rPr lang="en-US" sz="3600"/>
              <a:t>(Hypothesis) Evaluation of maximum entropy assumption also provides insight into natural selection.</a:t>
            </a:r>
          </a:p>
          <a:p>
            <a:r>
              <a:rPr lang="en-US" sz="3600"/>
              <a:t>Potentially team with DOE UQ Institute for uncertainty quantification.</a:t>
            </a:r>
          </a:p>
          <a:p>
            <a:pPr marL="0" indent="0">
              <a:buNone/>
            </a:pPr>
            <a:endParaRPr lang="en-US" sz="3600"/>
          </a:p>
        </p:txBody>
      </p:sp>
      <p:grpSp>
        <p:nvGrpSpPr>
          <p:cNvPr id="8" name="Group 7">
            <a:extLst>
              <a:ext uri="{FF2B5EF4-FFF2-40B4-BE49-F238E27FC236}">
                <a16:creationId xmlns:a16="http://schemas.microsoft.com/office/drawing/2014/main" id="{6A805C4D-8365-B446-AE10-0DE615489437}"/>
              </a:ext>
            </a:extLst>
          </p:cNvPr>
          <p:cNvGrpSpPr>
            <a:grpSpLocks noChangeAspect="1"/>
          </p:cNvGrpSpPr>
          <p:nvPr/>
        </p:nvGrpSpPr>
        <p:grpSpPr>
          <a:xfrm>
            <a:off x="21793200" y="22898017"/>
            <a:ext cx="17514226" cy="3390983"/>
            <a:chOff x="22547495" y="21400158"/>
            <a:chExt cx="7215422" cy="1397000"/>
          </a:xfrm>
        </p:grpSpPr>
        <p:pic>
          <p:nvPicPr>
            <p:cNvPr id="171" name="Picture 170" descr="neurospora_conidia.pdf">
              <a:extLst>
                <a:ext uri="{FF2B5EF4-FFF2-40B4-BE49-F238E27FC236}">
                  <a16:creationId xmlns:a16="http://schemas.microsoft.com/office/drawing/2014/main" id="{6AB964B6-A367-8B4A-9788-804866843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7495" y="21400158"/>
              <a:ext cx="3708400" cy="1397000"/>
            </a:xfrm>
            <a:prstGeom prst="rect">
              <a:avLst/>
            </a:prstGeom>
          </p:spPr>
        </p:pic>
        <p:pic>
          <p:nvPicPr>
            <p:cNvPr id="172" name="Picture 171">
              <a:extLst>
                <a:ext uri="{FF2B5EF4-FFF2-40B4-BE49-F238E27FC236}">
                  <a16:creationId xmlns:a16="http://schemas.microsoft.com/office/drawing/2014/main" id="{20659D3D-F4E5-354D-BCD7-B995549796FE}"/>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7200"/>
                      </a14:imgEffect>
                      <a14:imgEffect>
                        <a14:saturation sat="400000"/>
                      </a14:imgEffect>
                    </a14:imgLayer>
                  </a14:imgProps>
                </a:ext>
              </a:extLst>
            </a:blip>
            <a:srcRect t="6723" r="1706" b="11347"/>
            <a:stretch/>
          </p:blipFill>
          <p:spPr>
            <a:xfrm>
              <a:off x="26882825" y="21517086"/>
              <a:ext cx="2880092" cy="1009539"/>
            </a:xfrm>
            <a:prstGeom prst="rect">
              <a:avLst/>
            </a:prstGeom>
          </p:spPr>
        </p:pic>
      </p:grpSp>
      <p:sp>
        <p:nvSpPr>
          <p:cNvPr id="5" name="TextBox 4"/>
          <p:cNvSpPr txBox="1">
            <a:spLocks noChangeAspect="1"/>
          </p:cNvSpPr>
          <p:nvPr/>
        </p:nvSpPr>
        <p:spPr>
          <a:xfrm>
            <a:off x="685800" y="1532721"/>
            <a:ext cx="37414200" cy="5401479"/>
          </a:xfrm>
          <a:prstGeom prst="rect">
            <a:avLst/>
          </a:prstGeom>
          <a:noFill/>
        </p:spPr>
        <p:txBody>
          <a:bodyPr wrap="square" lIns="0" rIns="0" bIns="0" rtlCol="0">
            <a:spAutoFit/>
          </a:bodyPr>
          <a:lstStyle/>
          <a:p>
            <a:r>
              <a:rPr lang="en-US" sz="12000" b="1" dirty="0">
                <a:solidFill>
                  <a:schemeClr val="bg1"/>
                </a:solidFill>
              </a:rPr>
              <a:t>Multi-scale Modeling of Circadian Rhythms: </a:t>
            </a:r>
          </a:p>
          <a:p>
            <a:r>
              <a:rPr lang="en-US" sz="12000" b="1" dirty="0">
                <a:solidFill>
                  <a:schemeClr val="bg1"/>
                </a:solidFill>
              </a:rPr>
              <a:t>Model Credibility Plan</a:t>
            </a:r>
          </a:p>
          <a:p>
            <a:r>
              <a:rPr lang="en-US" sz="7200" dirty="0">
                <a:solidFill>
                  <a:srgbClr val="FFFFFF"/>
                </a:solidFill>
              </a:rPr>
              <a:t>Bill Cannon</a:t>
            </a:r>
            <a:r>
              <a:rPr lang="en-US" sz="7200" baseline="30000" dirty="0">
                <a:solidFill>
                  <a:srgbClr val="FFFFFF"/>
                </a:solidFill>
              </a:rPr>
              <a:t>1,</a:t>
            </a:r>
            <a:r>
              <a:rPr lang="en-US" sz="7200" dirty="0">
                <a:solidFill>
                  <a:srgbClr val="FFFFFF"/>
                </a:solidFill>
              </a:rPr>
              <a:t>*, Jennifer Hurley</a:t>
            </a:r>
            <a:r>
              <a:rPr lang="en-US" sz="7200" baseline="30000" dirty="0">
                <a:solidFill>
                  <a:srgbClr val="FFFFFF"/>
                </a:solidFill>
              </a:rPr>
              <a:t>2</a:t>
            </a:r>
            <a:r>
              <a:rPr lang="en-US" sz="7200" dirty="0">
                <a:solidFill>
                  <a:srgbClr val="FFFFFF"/>
                </a:solidFill>
              </a:rPr>
              <a:t>, Jeremy Zucker</a:t>
            </a:r>
            <a:r>
              <a:rPr lang="en-US" sz="7200" baseline="30000" dirty="0">
                <a:solidFill>
                  <a:srgbClr val="FFFFFF"/>
                </a:solidFill>
              </a:rPr>
              <a:t>1</a:t>
            </a:r>
            <a:r>
              <a:rPr lang="en-US" sz="7200" dirty="0">
                <a:solidFill>
                  <a:srgbClr val="FFFFFF"/>
                </a:solidFill>
              </a:rPr>
              <a:t>, </a:t>
            </a:r>
            <a:r>
              <a:rPr lang="en-US" sz="7200" dirty="0" err="1">
                <a:solidFill>
                  <a:srgbClr val="FFFFFF"/>
                </a:solidFill>
              </a:rPr>
              <a:t>Neeraj</a:t>
            </a:r>
            <a:r>
              <a:rPr lang="en-US" sz="7200" dirty="0">
                <a:solidFill>
                  <a:srgbClr val="FFFFFF"/>
                </a:solidFill>
              </a:rPr>
              <a:t> Kumar</a:t>
            </a:r>
            <a:r>
              <a:rPr lang="en-US" sz="7200" baseline="30000" dirty="0">
                <a:solidFill>
                  <a:srgbClr val="FFFFFF"/>
                </a:solidFill>
              </a:rPr>
              <a:t>1</a:t>
            </a:r>
            <a:r>
              <a:rPr lang="en-US" sz="7200" dirty="0">
                <a:solidFill>
                  <a:srgbClr val="FFFFFF"/>
                </a:solidFill>
              </a:rPr>
              <a:t> &amp; Jay Dunlap</a:t>
            </a:r>
            <a:r>
              <a:rPr lang="en-US" sz="7200" baseline="30000" dirty="0">
                <a:solidFill>
                  <a:srgbClr val="FFFFFF"/>
                </a:solidFill>
              </a:rPr>
              <a:t>3</a:t>
            </a:r>
            <a:r>
              <a:rPr lang="en-US" sz="7200" dirty="0">
                <a:solidFill>
                  <a:srgbClr val="FFFFFF"/>
                </a:solidFill>
              </a:rPr>
              <a:t> </a:t>
            </a:r>
          </a:p>
          <a:p>
            <a:r>
              <a:rPr lang="en-US" sz="3600" baseline="30000" dirty="0">
                <a:solidFill>
                  <a:srgbClr val="FFFFFF"/>
                </a:solidFill>
                <a:latin typeface="Arial" panose="020B0604020202020204" pitchFamily="34" charset="0"/>
                <a:cs typeface="Arial" panose="020B0604020202020204" pitchFamily="34" charset="0"/>
              </a:rPr>
              <a:t>1</a:t>
            </a:r>
            <a:r>
              <a:rPr lang="en-US" sz="3600" dirty="0">
                <a:solidFill>
                  <a:srgbClr val="FFFFFF"/>
                </a:solidFill>
                <a:latin typeface="Arial" panose="020B0604020202020204" pitchFamily="34" charset="0"/>
                <a:cs typeface="Arial" panose="020B0604020202020204" pitchFamily="34" charset="0"/>
              </a:rPr>
              <a:t> Pacific Northwest National Laboratory, </a:t>
            </a:r>
            <a:r>
              <a:rPr lang="en-US" sz="3600" baseline="30000" dirty="0">
                <a:solidFill>
                  <a:srgbClr val="FFFFFF"/>
                </a:solidFill>
                <a:latin typeface="Arial" panose="020B0604020202020204" pitchFamily="34" charset="0"/>
                <a:cs typeface="Arial" panose="020B0604020202020204" pitchFamily="34" charset="0"/>
              </a:rPr>
              <a:t>2</a:t>
            </a:r>
            <a:r>
              <a:rPr lang="en-US" sz="3600" dirty="0">
                <a:solidFill>
                  <a:srgbClr val="FFFFFF"/>
                </a:solidFill>
                <a:latin typeface="Arial" panose="020B0604020202020204" pitchFamily="34" charset="0"/>
                <a:cs typeface="Arial" panose="020B0604020202020204" pitchFamily="34" charset="0"/>
              </a:rPr>
              <a:t> </a:t>
            </a:r>
            <a:r>
              <a:rPr lang="en-US" sz="3600" dirty="0" err="1">
                <a:solidFill>
                  <a:srgbClr val="FFFFFF"/>
                </a:solidFill>
                <a:latin typeface="Arial" panose="020B0604020202020204" pitchFamily="34" charset="0"/>
                <a:cs typeface="Arial" panose="020B0604020202020204" pitchFamily="34" charset="0"/>
              </a:rPr>
              <a:t>Rensselear</a:t>
            </a:r>
            <a:r>
              <a:rPr lang="en-US" sz="3600" dirty="0">
                <a:solidFill>
                  <a:srgbClr val="FFFFFF"/>
                </a:solidFill>
                <a:latin typeface="Arial" panose="020B0604020202020204" pitchFamily="34" charset="0"/>
                <a:cs typeface="Arial" panose="020B0604020202020204" pitchFamily="34" charset="0"/>
              </a:rPr>
              <a:t> Polytechnic Institute, </a:t>
            </a:r>
            <a:r>
              <a:rPr lang="en-US" sz="3600" baseline="30000" dirty="0">
                <a:solidFill>
                  <a:srgbClr val="FFFFFF"/>
                </a:solidFill>
                <a:latin typeface="Arial" panose="020B0604020202020204" pitchFamily="34" charset="0"/>
                <a:cs typeface="Arial" panose="020B0604020202020204" pitchFamily="34" charset="0"/>
              </a:rPr>
              <a:t>3</a:t>
            </a:r>
            <a:r>
              <a:rPr lang="en-US" sz="3600" dirty="0">
                <a:solidFill>
                  <a:srgbClr val="FFFFFF"/>
                </a:solidFill>
                <a:latin typeface="Arial" panose="020B0604020202020204" pitchFamily="34" charset="0"/>
                <a:cs typeface="Arial" panose="020B0604020202020204" pitchFamily="34" charset="0"/>
              </a:rPr>
              <a:t> Dartmouth University</a:t>
            </a:r>
          </a:p>
        </p:txBody>
      </p:sp>
      <p:sp>
        <p:nvSpPr>
          <p:cNvPr id="6" name="TextBox 5"/>
          <p:cNvSpPr txBox="1"/>
          <p:nvPr/>
        </p:nvSpPr>
        <p:spPr>
          <a:xfrm rot="16200000">
            <a:off x="-4343400" y="39090600"/>
            <a:ext cx="9144000" cy="228600"/>
          </a:xfrm>
          <a:prstGeom prst="rect">
            <a:avLst/>
          </a:prstGeom>
          <a:noFill/>
        </p:spPr>
        <p:txBody>
          <a:bodyPr wrap="square" lIns="0" tIns="0" rIns="0" bIns="0" rtlCol="0">
            <a:noAutofit/>
          </a:bodyPr>
          <a:lstStyle/>
          <a:p>
            <a:r>
              <a:rPr lang="en-US" sz="1200" baseline="0">
                <a:solidFill>
                  <a:schemeClr val="bg1">
                    <a:lumMod val="75000"/>
                  </a:schemeClr>
                </a:solidFill>
                <a:latin typeface="Arial" panose="020B0604020202020204" pitchFamily="34" charset="0"/>
                <a:cs typeface="Arial" panose="020B0604020202020204" pitchFamily="34" charset="0"/>
              </a:rPr>
              <a:t>File Name</a:t>
            </a:r>
            <a:r>
              <a:rPr lang="en-US" sz="1200">
                <a:solidFill>
                  <a:schemeClr val="bg1">
                    <a:lumMod val="75000"/>
                  </a:schemeClr>
                </a:solidFill>
                <a:latin typeface="Arial" panose="020B0604020202020204" pitchFamily="34" charset="0"/>
                <a:cs typeface="Arial" panose="020B0604020202020204" pitchFamily="34" charset="0"/>
              </a:rPr>
              <a:t>  //</a:t>
            </a:r>
            <a:r>
              <a:rPr lang="en-US" sz="1200" baseline="0">
                <a:solidFill>
                  <a:schemeClr val="bg1">
                    <a:lumMod val="75000"/>
                  </a:schemeClr>
                </a:solidFill>
                <a:latin typeface="Arial" panose="020B0604020202020204" pitchFamily="34" charset="0"/>
                <a:cs typeface="Arial" panose="020B0604020202020204" pitchFamily="34" charset="0"/>
              </a:rPr>
              <a:t>  File Date </a:t>
            </a:r>
            <a:r>
              <a:rPr lang="en-US" sz="1200">
                <a:solidFill>
                  <a:schemeClr val="bg1">
                    <a:lumMod val="75000"/>
                  </a:schemeClr>
                </a:solidFill>
                <a:latin typeface="Arial" panose="020B0604020202020204" pitchFamily="34" charset="0"/>
                <a:cs typeface="Arial" panose="020B0604020202020204" pitchFamily="34" charset="0"/>
              </a:rPr>
              <a:t> //  PNNL-SA-#####</a:t>
            </a:r>
          </a:p>
        </p:txBody>
      </p:sp>
      <p:sp>
        <p:nvSpPr>
          <p:cNvPr id="67" name="TextBox 66"/>
          <p:cNvSpPr txBox="1"/>
          <p:nvPr/>
        </p:nvSpPr>
        <p:spPr>
          <a:xfrm>
            <a:off x="13815818" y="41601392"/>
            <a:ext cx="184666" cy="1046440"/>
          </a:xfrm>
          <a:prstGeom prst="rect">
            <a:avLst/>
          </a:prstGeom>
          <a:noFill/>
        </p:spPr>
        <p:txBody>
          <a:bodyPr wrap="none" rtlCol="0">
            <a:spAutoFit/>
          </a:bodyPr>
          <a:lstStyle/>
          <a:p>
            <a:endParaRPr lang="en-US"/>
          </a:p>
        </p:txBody>
      </p:sp>
      <p:sp>
        <p:nvSpPr>
          <p:cNvPr id="68" name="TextBox 67"/>
          <p:cNvSpPr txBox="1"/>
          <p:nvPr/>
        </p:nvSpPr>
        <p:spPr>
          <a:xfrm>
            <a:off x="20204191" y="41947749"/>
            <a:ext cx="184666" cy="1046440"/>
          </a:xfrm>
          <a:prstGeom prst="rect">
            <a:avLst/>
          </a:prstGeom>
          <a:noFill/>
        </p:spPr>
        <p:txBody>
          <a:bodyPr wrap="none" rtlCol="0">
            <a:spAutoFit/>
          </a:bodyPr>
          <a:lstStyle/>
          <a:p>
            <a:endParaRPr lang="en-US"/>
          </a:p>
        </p:txBody>
      </p:sp>
      <p:cxnSp>
        <p:nvCxnSpPr>
          <p:cNvPr id="15" name="Straight Connector 14"/>
          <p:cNvCxnSpPr/>
          <p:nvPr/>
        </p:nvCxnSpPr>
        <p:spPr>
          <a:xfrm>
            <a:off x="1143000" y="17830800"/>
            <a:ext cx="39319200" cy="762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22098000" y="16840200"/>
            <a:ext cx="1920240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3200">
              <a:cs typeface="Arial"/>
            </a:endParaRPr>
          </a:p>
        </p:txBody>
      </p:sp>
      <p:sp>
        <p:nvSpPr>
          <p:cNvPr id="448" name="TextBox 447"/>
          <p:cNvSpPr txBox="1"/>
          <p:nvPr/>
        </p:nvSpPr>
        <p:spPr>
          <a:xfrm>
            <a:off x="22250400" y="39471600"/>
            <a:ext cx="20040600" cy="1938992"/>
          </a:xfrm>
          <a:prstGeom prst="rect">
            <a:avLst/>
          </a:prstGeom>
          <a:noFill/>
        </p:spPr>
        <p:txBody>
          <a:bodyPr wrap="square" rtlCol="0">
            <a:spAutoFit/>
          </a:bodyPr>
          <a:lstStyle/>
          <a:p>
            <a:r>
              <a:rPr lang="en-US" sz="2000" b="1"/>
              <a:t>References</a:t>
            </a:r>
          </a:p>
          <a:p>
            <a:r>
              <a:rPr lang="en-US" sz="2000"/>
              <a:t>1. Cannon WR &amp; Baker SE (2016) Non-Steady State Mass Action Dynamics Without Rate Constants </a:t>
            </a:r>
            <a:r>
              <a:rPr lang="en-US" sz="2000" i="1"/>
              <a:t>Physical Biology, </a:t>
            </a:r>
            <a:r>
              <a:rPr lang="en-US" sz="2000" b="1"/>
              <a:t>14, </a:t>
            </a:r>
            <a:r>
              <a:rPr lang="en-US" sz="2000"/>
              <a:t>055003</a:t>
            </a:r>
            <a:r>
              <a:rPr lang="en-US" sz="2000" b="1"/>
              <a:t>, </a:t>
            </a:r>
            <a:r>
              <a:rPr lang="en-US" sz="2000"/>
              <a:t>2017, DOI: 10.1088/1478-3975/aa7d80.  </a:t>
            </a:r>
          </a:p>
          <a:p>
            <a:r>
              <a:rPr lang="en-US" sz="2000"/>
              <a:t>2. Dreyfuss JM</a:t>
            </a:r>
            <a:r>
              <a:rPr lang="en-US" sz="2000" i="1"/>
              <a:t>, </a:t>
            </a:r>
            <a:r>
              <a:rPr lang="en-US" sz="2000"/>
              <a:t>Zucker JD</a:t>
            </a:r>
            <a:r>
              <a:rPr lang="en-US" sz="2000" i="1"/>
              <a:t> et al.</a:t>
            </a:r>
            <a:r>
              <a:rPr lang="en-US" sz="2000"/>
              <a:t> (2013) Reconstruction and validation of a genome-scale metabolic model for the filamentous fungus Neurospora crassa using FARM. </a:t>
            </a:r>
            <a:r>
              <a:rPr lang="en-US" sz="2000" i="1"/>
              <a:t>PLoS Comput Biol</a:t>
            </a:r>
            <a:r>
              <a:rPr lang="en-US" sz="2000"/>
              <a:t> 9(7):e1003126.</a:t>
            </a:r>
          </a:p>
          <a:p>
            <a:r>
              <a:rPr lang="en-US" sz="2000"/>
              <a:t>3. Hurley JM, Loros JJ, &amp; Dunlap JC (2016) The circadian system as an organizer of metabolism. </a:t>
            </a:r>
            <a:r>
              <a:rPr lang="en-US" sz="2000" i="1"/>
              <a:t>Fungal Genet Biol</a:t>
            </a:r>
            <a:r>
              <a:rPr lang="en-US" sz="2000"/>
              <a:t> 90:39-43.</a:t>
            </a:r>
          </a:p>
          <a:p>
            <a:r>
              <a:rPr lang="en-US" sz="2000"/>
              <a:t>4. Hurley JM</a:t>
            </a:r>
            <a:r>
              <a:rPr lang="en-US" sz="2000" i="1"/>
              <a:t>, et al.</a:t>
            </a:r>
            <a:r>
              <a:rPr lang="en-US" sz="2000"/>
              <a:t> (2014) Analysis of clock-regulated genes in Neurospora reveals widespread posttranscriptional control of metabolic potential. </a:t>
            </a:r>
            <a:r>
              <a:rPr lang="en-US" sz="2000" i="1"/>
              <a:t>Proc Natl Acad Sci U S A</a:t>
            </a:r>
            <a:r>
              <a:rPr lang="en-US" sz="2000"/>
              <a:t> 111(48):16995-17002.</a:t>
            </a:r>
          </a:p>
        </p:txBody>
      </p:sp>
      <p:grpSp>
        <p:nvGrpSpPr>
          <p:cNvPr id="4" name="Group 3">
            <a:extLst>
              <a:ext uri="{FF2B5EF4-FFF2-40B4-BE49-F238E27FC236}">
                <a16:creationId xmlns:a16="http://schemas.microsoft.com/office/drawing/2014/main" id="{B8153F2C-A5CA-6E4E-A763-B345BE288C67}"/>
              </a:ext>
            </a:extLst>
          </p:cNvPr>
          <p:cNvGrpSpPr/>
          <p:nvPr/>
        </p:nvGrpSpPr>
        <p:grpSpPr>
          <a:xfrm>
            <a:off x="21260117" y="8839200"/>
            <a:ext cx="19341180" cy="8153400"/>
            <a:chOff x="1066800" y="26670000"/>
            <a:chExt cx="19341180" cy="8153400"/>
          </a:xfrm>
        </p:grpSpPr>
        <p:sp>
          <p:nvSpPr>
            <p:cNvPr id="131" name="TextBox 130"/>
            <p:cNvSpPr txBox="1"/>
            <p:nvPr/>
          </p:nvSpPr>
          <p:spPr>
            <a:xfrm>
              <a:off x="1295400" y="26670000"/>
              <a:ext cx="11887200" cy="769441"/>
            </a:xfrm>
            <a:prstGeom prst="rect">
              <a:avLst/>
            </a:prstGeom>
            <a:noFill/>
          </p:spPr>
          <p:txBody>
            <a:bodyPr wrap="square" rtlCol="0">
              <a:spAutoFit/>
            </a:bodyPr>
            <a:lstStyle/>
            <a:p>
              <a:pPr marL="571500" indent="-571500">
                <a:spcAft>
                  <a:spcPts val="1200"/>
                </a:spcAft>
                <a:buClr>
                  <a:schemeClr val="accent6">
                    <a:lumMod val="75000"/>
                  </a:schemeClr>
                </a:buClr>
                <a:buSzPct val="75000"/>
                <a:buFont typeface="Wingdings" charset="2"/>
                <a:buChar char="u"/>
              </a:pPr>
              <a:r>
                <a:rPr lang="en-US" sz="4400" u="sng"/>
                <a:t>Prediction of Regulation</a:t>
              </a:r>
            </a:p>
          </p:txBody>
        </p:sp>
        <p:pic>
          <p:nvPicPr>
            <p:cNvPr id="95" name="Picture 5" descr="glycolysi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8180933"/>
              <a:ext cx="3651250" cy="6642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6" name="Group 2"/>
            <p:cNvGrpSpPr>
              <a:grpSpLocks/>
            </p:cNvGrpSpPr>
            <p:nvPr/>
          </p:nvGrpSpPr>
          <p:grpSpPr bwMode="auto">
            <a:xfrm>
              <a:off x="4446586" y="28155900"/>
              <a:ext cx="2106613" cy="5981700"/>
              <a:chOff x="3267353" y="1016780"/>
              <a:chExt cx="1347789" cy="5067034"/>
            </a:xfrm>
          </p:grpSpPr>
          <p:cxnSp>
            <p:nvCxnSpPr>
              <p:cNvPr id="103" name="Straight Connector 102"/>
              <p:cNvCxnSpPr/>
              <p:nvPr/>
            </p:nvCxnSpPr>
            <p:spPr>
              <a:xfrm rot="5400000">
                <a:off x="3419762" y="1304103"/>
                <a:ext cx="322246" cy="158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16200000" flipH="1">
                <a:off x="4042065" y="1240606"/>
                <a:ext cx="4476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5400000">
                <a:off x="3480084" y="1685083"/>
                <a:ext cx="20318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a:off x="4165091" y="1684289"/>
                <a:ext cx="203189"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3420556" y="2066857"/>
                <a:ext cx="320658" cy="158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6200000" flipH="1">
                <a:off x="4168265" y="2130354"/>
                <a:ext cx="1952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3420556" y="2666900"/>
                <a:ext cx="320658" cy="158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a:off x="4105562" y="2666106"/>
                <a:ext cx="322246"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5400000">
                <a:off x="3419763" y="3267737"/>
                <a:ext cx="322245" cy="158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4165091" y="3327265"/>
                <a:ext cx="203189"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5400000">
                <a:off x="3420556" y="3936834"/>
                <a:ext cx="320658" cy="158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5400000">
                <a:off x="4105562" y="3936040"/>
                <a:ext cx="322246"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3419763" y="4496397"/>
                <a:ext cx="322245" cy="158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5400000">
                <a:off x="4106356" y="4495604"/>
                <a:ext cx="320658"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5400000">
                <a:off x="3419762" y="4971035"/>
                <a:ext cx="322246" cy="158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4168266" y="5033738"/>
                <a:ext cx="196840"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3420556" y="5446466"/>
                <a:ext cx="320658" cy="158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4105563" y="5445672"/>
                <a:ext cx="322245"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3420556" y="5921104"/>
                <a:ext cx="320658" cy="158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4105562" y="5920311"/>
                <a:ext cx="322246"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3267353" y="1464432"/>
                <a:ext cx="1347789" cy="1588"/>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3267353" y="1786678"/>
                <a:ext cx="134778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267353" y="2227979"/>
                <a:ext cx="1347789" cy="158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267353" y="2828023"/>
                <a:ext cx="1347789" cy="158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3267353" y="3429653"/>
                <a:ext cx="1347789" cy="1588"/>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3267353" y="4110656"/>
                <a:ext cx="1347789" cy="158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3267353" y="4658314"/>
                <a:ext cx="134778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3267353" y="5132952"/>
                <a:ext cx="1347789" cy="158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267353" y="5607589"/>
                <a:ext cx="1347789" cy="1588"/>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3267353" y="6082227"/>
                <a:ext cx="1347789" cy="158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97" name="Straight Connector 96"/>
            <p:cNvCxnSpPr/>
            <p:nvPr/>
          </p:nvCxnSpPr>
          <p:spPr>
            <a:xfrm rot="5400000">
              <a:off x="6845300" y="28552775"/>
              <a:ext cx="322262"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5400000">
              <a:off x="6843713" y="29298900"/>
              <a:ext cx="322262" cy="15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99" name="TextBox 50"/>
            <p:cNvSpPr txBox="1">
              <a:spLocks noChangeArrowheads="1"/>
            </p:cNvSpPr>
            <p:nvPr/>
          </p:nvSpPr>
          <p:spPr bwMode="auto">
            <a:xfrm>
              <a:off x="7224712" y="28394025"/>
              <a:ext cx="23448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a:t>Experiment</a:t>
              </a:r>
            </a:p>
          </p:txBody>
        </p:sp>
        <p:sp>
          <p:nvSpPr>
            <p:cNvPr id="100" name="TextBox 51"/>
            <p:cNvSpPr txBox="1">
              <a:spLocks noChangeArrowheads="1"/>
            </p:cNvSpPr>
            <p:nvPr/>
          </p:nvSpPr>
          <p:spPr bwMode="auto">
            <a:xfrm>
              <a:off x="7224712" y="29090938"/>
              <a:ext cx="21843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a:t>Simulation</a:t>
              </a:r>
            </a:p>
          </p:txBody>
        </p:sp>
        <p:sp>
          <p:nvSpPr>
            <p:cNvPr id="101" name="TextBox 70"/>
            <p:cNvSpPr txBox="1">
              <a:spLocks noChangeArrowheads="1"/>
            </p:cNvSpPr>
            <p:nvPr/>
          </p:nvSpPr>
          <p:spPr bwMode="auto">
            <a:xfrm>
              <a:off x="6810375" y="30135255"/>
              <a:ext cx="4695826"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a:t>How similar is the simulation to experimental measurement when averaged over the experimental data?</a:t>
              </a:r>
            </a:p>
          </p:txBody>
        </p:sp>
        <p:graphicFrame>
          <p:nvGraphicFramePr>
            <p:cNvPr id="102" name="Object 3"/>
            <p:cNvGraphicFramePr>
              <a:graphicFrameLocks noChangeAspect="1"/>
            </p:cNvGraphicFramePr>
            <p:nvPr>
              <p:extLst>
                <p:ext uri="{D42A27DB-BD31-4B8C-83A1-F6EECF244321}">
                  <p14:modId xmlns:p14="http://schemas.microsoft.com/office/powerpoint/2010/main" val="3470507571"/>
                </p:ext>
              </p:extLst>
            </p:nvPr>
          </p:nvGraphicFramePr>
          <p:xfrm>
            <a:off x="6934200" y="33223200"/>
            <a:ext cx="3707326" cy="1360487"/>
          </p:xfrm>
          <a:graphic>
            <a:graphicData uri="http://schemas.openxmlformats.org/presentationml/2006/ole">
              <mc:AlternateContent xmlns:mc="http://schemas.openxmlformats.org/markup-compatibility/2006">
                <mc:Choice xmlns:v="urn:schemas-microsoft-com:vml" Requires="v">
                  <p:oleObj spid="_x0000_s2147" name="Equation" r:id="rId8" imgW="1384300" imgH="508000" progId="Equation.DSMT4">
                    <p:embed/>
                  </p:oleObj>
                </mc:Choice>
                <mc:Fallback>
                  <p:oleObj name="Equation" r:id="rId8" imgW="1384300" imgH="508000" progId="Equation.DSMT4">
                    <p:embed/>
                    <p:pic>
                      <p:nvPicPr>
                        <p:cNvPr id="0" name=""/>
                        <p:cNvPicPr>
                          <a:picLocks noChangeAspect="1" noChangeArrowheads="1"/>
                        </p:cNvPicPr>
                        <p:nvPr/>
                      </p:nvPicPr>
                      <p:blipFill>
                        <a:blip r:embed="rId9"/>
                        <a:srcRect/>
                        <a:stretch>
                          <a:fillRect/>
                        </a:stretch>
                      </p:blipFill>
                      <p:spPr bwMode="auto">
                        <a:xfrm>
                          <a:off x="6934200" y="33223200"/>
                          <a:ext cx="3707326" cy="1360487"/>
                        </a:xfrm>
                        <a:prstGeom prst="rect">
                          <a:avLst/>
                        </a:prstGeom>
                        <a:noFill/>
                        <a:ln>
                          <a:noFill/>
                        </a:ln>
                        <a:extLst/>
                      </p:spPr>
                    </p:pic>
                  </p:oleObj>
                </mc:Fallback>
              </mc:AlternateContent>
            </a:graphicData>
          </a:graphic>
        </p:graphicFrame>
        <p:pic>
          <p:nvPicPr>
            <p:cNvPr id="137" name="Picture 136" descr="regulation_include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12217" y="33033700"/>
              <a:ext cx="4595763" cy="1332500"/>
            </a:xfrm>
            <a:prstGeom prst="rect">
              <a:avLst/>
            </a:prstGeom>
          </p:spPr>
        </p:pic>
        <p:sp>
          <p:nvSpPr>
            <p:cNvPr id="138" name="TextBox 137"/>
            <p:cNvSpPr txBox="1"/>
            <p:nvPr/>
          </p:nvSpPr>
          <p:spPr>
            <a:xfrm>
              <a:off x="10779182" y="27584400"/>
              <a:ext cx="3555405" cy="646331"/>
            </a:xfrm>
            <a:prstGeom prst="rect">
              <a:avLst/>
            </a:prstGeom>
            <a:noFill/>
          </p:spPr>
          <p:txBody>
            <a:bodyPr wrap="none" rtlCol="0">
              <a:spAutoFit/>
            </a:bodyPr>
            <a:lstStyle/>
            <a:p>
              <a:r>
                <a:rPr lang="en-US" sz="3600"/>
                <a:t>Before Regulation</a:t>
              </a:r>
            </a:p>
          </p:txBody>
        </p:sp>
        <p:sp>
          <p:nvSpPr>
            <p:cNvPr id="139" name="TextBox 138"/>
            <p:cNvSpPr txBox="1"/>
            <p:nvPr/>
          </p:nvSpPr>
          <p:spPr>
            <a:xfrm>
              <a:off x="15732182" y="27584400"/>
              <a:ext cx="3241618" cy="646331"/>
            </a:xfrm>
            <a:prstGeom prst="rect">
              <a:avLst/>
            </a:prstGeom>
            <a:noFill/>
          </p:spPr>
          <p:txBody>
            <a:bodyPr wrap="none" rtlCol="0">
              <a:spAutoFit/>
            </a:bodyPr>
            <a:lstStyle/>
            <a:p>
              <a:r>
                <a:rPr lang="en-US" sz="3600"/>
                <a:t>After Regulation</a:t>
              </a:r>
            </a:p>
          </p:txBody>
        </p:sp>
        <p:grpSp>
          <p:nvGrpSpPr>
            <p:cNvPr id="140" name="Group 139"/>
            <p:cNvGrpSpPr/>
            <p:nvPr/>
          </p:nvGrpSpPr>
          <p:grpSpPr>
            <a:xfrm>
              <a:off x="10972800" y="28524928"/>
              <a:ext cx="4876800" cy="5841272"/>
              <a:chOff x="1026786" y="1562100"/>
              <a:chExt cx="3430914" cy="5034306"/>
            </a:xfrm>
          </p:grpSpPr>
          <p:pic>
            <p:nvPicPr>
              <p:cNvPr id="141" name="Picture 140" descr="infer_regulatio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6786" y="1562100"/>
                <a:ext cx="3430914" cy="5034306"/>
              </a:xfrm>
              <a:prstGeom prst="rect">
                <a:avLst/>
              </a:prstGeom>
            </p:spPr>
          </p:pic>
          <p:sp>
            <p:nvSpPr>
              <p:cNvPr id="142" name="Rectangle 141"/>
              <p:cNvSpPr/>
              <p:nvPr/>
            </p:nvSpPr>
            <p:spPr>
              <a:xfrm>
                <a:off x="1130300" y="3949700"/>
                <a:ext cx="2921000" cy="241300"/>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43" name="Rectangle 142"/>
              <p:cNvSpPr/>
              <p:nvPr/>
            </p:nvSpPr>
            <p:spPr>
              <a:xfrm>
                <a:off x="1130300" y="6261100"/>
                <a:ext cx="2921000" cy="241300"/>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grpSp>
        <p:pic>
          <p:nvPicPr>
            <p:cNvPr id="144" name="Picture 143" descr="metabolites_steady_stat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21000" y="28662230"/>
              <a:ext cx="4763217" cy="4713370"/>
            </a:xfrm>
            <a:prstGeom prst="rect">
              <a:avLst/>
            </a:prstGeom>
          </p:spPr>
        </p:pic>
        <p:sp>
          <p:nvSpPr>
            <p:cNvPr id="145" name="TextBox 144"/>
            <p:cNvSpPr txBox="1"/>
            <p:nvPr/>
          </p:nvSpPr>
          <p:spPr>
            <a:xfrm>
              <a:off x="15240000" y="29641800"/>
              <a:ext cx="735598" cy="369332"/>
            </a:xfrm>
            <a:prstGeom prst="rect">
              <a:avLst/>
            </a:prstGeom>
            <a:noFill/>
          </p:spPr>
          <p:txBody>
            <a:bodyPr wrap="none" rtlCol="0">
              <a:spAutoFit/>
            </a:bodyPr>
            <a:lstStyle/>
            <a:p>
              <a:r>
                <a:rPr lang="en-US" sz="1800"/>
                <a:t>1 mM</a:t>
              </a:r>
            </a:p>
          </p:txBody>
        </p:sp>
        <p:cxnSp>
          <p:nvCxnSpPr>
            <p:cNvPr id="146" name="Straight Connector 145"/>
            <p:cNvCxnSpPr/>
            <p:nvPr/>
          </p:nvCxnSpPr>
          <p:spPr>
            <a:xfrm flipV="1">
              <a:off x="15925800" y="29870400"/>
              <a:ext cx="4267200" cy="12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7" name="TextBox 146"/>
            <p:cNvSpPr txBox="1"/>
            <p:nvPr/>
          </p:nvSpPr>
          <p:spPr>
            <a:xfrm>
              <a:off x="12801600" y="27014269"/>
              <a:ext cx="5231646" cy="646331"/>
            </a:xfrm>
            <a:prstGeom prst="rect">
              <a:avLst/>
            </a:prstGeom>
            <a:noFill/>
          </p:spPr>
          <p:txBody>
            <a:bodyPr wrap="none" rtlCol="0">
              <a:spAutoFit/>
            </a:bodyPr>
            <a:lstStyle/>
            <a:p>
              <a:r>
                <a:rPr lang="en-US" sz="3600"/>
                <a:t>Metabolite Concentrations</a:t>
              </a:r>
            </a:p>
          </p:txBody>
        </p:sp>
      </p:grpSp>
      <p:graphicFrame>
        <p:nvGraphicFramePr>
          <p:cNvPr id="27" name="Object 26"/>
          <p:cNvGraphicFramePr>
            <a:graphicFrameLocks noChangeAspect="1"/>
          </p:cNvGraphicFramePr>
          <p:nvPr>
            <p:extLst>
              <p:ext uri="{D42A27DB-BD31-4B8C-83A1-F6EECF244321}">
                <p14:modId xmlns:p14="http://schemas.microsoft.com/office/powerpoint/2010/main" val="2014131119"/>
              </p:ext>
            </p:extLst>
          </p:nvPr>
        </p:nvGraphicFramePr>
        <p:xfrm>
          <a:off x="4159250" y="3765550"/>
          <a:ext cx="2260600" cy="457200"/>
        </p:xfrm>
        <a:graphic>
          <a:graphicData uri="http://schemas.openxmlformats.org/presentationml/2006/ole">
            <mc:AlternateContent xmlns:mc="http://schemas.openxmlformats.org/markup-compatibility/2006">
              <mc:Choice xmlns:v="urn:schemas-microsoft-com:vml" Requires="v">
                <p:oleObj spid="_x0000_s2148" name="Equation" r:id="rId13" imgW="2260600" imgH="457200" progId="Equation.DSMT4">
                  <p:embed/>
                </p:oleObj>
              </mc:Choice>
              <mc:Fallback>
                <p:oleObj name="Equation" r:id="rId13" imgW="2260600" imgH="457200" progId="Equation.DSMT4">
                  <p:embed/>
                  <p:pic>
                    <p:nvPicPr>
                      <p:cNvPr id="0" name=""/>
                      <p:cNvPicPr/>
                      <p:nvPr/>
                    </p:nvPicPr>
                    <p:blipFill>
                      <a:blip r:embed="rId14"/>
                      <a:stretch>
                        <a:fillRect/>
                      </a:stretch>
                    </p:blipFill>
                    <p:spPr>
                      <a:xfrm>
                        <a:off x="4159250" y="3765550"/>
                        <a:ext cx="2260600" cy="457200"/>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F25FC167-1810-744D-A7C8-85A2BEBF5B80}"/>
              </a:ext>
            </a:extLst>
          </p:cNvPr>
          <p:cNvGrpSpPr/>
          <p:nvPr/>
        </p:nvGrpSpPr>
        <p:grpSpPr>
          <a:xfrm>
            <a:off x="762000" y="7542589"/>
            <a:ext cx="19888200" cy="9899273"/>
            <a:chOff x="1219200" y="16840200"/>
            <a:chExt cx="19888200" cy="9899273"/>
          </a:xfrm>
        </p:grpSpPr>
        <p:pic>
          <p:nvPicPr>
            <p:cNvPr id="149" name="Content Placeholder 5" descr="saved_map-2.png"/>
            <p:cNvPicPr>
              <a:picLocks noChangeAspect="1"/>
            </p:cNvPicPr>
            <p:nvPr/>
          </p:nvPicPr>
          <p:blipFill>
            <a:blip r:embed="rId15">
              <a:extLst>
                <a:ext uri="{28A0092B-C50C-407E-A947-70E740481C1C}">
                  <a14:useLocalDpi xmlns:a14="http://schemas.microsoft.com/office/drawing/2010/main" val="0"/>
                </a:ext>
              </a:extLst>
            </a:blip>
            <a:srcRect t="5338" b="5338"/>
            <a:stretch>
              <a:fillRect/>
            </a:stretch>
          </p:blipFill>
          <p:spPr>
            <a:xfrm>
              <a:off x="8610600" y="21107400"/>
              <a:ext cx="4038600" cy="5437800"/>
            </a:xfrm>
            <a:prstGeom prst="rect">
              <a:avLst/>
            </a:prstGeom>
          </p:spPr>
        </p:pic>
        <p:sp>
          <p:nvSpPr>
            <p:cNvPr id="19" name="TextBox 18"/>
            <p:cNvSpPr txBox="1"/>
            <p:nvPr/>
          </p:nvSpPr>
          <p:spPr>
            <a:xfrm>
              <a:off x="12954000" y="18147447"/>
              <a:ext cx="184666" cy="1046440"/>
            </a:xfrm>
            <a:prstGeom prst="rect">
              <a:avLst/>
            </a:prstGeom>
            <a:noFill/>
          </p:spPr>
          <p:txBody>
            <a:bodyPr wrap="none" rtlCol="0">
              <a:spAutoFit/>
            </a:bodyPr>
            <a:lstStyle/>
            <a:p>
              <a:endParaRPr lang="en-US"/>
            </a:p>
          </p:txBody>
        </p:sp>
        <p:sp>
          <p:nvSpPr>
            <p:cNvPr id="126" name="TextBox 125"/>
            <p:cNvSpPr txBox="1"/>
            <p:nvPr/>
          </p:nvSpPr>
          <p:spPr>
            <a:xfrm>
              <a:off x="1292468" y="16840200"/>
              <a:ext cx="19814932" cy="298543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8000" b="1">
                  <a:solidFill>
                    <a:srgbClr val="E46C0A"/>
                  </a:solidFill>
                  <a:latin typeface="Arial" panose="020B0604020202020204" pitchFamily="34" charset="0"/>
                  <a:cs typeface="Arial" panose="020B0604020202020204" pitchFamily="34" charset="0"/>
                </a:rPr>
                <a:t>Prediction of Dynamics &amp; Regulation</a:t>
              </a:r>
              <a:endParaRPr lang="en-US" sz="8000" b="1">
                <a:latin typeface="Arial" panose="020B0604020202020204" pitchFamily="34" charset="0"/>
                <a:cs typeface="Arial" panose="020B0604020202020204" pitchFamily="34" charset="0"/>
              </a:endParaRPr>
            </a:p>
            <a:p>
              <a:pPr>
                <a:spcAft>
                  <a:spcPts val="1200"/>
                </a:spcAft>
                <a:buClr>
                  <a:schemeClr val="accent6">
                    <a:lumMod val="75000"/>
                  </a:schemeClr>
                </a:buClr>
                <a:buSzPct val="75000"/>
              </a:pPr>
              <a:r>
                <a:rPr lang="en-US" sz="3600"/>
                <a:t>The new approach to the law of mass action does not require rate parameters but instead uses chemical potentials (1). Due to the statistical formulation of the theory, the approach can directly integrate metabolomics and proteomics data. </a:t>
              </a:r>
              <a:endParaRPr lang="en-US" sz="3600">
                <a:solidFill>
                  <a:schemeClr val="tx1"/>
                </a:solidFill>
                <a:latin typeface="Arial" panose="020B0604020202020204" pitchFamily="34" charset="0"/>
                <a:cs typeface="Arial" panose="020B0604020202020204" pitchFamily="34" charset="0"/>
              </a:endParaRPr>
            </a:p>
          </p:txBody>
        </p:sp>
        <p:sp>
          <p:nvSpPr>
            <p:cNvPr id="457" name="TextBox 456"/>
            <p:cNvSpPr txBox="1"/>
            <p:nvPr/>
          </p:nvSpPr>
          <p:spPr>
            <a:xfrm>
              <a:off x="1219200" y="19888200"/>
              <a:ext cx="11887200" cy="1477328"/>
            </a:xfrm>
            <a:prstGeom prst="rect">
              <a:avLst/>
            </a:prstGeom>
            <a:noFill/>
          </p:spPr>
          <p:txBody>
            <a:bodyPr wrap="square" rtlCol="0">
              <a:spAutoFit/>
            </a:bodyPr>
            <a:lstStyle/>
            <a:p>
              <a:pPr>
                <a:spcAft>
                  <a:spcPts val="1200"/>
                </a:spcAft>
                <a:buClr>
                  <a:schemeClr val="accent6">
                    <a:lumMod val="75000"/>
                  </a:schemeClr>
                </a:buClr>
                <a:buSzPct val="75000"/>
              </a:pPr>
              <a:r>
                <a:rPr lang="en-US" sz="3600" b="1">
                  <a:solidFill>
                    <a:srgbClr val="E46C0A"/>
                  </a:solidFill>
                  <a:latin typeface="Arial" panose="020B0604020202020204" pitchFamily="34" charset="0"/>
                  <a:cs typeface="Arial" panose="020B0604020202020204" pitchFamily="34" charset="0"/>
                </a:rPr>
                <a:t>Simulation Procedure</a:t>
              </a:r>
              <a:endParaRPr lang="en-US" sz="3600" u="sng"/>
            </a:p>
            <a:p>
              <a:pPr marL="571500" indent="-571500">
                <a:spcAft>
                  <a:spcPts val="1200"/>
                </a:spcAft>
                <a:buClr>
                  <a:schemeClr val="accent6">
                    <a:lumMod val="75000"/>
                  </a:schemeClr>
                </a:buClr>
                <a:buSzPct val="75000"/>
                <a:buFont typeface="Wingdings" charset="2"/>
                <a:buChar char="u"/>
              </a:pPr>
              <a:r>
                <a:rPr lang="en-US" sz="4400" u="sng"/>
                <a:t>Optimization and Maximum Entropy Production</a:t>
              </a:r>
            </a:p>
          </p:txBody>
        </p:sp>
        <p:pic>
          <p:nvPicPr>
            <p:cNvPr id="148" name="Picture 147">
              <a:extLst>
                <a:ext uri="{FF2B5EF4-FFF2-40B4-BE49-F238E27FC236}">
                  <a16:creationId xmlns:a16="http://schemas.microsoft.com/office/drawing/2014/main" id="{64010433-4F16-3E42-A792-BD492572FCA4}"/>
                </a:ext>
              </a:extLst>
            </p:cNvPr>
            <p:cNvPicPr>
              <a:picLocks noChangeAspect="1"/>
            </p:cNvPicPr>
            <p:nvPr/>
          </p:nvPicPr>
          <p:blipFill>
            <a:blip r:embed="rId16"/>
            <a:stretch>
              <a:fillRect/>
            </a:stretch>
          </p:blipFill>
          <p:spPr>
            <a:xfrm>
              <a:off x="12625898" y="21672014"/>
              <a:ext cx="7186102" cy="4552453"/>
            </a:xfrm>
            <a:prstGeom prst="rect">
              <a:avLst/>
            </a:prstGeom>
          </p:spPr>
        </p:pic>
        <p:sp>
          <p:nvSpPr>
            <p:cNvPr id="150" name="TextBox 149"/>
            <p:cNvSpPr txBox="1"/>
            <p:nvPr/>
          </p:nvSpPr>
          <p:spPr>
            <a:xfrm>
              <a:off x="12115799" y="23024068"/>
              <a:ext cx="735598" cy="369332"/>
            </a:xfrm>
            <a:prstGeom prst="rect">
              <a:avLst/>
            </a:prstGeom>
            <a:noFill/>
          </p:spPr>
          <p:txBody>
            <a:bodyPr wrap="none" rtlCol="0">
              <a:spAutoFit/>
            </a:bodyPr>
            <a:lstStyle/>
            <a:p>
              <a:r>
                <a:rPr lang="en-US" sz="1800"/>
                <a:t>1 mM</a:t>
              </a:r>
            </a:p>
          </p:txBody>
        </p:sp>
        <p:cxnSp>
          <p:nvCxnSpPr>
            <p:cNvPr id="152" name="Straight Connector 151"/>
            <p:cNvCxnSpPr>
              <a:cxnSpLocks/>
            </p:cNvCxnSpPr>
            <p:nvPr/>
          </p:nvCxnSpPr>
          <p:spPr>
            <a:xfrm>
              <a:off x="12953999" y="23252668"/>
              <a:ext cx="411480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53" name="TextBox 152"/>
            <p:cNvSpPr txBox="1"/>
            <p:nvPr/>
          </p:nvSpPr>
          <p:spPr>
            <a:xfrm>
              <a:off x="12801600" y="21031200"/>
              <a:ext cx="5231646" cy="646331"/>
            </a:xfrm>
            <a:prstGeom prst="rect">
              <a:avLst/>
            </a:prstGeom>
            <a:noFill/>
          </p:spPr>
          <p:txBody>
            <a:bodyPr wrap="none" rtlCol="0">
              <a:spAutoFit/>
            </a:bodyPr>
            <a:lstStyle/>
            <a:p>
              <a:r>
                <a:rPr lang="en-US" sz="3600"/>
                <a:t>Metabolite Concentrations</a:t>
              </a:r>
            </a:p>
          </p:txBody>
        </p:sp>
        <p:sp>
          <p:nvSpPr>
            <p:cNvPr id="154" name="TextBox 153"/>
            <p:cNvSpPr txBox="1"/>
            <p:nvPr/>
          </p:nvSpPr>
          <p:spPr>
            <a:xfrm>
              <a:off x="14376779" y="26148268"/>
              <a:ext cx="1701420" cy="369332"/>
            </a:xfrm>
            <a:prstGeom prst="rect">
              <a:avLst/>
            </a:prstGeom>
            <a:solidFill>
              <a:schemeClr val="bg1"/>
            </a:solidFill>
          </p:spPr>
          <p:txBody>
            <a:bodyPr wrap="none" rtlCol="0">
              <a:spAutoFit/>
            </a:bodyPr>
            <a:lstStyle/>
            <a:p>
              <a:r>
                <a:rPr lang="en-US" sz="1800"/>
                <a:t>Simulation Time</a:t>
              </a:r>
            </a:p>
          </p:txBody>
        </p:sp>
        <p:graphicFrame>
          <p:nvGraphicFramePr>
            <p:cNvPr id="25" name="Object 24"/>
            <p:cNvGraphicFramePr>
              <a:graphicFrameLocks noChangeAspect="1"/>
            </p:cNvGraphicFramePr>
            <p:nvPr>
              <p:extLst>
                <p:ext uri="{D42A27DB-BD31-4B8C-83A1-F6EECF244321}">
                  <p14:modId xmlns:p14="http://schemas.microsoft.com/office/powerpoint/2010/main" val="3950188419"/>
                </p:ext>
              </p:extLst>
            </p:nvPr>
          </p:nvGraphicFramePr>
          <p:xfrm>
            <a:off x="2133600" y="21488400"/>
            <a:ext cx="6405034" cy="1295400"/>
          </p:xfrm>
          <a:graphic>
            <a:graphicData uri="http://schemas.openxmlformats.org/presentationml/2006/ole">
              <mc:AlternateContent xmlns:mc="http://schemas.openxmlformats.org/markup-compatibility/2006">
                <mc:Choice xmlns:v="urn:schemas-microsoft-com:vml" Requires="v">
                  <p:oleObj spid="_x0000_s2149" name="Equation" r:id="rId17" imgW="2260600" imgH="457200" progId="Equation.DSMT4">
                    <p:embed/>
                  </p:oleObj>
                </mc:Choice>
                <mc:Fallback>
                  <p:oleObj name="Equation" r:id="rId17" imgW="2260600" imgH="457200" progId="Equation.DSMT4">
                    <p:embed/>
                    <p:pic>
                      <p:nvPicPr>
                        <p:cNvPr id="0" name=""/>
                        <p:cNvPicPr/>
                        <p:nvPr/>
                      </p:nvPicPr>
                      <p:blipFill>
                        <a:blip r:embed="rId18"/>
                        <a:stretch>
                          <a:fillRect/>
                        </a:stretch>
                      </p:blipFill>
                      <p:spPr>
                        <a:xfrm>
                          <a:off x="2133600" y="21488400"/>
                          <a:ext cx="6405034" cy="1295400"/>
                        </a:xfrm>
                        <a:prstGeom prst="rect">
                          <a:avLst/>
                        </a:prstGeom>
                      </p:spPr>
                    </p:pic>
                  </p:oleObj>
                </mc:Fallback>
              </mc:AlternateContent>
            </a:graphicData>
          </a:graphic>
        </p:graphicFrame>
        <p:sp>
          <p:nvSpPr>
            <p:cNvPr id="9" name="TextBox 8"/>
            <p:cNvSpPr txBox="1"/>
            <p:nvPr/>
          </p:nvSpPr>
          <p:spPr>
            <a:xfrm>
              <a:off x="1752600" y="22707600"/>
              <a:ext cx="6934200" cy="4031873"/>
            </a:xfrm>
            <a:prstGeom prst="rect">
              <a:avLst/>
            </a:prstGeom>
            <a:noFill/>
          </p:spPr>
          <p:txBody>
            <a:bodyPr wrap="square" rtlCol="0">
              <a:spAutoFit/>
            </a:bodyPr>
            <a:lstStyle/>
            <a:p>
              <a:r>
                <a:rPr lang="en-US" sz="3200"/>
                <a:t>The Marcelin Equation sets each of the decay rates of the forward and reverse forces to the same rate. Assuming the same decay rate for </a:t>
              </a:r>
              <a:r>
                <a:rPr lang="en-US" sz="3200" i="1"/>
                <a:t>all</a:t>
              </a:r>
              <a:r>
                <a:rPr lang="en-US" sz="3200"/>
                <a:t> reactions removes any kinetic bottlenecks in phase space of the system such that the dynamics are governed only by the thermodynamics </a:t>
              </a:r>
            </a:p>
          </p:txBody>
        </p:sp>
      </p:grpSp>
      <p:sp>
        <p:nvSpPr>
          <p:cNvPr id="169" name="Content Placeholder 4">
            <a:extLst>
              <a:ext uri="{FF2B5EF4-FFF2-40B4-BE49-F238E27FC236}">
                <a16:creationId xmlns:a16="http://schemas.microsoft.com/office/drawing/2014/main" id="{7A209E08-1D08-E547-82E3-EB3EDD2197E7}"/>
              </a:ext>
            </a:extLst>
          </p:cNvPr>
          <p:cNvSpPr txBox="1">
            <a:spLocks/>
          </p:cNvSpPr>
          <p:nvPr/>
        </p:nvSpPr>
        <p:spPr>
          <a:xfrm>
            <a:off x="1248092" y="18232159"/>
            <a:ext cx="18440400" cy="23144441"/>
          </a:xfrm>
          <a:prstGeom prst="rect">
            <a:avLst/>
          </a:prstGeom>
        </p:spPr>
        <p:txBody>
          <a:bodyPr/>
          <a:lstStyle>
            <a:lvl1pPr marL="1175633" indent="-1175633" algn="l" defTabSz="313502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marL="0" indent="0">
              <a:buNone/>
            </a:pPr>
            <a:r>
              <a:rPr lang="en-US" sz="8000" b="1">
                <a:solidFill>
                  <a:srgbClr val="E46C0A"/>
                </a:solidFill>
                <a:latin typeface="Arial" panose="020B0604020202020204" pitchFamily="34" charset="0"/>
                <a:cs typeface="Arial" panose="020B0604020202020204" pitchFamily="34" charset="0"/>
              </a:rPr>
              <a:t>Purpose and Intended Use of Models</a:t>
            </a:r>
            <a:endParaRPr lang="en-US" sz="8000"/>
          </a:p>
          <a:p>
            <a:r>
              <a:rPr lang="en-US" sz="3600"/>
              <a:t>Math: New ODE formulation of the law of mass action based on statistical thermodynamics</a:t>
            </a:r>
          </a:p>
          <a:p>
            <a:pPr lvl="1"/>
            <a:r>
              <a:rPr lang="en-US" sz="3600"/>
              <a:t>ODE: instead of </a:t>
            </a:r>
            <a:r>
              <a:rPr lang="en-US" sz="3600" i="1"/>
              <a:t>k</a:t>
            </a:r>
            <a:r>
              <a:rPr lang="en-US" sz="3600" i="1" baseline="-25000"/>
              <a:t>+</a:t>
            </a:r>
            <a:r>
              <a:rPr lang="en-US" sz="3600" i="1"/>
              <a:t> </a:t>
            </a:r>
            <a:r>
              <a:rPr lang="en-US" sz="3600"/>
              <a:t>and</a:t>
            </a:r>
            <a:r>
              <a:rPr lang="en-US" sz="3600" i="1"/>
              <a:t> k</a:t>
            </a:r>
            <a:r>
              <a:rPr lang="en-US" sz="3600" i="1" baseline="-25000"/>
              <a:t>- </a:t>
            </a:r>
            <a:r>
              <a:rPr lang="en-US" sz="3600" i="1"/>
              <a:t>‘s </a:t>
            </a:r>
            <a:r>
              <a:rPr lang="en-US" sz="3600"/>
              <a:t>use</a:t>
            </a:r>
            <a:r>
              <a:rPr lang="en-US" sz="3600" i="1"/>
              <a:t> </a:t>
            </a:r>
            <a:r>
              <a:rPr lang="en-US" sz="3600" i="1" err="1"/>
              <a:t>μ’s</a:t>
            </a:r>
            <a:r>
              <a:rPr lang="en-US" sz="3600" i="1"/>
              <a:t> </a:t>
            </a:r>
            <a:r>
              <a:rPr lang="en-US" sz="3600"/>
              <a:t>(chemical potentials)</a:t>
            </a:r>
            <a:r>
              <a:rPr lang="en-US" sz="3600" i="1"/>
              <a:t> </a:t>
            </a:r>
            <a:r>
              <a:rPr lang="en-US" sz="3600"/>
              <a:t>.</a:t>
            </a:r>
          </a:p>
          <a:p>
            <a:pPr lvl="1"/>
            <a:r>
              <a:rPr lang="en-US" sz="3600"/>
              <a:t>making steady state the reference state, enabling the expanding and collapsing of reaction networks as needed, and hence expanding and collapsing time scales as well.</a:t>
            </a:r>
          </a:p>
          <a:p>
            <a:r>
              <a:rPr lang="en-US" sz="3600"/>
              <a:t>Intended Use:</a:t>
            </a:r>
          </a:p>
          <a:p>
            <a:pPr lvl="1"/>
            <a:r>
              <a:rPr lang="en-US" sz="3600"/>
              <a:t>Cellular metabolism</a:t>
            </a:r>
          </a:p>
          <a:p>
            <a:pPr lvl="1"/>
            <a:r>
              <a:rPr lang="en-US" sz="3600"/>
              <a:t>Non-metabolic process such as regulation and protein expression.</a:t>
            </a:r>
          </a:p>
          <a:p>
            <a:pPr lvl="1"/>
            <a:r>
              <a:rPr lang="en-US" sz="3600"/>
              <a:t>Two Use Case scenarios</a:t>
            </a:r>
          </a:p>
          <a:p>
            <a:pPr marL="1257300" lvl="2" indent="-342900">
              <a:buFont typeface="+mj-lt"/>
              <a:buAutoNum type="arabicPeriod"/>
            </a:pPr>
            <a:r>
              <a:rPr lang="en-US" sz="3600"/>
              <a:t>Experimental data on metabolite concentrations are available.</a:t>
            </a:r>
          </a:p>
          <a:p>
            <a:pPr marL="1257300" lvl="2" indent="-342900">
              <a:buFont typeface="+mj-lt"/>
              <a:buAutoNum type="arabicPeriod"/>
            </a:pPr>
            <a:r>
              <a:rPr lang="en-US" sz="3600"/>
              <a:t>No data available – uses a maximum entropy production rate assumption  </a:t>
            </a:r>
          </a:p>
          <a:p>
            <a:r>
              <a:rPr lang="en-US" sz="3600"/>
              <a:t>In principle, (1) can be used for any sets of coupled reactions, but not (2).</a:t>
            </a:r>
          </a:p>
          <a:p>
            <a:pPr marL="0" indent="0">
              <a:buNone/>
            </a:pPr>
            <a:r>
              <a:rPr lang="en-US" sz="8000" b="1">
                <a:solidFill>
                  <a:srgbClr val="E46C0A"/>
                </a:solidFill>
                <a:latin typeface="Arial" panose="020B0604020202020204" pitchFamily="34" charset="0"/>
                <a:cs typeface="Arial" panose="020B0604020202020204" pitchFamily="34" charset="0"/>
              </a:rPr>
              <a:t>Key Components of the Plan</a:t>
            </a:r>
            <a:r>
              <a:rPr lang="en-US" sz="4800">
                <a:solidFill>
                  <a:schemeClr val="accent6">
                    <a:lumMod val="75000"/>
                  </a:schemeClr>
                </a:solidFill>
              </a:rPr>
              <a:t> </a:t>
            </a:r>
          </a:p>
          <a:p>
            <a:r>
              <a:rPr lang="en-US" sz="3600"/>
              <a:t>Mathematical Model</a:t>
            </a:r>
          </a:p>
          <a:p>
            <a:pPr lvl="1"/>
            <a:r>
              <a:rPr lang="en-US" sz="3600"/>
              <a:t>Uncertainties in chemical potentials (parameters)</a:t>
            </a:r>
          </a:p>
          <a:p>
            <a:pPr lvl="2"/>
            <a:r>
              <a:rPr lang="en-US" sz="3600"/>
              <a:t>Dependent on cytoplasm solvent properties</a:t>
            </a:r>
          </a:p>
          <a:p>
            <a:pPr lvl="1"/>
            <a:r>
              <a:rPr lang="en-US" sz="3600"/>
              <a:t>Test Impact of uncertainties of chemical potentials on reaction rates?</a:t>
            </a:r>
          </a:p>
          <a:p>
            <a:r>
              <a:rPr lang="en-US" sz="3600"/>
              <a:t>Biological Model</a:t>
            </a:r>
          </a:p>
          <a:p>
            <a:pPr lvl="1"/>
            <a:r>
              <a:rPr lang="en-US" sz="3600"/>
              <a:t>Impact of parameters on cell dynamics, specifically the time dependence of </a:t>
            </a:r>
          </a:p>
          <a:p>
            <a:pPr lvl="2"/>
            <a:r>
              <a:rPr lang="en-US" sz="3600"/>
              <a:t>the metabolic reactions, </a:t>
            </a:r>
          </a:p>
          <a:p>
            <a:pPr lvl="2"/>
            <a:r>
              <a:rPr lang="en-US" sz="3600"/>
              <a:t>regulation and </a:t>
            </a:r>
          </a:p>
          <a:p>
            <a:pPr lvl="2"/>
            <a:r>
              <a:rPr lang="en-US" sz="3600"/>
              <a:t>clock time.</a:t>
            </a:r>
          </a:p>
          <a:p>
            <a:pPr lvl="1"/>
            <a:r>
              <a:rPr lang="en-US" sz="3600"/>
              <a:t>Use case scenario 2: Characterize impact of maximum entropy production rate assumption on replication energetics and natural selection.</a:t>
            </a:r>
          </a:p>
          <a:p>
            <a:pPr marL="0" indent="0">
              <a:buNone/>
            </a:pPr>
            <a:r>
              <a:rPr lang="en-US" sz="8000" b="1">
                <a:solidFill>
                  <a:schemeClr val="accent6">
                    <a:lumMod val="75000"/>
                  </a:schemeClr>
                </a:solidFill>
                <a:latin typeface="Arial" panose="020B0604020202020204" pitchFamily="34" charset="0"/>
                <a:cs typeface="Arial" panose="020B0604020202020204" pitchFamily="34" charset="0"/>
              </a:rPr>
              <a:t>Progress of the Plan </a:t>
            </a:r>
          </a:p>
          <a:p>
            <a:pPr lvl="1">
              <a:spcAft>
                <a:spcPts val="600"/>
              </a:spcAft>
            </a:pPr>
            <a:r>
              <a:rPr lang="en-US" sz="3600"/>
              <a:t>Discussed Uncertainty Quantification with DOE Center on Uncertainty Quantification</a:t>
            </a:r>
          </a:p>
          <a:p>
            <a:pPr lvl="1">
              <a:spcAft>
                <a:spcPts val="600"/>
              </a:spcAft>
            </a:pPr>
            <a:r>
              <a:rPr lang="en-US" sz="3600"/>
              <a:t>Ensemble modeling of parameters</a:t>
            </a:r>
          </a:p>
          <a:p>
            <a:pPr lvl="1"/>
            <a:r>
              <a:rPr lang="en-US" sz="3600"/>
              <a:t>Others:</a:t>
            </a:r>
          </a:p>
          <a:p>
            <a:pPr lvl="2"/>
            <a:r>
              <a:rPr lang="en-US" sz="3600"/>
              <a:t>Bayesian modeling</a:t>
            </a:r>
          </a:p>
          <a:p>
            <a:pPr lvl="2"/>
            <a:r>
              <a:rPr lang="en-US" sz="3600"/>
              <a:t>Polynomial Chaos Expansion (stochastic system)</a:t>
            </a:r>
          </a:p>
          <a:p>
            <a:pPr lvl="2"/>
            <a:r>
              <a:rPr lang="en-US" sz="3600"/>
              <a:t>Circadian Response Analysis</a:t>
            </a:r>
          </a:p>
          <a:p>
            <a:endParaRPr lang="en-US" sz="3600"/>
          </a:p>
        </p:txBody>
      </p:sp>
    </p:spTree>
    <p:extLst>
      <p:ext uri="{BB962C8B-B14F-4D97-AF65-F5344CB8AC3E}">
        <p14:creationId xmlns:p14="http://schemas.microsoft.com/office/powerpoint/2010/main" val="980866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9CC30B-9D75-40A7-989B-B38045B72D0B}">
  <ds:schemaRefs>
    <ds:schemaRef ds:uri="http://schemas.microsoft.com/sharepoint/v3/contenttype/forms"/>
  </ds:schemaRefs>
</ds:datastoreItem>
</file>

<file path=customXml/itemProps2.xml><?xml version="1.0" encoding="utf-8"?>
<ds:datastoreItem xmlns:ds="http://schemas.openxmlformats.org/officeDocument/2006/customXml" ds:itemID="{B033284F-7F9C-4D6C-8DB7-708A594FF962}">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CBC7698-F3AF-4937-8465-8A60E7EB8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22466</TotalTime>
  <Words>795</Words>
  <Application>Microsoft Macintosh PowerPoint</Application>
  <PresentationFormat>Custom</PresentationFormat>
  <Paragraphs>103</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ＭＳ Ｐゴシック</vt:lpstr>
      <vt:lpstr>Arial</vt:lpstr>
      <vt:lpstr>Calibri</vt:lpstr>
      <vt:lpstr>Wingdings</vt:lpstr>
      <vt:lpstr>Office Theme</vt:lpstr>
      <vt:lpstr>Equation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 Office User</cp:lastModifiedBy>
  <cp:revision>287</cp:revision>
  <cp:lastPrinted>2017-01-31T01:06:45Z</cp:lastPrinted>
  <dcterms:created xsi:type="dcterms:W3CDTF">2012-11-30T02:20:55Z</dcterms:created>
  <dcterms:modified xsi:type="dcterms:W3CDTF">2018-03-18T13:59:52Z</dcterms:modified>
</cp:coreProperties>
</file>