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9" r:id="rId3"/>
    <p:sldId id="260" r:id="rId4"/>
    <p:sldId id="257"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3" autoAdjust="0"/>
    <p:restoredTop sz="94660"/>
  </p:normalViewPr>
  <p:slideViewPr>
    <p:cSldViewPr snapToGrid="0" snapToObjects="1" showGuides="1">
      <p:cViewPr varScale="1">
        <p:scale>
          <a:sx n="153" d="100"/>
          <a:sy n="153" d="100"/>
        </p:scale>
        <p:origin x="-2616" y="-96"/>
      </p:cViewPr>
      <p:guideLst>
        <p:guide orient="horz" pos="2176"/>
        <p:guide pos="277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0E640-07BD-A843-96BF-62D2839DA28A}" type="datetimeFigureOut">
              <a:rPr lang="en-US" smtClean="0"/>
              <a:t>9/9/15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361B-B4D6-C149-9764-C9A41AEAFAF5}" type="slidenum">
              <a:rPr lang="en-US" smtClean="0"/>
              <a:t>‹#›</a:t>
            </a:fld>
            <a:endParaRPr lang="en-US"/>
          </a:p>
        </p:txBody>
      </p:sp>
    </p:spTree>
    <p:extLst>
      <p:ext uri="{BB962C8B-B14F-4D97-AF65-F5344CB8AC3E}">
        <p14:creationId xmlns:p14="http://schemas.microsoft.com/office/powerpoint/2010/main" val="1839819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a:t>
            </a:r>
            <a:r>
              <a:rPr lang="en-US" sz="1200" b="1" kern="1200" dirty="0" smtClean="0">
                <a:solidFill>
                  <a:schemeClr val="tx1"/>
                </a:solidFill>
                <a:latin typeface="+mn-lt"/>
                <a:ea typeface="+mn-ea"/>
                <a:cs typeface="+mn-cs"/>
              </a:rPr>
              <a:t>Software Elements</a:t>
            </a:r>
            <a:r>
              <a:rPr lang="en-US" sz="1200" b="0" kern="1200" dirty="0" smtClean="0">
                <a:solidFill>
                  <a:schemeClr val="tx1"/>
                </a:solidFill>
                <a:latin typeface="+mn-lt"/>
                <a:ea typeface="+mn-ea"/>
                <a:cs typeface="+mn-cs"/>
              </a:rPr>
              <a:t> target small groups that will create and deploy robust software elements for which there is a demonstrated need that will advance one or more significant areas of science and engineering.</a:t>
            </a:r>
          </a:p>
          <a:p>
            <a:r>
              <a:rPr lang="en-US" sz="1200" b="0" kern="1200" dirty="0" smtClean="0">
                <a:solidFill>
                  <a:schemeClr val="tx1"/>
                </a:solidFill>
                <a:latin typeface="+mn-lt"/>
                <a:ea typeface="+mn-ea"/>
                <a:cs typeface="+mn-cs"/>
              </a:rPr>
              <a:t>2. </a:t>
            </a:r>
            <a:r>
              <a:rPr lang="en-US" sz="1200" b="1" kern="1200" dirty="0" smtClean="0">
                <a:solidFill>
                  <a:schemeClr val="tx1"/>
                </a:solidFill>
                <a:latin typeface="+mn-lt"/>
                <a:ea typeface="+mn-ea"/>
                <a:cs typeface="+mn-cs"/>
              </a:rPr>
              <a:t>Software Frameworks </a:t>
            </a:r>
            <a:r>
              <a:rPr lang="en-US" sz="1200" b="0" kern="1200" dirty="0" smtClean="0">
                <a:solidFill>
                  <a:schemeClr val="tx1"/>
                </a:solidFill>
                <a:latin typeface="+mn-lt"/>
                <a:ea typeface="+mn-ea"/>
                <a:cs typeface="+mn-cs"/>
              </a:rPr>
              <a:t>target larger, interdisciplinary teams organized around the development and application of elements of common software infrastructure aimed at solving common research problems. These awards will result in sustainable community software frameworks serving a diverse community.</a:t>
            </a:r>
          </a:p>
          <a:p>
            <a:r>
              <a:rPr lang="en-US" sz="1200" b="0" kern="1200" dirty="0" smtClean="0">
                <a:solidFill>
                  <a:schemeClr val="tx1"/>
                </a:solidFill>
                <a:latin typeface="+mn-lt"/>
                <a:ea typeface="+mn-ea"/>
                <a:cs typeface="+mn-cs"/>
              </a:rPr>
              <a:t>3. </a:t>
            </a:r>
            <a:r>
              <a:rPr lang="en-US" sz="1200" b="1" kern="1200" dirty="0" smtClean="0">
                <a:solidFill>
                  <a:schemeClr val="tx1"/>
                </a:solidFill>
                <a:latin typeface="+mn-lt"/>
                <a:ea typeface="+mn-ea"/>
                <a:cs typeface="+mn-cs"/>
              </a:rPr>
              <a:t>Software Institutes</a:t>
            </a:r>
            <a:r>
              <a:rPr lang="en-US" sz="1200" b="0" kern="1200" dirty="0" smtClean="0">
                <a:solidFill>
                  <a:schemeClr val="tx1"/>
                </a:solidFill>
                <a:latin typeface="+mn-lt"/>
                <a:ea typeface="+mn-ea"/>
                <a:cs typeface="+mn-cs"/>
              </a:rPr>
              <a:t> focus on the establishment of long-term hubs of excellence in software infrastructure and technologies, including elements and frameworks, that will serve a research community of substantial size and disciplinary breadth.	</a:t>
            </a:r>
          </a:p>
          <a:p>
            <a:endParaRPr lang="en-US" dirty="0"/>
          </a:p>
        </p:txBody>
      </p:sp>
      <p:sp>
        <p:nvSpPr>
          <p:cNvPr id="4" name="Slide Number Placeholder 3"/>
          <p:cNvSpPr>
            <a:spLocks noGrp="1"/>
          </p:cNvSpPr>
          <p:nvPr>
            <p:ph type="sldNum" sz="quarter" idx="10"/>
          </p:nvPr>
        </p:nvSpPr>
        <p:spPr/>
        <p:txBody>
          <a:bodyPr/>
          <a:lstStyle/>
          <a:p>
            <a:fld id="{AFD9361B-B4D6-C149-9764-C9A41AEAFAF5}" type="slidenum">
              <a:rPr lang="en-US" smtClean="0"/>
              <a:t>3</a:t>
            </a:fld>
            <a:endParaRPr lang="en-US"/>
          </a:p>
        </p:txBody>
      </p:sp>
    </p:spTree>
    <p:extLst>
      <p:ext uri="{BB962C8B-B14F-4D97-AF65-F5344CB8AC3E}">
        <p14:creationId xmlns:p14="http://schemas.microsoft.com/office/powerpoint/2010/main" val="262680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6516D-703F-6D49-AE84-365BAE5FE340}"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136225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6516D-703F-6D49-AE84-365BAE5FE340}"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245285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6516D-703F-6D49-AE84-365BAE5FE340}"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32937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6516D-703F-6D49-AE84-365BAE5FE340}"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86733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6516D-703F-6D49-AE84-365BAE5FE340}"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252452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6516D-703F-6D49-AE84-365BAE5FE340}"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279715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6516D-703F-6D49-AE84-365BAE5FE340}" type="datetimeFigureOut">
              <a:rPr lang="en-US" smtClean="0"/>
              <a:t>9/9/15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221927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6516D-703F-6D49-AE84-365BAE5FE340}" type="datetimeFigureOut">
              <a:rPr lang="en-US" smtClean="0"/>
              <a:t>9/9/15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183835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6516D-703F-6D49-AE84-365BAE5FE340}" type="datetimeFigureOut">
              <a:rPr lang="en-US" smtClean="0"/>
              <a:t>9/9/15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126887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6516D-703F-6D49-AE84-365BAE5FE340}"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365158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6516D-703F-6D49-AE84-365BAE5FE340}"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EA319-4B01-8A48-AF45-4DEA3ABEC35B}" type="slidenum">
              <a:rPr lang="en-US" smtClean="0"/>
              <a:t>‹#›</a:t>
            </a:fld>
            <a:endParaRPr lang="en-US"/>
          </a:p>
        </p:txBody>
      </p:sp>
    </p:spTree>
    <p:extLst>
      <p:ext uri="{BB962C8B-B14F-4D97-AF65-F5344CB8AC3E}">
        <p14:creationId xmlns:p14="http://schemas.microsoft.com/office/powerpoint/2010/main" val="2231469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6516D-703F-6D49-AE84-365BAE5FE340}" type="datetimeFigureOut">
              <a:rPr lang="en-US" smtClean="0"/>
              <a:t>9/9/15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EA319-4B01-8A48-AF45-4DEA3ABEC35B}" type="slidenum">
              <a:rPr lang="en-US" smtClean="0"/>
              <a:t>‹#›</a:t>
            </a:fld>
            <a:endParaRPr lang="en-US"/>
          </a:p>
        </p:txBody>
      </p:sp>
    </p:spTree>
    <p:extLst>
      <p:ext uri="{BB962C8B-B14F-4D97-AF65-F5344CB8AC3E}">
        <p14:creationId xmlns:p14="http://schemas.microsoft.com/office/powerpoint/2010/main" val="18454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sne.tiff"/>
          <p:cNvPicPr>
            <a:picLocks noChangeAspect="1"/>
          </p:cNvPicPr>
          <p:nvPr/>
        </p:nvPicPr>
        <p:blipFill rotWithShape="1">
          <a:blip r:embed="rId2">
            <a:extLst>
              <a:ext uri="{28A0092B-C50C-407E-A947-70E740481C1C}">
                <a14:useLocalDpi xmlns:a14="http://schemas.microsoft.com/office/drawing/2010/main" val="0"/>
              </a:ext>
            </a:extLst>
          </a:blip>
          <a:srcRect l="21655" r="23206"/>
          <a:stretch/>
        </p:blipFill>
        <p:spPr>
          <a:xfrm>
            <a:off x="182614" y="895402"/>
            <a:ext cx="4291340" cy="4123119"/>
          </a:xfrm>
          <a:prstGeom prst="rect">
            <a:avLst/>
          </a:prstGeom>
        </p:spPr>
      </p:pic>
      <p:sp>
        <p:nvSpPr>
          <p:cNvPr id="5" name="Title 5"/>
          <p:cNvSpPr txBox="1">
            <a:spLocks/>
          </p:cNvSpPr>
          <p:nvPr/>
        </p:nvSpPr>
        <p:spPr>
          <a:xfrm>
            <a:off x="152400" y="0"/>
            <a:ext cx="8305800" cy="7159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Computation and modeling at NSF</a:t>
            </a:r>
            <a:endParaRPr lang="en-US" sz="3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4433453" y="913386"/>
            <a:ext cx="4669047" cy="4093428"/>
          </a:xfrm>
          <a:prstGeom prst="rect">
            <a:avLst/>
          </a:prstGeom>
          <a:noFill/>
        </p:spPr>
        <p:txBody>
          <a:bodyPr wrap="square" rtlCol="0">
            <a:spAutoFit/>
          </a:bodyPr>
          <a:lstStyle/>
          <a:p>
            <a:pPr marL="342900" indent="-342900">
              <a:buFont typeface="Wingdings" charset="2"/>
              <a:buChar char="Ø"/>
            </a:pPr>
            <a:r>
              <a:rPr lang="en-US" sz="2000" dirty="0" smtClean="0"/>
              <a:t>NSF wide activity across multiple directorates</a:t>
            </a:r>
            <a:endParaRPr lang="en-US" sz="2000" dirty="0" smtClean="0"/>
          </a:p>
          <a:p>
            <a:pPr marL="342900" indent="-342900">
              <a:buFont typeface="Wingdings" charset="2"/>
              <a:buChar char="Ø"/>
            </a:pPr>
            <a:r>
              <a:rPr lang="en-US" sz="2000" dirty="0" smtClean="0"/>
              <a:t>Goal – capitalize on new computational and data analysis approaches </a:t>
            </a:r>
            <a:endParaRPr lang="en-US" sz="2000" dirty="0" smtClean="0"/>
          </a:p>
          <a:p>
            <a:pPr marL="800100" lvl="1" indent="-342900">
              <a:buFont typeface="Wingdings" charset="2"/>
              <a:buChar char="Ø"/>
            </a:pPr>
            <a:r>
              <a:rPr lang="en-US" sz="2000" dirty="0" smtClean="0">
                <a:solidFill>
                  <a:srgbClr val="FF0000"/>
                </a:solidFill>
              </a:rPr>
              <a:t>Math and statistical theories</a:t>
            </a:r>
            <a:endParaRPr lang="en-US" sz="2000" dirty="0" smtClean="0">
              <a:solidFill>
                <a:srgbClr val="FF0000"/>
              </a:solidFill>
            </a:endParaRPr>
          </a:p>
          <a:p>
            <a:pPr marL="800100" lvl="1" indent="-342900">
              <a:buFont typeface="Wingdings" charset="2"/>
              <a:buChar char="Ø"/>
            </a:pPr>
            <a:r>
              <a:rPr lang="en-US" sz="2000" dirty="0" smtClean="0">
                <a:solidFill>
                  <a:srgbClr val="FF0000"/>
                </a:solidFill>
              </a:rPr>
              <a:t>Novel computational methods/algorithms/software for large scale simulations and visualization</a:t>
            </a:r>
            <a:endParaRPr lang="en-US" sz="2000" dirty="0">
              <a:solidFill>
                <a:srgbClr val="FF0000"/>
              </a:solidFill>
            </a:endParaRPr>
          </a:p>
          <a:p>
            <a:pPr marL="800100" lvl="1" indent="-342900">
              <a:buFont typeface="Wingdings" charset="2"/>
              <a:buChar char="Ø"/>
            </a:pPr>
            <a:r>
              <a:rPr lang="en-US" sz="2000" dirty="0" smtClean="0">
                <a:solidFill>
                  <a:srgbClr val="FF0000"/>
                </a:solidFill>
              </a:rPr>
              <a:t>Computational chemistry, physics, engineering</a:t>
            </a:r>
          </a:p>
          <a:p>
            <a:pPr lvl="1"/>
            <a:endParaRPr lang="en-US" sz="2000" dirty="0" smtClean="0">
              <a:solidFill>
                <a:srgbClr val="FF0000"/>
              </a:solidFill>
            </a:endParaRPr>
          </a:p>
          <a:p>
            <a:pPr lvl="1"/>
            <a:endParaRPr lang="en-US" sz="2000" dirty="0">
              <a:solidFill>
                <a:srgbClr val="FF0000"/>
              </a:solidFill>
            </a:endParaRPr>
          </a:p>
          <a:p>
            <a:pPr lvl="1"/>
            <a:endParaRPr lang="en-US" sz="2000" dirty="0">
              <a:solidFill>
                <a:srgbClr val="FF0000"/>
              </a:solidFill>
            </a:endParaRPr>
          </a:p>
        </p:txBody>
      </p:sp>
    </p:spTree>
    <p:extLst>
      <p:ext uri="{BB962C8B-B14F-4D97-AF65-F5344CB8AC3E}">
        <p14:creationId xmlns:p14="http://schemas.microsoft.com/office/powerpoint/2010/main" val="421751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59100" y="0"/>
            <a:ext cx="8305800" cy="7159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Computation and modeling at NSF</a:t>
            </a:r>
            <a:endParaRPr lang="en-US" sz="3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descr="si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961" y="812689"/>
            <a:ext cx="7138400" cy="4525236"/>
          </a:xfrm>
          <a:prstGeom prst="rect">
            <a:avLst/>
          </a:prstGeom>
        </p:spPr>
      </p:pic>
      <p:sp>
        <p:nvSpPr>
          <p:cNvPr id="6" name="Rectangle 5"/>
          <p:cNvSpPr/>
          <p:nvPr/>
        </p:nvSpPr>
        <p:spPr>
          <a:xfrm>
            <a:off x="439923" y="5474194"/>
            <a:ext cx="8283866" cy="430887"/>
          </a:xfrm>
          <a:prstGeom prst="rect">
            <a:avLst/>
          </a:prstGeom>
        </p:spPr>
        <p:txBody>
          <a:bodyPr wrap="square">
            <a:spAutoFit/>
          </a:bodyPr>
          <a:lstStyle/>
          <a:p>
            <a:pPr lvl="0" eaLnBrk="0" fontAlgn="base" hangingPunct="0">
              <a:spcBef>
                <a:spcPct val="0"/>
              </a:spcBef>
              <a:spcAft>
                <a:spcPct val="0"/>
              </a:spcAft>
            </a:pPr>
            <a:r>
              <a:rPr lang="en-US" altLang="en-US" sz="2200" dirty="0" smtClean="0">
                <a:latin typeface="Calibri" pitchFamily="34" charset="0"/>
                <a:ea typeface="Times New Roman" pitchFamily="18" charset="0"/>
                <a:cs typeface="Times New Roman" pitchFamily="18" charset="0"/>
              </a:rPr>
              <a:t>NSF CIF-21 – transform innovations into sustained software resources</a:t>
            </a:r>
            <a:endParaRPr kumimoji="0" lang="en-US" altLang="en-US"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330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59100" y="0"/>
            <a:ext cx="8305800" cy="7159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Computation and modeling at NSF</a:t>
            </a:r>
            <a:endParaRPr lang="en-US" sz="3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descr="si2_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319" y="804905"/>
            <a:ext cx="4578279" cy="3567852"/>
          </a:xfrm>
          <a:prstGeom prst="rect">
            <a:avLst/>
          </a:prstGeom>
        </p:spPr>
      </p:pic>
      <p:sp>
        <p:nvSpPr>
          <p:cNvPr id="6" name="Rectangle 5"/>
          <p:cNvSpPr/>
          <p:nvPr/>
        </p:nvSpPr>
        <p:spPr>
          <a:xfrm>
            <a:off x="-8444" y="4469868"/>
            <a:ext cx="9152444" cy="1569660"/>
          </a:xfrm>
          <a:prstGeom prst="rect">
            <a:avLst/>
          </a:prstGeom>
        </p:spPr>
        <p:txBody>
          <a:bodyPr wrap="square">
            <a:spAutoFit/>
          </a:bodyPr>
          <a:lstStyle/>
          <a:p>
            <a:pPr marL="342900" indent="-342900">
              <a:buAutoNum type="arabicPeriod"/>
            </a:pPr>
            <a:r>
              <a:rPr lang="en-US" sz="2400" b="1" dirty="0" smtClean="0"/>
              <a:t>Software Elements</a:t>
            </a:r>
            <a:r>
              <a:rPr lang="en-US" sz="2400" dirty="0" smtClean="0"/>
              <a:t>: small </a:t>
            </a:r>
            <a:r>
              <a:rPr lang="en-US" sz="2400" dirty="0"/>
              <a:t>groups </a:t>
            </a:r>
            <a:r>
              <a:rPr lang="en-US" sz="2400" dirty="0" smtClean="0"/>
              <a:t>to create </a:t>
            </a:r>
            <a:r>
              <a:rPr lang="en-US" sz="2400" dirty="0"/>
              <a:t>and deploy robust software elements </a:t>
            </a:r>
            <a:endParaRPr lang="en-US" sz="2400" dirty="0" smtClean="0"/>
          </a:p>
          <a:p>
            <a:pPr marL="342900" indent="-342900">
              <a:buAutoNum type="arabicPeriod"/>
            </a:pPr>
            <a:r>
              <a:rPr lang="en-US" sz="2400" b="1" dirty="0" smtClean="0"/>
              <a:t>Software </a:t>
            </a:r>
            <a:r>
              <a:rPr lang="en-US" sz="2400" b="1" dirty="0"/>
              <a:t>Frameworks </a:t>
            </a:r>
            <a:r>
              <a:rPr lang="en-US" sz="2400" dirty="0"/>
              <a:t>target larger, interdisciplinary teams </a:t>
            </a:r>
            <a:endParaRPr lang="en-US" sz="2400" dirty="0" smtClean="0"/>
          </a:p>
          <a:p>
            <a:pPr marL="342900" indent="-342900">
              <a:buAutoNum type="arabicPeriod"/>
            </a:pPr>
            <a:r>
              <a:rPr lang="en-US" sz="2400" b="1" dirty="0" smtClean="0"/>
              <a:t>Software </a:t>
            </a:r>
            <a:r>
              <a:rPr lang="en-US" sz="2400" b="1" dirty="0"/>
              <a:t>Institutes</a:t>
            </a:r>
            <a:r>
              <a:rPr lang="en-US" sz="2400" dirty="0"/>
              <a:t> focus on the establishment of long-term hubs </a:t>
            </a:r>
          </a:p>
        </p:txBody>
      </p:sp>
    </p:spTree>
    <p:extLst>
      <p:ext uri="{BB962C8B-B14F-4D97-AF65-F5344CB8AC3E}">
        <p14:creationId xmlns:p14="http://schemas.microsoft.com/office/powerpoint/2010/main" val="293033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CNS.tiff"/>
          <p:cNvPicPr>
            <a:picLocks noChangeAspect="1"/>
          </p:cNvPicPr>
          <p:nvPr/>
        </p:nvPicPr>
        <p:blipFill rotWithShape="1">
          <a:blip r:embed="rId2">
            <a:extLst>
              <a:ext uri="{28A0092B-C50C-407E-A947-70E740481C1C}">
                <a14:useLocalDpi xmlns:a14="http://schemas.microsoft.com/office/drawing/2010/main" val="0"/>
              </a:ext>
            </a:extLst>
          </a:blip>
          <a:srcRect b="22058"/>
          <a:stretch/>
        </p:blipFill>
        <p:spPr>
          <a:xfrm>
            <a:off x="1460911" y="1012619"/>
            <a:ext cx="6588606" cy="5345297"/>
          </a:xfrm>
          <a:prstGeom prst="rect">
            <a:avLst/>
          </a:prstGeom>
        </p:spPr>
      </p:pic>
      <p:sp>
        <p:nvSpPr>
          <p:cNvPr id="5" name="Title 5"/>
          <p:cNvSpPr txBox="1">
            <a:spLocks/>
          </p:cNvSpPr>
          <p:nvPr/>
        </p:nvSpPr>
        <p:spPr>
          <a:xfrm>
            <a:off x="559100" y="0"/>
            <a:ext cx="8305800" cy="7159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Computation and modeling at NSF</a:t>
            </a:r>
            <a:endParaRPr lang="en-US" sz="3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49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217</Words>
  <Application>Microsoft Macintosh PowerPoint</Application>
  <PresentationFormat>On-screen Show (4:3)</PresentationFormat>
  <Paragraphs>18</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BIO/IOS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Sridhar Raghavachari</dc:creator>
  <cp:lastModifiedBy>Sridhar Raghavachari</cp:lastModifiedBy>
  <cp:revision>6</cp:revision>
  <dcterms:created xsi:type="dcterms:W3CDTF">2015-09-09T15:04:34Z</dcterms:created>
  <dcterms:modified xsi:type="dcterms:W3CDTF">2015-09-09T15:38:32Z</dcterms:modified>
</cp:coreProperties>
</file>