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2"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68575" autoAdjust="0"/>
  </p:normalViewPr>
  <p:slideViewPr>
    <p:cSldViewPr snapToGrid="0">
      <p:cViewPr varScale="1">
        <p:scale>
          <a:sx n="44" d="100"/>
          <a:sy n="44" d="100"/>
        </p:scale>
        <p:origin x="724" y="16"/>
      </p:cViewPr>
      <p:guideLst/>
    </p:cSldViewPr>
  </p:slideViewPr>
  <p:notesTextViewPr>
    <p:cViewPr>
      <p:scale>
        <a:sx n="1" d="1"/>
        <a:sy n="1" d="1"/>
      </p:scale>
      <p:origin x="0" y="-2148"/>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0619AD-E595-4A9E-BADB-164EAD3ADC53}" type="datetimeFigureOut">
              <a:rPr lang="en-US" smtClean="0"/>
              <a:t>2/25/2019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21247D-5C86-4B18-8B46-2B5FA6E0947E}" type="slidenum">
              <a:rPr lang="en-US" smtClean="0"/>
              <a:t>‹#›</a:t>
            </a:fld>
            <a:endParaRPr lang="en-US"/>
          </a:p>
        </p:txBody>
      </p:sp>
    </p:spTree>
    <p:extLst>
      <p:ext uri="{BB962C8B-B14F-4D97-AF65-F5344CB8AC3E}">
        <p14:creationId xmlns:p14="http://schemas.microsoft.com/office/powerpoint/2010/main" val="89342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Instructions:  </a:t>
            </a:r>
          </a:p>
          <a:p>
            <a:endParaRPr lang="en-US" sz="1200" b="1" kern="1200" dirty="0">
              <a:solidFill>
                <a:schemeClr val="tx1"/>
              </a:solidFill>
              <a:effectLst/>
              <a:latin typeface="+mn-lt"/>
              <a:ea typeface="+mn-ea"/>
              <a:cs typeface="+mn-cs"/>
            </a:endParaRPr>
          </a:p>
          <a:p>
            <a:r>
              <a:rPr lang="en-US" sz="1200" b="1" kern="1200" dirty="0">
                <a:solidFill>
                  <a:srgbClr val="FF0000"/>
                </a:solidFill>
                <a:effectLst/>
                <a:latin typeface="+mn-lt"/>
                <a:ea typeface="+mn-ea"/>
                <a:cs typeface="+mn-cs"/>
              </a:rPr>
              <a:t>Submit 1 slide by COB Monday 2/25/19</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Title - headline your </a:t>
            </a:r>
            <a:r>
              <a:rPr lang="en-US" sz="1200" b="1" kern="1200" dirty="0">
                <a:solidFill>
                  <a:schemeClr val="tx1"/>
                </a:solidFill>
                <a:effectLst/>
                <a:latin typeface="+mn-lt"/>
                <a:ea typeface="+mn-ea"/>
                <a:cs typeface="+mn-cs"/>
              </a:rPr>
              <a:t>theory-driven, mechanistic model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name the </a:t>
            </a:r>
            <a:r>
              <a:rPr lang="en-US" sz="1200" b="1" kern="1200" dirty="0">
                <a:solidFill>
                  <a:schemeClr val="tx1"/>
                </a:solidFill>
                <a:effectLst/>
                <a:latin typeface="+mn-lt"/>
                <a:ea typeface="+mn-ea"/>
                <a:cs typeface="+mn-cs"/>
              </a:rPr>
              <a:t>specific mathematical or statistical method and variations </a:t>
            </a:r>
            <a:r>
              <a:rPr lang="en-US" sz="1200" kern="1200" dirty="0">
                <a:solidFill>
                  <a:schemeClr val="tx1"/>
                </a:solidFill>
                <a:effectLst/>
                <a:latin typeface="+mn-lt"/>
                <a:ea typeface="+mn-ea"/>
                <a:cs typeface="+mn-cs"/>
              </a:rPr>
              <a:t>thereof</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b="0" u="sng" kern="1200" dirty="0">
                <a:solidFill>
                  <a:schemeClr val="tx1"/>
                </a:solidFill>
                <a:effectLst/>
                <a:latin typeface="+mn-lt"/>
                <a:ea typeface="+mn-ea"/>
                <a:cs typeface="+mn-cs"/>
              </a:rPr>
              <a:t>To include in </a:t>
            </a:r>
            <a:r>
              <a:rPr lang="en-US" sz="1200" b="1" u="sng" kern="1200" dirty="0">
                <a:solidFill>
                  <a:schemeClr val="tx1"/>
                </a:solidFill>
                <a:effectLst/>
                <a:latin typeface="+mn-lt"/>
                <a:ea typeface="+mn-ea"/>
                <a:cs typeface="+mn-cs"/>
              </a:rPr>
              <a:t>NOTES</a:t>
            </a:r>
            <a:r>
              <a:rPr lang="en-US" sz="1200" u="sng" kern="1200" dirty="0">
                <a:solidFill>
                  <a:schemeClr val="tx1"/>
                </a:solidFill>
                <a:effectLst/>
                <a:latin typeface="+mn-lt"/>
                <a:ea typeface="+mn-ea"/>
                <a:cs typeface="+mn-cs"/>
              </a:rPr>
              <a:t> section</a:t>
            </a:r>
          </a:p>
          <a:p>
            <a:pPr marL="171450" indent="-171450">
              <a:buFont typeface="Wingdings" panose="05000000000000000000" pitchFamily="2" charset="2"/>
              <a:buChar char="Ø"/>
            </a:pPr>
            <a:r>
              <a:rPr lang="en-US" sz="1200" kern="1200" dirty="0">
                <a:solidFill>
                  <a:schemeClr val="tx1"/>
                </a:solidFill>
                <a:effectLst/>
                <a:latin typeface="+mn-lt"/>
                <a:ea typeface="+mn-ea"/>
                <a:cs typeface="+mn-cs"/>
              </a:rPr>
              <a:t>define/explain it enough for a non-scientific person to explain to the general public (2-3 sentences)</a:t>
            </a:r>
          </a:p>
          <a:p>
            <a:pPr marL="171450" indent="-171450">
              <a:buFont typeface="Wingdings" panose="05000000000000000000" pitchFamily="2" charset="2"/>
              <a:buChar char="Ø"/>
            </a:pPr>
            <a:r>
              <a:rPr lang="en-US" sz="1200" b="0" kern="1200" dirty="0">
                <a:solidFill>
                  <a:schemeClr val="tx1"/>
                </a:solidFill>
                <a:effectLst/>
                <a:latin typeface="+mn-lt"/>
                <a:ea typeface="+mn-ea"/>
                <a:cs typeface="+mn-cs"/>
              </a:rPr>
              <a:t>mention how can </a:t>
            </a:r>
            <a:r>
              <a:rPr lang="en-US" sz="1200" b="1" kern="1200" dirty="0">
                <a:solidFill>
                  <a:schemeClr val="tx1"/>
                </a:solidFill>
                <a:effectLst/>
                <a:latin typeface="+mn-lt"/>
                <a:ea typeface="+mn-ea"/>
                <a:cs typeface="+mn-cs"/>
              </a:rPr>
              <a:t>machine learning and AI </a:t>
            </a:r>
            <a:r>
              <a:rPr lang="en-US" sz="1200" b="0" kern="1200" dirty="0">
                <a:solidFill>
                  <a:schemeClr val="tx1"/>
                </a:solidFill>
                <a:effectLst/>
                <a:latin typeface="+mn-lt"/>
                <a:ea typeface="+mn-ea"/>
                <a:cs typeface="+mn-cs"/>
              </a:rPr>
              <a:t>help your project (2 sentences). </a:t>
            </a:r>
            <a:r>
              <a:rPr lang="en-US" sz="1200" dirty="0"/>
              <a:t>Machine learning algorithms are used to analyze and compare experimental and modeling data. All developed models were analyzed using sensitivity analysis and uncertainty quantification to demonstrate their robustness and predictive abilities.</a:t>
            </a:r>
            <a:endParaRPr lang="en-US" sz="1200" b="0" kern="1200" dirty="0">
              <a:solidFill>
                <a:schemeClr val="tx1"/>
              </a:solidFill>
              <a:effectLst/>
              <a:latin typeface="+mn-lt"/>
              <a:ea typeface="+mn-ea"/>
              <a:cs typeface="+mn-cs"/>
            </a:endParaRPr>
          </a:p>
          <a:p>
            <a:pPr marL="171450" indent="-171450">
              <a:buFont typeface="Wingdings" panose="05000000000000000000" pitchFamily="2" charset="2"/>
              <a:buChar char="Ø"/>
            </a:pPr>
            <a:r>
              <a:rPr lang="en-US" sz="1200" b="0" kern="1200" dirty="0">
                <a:solidFill>
                  <a:schemeClr val="tx1"/>
                </a:solidFill>
                <a:effectLst/>
                <a:latin typeface="+mn-lt"/>
                <a:ea typeface="+mn-ea"/>
                <a:cs typeface="+mn-cs"/>
              </a:rPr>
              <a:t>List </a:t>
            </a:r>
            <a:r>
              <a:rPr lang="en-US" sz="1200" b="1" kern="1200" dirty="0">
                <a:solidFill>
                  <a:schemeClr val="tx1"/>
                </a:solidFill>
                <a:effectLst/>
                <a:latin typeface="+mn-lt"/>
                <a:ea typeface="+mn-ea"/>
                <a:cs typeface="+mn-cs"/>
              </a:rPr>
              <a:t>future challenges </a:t>
            </a:r>
            <a:r>
              <a:rPr lang="en-US" sz="1200" b="0" kern="1200" dirty="0">
                <a:solidFill>
                  <a:schemeClr val="tx1"/>
                </a:solidFill>
                <a:effectLst/>
                <a:latin typeface="+mn-lt"/>
                <a:ea typeface="+mn-ea"/>
                <a:cs typeface="+mn-cs"/>
              </a:rPr>
              <a:t>or next steps after your project is done (1 sentence). We plan to develop both models further to study clot embolization, compression and contraction in specific patients. </a:t>
            </a:r>
          </a:p>
          <a:p>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sng" kern="1200" dirty="0">
                <a:solidFill>
                  <a:schemeClr val="tx1"/>
                </a:solidFill>
                <a:effectLst/>
                <a:latin typeface="+mn-lt"/>
                <a:ea typeface="+mn-ea"/>
                <a:cs typeface="+mn-cs"/>
              </a:rPr>
              <a:t>Further details for</a:t>
            </a:r>
            <a:r>
              <a:rPr lang="en-US" sz="1200" b="1" u="sng" kern="1200" dirty="0">
                <a:solidFill>
                  <a:schemeClr val="tx1"/>
                </a:solidFill>
                <a:effectLst/>
                <a:latin typeface="+mn-lt"/>
                <a:ea typeface="+mn-ea"/>
                <a:cs typeface="+mn-cs"/>
              </a:rPr>
              <a:t> Notes </a:t>
            </a:r>
            <a:r>
              <a:rPr lang="en-US" sz="1200" b="0" u="sng" kern="1200" dirty="0">
                <a:solidFill>
                  <a:schemeClr val="tx1"/>
                </a:solidFill>
                <a:effectLst/>
                <a:latin typeface="+mn-lt"/>
                <a:ea typeface="+mn-ea"/>
                <a:cs typeface="+mn-cs"/>
              </a:rPr>
              <a:t>section</a:t>
            </a:r>
            <a:r>
              <a:rPr lang="en-US" sz="1200" b="1" u="sng"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For the following communities </a:t>
            </a:r>
            <a:r>
              <a:rPr lang="en-US" sz="1200" kern="1200" dirty="0">
                <a:solidFill>
                  <a:schemeClr val="tx1"/>
                </a:solidFill>
                <a:effectLst/>
                <a:latin typeface="+mn-lt"/>
                <a:ea typeface="+mn-ea"/>
                <a:cs typeface="+mn-cs"/>
              </a:rPr>
              <a:t>(2 sentences)</a:t>
            </a:r>
            <a:r>
              <a:rPr lang="en-US" sz="1200" b="1"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Behavioral modeling</a:t>
            </a:r>
            <a:r>
              <a:rPr lang="en-US" sz="1200" kern="1200" dirty="0">
                <a:solidFill>
                  <a:schemeClr val="tx1"/>
                </a:solidFill>
                <a:effectLst/>
                <a:latin typeface="+mn-lt"/>
                <a:ea typeface="+mn-ea"/>
                <a:cs typeface="+mn-cs"/>
              </a:rPr>
              <a:t>:  explain the </a:t>
            </a:r>
            <a:r>
              <a:rPr lang="en-US" sz="1200" u="sng" kern="1200" dirty="0">
                <a:solidFill>
                  <a:schemeClr val="tx1"/>
                </a:solidFill>
                <a:effectLst/>
                <a:latin typeface="+mn-lt"/>
                <a:ea typeface="+mn-ea"/>
                <a:cs typeface="+mn-cs"/>
              </a:rPr>
              <a:t>new theories that will integrate within person dynamics with between person dynamics</a:t>
            </a:r>
          </a:p>
          <a:p>
            <a:r>
              <a:rPr lang="en-US" sz="1200" b="1" kern="1200" dirty="0">
                <a:solidFill>
                  <a:schemeClr val="tx1"/>
                </a:solidFill>
                <a:effectLst/>
                <a:latin typeface="+mn-lt"/>
                <a:ea typeface="+mn-ea"/>
                <a:cs typeface="+mn-cs"/>
              </a:rPr>
              <a:t>Multiscale modeling</a:t>
            </a:r>
            <a:r>
              <a:rPr lang="en-US" sz="1200" kern="1200" dirty="0">
                <a:solidFill>
                  <a:schemeClr val="tx1"/>
                </a:solidFill>
                <a:effectLst/>
                <a:latin typeface="+mn-lt"/>
                <a:ea typeface="+mn-ea"/>
                <a:cs typeface="+mn-cs"/>
              </a:rPr>
              <a:t>:  explain how the math will address </a:t>
            </a:r>
            <a:r>
              <a:rPr lang="en-US" sz="1200" u="sng" kern="1200" dirty="0">
                <a:solidFill>
                  <a:schemeClr val="tx1"/>
                </a:solidFill>
                <a:effectLst/>
                <a:latin typeface="+mn-lt"/>
                <a:ea typeface="+mn-ea"/>
                <a:cs typeface="+mn-cs"/>
              </a:rPr>
              <a:t>methodological challenges </a:t>
            </a:r>
            <a:r>
              <a:rPr lang="en-US" sz="1200" kern="1200" dirty="0">
                <a:solidFill>
                  <a:schemeClr val="tx1"/>
                </a:solidFill>
                <a:effectLst/>
                <a:latin typeface="+mn-lt"/>
                <a:ea typeface="+mn-ea"/>
                <a:cs typeface="+mn-cs"/>
              </a:rPr>
              <a:t>(e.g.: crossing scales, sparse data, uncertainty, modularity, spatiotemporal simulation challenges, etc.). We develop coarse grained justification for the subcellular element models of platelets, red blood cells and fibrin network.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Medical simulation</a:t>
            </a:r>
            <a:r>
              <a:rPr lang="en-US" sz="1200" kern="1200" dirty="0">
                <a:solidFill>
                  <a:schemeClr val="tx1"/>
                </a:solidFill>
                <a:effectLst/>
                <a:latin typeface="+mn-lt"/>
                <a:ea typeface="+mn-ea"/>
                <a:cs typeface="+mn-cs"/>
              </a:rPr>
              <a:t>:  explain the </a:t>
            </a:r>
            <a:r>
              <a:rPr lang="en-US" sz="1200" u="sng" kern="1200" dirty="0">
                <a:solidFill>
                  <a:schemeClr val="tx1"/>
                </a:solidFill>
                <a:effectLst/>
                <a:latin typeface="+mn-lt"/>
                <a:ea typeface="+mn-ea"/>
                <a:cs typeface="+mn-cs"/>
              </a:rPr>
              <a:t>math challenges </a:t>
            </a:r>
            <a:r>
              <a:rPr lang="en-US" sz="1200" kern="1200" dirty="0">
                <a:solidFill>
                  <a:schemeClr val="tx1"/>
                </a:solidFill>
                <a:effectLst/>
                <a:latin typeface="+mn-lt"/>
                <a:ea typeface="+mn-ea"/>
                <a:cs typeface="+mn-cs"/>
              </a:rPr>
              <a:t>being overcome. </a:t>
            </a:r>
            <a:r>
              <a:rPr lang="en-US" sz="1200" b="0" kern="1200" dirty="0">
                <a:solidFill>
                  <a:schemeClr val="tx1"/>
                </a:solidFill>
                <a:effectLst/>
                <a:latin typeface="+mn-lt"/>
                <a:ea typeface="+mn-ea"/>
                <a:cs typeface="+mn-cs"/>
              </a:rPr>
              <a:t>We were able to couple subcellular element representations for cells with particle representations of the blood flow and molecular signaling </a:t>
            </a:r>
            <a:r>
              <a:rPr lang="en-US" sz="1200" b="0" kern="1200" dirty="0" err="1">
                <a:solidFill>
                  <a:schemeClr val="tx1"/>
                </a:solidFill>
                <a:effectLst/>
                <a:latin typeface="+mn-lt"/>
                <a:ea typeface="+mn-ea"/>
                <a:cs typeface="+mn-cs"/>
              </a:rPr>
              <a:t>submodels</a:t>
            </a:r>
            <a:r>
              <a:rPr lang="en-US" sz="1200" b="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e.g. collision dynamics, cloth dynamics, haptics,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Analysis</a:t>
            </a:r>
            <a:r>
              <a:rPr lang="en-US" sz="1200" kern="1200" dirty="0">
                <a:solidFill>
                  <a:schemeClr val="tx1"/>
                </a:solidFill>
                <a:effectLst/>
                <a:latin typeface="+mn-lt"/>
                <a:ea typeface="+mn-ea"/>
                <a:cs typeface="+mn-cs"/>
              </a:rPr>
              <a:t>:  explain how </a:t>
            </a:r>
            <a:r>
              <a:rPr lang="en-US" sz="1200" u="sng" kern="1200" dirty="0">
                <a:solidFill>
                  <a:schemeClr val="tx1"/>
                </a:solidFill>
                <a:effectLst/>
                <a:latin typeface="+mn-lt"/>
                <a:ea typeface="+mn-ea"/>
                <a:cs typeface="+mn-cs"/>
              </a:rPr>
              <a:t>new statistical approaches </a:t>
            </a:r>
            <a:r>
              <a:rPr lang="en-US" sz="1200" kern="1200" dirty="0">
                <a:solidFill>
                  <a:schemeClr val="tx1"/>
                </a:solidFill>
                <a:effectLst/>
                <a:latin typeface="+mn-lt"/>
                <a:ea typeface="+mn-ea"/>
                <a:cs typeface="+mn-cs"/>
              </a:rPr>
              <a:t>will provide mechanistic understanding of the system. </a:t>
            </a:r>
            <a:r>
              <a:rPr lang="en-US" sz="1200" dirty="0"/>
              <a:t>All developed models were analyzed using sensitivity analysis and uncertainty quantification methods to demonstrate their robustness and predictive abilities.</a:t>
            </a:r>
            <a:endParaRPr lang="en-US" sz="1200" b="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dirty="0"/>
              <a:t>PI name, email:  Mark Alber, malber@ucr.edu</a:t>
            </a:r>
          </a:p>
        </p:txBody>
      </p:sp>
      <p:sp>
        <p:nvSpPr>
          <p:cNvPr id="4" name="Slide Number Placeholder 3"/>
          <p:cNvSpPr>
            <a:spLocks noGrp="1"/>
          </p:cNvSpPr>
          <p:nvPr>
            <p:ph type="sldNum" sz="quarter" idx="5"/>
          </p:nvPr>
        </p:nvSpPr>
        <p:spPr/>
        <p:txBody>
          <a:bodyPr/>
          <a:lstStyle/>
          <a:p>
            <a:fld id="{5121247D-5C86-4B18-8B46-2B5FA6E0947E}" type="slidenum">
              <a:rPr lang="en-US" smtClean="0"/>
              <a:t>1</a:t>
            </a:fld>
            <a:endParaRPr lang="en-US"/>
          </a:p>
        </p:txBody>
      </p:sp>
    </p:spTree>
    <p:extLst>
      <p:ext uri="{BB962C8B-B14F-4D97-AF65-F5344CB8AC3E}">
        <p14:creationId xmlns:p14="http://schemas.microsoft.com/office/powerpoint/2010/main" val="1881517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67717-1496-4177-8D92-7C8E2D43CB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4447B-AE9B-46D7-B7EC-5E4BD78B03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B040B6-3A84-4205-9B41-82F13DCF2734}"/>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5" name="Footer Placeholder 4">
            <a:extLst>
              <a:ext uri="{FF2B5EF4-FFF2-40B4-BE49-F238E27FC236}">
                <a16:creationId xmlns:a16="http://schemas.microsoft.com/office/drawing/2014/main" id="{18AB7890-0B25-4709-8D8B-7230D48C63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963BC-921C-4FE1-852B-803174071EA7}"/>
              </a:ext>
            </a:extLst>
          </p:cNvPr>
          <p:cNvSpPr>
            <a:spLocks noGrp="1"/>
          </p:cNvSpPr>
          <p:nvPr>
            <p:ph type="sldNum" sz="quarter" idx="12"/>
          </p:nvPr>
        </p:nvSpPr>
        <p:spPr/>
        <p:txBody>
          <a:bodyPr/>
          <a:lstStyle/>
          <a:p>
            <a:fld id="{E983F42C-7870-467E-B605-F7226AA5127C}" type="slidenum">
              <a:rPr lang="en-US" smtClean="0"/>
              <a:t>‹#›</a:t>
            </a:fld>
            <a:endParaRPr lang="en-US"/>
          </a:p>
        </p:txBody>
      </p:sp>
      <p:pic>
        <p:nvPicPr>
          <p:cNvPr id="11" name="Picture 10">
            <a:extLst>
              <a:ext uri="{FF2B5EF4-FFF2-40B4-BE49-F238E27FC236}">
                <a16:creationId xmlns:a16="http://schemas.microsoft.com/office/drawing/2014/main" id="{5A89B9E2-3767-4ABA-96B6-057440306338}"/>
              </a:ext>
            </a:extLst>
          </p:cNvPr>
          <p:cNvPicPr>
            <a:picLocks noChangeAspect="1"/>
          </p:cNvPicPr>
          <p:nvPr userDrawn="1"/>
        </p:nvPicPr>
        <p:blipFill rotWithShape="1">
          <a:blip r:embed="rId2"/>
          <a:srcRect l="31939" t="70782" r="40981"/>
          <a:stretch/>
        </p:blipFill>
        <p:spPr>
          <a:xfrm>
            <a:off x="231423" y="120474"/>
            <a:ext cx="3084690" cy="2003778"/>
          </a:xfrm>
          <a:prstGeom prst="rect">
            <a:avLst/>
          </a:prstGeom>
        </p:spPr>
      </p:pic>
      <p:pic>
        <p:nvPicPr>
          <p:cNvPr id="12" name="Picture 11">
            <a:extLst>
              <a:ext uri="{FF2B5EF4-FFF2-40B4-BE49-F238E27FC236}">
                <a16:creationId xmlns:a16="http://schemas.microsoft.com/office/drawing/2014/main" id="{DDD0C1AA-18F7-4B6D-948D-9BBA3D86C7C3}"/>
              </a:ext>
            </a:extLst>
          </p:cNvPr>
          <p:cNvPicPr>
            <a:picLocks noChangeAspect="1"/>
          </p:cNvPicPr>
          <p:nvPr userDrawn="1"/>
        </p:nvPicPr>
        <p:blipFill rotWithShape="1">
          <a:blip r:embed="rId3"/>
          <a:srcRect l="42469" t="8439" r="46828" b="83660"/>
          <a:stretch/>
        </p:blipFill>
        <p:spPr>
          <a:xfrm>
            <a:off x="3764843" y="640644"/>
            <a:ext cx="1219201" cy="541867"/>
          </a:xfrm>
          <a:prstGeom prst="rect">
            <a:avLst/>
          </a:prstGeom>
        </p:spPr>
      </p:pic>
      <p:pic>
        <p:nvPicPr>
          <p:cNvPr id="13" name="Picture 12">
            <a:extLst>
              <a:ext uri="{FF2B5EF4-FFF2-40B4-BE49-F238E27FC236}">
                <a16:creationId xmlns:a16="http://schemas.microsoft.com/office/drawing/2014/main" id="{82140BB4-AAAC-49DA-A944-72CEDA75FB1C}"/>
              </a:ext>
            </a:extLst>
          </p:cNvPr>
          <p:cNvPicPr>
            <a:picLocks noChangeAspect="1"/>
          </p:cNvPicPr>
          <p:nvPr userDrawn="1"/>
        </p:nvPicPr>
        <p:blipFill rotWithShape="1">
          <a:blip r:embed="rId3"/>
          <a:srcRect l="42469" t="8439" r="46828" b="83660"/>
          <a:stretch/>
        </p:blipFill>
        <p:spPr>
          <a:xfrm>
            <a:off x="5492043" y="640644"/>
            <a:ext cx="1219201" cy="541867"/>
          </a:xfrm>
          <a:prstGeom prst="rect">
            <a:avLst/>
          </a:prstGeom>
        </p:spPr>
      </p:pic>
      <p:pic>
        <p:nvPicPr>
          <p:cNvPr id="14" name="Picture 13">
            <a:extLst>
              <a:ext uri="{FF2B5EF4-FFF2-40B4-BE49-F238E27FC236}">
                <a16:creationId xmlns:a16="http://schemas.microsoft.com/office/drawing/2014/main" id="{FFD526E7-D5E9-4584-A70B-CA57609675A0}"/>
              </a:ext>
            </a:extLst>
          </p:cNvPr>
          <p:cNvPicPr>
            <a:picLocks noChangeAspect="1"/>
          </p:cNvPicPr>
          <p:nvPr userDrawn="1"/>
        </p:nvPicPr>
        <p:blipFill rotWithShape="1">
          <a:blip r:embed="rId3"/>
          <a:srcRect l="42469" t="8439" r="46828" b="83660"/>
          <a:stretch/>
        </p:blipFill>
        <p:spPr>
          <a:xfrm>
            <a:off x="5796843" y="640644"/>
            <a:ext cx="1219201" cy="541867"/>
          </a:xfrm>
          <a:prstGeom prst="rect">
            <a:avLst/>
          </a:prstGeom>
        </p:spPr>
      </p:pic>
      <p:pic>
        <p:nvPicPr>
          <p:cNvPr id="15" name="Picture 14">
            <a:extLst>
              <a:ext uri="{FF2B5EF4-FFF2-40B4-BE49-F238E27FC236}">
                <a16:creationId xmlns:a16="http://schemas.microsoft.com/office/drawing/2014/main" id="{AB82D969-B668-45A6-B5A4-598D2ED102A0}"/>
              </a:ext>
            </a:extLst>
          </p:cNvPr>
          <p:cNvPicPr>
            <a:picLocks noChangeAspect="1"/>
          </p:cNvPicPr>
          <p:nvPr userDrawn="1"/>
        </p:nvPicPr>
        <p:blipFill rotWithShape="1">
          <a:blip r:embed="rId3"/>
          <a:srcRect l="42469" t="8439" r="46828" b="83660"/>
          <a:stretch/>
        </p:blipFill>
        <p:spPr>
          <a:xfrm>
            <a:off x="7281332" y="640644"/>
            <a:ext cx="1219201" cy="541867"/>
          </a:xfrm>
          <a:prstGeom prst="rect">
            <a:avLst/>
          </a:prstGeom>
        </p:spPr>
      </p:pic>
      <p:pic>
        <p:nvPicPr>
          <p:cNvPr id="16" name="Picture 15">
            <a:extLst>
              <a:ext uri="{FF2B5EF4-FFF2-40B4-BE49-F238E27FC236}">
                <a16:creationId xmlns:a16="http://schemas.microsoft.com/office/drawing/2014/main" id="{F4B52DCA-4E23-4339-B6B5-0A8DCCD1975F}"/>
              </a:ext>
            </a:extLst>
          </p:cNvPr>
          <p:cNvPicPr>
            <a:picLocks noChangeAspect="1"/>
          </p:cNvPicPr>
          <p:nvPr userDrawn="1"/>
        </p:nvPicPr>
        <p:blipFill rotWithShape="1">
          <a:blip r:embed="rId3"/>
          <a:srcRect l="42469" t="8439" r="46828" b="83660"/>
          <a:stretch/>
        </p:blipFill>
        <p:spPr>
          <a:xfrm>
            <a:off x="8500533" y="640644"/>
            <a:ext cx="1219201" cy="541867"/>
          </a:xfrm>
          <a:prstGeom prst="rect">
            <a:avLst/>
          </a:prstGeom>
        </p:spPr>
      </p:pic>
      <p:pic>
        <p:nvPicPr>
          <p:cNvPr id="17" name="Picture 16">
            <a:extLst>
              <a:ext uri="{FF2B5EF4-FFF2-40B4-BE49-F238E27FC236}">
                <a16:creationId xmlns:a16="http://schemas.microsoft.com/office/drawing/2014/main" id="{C6CE021F-922F-413E-9275-C5C5A26D676A}"/>
              </a:ext>
            </a:extLst>
          </p:cNvPr>
          <p:cNvPicPr>
            <a:picLocks noChangeAspect="1"/>
          </p:cNvPicPr>
          <p:nvPr userDrawn="1"/>
        </p:nvPicPr>
        <p:blipFill rotWithShape="1">
          <a:blip r:embed="rId3"/>
          <a:srcRect l="42469" t="8439" r="46828" b="83660"/>
          <a:stretch/>
        </p:blipFill>
        <p:spPr>
          <a:xfrm>
            <a:off x="10120490" y="640644"/>
            <a:ext cx="1219201" cy="541867"/>
          </a:xfrm>
          <a:prstGeom prst="rect">
            <a:avLst/>
          </a:prstGeom>
        </p:spPr>
      </p:pic>
    </p:spTree>
    <p:extLst>
      <p:ext uri="{BB962C8B-B14F-4D97-AF65-F5344CB8AC3E}">
        <p14:creationId xmlns:p14="http://schemas.microsoft.com/office/powerpoint/2010/main" val="26483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67E65-26BB-44E4-B505-FD5FF951B8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A2B483-7C58-4A56-A06A-901FF130765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F5879-E68E-4C30-8EB5-0D8E925B291D}"/>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5" name="Footer Placeholder 4">
            <a:extLst>
              <a:ext uri="{FF2B5EF4-FFF2-40B4-BE49-F238E27FC236}">
                <a16:creationId xmlns:a16="http://schemas.microsoft.com/office/drawing/2014/main" id="{B93E4EAA-8018-4EA9-BEB5-7AA707E64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8F626-D5AA-4BFD-8CAA-8D7EB7E7182B}"/>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81855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269C6-82F5-43DB-A279-C6776671E0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42516D-1187-4E87-BCCF-2135E13A92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CFF842-EE17-4E32-8BC0-49E4F6F2BF57}"/>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5" name="Footer Placeholder 4">
            <a:extLst>
              <a:ext uri="{FF2B5EF4-FFF2-40B4-BE49-F238E27FC236}">
                <a16:creationId xmlns:a16="http://schemas.microsoft.com/office/drawing/2014/main" id="{60825791-924E-484D-BF3B-970DC186C0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1907A-C84D-4E51-8727-0E26CF62666C}"/>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590747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6A7E-337E-4A5F-BC16-9693585479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08B992-9332-4A7A-BDAA-2007297D28E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B6C89D-FEF8-4AAE-A0BE-8E2ACD42DF1F}"/>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5" name="Footer Placeholder 4">
            <a:extLst>
              <a:ext uri="{FF2B5EF4-FFF2-40B4-BE49-F238E27FC236}">
                <a16:creationId xmlns:a16="http://schemas.microsoft.com/office/drawing/2014/main" id="{2F26291B-3AA0-4B23-8B81-21BA0A3CCF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46E438-9102-42BC-BB2A-316343AA99B9}"/>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5441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AF28-B45F-47E9-8DA3-EE34F7E81E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8CB2D7-0796-4A54-9643-5E20C181B1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8EA771C-91D6-4262-B7AA-DB5481BD61C3}"/>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5" name="Footer Placeholder 4">
            <a:extLst>
              <a:ext uri="{FF2B5EF4-FFF2-40B4-BE49-F238E27FC236}">
                <a16:creationId xmlns:a16="http://schemas.microsoft.com/office/drawing/2014/main" id="{268517C1-21C2-464B-8BDD-53B58F54A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2D988-D3B3-4C45-80DE-AD49AAE9008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1141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E9BF-2CFA-4942-9E60-7600510F59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38DC7B-F726-45E8-B556-A59C74E98B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86D837-1A2C-477B-8A35-16D0B6864B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E2C762-2EF9-4381-844A-B061A5BE082D}"/>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6" name="Footer Placeholder 5">
            <a:extLst>
              <a:ext uri="{FF2B5EF4-FFF2-40B4-BE49-F238E27FC236}">
                <a16:creationId xmlns:a16="http://schemas.microsoft.com/office/drawing/2014/main" id="{0A512821-CF68-4735-8EE5-D711D9C528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5D2B63-FB4D-4E4B-A6B2-DDDD0091FFED}"/>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982398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B0D36-A41F-46CA-A04C-44A0EA6900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A6D811-70B5-4E8C-8BEA-D717A7F23F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5499A0-3A54-4D66-A6F2-C176FAE659A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6DBCC9-F5E2-4467-85C1-B2B0FE6A96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A990A3-928C-4C2C-A5BD-D061C5356E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D6B405-E672-484D-AD34-1155CFAA2E30}"/>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8" name="Footer Placeholder 7">
            <a:extLst>
              <a:ext uri="{FF2B5EF4-FFF2-40B4-BE49-F238E27FC236}">
                <a16:creationId xmlns:a16="http://schemas.microsoft.com/office/drawing/2014/main" id="{BA0492C4-DF97-4990-8C3C-96FC4EA6FC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5955FF-3F64-47A3-A9F0-EFFACD9A9FCE}"/>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15065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D0CEC-CB3C-4481-865D-1E0F4AD186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6A0C66-FB7C-4FE0-956C-EB5ABC43BA1F}"/>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4" name="Footer Placeholder 3">
            <a:extLst>
              <a:ext uri="{FF2B5EF4-FFF2-40B4-BE49-F238E27FC236}">
                <a16:creationId xmlns:a16="http://schemas.microsoft.com/office/drawing/2014/main" id="{6E4DBC70-FABD-434B-8C13-44FB078451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142861-B31C-414D-B618-A5D1BB869697}"/>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04558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9C44DA-8976-41AF-86E2-D8A7C712585C}"/>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3" name="Footer Placeholder 2">
            <a:extLst>
              <a:ext uri="{FF2B5EF4-FFF2-40B4-BE49-F238E27FC236}">
                <a16:creationId xmlns:a16="http://schemas.microsoft.com/office/drawing/2014/main" id="{70C0EB54-F514-4055-860A-940C9B47FB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1BF97B-71E2-45D5-A581-43A6DC9B2B33}"/>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4583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9521-45E5-4D3A-89D1-CDFFC4A9BA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94B8FB-F03C-472E-8565-01AF64860E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FA92F0-B5E3-4503-9912-28F098163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F92D92-9109-45AD-A53E-A89F2E753C8A}"/>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6" name="Footer Placeholder 5">
            <a:extLst>
              <a:ext uri="{FF2B5EF4-FFF2-40B4-BE49-F238E27FC236}">
                <a16:creationId xmlns:a16="http://schemas.microsoft.com/office/drawing/2014/main" id="{76607DA3-F2E0-46E8-BCF0-82E7DBC39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0201A6-7FE1-4C38-ADC3-19F7D4D583A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79312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9DC5-85DA-47FD-8B9C-C609F37DCF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ADC986-1787-448B-A48C-5E62ED213D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D0B9D2-1E95-4A27-93D7-C96B99E4AC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FD146D-FD61-48E8-9007-422088CB9F85}"/>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6" name="Footer Placeholder 5">
            <a:extLst>
              <a:ext uri="{FF2B5EF4-FFF2-40B4-BE49-F238E27FC236}">
                <a16:creationId xmlns:a16="http://schemas.microsoft.com/office/drawing/2014/main" id="{980BA4FD-7853-4957-B967-10E7BBF799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62EC38-8859-4802-BDEF-67AC724A68F2}"/>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36603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6BB593-AD17-4F89-9EC2-8BCDD6706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236CA9-F31E-416C-9514-EDE35F3EAC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1F35B-4B18-44E0-ACEC-7F38C43D60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A29A7-C6A7-4516-A0B8-880E757F7B93}" type="datetimeFigureOut">
              <a:rPr lang="en-US" smtClean="0"/>
              <a:t>2/25/2019</a:t>
            </a:fld>
            <a:endParaRPr lang="en-US"/>
          </a:p>
        </p:txBody>
      </p:sp>
      <p:sp>
        <p:nvSpPr>
          <p:cNvPr id="5" name="Footer Placeholder 4">
            <a:extLst>
              <a:ext uri="{FF2B5EF4-FFF2-40B4-BE49-F238E27FC236}">
                <a16:creationId xmlns:a16="http://schemas.microsoft.com/office/drawing/2014/main" id="{3F081CE3-17E5-4DA4-A9AD-EA6967A2E6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DE6DBE-007D-4B21-A0C6-284BC38889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83F42C-7870-467E-B605-F7226AA5127C}" type="slidenum">
              <a:rPr lang="en-US" smtClean="0"/>
              <a:t>‹#›</a:t>
            </a:fld>
            <a:endParaRPr lang="en-US"/>
          </a:p>
        </p:txBody>
      </p:sp>
    </p:spTree>
    <p:extLst>
      <p:ext uri="{BB962C8B-B14F-4D97-AF65-F5344CB8AC3E}">
        <p14:creationId xmlns:p14="http://schemas.microsoft.com/office/powerpoint/2010/main" val="1374237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3.jpe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734DF8-83C6-47FE-B4C5-05577529BD88}"/>
              </a:ext>
            </a:extLst>
          </p:cNvPr>
          <p:cNvPicPr>
            <a:picLocks noChangeAspect="1"/>
          </p:cNvPicPr>
          <p:nvPr/>
        </p:nvPicPr>
        <p:blipFill rotWithShape="1">
          <a:blip r:embed="rId5"/>
          <a:srcRect l="33280" t="70782" r="40981" b="6720"/>
          <a:stretch/>
        </p:blipFill>
        <p:spPr>
          <a:xfrm>
            <a:off x="8338798" y="-18767"/>
            <a:ext cx="3900309" cy="1907821"/>
          </a:xfrm>
          <a:prstGeom prst="rect">
            <a:avLst/>
          </a:prstGeom>
        </p:spPr>
      </p:pic>
      <p:pic>
        <p:nvPicPr>
          <p:cNvPr id="5" name="Picture 4">
            <a:extLst>
              <a:ext uri="{FF2B5EF4-FFF2-40B4-BE49-F238E27FC236}">
                <a16:creationId xmlns:a16="http://schemas.microsoft.com/office/drawing/2014/main" id="{EE1AD5D9-D40A-4973-91F9-9E8DDA7DE05F}"/>
              </a:ext>
            </a:extLst>
          </p:cNvPr>
          <p:cNvPicPr>
            <a:picLocks noChangeAspect="1"/>
          </p:cNvPicPr>
          <p:nvPr/>
        </p:nvPicPr>
        <p:blipFill rotWithShape="1">
          <a:blip r:embed="rId6"/>
          <a:srcRect l="42469" t="8439" r="46828" b="83660"/>
          <a:stretch/>
        </p:blipFill>
        <p:spPr>
          <a:xfrm>
            <a:off x="20157" y="-4"/>
            <a:ext cx="1219201" cy="541867"/>
          </a:xfrm>
          <a:prstGeom prst="rect">
            <a:avLst/>
          </a:prstGeom>
        </p:spPr>
      </p:pic>
      <p:pic>
        <p:nvPicPr>
          <p:cNvPr id="6" name="Picture 5">
            <a:extLst>
              <a:ext uri="{FF2B5EF4-FFF2-40B4-BE49-F238E27FC236}">
                <a16:creationId xmlns:a16="http://schemas.microsoft.com/office/drawing/2014/main" id="{78823FB5-D3C0-4506-91E8-8CC5C8B880D1}"/>
              </a:ext>
            </a:extLst>
          </p:cNvPr>
          <p:cNvPicPr>
            <a:picLocks noChangeAspect="1"/>
          </p:cNvPicPr>
          <p:nvPr/>
        </p:nvPicPr>
        <p:blipFill rotWithShape="1">
          <a:blip r:embed="rId6"/>
          <a:srcRect l="42469" t="8439" r="46828" b="83660"/>
          <a:stretch/>
        </p:blipFill>
        <p:spPr>
          <a:xfrm>
            <a:off x="1239358" y="-1"/>
            <a:ext cx="1219201" cy="541867"/>
          </a:xfrm>
          <a:prstGeom prst="rect">
            <a:avLst/>
          </a:prstGeom>
        </p:spPr>
      </p:pic>
      <p:pic>
        <p:nvPicPr>
          <p:cNvPr id="12" name="Picture 11">
            <a:extLst>
              <a:ext uri="{FF2B5EF4-FFF2-40B4-BE49-F238E27FC236}">
                <a16:creationId xmlns:a16="http://schemas.microsoft.com/office/drawing/2014/main" id="{B5F455D8-BD91-41CB-BD52-58DEC78E9E2C}"/>
              </a:ext>
            </a:extLst>
          </p:cNvPr>
          <p:cNvPicPr>
            <a:picLocks noChangeAspect="1"/>
          </p:cNvPicPr>
          <p:nvPr/>
        </p:nvPicPr>
        <p:blipFill rotWithShape="1">
          <a:blip r:embed="rId6"/>
          <a:srcRect l="42469" t="8439" r="46828" b="83660"/>
          <a:stretch/>
        </p:blipFill>
        <p:spPr>
          <a:xfrm>
            <a:off x="2458559" y="-2"/>
            <a:ext cx="1219201" cy="541867"/>
          </a:xfrm>
          <a:prstGeom prst="rect">
            <a:avLst/>
          </a:prstGeom>
        </p:spPr>
      </p:pic>
      <p:pic>
        <p:nvPicPr>
          <p:cNvPr id="14" name="Picture 13">
            <a:extLst>
              <a:ext uri="{FF2B5EF4-FFF2-40B4-BE49-F238E27FC236}">
                <a16:creationId xmlns:a16="http://schemas.microsoft.com/office/drawing/2014/main" id="{9EA66F87-12BC-41AB-A68B-64B6B4F61193}"/>
              </a:ext>
            </a:extLst>
          </p:cNvPr>
          <p:cNvPicPr>
            <a:picLocks noChangeAspect="1"/>
          </p:cNvPicPr>
          <p:nvPr/>
        </p:nvPicPr>
        <p:blipFill rotWithShape="1">
          <a:blip r:embed="rId6"/>
          <a:srcRect l="42469" t="8439" r="46828" b="83660"/>
          <a:stretch/>
        </p:blipFill>
        <p:spPr>
          <a:xfrm>
            <a:off x="3677760" y="-3"/>
            <a:ext cx="1219201" cy="541867"/>
          </a:xfrm>
          <a:prstGeom prst="rect">
            <a:avLst/>
          </a:prstGeom>
        </p:spPr>
      </p:pic>
      <p:pic>
        <p:nvPicPr>
          <p:cNvPr id="17" name="Picture 16">
            <a:extLst>
              <a:ext uri="{FF2B5EF4-FFF2-40B4-BE49-F238E27FC236}">
                <a16:creationId xmlns:a16="http://schemas.microsoft.com/office/drawing/2014/main" id="{D8B4C836-68CC-489A-9D4A-72406E4C54CE}"/>
              </a:ext>
            </a:extLst>
          </p:cNvPr>
          <p:cNvPicPr>
            <a:picLocks noChangeAspect="1"/>
          </p:cNvPicPr>
          <p:nvPr/>
        </p:nvPicPr>
        <p:blipFill rotWithShape="1">
          <a:blip r:embed="rId6"/>
          <a:srcRect l="42469" t="8439" r="46828" b="83660"/>
          <a:stretch/>
        </p:blipFill>
        <p:spPr>
          <a:xfrm>
            <a:off x="4896961" y="-4846"/>
            <a:ext cx="1391656" cy="541867"/>
          </a:xfrm>
          <a:prstGeom prst="rect">
            <a:avLst/>
          </a:prstGeom>
        </p:spPr>
      </p:pic>
      <p:sp>
        <p:nvSpPr>
          <p:cNvPr id="7" name="TextBox 6">
            <a:extLst>
              <a:ext uri="{FF2B5EF4-FFF2-40B4-BE49-F238E27FC236}">
                <a16:creationId xmlns:a16="http://schemas.microsoft.com/office/drawing/2014/main" id="{EB9B81F7-3220-4822-93BA-9AB368C34FBD}"/>
              </a:ext>
            </a:extLst>
          </p:cNvPr>
          <p:cNvSpPr txBox="1"/>
          <p:nvPr/>
        </p:nvSpPr>
        <p:spPr>
          <a:xfrm>
            <a:off x="75864" y="-57079"/>
            <a:ext cx="6427350" cy="646331"/>
          </a:xfrm>
          <a:prstGeom prst="rect">
            <a:avLst/>
          </a:prstGeom>
          <a:noFill/>
        </p:spPr>
        <p:txBody>
          <a:bodyPr wrap="square" rtlCol="0">
            <a:spAutoFit/>
          </a:bodyPr>
          <a:lstStyle/>
          <a:p>
            <a:r>
              <a:rPr lang="en-US" b="1" dirty="0">
                <a:solidFill>
                  <a:srgbClr val="0070C0"/>
                </a:solidFill>
              </a:rPr>
              <a:t>Multiscale modeling and empirical study of a mechanism </a:t>
            </a:r>
          </a:p>
          <a:p>
            <a:r>
              <a:rPr lang="en-US" b="1" dirty="0">
                <a:solidFill>
                  <a:srgbClr val="0070C0"/>
                </a:solidFill>
              </a:rPr>
              <a:t>limiting blood clot growth</a:t>
            </a:r>
            <a:endParaRPr lang="en-US" sz="2000" b="1" dirty="0">
              <a:solidFill>
                <a:srgbClr val="0070C0"/>
              </a:solidFill>
            </a:endParaRPr>
          </a:p>
        </p:txBody>
      </p:sp>
      <p:sp>
        <p:nvSpPr>
          <p:cNvPr id="8" name="TextBox 7">
            <a:extLst>
              <a:ext uri="{FF2B5EF4-FFF2-40B4-BE49-F238E27FC236}">
                <a16:creationId xmlns:a16="http://schemas.microsoft.com/office/drawing/2014/main" id="{E65498B5-74FA-4354-A9FA-523536215906}"/>
              </a:ext>
            </a:extLst>
          </p:cNvPr>
          <p:cNvSpPr txBox="1"/>
          <p:nvPr/>
        </p:nvSpPr>
        <p:spPr>
          <a:xfrm>
            <a:off x="8268927" y="66032"/>
            <a:ext cx="3879624" cy="2077492"/>
          </a:xfrm>
          <a:prstGeom prst="rect">
            <a:avLst/>
          </a:prstGeom>
          <a:noFill/>
        </p:spPr>
        <p:txBody>
          <a:bodyPr wrap="square" rtlCol="0">
            <a:spAutoFit/>
          </a:bodyPr>
          <a:lstStyle/>
          <a:p>
            <a:r>
              <a:rPr lang="en-US" sz="1500" b="1" dirty="0">
                <a:solidFill>
                  <a:schemeClr val="bg1"/>
                </a:solidFill>
              </a:rPr>
              <a:t>NIH UO1 HL116330</a:t>
            </a:r>
          </a:p>
          <a:p>
            <a:endParaRPr lang="en-US" sz="1500" b="1" dirty="0">
              <a:solidFill>
                <a:schemeClr val="bg1"/>
              </a:solidFill>
            </a:endParaRPr>
          </a:p>
          <a:p>
            <a:r>
              <a:rPr lang="en-US" sz="1200" b="1" dirty="0">
                <a:solidFill>
                  <a:schemeClr val="bg1"/>
                </a:solidFill>
              </a:rPr>
              <a:t>Mark Alber</a:t>
            </a:r>
            <a:r>
              <a:rPr lang="en-US" sz="1200" b="1" baseline="30000" dirty="0">
                <a:solidFill>
                  <a:schemeClr val="bg1"/>
                </a:solidFill>
                <a:cs typeface="Calibri" panose="020F0502020204030204" pitchFamily="34" charset="0"/>
              </a:rPr>
              <a:t>1</a:t>
            </a:r>
            <a:r>
              <a:rPr lang="en-US" sz="1200" b="1" dirty="0">
                <a:solidFill>
                  <a:schemeClr val="bg1"/>
                </a:solidFill>
              </a:rPr>
              <a:t> &amp; John Weisel</a:t>
            </a:r>
            <a:r>
              <a:rPr lang="en-US" sz="1200" b="1" baseline="30000" dirty="0">
                <a:solidFill>
                  <a:schemeClr val="bg1"/>
                </a:solidFill>
                <a:cs typeface="Calibri" panose="020F0502020204030204" pitchFamily="34" charset="0"/>
              </a:rPr>
              <a:t>2</a:t>
            </a:r>
            <a:endParaRPr lang="en-US" sz="1200" b="1" dirty="0">
              <a:solidFill>
                <a:schemeClr val="bg1"/>
              </a:solidFill>
            </a:endParaRPr>
          </a:p>
          <a:p>
            <a:pPr marL="228600" indent="-228600">
              <a:buAutoNum type="arabicPeriod"/>
            </a:pPr>
            <a:r>
              <a:rPr lang="en-US" sz="1200" b="1" dirty="0">
                <a:solidFill>
                  <a:schemeClr val="bg1"/>
                </a:solidFill>
                <a:cs typeface="Calibri" panose="020F0502020204030204" pitchFamily="34" charset="0"/>
              </a:rPr>
              <a:t>Department of Mathematics, </a:t>
            </a:r>
          </a:p>
          <a:p>
            <a:r>
              <a:rPr lang="en-US" sz="1200" b="1" dirty="0">
                <a:solidFill>
                  <a:schemeClr val="bg1"/>
                </a:solidFill>
                <a:cs typeface="Calibri" panose="020F0502020204030204" pitchFamily="34" charset="0"/>
              </a:rPr>
              <a:t>Center for Quantitative Modeling in Biology, University of California, Riverside, CA</a:t>
            </a:r>
          </a:p>
          <a:p>
            <a:r>
              <a:rPr lang="en-US" sz="1200" b="1" dirty="0">
                <a:solidFill>
                  <a:schemeClr val="bg1"/>
                </a:solidFill>
                <a:cs typeface="Calibri" panose="020F0502020204030204" pitchFamily="34" charset="0"/>
              </a:rPr>
              <a:t>2. Department of Cell and Developmental </a:t>
            </a:r>
          </a:p>
          <a:p>
            <a:r>
              <a:rPr lang="en-US" sz="1200" b="1" dirty="0">
                <a:solidFill>
                  <a:schemeClr val="bg1"/>
                </a:solidFill>
                <a:cs typeface="Calibri" panose="020F0502020204030204" pitchFamily="34" charset="0"/>
              </a:rPr>
              <a:t>Biology, University of Pennsylvania School of Medicine, Philadelphia, PA</a:t>
            </a:r>
          </a:p>
          <a:p>
            <a:endParaRPr lang="en-US" sz="1500" dirty="0"/>
          </a:p>
        </p:txBody>
      </p:sp>
      <p:sp>
        <p:nvSpPr>
          <p:cNvPr id="9" name="TextBox 8">
            <a:extLst>
              <a:ext uri="{FF2B5EF4-FFF2-40B4-BE49-F238E27FC236}">
                <a16:creationId xmlns:a16="http://schemas.microsoft.com/office/drawing/2014/main" id="{AC7D79D5-4CE2-47B6-836E-C505384A5CE4}"/>
              </a:ext>
            </a:extLst>
          </p:cNvPr>
          <p:cNvSpPr txBox="1"/>
          <p:nvPr/>
        </p:nvSpPr>
        <p:spPr>
          <a:xfrm>
            <a:off x="26180" y="641485"/>
            <a:ext cx="8078420" cy="6801862"/>
          </a:xfrm>
          <a:prstGeom prst="rect">
            <a:avLst/>
          </a:prstGeom>
          <a:noFill/>
        </p:spPr>
        <p:txBody>
          <a:bodyPr wrap="square" rtlCol="0">
            <a:spAutoFit/>
          </a:bodyPr>
          <a:lstStyle/>
          <a:p>
            <a:pPr algn="just"/>
            <a:r>
              <a:rPr lang="en-US" sz="1600" b="1" dirty="0"/>
              <a:t>1. Multiphase Embolization Model. </a:t>
            </a:r>
            <a:r>
              <a:rPr lang="en-US" sz="1600" dirty="0"/>
              <a:t>Self interaction between clot components including activated and partially platelet's, fibrin network and plasma, is modelled by a system of partial differential equations (PDE’s). The model is used to predict the risk and underlying cause of embolization with regard to clot composition, internal structure and varying shear flows (see Figure 1). </a:t>
            </a:r>
            <a:endParaRPr lang="en-US" sz="1600" b="1" dirty="0"/>
          </a:p>
          <a:p>
            <a:pPr algn="just"/>
            <a:r>
              <a:rPr lang="en-US" sz="1600" b="1" dirty="0"/>
              <a:t>2. Multiscale Model of Fibrin Network Deformation. </a:t>
            </a:r>
            <a:r>
              <a:rPr lang="en-US" sz="1600" dirty="0"/>
              <a:t>Fibrin, the primary blood clot component, is modeled as a 3D network using a coarse grained subcellular element method to investigate novel structural mechanism of fibrin clots’ mechanical response to external loads based on nascent cohesive interactions between individual fibrin fibers (see Figure 2).</a:t>
            </a:r>
          </a:p>
          <a:p>
            <a:pPr algn="just"/>
            <a:endParaRPr lang="en-US" sz="1600" b="1" dirty="0"/>
          </a:p>
          <a:p>
            <a:pPr algn="just"/>
            <a:r>
              <a:rPr lang="en-US" sz="1600" b="1" dirty="0"/>
              <a:t>3. Multiscale Data and Predictions. 1. </a:t>
            </a:r>
            <a:r>
              <a:rPr lang="en-US" sz="1600" dirty="0"/>
              <a:t>Experimental data includes relevant flow conditions as well as accurate clot permeability and hydrodynamic force measurements. This allows for patient specific model simulations to determine clot mechanical stability and embolization risk. 2. Experimental data includes microscopic clot structural data and individual fiber mechanical properties which are used to calibrate models. Model predictions are validated using macroscopic </a:t>
            </a:r>
            <a:r>
              <a:rPr lang="en-US" sz="1600"/>
              <a:t>experimentaly </a:t>
            </a:r>
            <a:r>
              <a:rPr lang="en-US" sz="1600" dirty="0"/>
              <a:t>obtained stress-strain curves as well as average levels of fiber alignment and density. </a:t>
            </a:r>
          </a:p>
          <a:p>
            <a:pPr algn="just"/>
            <a:endParaRPr lang="en-US" sz="1600" b="1" dirty="0"/>
          </a:p>
          <a:p>
            <a:pPr algn="just"/>
            <a:r>
              <a:rPr lang="en-US" sz="1600" b="1" dirty="0"/>
              <a:t>4. Practical outcomes:</a:t>
            </a:r>
            <a:r>
              <a:rPr lang="en-US" sz="1600" dirty="0"/>
              <a:t> Development of novel types of blood thinners to inhibit fibrin-fibrin interactions and fiber polymerization. Model will also lead to more accurate risk evaluation of clot rupture and embolization in specific patients. </a:t>
            </a:r>
            <a:endParaRPr lang="en-US" sz="1600" b="1" dirty="0"/>
          </a:p>
          <a:p>
            <a:pPr algn="just"/>
            <a:r>
              <a:rPr lang="en-US" sz="1600" b="1" dirty="0"/>
              <a:t>End Users: </a:t>
            </a:r>
            <a:r>
              <a:rPr lang="en-US" sz="1600" dirty="0"/>
              <a:t>Biomedical Researchers will use combination of tests on blood clot formation and deformation in  microfluidic devices with computational modeling platform. This effort will include research labs and groups who design different clotting drugs based on targeting specific pieces of the clotting cascade.</a:t>
            </a:r>
          </a:p>
          <a:p>
            <a:endParaRPr lang="en-US" sz="2000" b="1" u="sng" dirty="0"/>
          </a:p>
        </p:txBody>
      </p:sp>
      <p:pic>
        <p:nvPicPr>
          <p:cNvPr id="13" name="Picture 12" descr="Mark Alber Profile Picture">
            <a:extLst>
              <a:ext uri="{FF2B5EF4-FFF2-40B4-BE49-F238E27FC236}">
                <a16:creationId xmlns:a16="http://schemas.microsoft.com/office/drawing/2014/main" id="{F402A392-3D57-4814-9D18-58381725EC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20270" y="-18767"/>
            <a:ext cx="768268" cy="78558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9E1F7A8B-A1E1-4E1D-9512-F726442A4C2C}"/>
              </a:ext>
            </a:extLst>
          </p:cNvPr>
          <p:cNvPicPr>
            <a:picLocks noChangeAspect="1"/>
          </p:cNvPicPr>
          <p:nvPr/>
        </p:nvPicPr>
        <p:blipFill>
          <a:blip r:embed="rId8"/>
          <a:stretch>
            <a:fillRect/>
          </a:stretch>
        </p:blipFill>
        <p:spPr>
          <a:xfrm>
            <a:off x="11622042" y="-4847"/>
            <a:ext cx="584622" cy="785587"/>
          </a:xfrm>
          <a:prstGeom prst="rect">
            <a:avLst/>
          </a:prstGeom>
        </p:spPr>
      </p:pic>
      <p:pic>
        <p:nvPicPr>
          <p:cNvPr id="16" name="stretch_density15">
            <a:hlinkClick r:id="" action="ppaction://media"/>
            <a:extLst>
              <a:ext uri="{FF2B5EF4-FFF2-40B4-BE49-F238E27FC236}">
                <a16:creationId xmlns:a16="http://schemas.microsoft.com/office/drawing/2014/main" id="{5FB6A0E3-D142-4B4D-9555-59BADB05D630}"/>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8296407" y="3496022"/>
            <a:ext cx="3852144" cy="2362474"/>
          </a:xfrm>
          <a:prstGeom prst="rect">
            <a:avLst/>
          </a:prstGeom>
        </p:spPr>
      </p:pic>
      <p:pic>
        <p:nvPicPr>
          <p:cNvPr id="2" name="Picture 1">
            <a:extLst>
              <a:ext uri="{FF2B5EF4-FFF2-40B4-BE49-F238E27FC236}">
                <a16:creationId xmlns:a16="http://schemas.microsoft.com/office/drawing/2014/main" id="{9BDA583C-A6CA-4506-A689-B4E4C4A0665D}"/>
              </a:ext>
            </a:extLst>
          </p:cNvPr>
          <p:cNvPicPr>
            <a:picLocks noChangeAspect="1"/>
          </p:cNvPicPr>
          <p:nvPr/>
        </p:nvPicPr>
        <p:blipFill>
          <a:blip r:embed="rId10"/>
          <a:stretch>
            <a:fillRect/>
          </a:stretch>
        </p:blipFill>
        <p:spPr>
          <a:xfrm>
            <a:off x="8068717" y="2126942"/>
            <a:ext cx="4079834" cy="1131192"/>
          </a:xfrm>
          <a:prstGeom prst="rect">
            <a:avLst/>
          </a:prstGeom>
        </p:spPr>
      </p:pic>
      <p:sp>
        <p:nvSpPr>
          <p:cNvPr id="3" name="TextBox 2">
            <a:extLst>
              <a:ext uri="{FF2B5EF4-FFF2-40B4-BE49-F238E27FC236}">
                <a16:creationId xmlns:a16="http://schemas.microsoft.com/office/drawing/2014/main" id="{D9C44BF7-CF68-4F84-A9F2-31038B776E2D}"/>
              </a:ext>
            </a:extLst>
          </p:cNvPr>
          <p:cNvSpPr txBox="1"/>
          <p:nvPr/>
        </p:nvSpPr>
        <p:spPr>
          <a:xfrm>
            <a:off x="8389100" y="1947998"/>
            <a:ext cx="3525253" cy="584775"/>
          </a:xfrm>
          <a:prstGeom prst="rect">
            <a:avLst/>
          </a:prstGeom>
          <a:noFill/>
        </p:spPr>
        <p:txBody>
          <a:bodyPr wrap="square" rtlCol="0">
            <a:spAutoFit/>
          </a:bodyPr>
          <a:lstStyle/>
          <a:p>
            <a:r>
              <a:rPr lang="en-US" sz="1600" b="1" dirty="0">
                <a:solidFill>
                  <a:srgbClr val="0070C0"/>
                </a:solidFill>
              </a:rPr>
              <a:t>F1: Model Simulation of Emboli Formation</a:t>
            </a:r>
          </a:p>
        </p:txBody>
      </p:sp>
      <p:sp>
        <p:nvSpPr>
          <p:cNvPr id="10" name="TextBox 9">
            <a:extLst>
              <a:ext uri="{FF2B5EF4-FFF2-40B4-BE49-F238E27FC236}">
                <a16:creationId xmlns:a16="http://schemas.microsoft.com/office/drawing/2014/main" id="{B8D7A1BA-E761-4871-ABF9-ECCE5089C87A}"/>
              </a:ext>
            </a:extLst>
          </p:cNvPr>
          <p:cNvSpPr txBox="1"/>
          <p:nvPr/>
        </p:nvSpPr>
        <p:spPr>
          <a:xfrm>
            <a:off x="8183729" y="3157468"/>
            <a:ext cx="4210446" cy="338554"/>
          </a:xfrm>
          <a:prstGeom prst="rect">
            <a:avLst/>
          </a:prstGeom>
          <a:noFill/>
        </p:spPr>
        <p:txBody>
          <a:bodyPr wrap="square" rtlCol="0">
            <a:spAutoFit/>
          </a:bodyPr>
          <a:lstStyle/>
          <a:p>
            <a:r>
              <a:rPr lang="en-US" sz="1600" b="1" dirty="0">
                <a:solidFill>
                  <a:srgbClr val="0070C0"/>
                </a:solidFill>
              </a:rPr>
              <a:t>F2: Simulation Movie of Stretched Network</a:t>
            </a:r>
          </a:p>
        </p:txBody>
      </p:sp>
    </p:spTree>
    <p:extLst>
      <p:ext uri="{BB962C8B-B14F-4D97-AF65-F5344CB8AC3E}">
        <p14:creationId xmlns:p14="http://schemas.microsoft.com/office/powerpoint/2010/main" val="26180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000"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6"/>
                                        </p:tgtEl>
                                      </p:cBhvr>
                                    </p:cmd>
                                  </p:childTnLst>
                                </p:cTn>
                              </p:par>
                            </p:childTnLst>
                          </p:cTn>
                        </p:par>
                      </p:childTnLst>
                    </p:cTn>
                  </p:par>
                </p:childTnLst>
              </p:cTn>
              <p:nextCondLst>
                <p:cond evt="onClick" delay="0">
                  <p:tgtEl>
                    <p:spTgt spid="16"/>
                  </p:tgtEl>
                </p:cond>
              </p:nextCondLst>
            </p:seq>
            <p:video>
              <p:cMediaNode vol="80000">
                <p:cTn id="12" fill="hold" display="0">
                  <p:stCondLst>
                    <p:cond delay="indefinite"/>
                  </p:stCondLst>
                </p:cTn>
                <p:tgtEl>
                  <p:spTgt spid="16"/>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1807</TotalTime>
  <Words>512</Words>
  <Application>Microsoft Office PowerPoint</Application>
  <PresentationFormat>Widescreen</PresentationFormat>
  <Paragraphs>38</Paragraphs>
  <Slides>1</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Peng, Grace (NIH/NIBIB) [E]</dc:creator>
  <cp:lastModifiedBy>Alber</cp:lastModifiedBy>
  <cp:revision>57</cp:revision>
  <dcterms:created xsi:type="dcterms:W3CDTF">2019-02-06T14:40:55Z</dcterms:created>
  <dcterms:modified xsi:type="dcterms:W3CDTF">2019-02-25T20:15:19Z</dcterms:modified>
</cp:coreProperties>
</file>