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5" autoAdjust="0"/>
    <p:restoredTop sz="68610" autoAdjust="0"/>
  </p:normalViewPr>
  <p:slideViewPr>
    <p:cSldViewPr snapToGrid="0">
      <p:cViewPr>
        <p:scale>
          <a:sx n="100" d="100"/>
          <a:sy n="100" d="100"/>
        </p:scale>
        <p:origin x="68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Top figure shows some of the relevant stages involved in injury repair in the bone that the multiscale model captures. The bottom figure shows an example of hypothesis that our framework allows us to quickly explore and contrast to </a:t>
            </a:r>
            <a:r>
              <a:rPr lang="en-US" sz="1200" kern="1200">
                <a:solidFill>
                  <a:schemeClr val="tx1"/>
                </a:solidFill>
                <a:effectLst/>
                <a:latin typeface="+mn-lt"/>
                <a:ea typeface="+mn-ea"/>
                <a:cs typeface="+mn-cs"/>
              </a:rPr>
              <a:t>the experimental data.</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r>
              <a:rPr lang="en-US" sz="1200" u="sng" kern="1200" dirty="0">
                <a:solidFill>
                  <a:schemeClr val="tx1"/>
                </a:solidFill>
                <a:effectLst/>
                <a:latin typeface="+mn-lt"/>
                <a:ea typeface="+mn-ea"/>
                <a:cs typeface="+mn-cs"/>
              </a:rPr>
              <a:t> Most biological and mathematical models of cancer neglect the ecosystem in which tumors grow. This is an important omission as this ecosystem determines how the tumor will evolve and how treatments will impact it and influence the emergence of phenotypes that are resistant to the treatments. Multiscale mathematical models can bridge the gap between biological data and clinical needs by incorporating environmental and bone ecological data in a way that allows for hypotheses testing and exploration.</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 </a:t>
            </a:r>
            <a:r>
              <a:rPr lang="en-US" sz="1200" b="0" u="sng" kern="1200" dirty="0">
                <a:solidFill>
                  <a:schemeClr val="tx1"/>
                </a:solidFill>
                <a:effectLst/>
                <a:latin typeface="+mn-lt"/>
                <a:ea typeface="+mn-ea"/>
                <a:cs typeface="+mn-cs"/>
              </a:rPr>
              <a:t>We are currently testing model-generated hypothesis on how existing IFN-Gamma treatments would impact bone recovery after injury. If those are validated we will incorporate emerging data with regards to prostate metastases and explore how macrophage polarization would impact metastatic evolution.</a:t>
            </a:r>
          </a:p>
          <a:p>
            <a:endParaRPr lang="en-US" sz="1200" b="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Flow cytometry data is easy to acquire in bone biology but the multiscale processes involved in injury repair and bone homeostasis crucial to explain prostate cancer to bone metastases are hard to elucidate with experimental tools alone. Our ODE framework allows us to efficiently explore many unexplored biological hypothesis connecting various </a:t>
            </a:r>
            <a:r>
              <a:rPr lang="en-US" sz="1200" u="sng" kern="1200" dirty="0" err="1">
                <a:solidFill>
                  <a:schemeClr val="tx1"/>
                </a:solidFill>
                <a:effectLst/>
                <a:latin typeface="+mn-lt"/>
                <a:ea typeface="+mn-ea"/>
                <a:cs typeface="+mn-cs"/>
              </a:rPr>
              <a:t>escales</a:t>
            </a:r>
            <a:r>
              <a:rPr lang="en-US" sz="1200" u="sng" kern="1200" dirty="0">
                <a:solidFill>
                  <a:schemeClr val="tx1"/>
                </a:solidFill>
                <a:effectLst/>
                <a:latin typeface="+mn-lt"/>
                <a:ea typeface="+mn-ea"/>
                <a:cs typeface="+mn-cs"/>
              </a:rPr>
              <a:t> of bone biology (molecular and cellular) and contrast model outputs with flow data to determine the  most plausible ones. This framework is a highly coupled ODE system ensuring that only a robust approximation to the biological reality will be consistent with the experimental data and that the model predictions will lead to novel experimentally testable hypotheses in regards to treatment</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PI name, email:  David Basanta (</a:t>
            </a:r>
            <a:r>
              <a:rPr lang="en-US" dirty="0" err="1"/>
              <a:t>David.Basanta@Moffitt.org</a:t>
            </a:r>
            <a:r>
              <a:rPr lang="en-US" dirty="0"/>
              <a:t>)</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2/24/19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2/24/19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mpGraphle.pdf">
            <a:extLst>
              <a:ext uri="{FF2B5EF4-FFF2-40B4-BE49-F238E27FC236}">
                <a16:creationId xmlns:a16="http://schemas.microsoft.com/office/drawing/2014/main" id="{75E3F066-5A7A-AE40-9800-C651D02C8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900" y="-100699"/>
            <a:ext cx="3863074" cy="2897306"/>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8741044" y="4976543"/>
            <a:ext cx="3450956" cy="136786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5"/>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5"/>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5"/>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5"/>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5"/>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5027979" cy="400110"/>
          </a:xfrm>
          <a:prstGeom prst="rect">
            <a:avLst/>
          </a:prstGeom>
          <a:noFill/>
        </p:spPr>
        <p:txBody>
          <a:bodyPr wrap="none" rtlCol="0">
            <a:spAutoFit/>
          </a:bodyPr>
          <a:lstStyle/>
          <a:p>
            <a:r>
              <a:rPr lang="en-US" sz="2000" b="1" dirty="0"/>
              <a:t>Macrophages and the cancer bone ecosystem</a:t>
            </a:r>
          </a:p>
        </p:txBody>
      </p:sp>
      <p:sp>
        <p:nvSpPr>
          <p:cNvPr id="8" name="TextBox 7">
            <a:extLst>
              <a:ext uri="{FF2B5EF4-FFF2-40B4-BE49-F238E27FC236}">
                <a16:creationId xmlns:a16="http://schemas.microsoft.com/office/drawing/2014/main" id="{E65498B5-74FA-4354-A9FA-523536215906}"/>
              </a:ext>
            </a:extLst>
          </p:cNvPr>
          <p:cNvSpPr txBox="1"/>
          <p:nvPr/>
        </p:nvSpPr>
        <p:spPr>
          <a:xfrm>
            <a:off x="8741044" y="4976543"/>
            <a:ext cx="3450956" cy="1015663"/>
          </a:xfrm>
          <a:prstGeom prst="rect">
            <a:avLst/>
          </a:prstGeom>
          <a:noFill/>
        </p:spPr>
        <p:txBody>
          <a:bodyPr wrap="square" rtlCol="0">
            <a:spAutoFit/>
          </a:bodyPr>
          <a:lstStyle/>
          <a:p>
            <a:r>
              <a:rPr lang="en-US" sz="2000" dirty="0" err="1"/>
              <a:t>Conor</a:t>
            </a:r>
            <a:r>
              <a:rPr lang="en-US" sz="2000" dirty="0"/>
              <a:t> Lynch &amp; David Basanta. Moffitt Cancer Center</a:t>
            </a:r>
          </a:p>
          <a:p>
            <a:r>
              <a:rPr lang="en-US" sz="2000" dirty="0"/>
              <a:t>U01CA202958-01 IMAG MSM}</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8216900" cy="5632311"/>
          </a:xfrm>
          <a:prstGeom prst="rect">
            <a:avLst/>
          </a:prstGeom>
          <a:noFill/>
        </p:spPr>
        <p:txBody>
          <a:bodyPr wrap="square" rtlCol="0">
            <a:spAutoFit/>
          </a:bodyPr>
          <a:lstStyle/>
          <a:p>
            <a:r>
              <a:rPr lang="en-US" sz="2000" b="1" dirty="0"/>
              <a:t>The model </a:t>
            </a:r>
            <a:r>
              <a:rPr lang="en-US" sz="2000" dirty="0"/>
              <a:t>An Ordinary Differential Equations (ODEs) multiscale framework describing the cells in the bone ecosystem and the signals that mediate bone homeostasis. The framework is designed to allow for the exploration of novel hypotheses regarding macrophage polarization in the bone.</a:t>
            </a:r>
            <a:endParaRPr lang="en-US" sz="2000" b="1" dirty="0"/>
          </a:p>
          <a:p>
            <a:r>
              <a:rPr lang="en-US" sz="2000" b="1" dirty="0"/>
              <a:t>What is new inside? </a:t>
            </a:r>
            <a:r>
              <a:rPr lang="en-US" sz="2000" dirty="0" err="1"/>
              <a:t>Whave</a:t>
            </a:r>
            <a:r>
              <a:rPr lang="en-US" sz="2000" dirty="0"/>
              <a:t> used a flexible ODE framework to systematically explore novel hypothesis of bone macrophage polarization to uncover new biological hypothesis.</a:t>
            </a:r>
            <a:endParaRPr lang="en-US" sz="2000" b="1" dirty="0"/>
          </a:p>
          <a:p>
            <a:r>
              <a:rPr lang="en-US" sz="2000" b="1" dirty="0"/>
              <a:t>How will this change current practice? </a:t>
            </a:r>
            <a:r>
              <a:rPr lang="en-US" sz="2000" dirty="0"/>
              <a:t> Many novel cancer treatments are beginning to take macrophages into consideration but their role and polarization in the bone ecosystem remains unknown yet. Our work allows us to understand how cancers take advantage of this polarization, how treatments impact it and how to better apply treatments to allow for macrophages to hinder tumor progression.</a:t>
            </a:r>
            <a:endParaRPr lang="en-US" sz="2000" b="1" dirty="0"/>
          </a:p>
          <a:p>
            <a:r>
              <a:rPr lang="en-US" sz="2000" b="1" dirty="0"/>
              <a:t>End Users </a:t>
            </a:r>
            <a:r>
              <a:rPr lang="en-US" sz="2000" dirty="0"/>
              <a:t>The team is made of modelers, experimentalists and oncologists. In this stage the users are bone biologists and, as model-generated hypothesis are tested. Oncologists delivering treatments to patients with primary and metastatic bone cancers.</a:t>
            </a:r>
          </a:p>
          <a:p>
            <a:endParaRPr lang="en-US" sz="2000" b="1" u="sng" dirty="0"/>
          </a:p>
        </p:txBody>
      </p:sp>
      <p:pic>
        <p:nvPicPr>
          <p:cNvPr id="13" name="Picture 12">
            <a:extLst>
              <a:ext uri="{FF2B5EF4-FFF2-40B4-BE49-F238E27FC236}">
                <a16:creationId xmlns:a16="http://schemas.microsoft.com/office/drawing/2014/main" id="{93BA28A2-4BE0-8C41-9F1F-545FCA6CFD90}"/>
              </a:ext>
            </a:extLst>
          </p:cNvPr>
          <p:cNvPicPr>
            <a:picLocks noChangeAspect="1"/>
          </p:cNvPicPr>
          <p:nvPr/>
        </p:nvPicPr>
        <p:blipFill>
          <a:blip r:embed="rId6"/>
          <a:stretch>
            <a:fillRect/>
          </a:stretch>
        </p:blipFill>
        <p:spPr>
          <a:xfrm>
            <a:off x="7983796" y="3246777"/>
            <a:ext cx="4096178" cy="1279596"/>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7590</TotalTime>
  <Words>403</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Basanta, David</cp:lastModifiedBy>
  <cp:revision>34</cp:revision>
  <dcterms:created xsi:type="dcterms:W3CDTF">2019-02-06T14:40:55Z</dcterms:created>
  <dcterms:modified xsi:type="dcterms:W3CDTF">2019-02-26T04:44:20Z</dcterms:modified>
</cp:coreProperties>
</file>