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62983" autoAdjust="0"/>
  </p:normalViewPr>
  <p:slideViewPr>
    <p:cSldViewPr snapToGrid="0">
      <p:cViewPr varScale="1">
        <p:scale>
          <a:sx n="80" d="100"/>
          <a:sy n="80" d="100"/>
        </p:scale>
        <p:origin x="2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project aims to develop a platform that uses patient-specific models at the systems and cell scale(s) to conduct </a:t>
            </a:r>
            <a:r>
              <a:rPr lang="en-US" sz="1200" i="1" kern="1200" dirty="0">
                <a:solidFill>
                  <a:schemeClr val="tx1"/>
                </a:solidFill>
                <a:effectLst/>
                <a:latin typeface="+mn-lt"/>
                <a:ea typeface="+mn-ea"/>
                <a:cs typeface="+mn-cs"/>
              </a:rPr>
              <a:t>in silico</a:t>
            </a:r>
            <a:r>
              <a:rPr lang="en-US" sz="1200" kern="1200" dirty="0">
                <a:solidFill>
                  <a:schemeClr val="tx1"/>
                </a:solidFill>
                <a:effectLst/>
                <a:latin typeface="+mn-lt"/>
                <a:ea typeface="+mn-ea"/>
                <a:cs typeface="+mn-cs"/>
              </a:rPr>
              <a:t> assessments of possible treatment strategies to promote airway function in patients with Cystic Fibrosis.  An example of a present therapy is inhaled hypertonic saline, which is not very durable.  Our multi-scale models, calibrated against inhaled normal and hyperosmotic saline, can be used to design an inhalation protocol to target normal hydration levels for CF patients, based on models calibrated to individual patients.  Furthermore, we are testing the model with other hyperosmotic therapies (e.g., inhaled mannitol) to assess durability of action and decrease the burden of repeated treatments.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Machine Learning techniques, in particular clustering algorithms (e.g. </a:t>
            </a:r>
            <a:r>
              <a:rPr lang="en-US" sz="1200" kern="1200" dirty="0" err="1">
                <a:solidFill>
                  <a:schemeClr val="tx1"/>
                </a:solidFill>
                <a:effectLst/>
                <a:latin typeface="+mn-lt"/>
                <a:ea typeface="+mn-ea"/>
                <a:cs typeface="+mn-cs"/>
              </a:rPr>
              <a:t>kNN</a:t>
            </a:r>
            <a:r>
              <a:rPr lang="en-US" sz="1200" kern="1200" dirty="0">
                <a:solidFill>
                  <a:schemeClr val="tx1"/>
                </a:solidFill>
                <a:effectLst/>
                <a:latin typeface="+mn-lt"/>
                <a:ea typeface="+mn-ea"/>
                <a:cs typeface="+mn-cs"/>
              </a:rPr>
              <a:t>, semi-supervised learning), could be used to facilitate the generation of model-based parametric groups that corresponds to clinically-different phenotypic manifestation of CF.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 future challenge for this project is to mathematically describe the spatiotemporal nature of lung function, while also being tied to a functional/clinical readout that could differentiate healthy and diseased individuals, potentially allowing endo/phenotyping of the diseased population into subpopulations based on model-captured differences.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Multiscale Modeling: The development of the models has followed a modular approach. Donor-matched datasets from healthy donors, parents of CF patients (carriers), and CF patients have been used to inform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Physiologically-inspired models at the cell, tissue and organ levels. The dataset was designed such that information most relevant at physiological scale would inform the corresponding model. Thus </a:t>
            </a:r>
            <a:r>
              <a:rPr lang="en-US" sz="1200" kern="1200">
                <a:solidFill>
                  <a:schemeClr val="tx1"/>
                </a:solidFill>
                <a:effectLst/>
                <a:latin typeface="+mn-lt"/>
                <a:ea typeface="+mn-ea"/>
                <a:cs typeface="+mn-cs"/>
              </a:rPr>
              <a:t>we provide </a:t>
            </a:r>
            <a:r>
              <a:rPr lang="en-US" sz="1200" kern="1200" dirty="0">
                <a:solidFill>
                  <a:schemeClr val="tx1"/>
                </a:solidFill>
                <a:effectLst/>
                <a:latin typeface="+mn-lt"/>
                <a:ea typeface="+mn-ea"/>
                <a:cs typeface="+mn-cs"/>
              </a:rPr>
              <a:t>a robust methodology to extrapolate model predictions from one level to the next. With this approach, we intend to bridge Cystic Fibrosis (CF) associated cell-level ion channel malfunction to the individual and population functional assessment of mucociliary clearance (MCC) from the whole lung.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2/27/19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2/27/19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78A1E595-90E9-814A-B30E-56CD18845366}"/>
              </a:ext>
            </a:extLst>
          </p:cNvPr>
          <p:cNvGrpSpPr/>
          <p:nvPr/>
        </p:nvGrpSpPr>
        <p:grpSpPr>
          <a:xfrm>
            <a:off x="-9823" y="-10056"/>
            <a:ext cx="10972809" cy="541867"/>
            <a:chOff x="20157" y="-17551"/>
            <a:chExt cx="10972809" cy="541867"/>
          </a:xfrm>
        </p:grpSpPr>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17551"/>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755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17551"/>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17551"/>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17551"/>
              <a:ext cx="1219201" cy="541867"/>
            </a:xfrm>
            <a:prstGeom prst="rect">
              <a:avLst/>
            </a:prstGeom>
          </p:spPr>
        </p:pic>
        <p:pic>
          <p:nvPicPr>
            <p:cNvPr id="59" name="Picture 58">
              <a:extLst>
                <a:ext uri="{FF2B5EF4-FFF2-40B4-BE49-F238E27FC236}">
                  <a16:creationId xmlns:a16="http://schemas.microsoft.com/office/drawing/2014/main" id="{F00CA440-98EC-B64E-822C-BF281015E9D3}"/>
                </a:ext>
              </a:extLst>
            </p:cNvPr>
            <p:cNvPicPr>
              <a:picLocks noChangeAspect="1"/>
            </p:cNvPicPr>
            <p:nvPr/>
          </p:nvPicPr>
          <p:blipFill rotWithShape="1">
            <a:blip r:embed="rId3"/>
            <a:srcRect l="42469" t="8439" r="46828" b="83660"/>
            <a:stretch/>
          </p:blipFill>
          <p:spPr>
            <a:xfrm>
              <a:off x="6116162" y="-17551"/>
              <a:ext cx="1219201" cy="541867"/>
            </a:xfrm>
            <a:prstGeom prst="rect">
              <a:avLst/>
            </a:prstGeom>
          </p:spPr>
        </p:pic>
        <p:pic>
          <p:nvPicPr>
            <p:cNvPr id="60" name="Picture 59">
              <a:extLst>
                <a:ext uri="{FF2B5EF4-FFF2-40B4-BE49-F238E27FC236}">
                  <a16:creationId xmlns:a16="http://schemas.microsoft.com/office/drawing/2014/main" id="{A1DB7161-B021-8643-B58F-7FB1671A31A8}"/>
                </a:ext>
              </a:extLst>
            </p:cNvPr>
            <p:cNvPicPr>
              <a:picLocks noChangeAspect="1"/>
            </p:cNvPicPr>
            <p:nvPr/>
          </p:nvPicPr>
          <p:blipFill rotWithShape="1">
            <a:blip r:embed="rId3"/>
            <a:srcRect l="42469" t="8439" r="46828" b="83660"/>
            <a:stretch/>
          </p:blipFill>
          <p:spPr>
            <a:xfrm>
              <a:off x="7335363" y="-17551"/>
              <a:ext cx="1219201" cy="541867"/>
            </a:xfrm>
            <a:prstGeom prst="rect">
              <a:avLst/>
            </a:prstGeom>
          </p:spPr>
        </p:pic>
        <p:pic>
          <p:nvPicPr>
            <p:cNvPr id="61" name="Picture 60">
              <a:extLst>
                <a:ext uri="{FF2B5EF4-FFF2-40B4-BE49-F238E27FC236}">
                  <a16:creationId xmlns:a16="http://schemas.microsoft.com/office/drawing/2014/main" id="{CB41ED87-5355-2542-864E-295676580C1E}"/>
                </a:ext>
              </a:extLst>
            </p:cNvPr>
            <p:cNvPicPr>
              <a:picLocks noChangeAspect="1"/>
            </p:cNvPicPr>
            <p:nvPr/>
          </p:nvPicPr>
          <p:blipFill rotWithShape="1">
            <a:blip r:embed="rId3"/>
            <a:srcRect l="42469" t="8439" r="46828" b="83660"/>
            <a:stretch/>
          </p:blipFill>
          <p:spPr>
            <a:xfrm>
              <a:off x="8554564" y="-17551"/>
              <a:ext cx="1219201" cy="541867"/>
            </a:xfrm>
            <a:prstGeom prst="rect">
              <a:avLst/>
            </a:prstGeom>
          </p:spPr>
        </p:pic>
        <p:pic>
          <p:nvPicPr>
            <p:cNvPr id="62" name="Picture 61">
              <a:extLst>
                <a:ext uri="{FF2B5EF4-FFF2-40B4-BE49-F238E27FC236}">
                  <a16:creationId xmlns:a16="http://schemas.microsoft.com/office/drawing/2014/main" id="{93286FBB-70AF-A642-96D2-5F02BC773166}"/>
                </a:ext>
              </a:extLst>
            </p:cNvPr>
            <p:cNvPicPr>
              <a:picLocks noChangeAspect="1"/>
            </p:cNvPicPr>
            <p:nvPr/>
          </p:nvPicPr>
          <p:blipFill rotWithShape="1">
            <a:blip r:embed="rId3"/>
            <a:srcRect l="42469" t="8439" r="46828" b="83660"/>
            <a:stretch/>
          </p:blipFill>
          <p:spPr>
            <a:xfrm>
              <a:off x="9773765" y="-17551"/>
              <a:ext cx="1219201" cy="541867"/>
            </a:xfrm>
            <a:prstGeom prst="rect">
              <a:avLst/>
            </a:prstGeom>
          </p:spPr>
        </p:pic>
      </p:grpSp>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506441" y="5726024"/>
            <a:ext cx="2685557" cy="1143334"/>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23754" y="61960"/>
            <a:ext cx="11001730" cy="400110"/>
          </a:xfrm>
          <a:prstGeom prst="rect">
            <a:avLst/>
          </a:prstGeom>
          <a:noFill/>
        </p:spPr>
        <p:txBody>
          <a:bodyPr wrap="none" rtlCol="0">
            <a:spAutoFit/>
          </a:bodyPr>
          <a:lstStyle/>
          <a:p>
            <a:r>
              <a:rPr lang="en-US" sz="2000" b="1" dirty="0"/>
              <a:t>Multi-Scale Mathematical Models of Airway Physiology to Facilitate Cystic Fibrosis Treatment Design</a:t>
            </a:r>
          </a:p>
        </p:txBody>
      </p:sp>
      <p:sp>
        <p:nvSpPr>
          <p:cNvPr id="9" name="TextBox 8">
            <a:extLst>
              <a:ext uri="{FF2B5EF4-FFF2-40B4-BE49-F238E27FC236}">
                <a16:creationId xmlns:a16="http://schemas.microsoft.com/office/drawing/2014/main" id="{AC7D79D5-4CE2-47B6-836E-C505384A5CE4}"/>
              </a:ext>
            </a:extLst>
          </p:cNvPr>
          <p:cNvSpPr txBox="1"/>
          <p:nvPr/>
        </p:nvSpPr>
        <p:spPr>
          <a:xfrm>
            <a:off x="-23754" y="531811"/>
            <a:ext cx="12192000" cy="6494085"/>
          </a:xfrm>
          <a:prstGeom prst="rect">
            <a:avLst/>
          </a:prstGeom>
          <a:noFill/>
        </p:spPr>
        <p:txBody>
          <a:bodyPr wrap="square" rtlCol="0">
            <a:spAutoFit/>
          </a:bodyPr>
          <a:lstStyle/>
          <a:p>
            <a:r>
              <a:rPr lang="en-US" sz="2000" i="1" dirty="0"/>
              <a:t>Modular, biophysically-inspired models can help elucidate Cystic Fibrosis (CF) airway pathophysiology across multiple scales and provide a bridge from the benchtop to the clinic</a:t>
            </a:r>
          </a:p>
          <a:p>
            <a:endParaRPr lang="en-US" i="1" dirty="0"/>
          </a:p>
          <a:p>
            <a:endParaRPr lang="en-US"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endParaRPr lang="en-US" sz="800" b="1" dirty="0"/>
          </a:p>
          <a:p>
            <a:pPr>
              <a:spcAft>
                <a:spcPts val="600"/>
              </a:spcAft>
            </a:pPr>
            <a:r>
              <a:rPr lang="en-US" b="1" dirty="0"/>
              <a:t>What is new inside? </a:t>
            </a:r>
            <a:r>
              <a:rPr lang="en-US" dirty="0"/>
              <a:t>Donor-matched </a:t>
            </a:r>
            <a:r>
              <a:rPr lang="en-US" i="1" dirty="0"/>
              <a:t>in vitro</a:t>
            </a:r>
            <a:r>
              <a:rPr lang="en-US" dirty="0"/>
              <a:t>,</a:t>
            </a:r>
            <a:r>
              <a:rPr lang="en-US" i="1" dirty="0"/>
              <a:t> in vivo </a:t>
            </a:r>
            <a:r>
              <a:rPr lang="en-US" dirty="0"/>
              <a:t>and clinical endpoint measurements are used to independently inform models at distinct physiological scales. Models employ multiple algorithmic tools in order to satisfy physical and biological constraints (pathway boundaries, multidimensional nonlinear optimization) while guaranteeing mathematical robustness and versatility (parameter identifiability and constraint feasibility analysis).</a:t>
            </a:r>
          </a:p>
          <a:p>
            <a:pPr>
              <a:spcAft>
                <a:spcPts val="600"/>
              </a:spcAft>
            </a:pPr>
            <a:r>
              <a:rPr lang="en-US" b="1" dirty="0"/>
              <a:t>How will this change current practice?</a:t>
            </a:r>
            <a:r>
              <a:rPr lang="en-US" dirty="0"/>
              <a:t> Improves understanding of CF pathogenesis and the physiological differences between healthy subjects, carriers, and CF patients; facilitates the design of therapies that address the variety of disease manifestation observed among CF patients; speeds up the characterization and validation of novel disease</a:t>
            </a:r>
            <a:r>
              <a:rPr lang="en-US" i="1" dirty="0"/>
              <a:t> </a:t>
            </a:r>
            <a:r>
              <a:rPr lang="en-US" dirty="0"/>
              <a:t>models. </a:t>
            </a:r>
          </a:p>
          <a:p>
            <a:r>
              <a:rPr lang="en-US" b="1" dirty="0"/>
              <a:t>End Users? </a:t>
            </a:r>
            <a:r>
              <a:rPr lang="en-US" dirty="0"/>
              <a:t>Researchers looking to expedite hypothesis generation and testing; Clinicians in </a:t>
            </a:r>
          </a:p>
          <a:p>
            <a:r>
              <a:rPr lang="en-US" dirty="0"/>
              <a:t>order to design and test phenotype-specific treatment regimens. Once validated, common </a:t>
            </a:r>
            <a:r>
              <a:rPr lang="en-US" i="1" dirty="0"/>
              <a:t>in vitro </a:t>
            </a:r>
          </a:p>
          <a:p>
            <a:r>
              <a:rPr lang="en-US" dirty="0"/>
              <a:t>assays will be used to generate</a:t>
            </a:r>
            <a:r>
              <a:rPr lang="en-US" i="1" dirty="0"/>
              <a:t> in silico </a:t>
            </a:r>
            <a:r>
              <a:rPr lang="en-US" dirty="0"/>
              <a:t>descriptors that can predict a patient’s therapeutic response.</a:t>
            </a:r>
          </a:p>
        </p:txBody>
      </p:sp>
      <p:sp>
        <p:nvSpPr>
          <p:cNvPr id="8" name="TextBox 7">
            <a:extLst>
              <a:ext uri="{FF2B5EF4-FFF2-40B4-BE49-F238E27FC236}">
                <a16:creationId xmlns:a16="http://schemas.microsoft.com/office/drawing/2014/main" id="{E65498B5-74FA-4354-A9FA-523536215906}"/>
              </a:ext>
            </a:extLst>
          </p:cNvPr>
          <p:cNvSpPr txBox="1"/>
          <p:nvPr/>
        </p:nvSpPr>
        <p:spPr>
          <a:xfrm>
            <a:off x="9521432" y="5726024"/>
            <a:ext cx="2913087" cy="1200329"/>
          </a:xfrm>
          <a:prstGeom prst="rect">
            <a:avLst/>
          </a:prstGeom>
          <a:noFill/>
        </p:spPr>
        <p:txBody>
          <a:bodyPr wrap="square" rtlCol="0">
            <a:spAutoFit/>
          </a:bodyPr>
          <a:lstStyle/>
          <a:p>
            <a:r>
              <a:rPr lang="en-US" b="1" dirty="0">
                <a:solidFill>
                  <a:schemeClr val="bg1"/>
                </a:solidFill>
              </a:rPr>
              <a:t>Robert S. Parker, Ph.D. and Timothy E. Corcoran, Ph.D. </a:t>
            </a:r>
          </a:p>
          <a:p>
            <a:r>
              <a:rPr lang="en-US" b="1" dirty="0">
                <a:solidFill>
                  <a:schemeClr val="bg1"/>
                </a:solidFill>
              </a:rPr>
              <a:t>University of Pittsburgh</a:t>
            </a:r>
          </a:p>
          <a:p>
            <a:r>
              <a:rPr lang="en-US" b="1" dirty="0">
                <a:solidFill>
                  <a:schemeClr val="bg1"/>
                </a:solidFill>
              </a:rPr>
              <a:t>U01 HL131046-01</a:t>
            </a:r>
          </a:p>
        </p:txBody>
      </p:sp>
      <p:grpSp>
        <p:nvGrpSpPr>
          <p:cNvPr id="89" name="Group 88">
            <a:extLst>
              <a:ext uri="{FF2B5EF4-FFF2-40B4-BE49-F238E27FC236}">
                <a16:creationId xmlns:a16="http://schemas.microsoft.com/office/drawing/2014/main" id="{9DB78D5C-7121-FE4C-8894-038A5E2972DD}"/>
              </a:ext>
            </a:extLst>
          </p:cNvPr>
          <p:cNvGrpSpPr/>
          <p:nvPr/>
        </p:nvGrpSpPr>
        <p:grpSpPr>
          <a:xfrm>
            <a:off x="121189" y="989790"/>
            <a:ext cx="11930708" cy="2857160"/>
            <a:chOff x="66495" y="1000393"/>
            <a:chExt cx="11930708" cy="2857160"/>
          </a:xfrm>
        </p:grpSpPr>
        <p:grpSp>
          <p:nvGrpSpPr>
            <p:cNvPr id="81" name="Group 80">
              <a:extLst>
                <a:ext uri="{FF2B5EF4-FFF2-40B4-BE49-F238E27FC236}">
                  <a16:creationId xmlns:a16="http://schemas.microsoft.com/office/drawing/2014/main" id="{3E4FF29E-2B98-A647-959F-43E8B324630F}"/>
                </a:ext>
              </a:extLst>
            </p:cNvPr>
            <p:cNvGrpSpPr/>
            <p:nvPr/>
          </p:nvGrpSpPr>
          <p:grpSpPr>
            <a:xfrm>
              <a:off x="66495" y="1286185"/>
              <a:ext cx="11930708" cy="2328575"/>
              <a:chOff x="76313" y="1193849"/>
              <a:chExt cx="11930708" cy="2328575"/>
            </a:xfrm>
          </p:grpSpPr>
          <p:pic>
            <p:nvPicPr>
              <p:cNvPr id="11" name="Picture 10">
                <a:extLst>
                  <a:ext uri="{FF2B5EF4-FFF2-40B4-BE49-F238E27FC236}">
                    <a16:creationId xmlns:a16="http://schemas.microsoft.com/office/drawing/2014/main" id="{AF31B81E-E367-F74C-9F50-F610001C1A14}"/>
                  </a:ext>
                </a:extLst>
              </p:cNvPr>
              <p:cNvPicPr/>
              <p:nvPr/>
            </p:nvPicPr>
            <p:blipFill>
              <a:blip r:embed="rId5">
                <a:extLst>
                  <a:ext uri="{28A0092B-C50C-407E-A947-70E740481C1C}">
                    <a14:useLocalDpi xmlns:a14="http://schemas.microsoft.com/office/drawing/2010/main" val="0"/>
                  </a:ext>
                </a:extLst>
              </a:blip>
              <a:stretch>
                <a:fillRect/>
              </a:stretch>
            </p:blipFill>
            <p:spPr>
              <a:xfrm>
                <a:off x="76313" y="1246569"/>
                <a:ext cx="3501145" cy="1789055"/>
              </a:xfrm>
              <a:prstGeom prst="rect">
                <a:avLst/>
              </a:prstGeom>
            </p:spPr>
          </p:pic>
          <p:grpSp>
            <p:nvGrpSpPr>
              <p:cNvPr id="13" name="Group 12">
                <a:extLst>
                  <a:ext uri="{FF2B5EF4-FFF2-40B4-BE49-F238E27FC236}">
                    <a16:creationId xmlns:a16="http://schemas.microsoft.com/office/drawing/2014/main" id="{E0328DEB-D080-2D42-A4D4-367F3301D68B}"/>
                  </a:ext>
                </a:extLst>
              </p:cNvPr>
              <p:cNvGrpSpPr/>
              <p:nvPr/>
            </p:nvGrpSpPr>
            <p:grpSpPr>
              <a:xfrm>
                <a:off x="3855479" y="1780710"/>
                <a:ext cx="3743932" cy="1741714"/>
                <a:chOff x="0" y="1776045"/>
                <a:chExt cx="8894618" cy="3569039"/>
              </a:xfrm>
            </p:grpSpPr>
            <p:pic>
              <p:nvPicPr>
                <p:cNvPr id="15" name="Picture 14">
                  <a:extLst>
                    <a:ext uri="{FF2B5EF4-FFF2-40B4-BE49-F238E27FC236}">
                      <a16:creationId xmlns:a16="http://schemas.microsoft.com/office/drawing/2014/main" id="{0AF76C91-3CA4-2A41-BC44-EF88D01CAE24}"/>
                    </a:ext>
                  </a:extLst>
                </p:cNvPr>
                <p:cNvPicPr>
                  <a:picLocks noChangeAspect="1"/>
                </p:cNvPicPr>
                <p:nvPr/>
              </p:nvPicPr>
              <p:blipFill>
                <a:blip r:embed="rId6"/>
                <a:stretch>
                  <a:fillRect/>
                </a:stretch>
              </p:blipFill>
              <p:spPr>
                <a:xfrm>
                  <a:off x="4043792" y="1943259"/>
                  <a:ext cx="4784324" cy="3337214"/>
                </a:xfrm>
                <a:prstGeom prst="rect">
                  <a:avLst/>
                </a:prstGeom>
              </p:spPr>
            </p:pic>
            <p:sp>
              <p:nvSpPr>
                <p:cNvPr id="16" name="Rectangle 15">
                  <a:extLst>
                    <a:ext uri="{FF2B5EF4-FFF2-40B4-BE49-F238E27FC236}">
                      <a16:creationId xmlns:a16="http://schemas.microsoft.com/office/drawing/2014/main" id="{61032085-2658-7342-83AD-4EE7ABC71E78}"/>
                    </a:ext>
                  </a:extLst>
                </p:cNvPr>
                <p:cNvSpPr/>
                <p:nvPr/>
              </p:nvSpPr>
              <p:spPr bwMode="auto">
                <a:xfrm>
                  <a:off x="3979046" y="1871165"/>
                  <a:ext cx="4915572" cy="347391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pic>
              <p:nvPicPr>
                <p:cNvPr id="18" name="Picture 17">
                  <a:extLst>
                    <a:ext uri="{FF2B5EF4-FFF2-40B4-BE49-F238E27FC236}">
                      <a16:creationId xmlns:a16="http://schemas.microsoft.com/office/drawing/2014/main" id="{36E35E79-5B45-6646-B2A9-199AC710088C}"/>
                    </a:ext>
                  </a:extLst>
                </p:cNvPr>
                <p:cNvPicPr>
                  <a:picLocks noChangeAspect="1"/>
                </p:cNvPicPr>
                <p:nvPr/>
              </p:nvPicPr>
              <p:blipFill>
                <a:blip r:embed="rId7"/>
                <a:stretch>
                  <a:fillRect/>
                </a:stretch>
              </p:blipFill>
              <p:spPr>
                <a:xfrm>
                  <a:off x="0" y="1776045"/>
                  <a:ext cx="3795847" cy="3527453"/>
                </a:xfrm>
                <a:prstGeom prst="rect">
                  <a:avLst/>
                </a:prstGeom>
              </p:spPr>
            </p:pic>
            <p:sp>
              <p:nvSpPr>
                <p:cNvPr id="19" name="Rectangle 18">
                  <a:extLst>
                    <a:ext uri="{FF2B5EF4-FFF2-40B4-BE49-F238E27FC236}">
                      <a16:creationId xmlns:a16="http://schemas.microsoft.com/office/drawing/2014/main" id="{8B71ED8E-4FE3-034E-A473-6769A3AC9499}"/>
                    </a:ext>
                  </a:extLst>
                </p:cNvPr>
                <p:cNvSpPr/>
                <p:nvPr/>
              </p:nvSpPr>
              <p:spPr bwMode="auto">
                <a:xfrm>
                  <a:off x="2244435" y="4180825"/>
                  <a:ext cx="332509" cy="16673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cxnSp>
              <p:nvCxnSpPr>
                <p:cNvPr id="20" name="Straight Connector 19">
                  <a:extLst>
                    <a:ext uri="{FF2B5EF4-FFF2-40B4-BE49-F238E27FC236}">
                      <a16:creationId xmlns:a16="http://schemas.microsoft.com/office/drawing/2014/main" id="{3787846C-2730-554B-8B4F-080A3673ACE1}"/>
                    </a:ext>
                  </a:extLst>
                </p:cNvPr>
                <p:cNvCxnSpPr>
                  <a:cxnSpLocks/>
                </p:cNvCxnSpPr>
                <p:nvPr/>
              </p:nvCxnSpPr>
              <p:spPr bwMode="auto">
                <a:xfrm flipV="1">
                  <a:off x="2576944" y="1871165"/>
                  <a:ext cx="1400346" cy="230966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ABF35FB3-3F05-954B-87D4-EE3F8251F829}"/>
                    </a:ext>
                  </a:extLst>
                </p:cNvPr>
                <p:cNvCxnSpPr>
                  <a:cxnSpLocks/>
                </p:cNvCxnSpPr>
                <p:nvPr/>
              </p:nvCxnSpPr>
              <p:spPr bwMode="auto">
                <a:xfrm>
                  <a:off x="2576944" y="4347556"/>
                  <a:ext cx="1400346" cy="997528"/>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pic>
            <p:nvPicPr>
              <p:cNvPr id="69" name="Picture 68">
                <a:extLst>
                  <a:ext uri="{FF2B5EF4-FFF2-40B4-BE49-F238E27FC236}">
                    <a16:creationId xmlns:a16="http://schemas.microsoft.com/office/drawing/2014/main" id="{7B3D1119-A20A-F04A-907B-8F7A3DEA4B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5809" y="1193849"/>
                <a:ext cx="4161212" cy="2148957"/>
              </a:xfrm>
              <a:prstGeom prst="rect">
                <a:avLst/>
              </a:prstGeom>
            </p:spPr>
          </p:pic>
          <p:cxnSp>
            <p:nvCxnSpPr>
              <p:cNvPr id="71" name="Elbow Connector 70">
                <a:extLst>
                  <a:ext uri="{FF2B5EF4-FFF2-40B4-BE49-F238E27FC236}">
                    <a16:creationId xmlns:a16="http://schemas.microsoft.com/office/drawing/2014/main" id="{84E37C36-7710-7848-84B4-7DDA404FDAC2}"/>
                  </a:ext>
                </a:extLst>
              </p:cNvPr>
              <p:cNvCxnSpPr>
                <a:cxnSpLocks/>
                <a:endCxn id="15" idx="2"/>
              </p:cNvCxnSpPr>
              <p:nvPr/>
            </p:nvCxnSpPr>
            <p:spPr>
              <a:xfrm>
                <a:off x="2805484" y="2954258"/>
                <a:ext cx="3759024" cy="536636"/>
              </a:xfrm>
              <a:prstGeom prst="bentConnector4">
                <a:avLst>
                  <a:gd name="adj1" fmla="val 318"/>
                  <a:gd name="adj2" fmla="val 1425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D8E3FB5B-BD3F-4943-B8D0-B1D2E159E58E}"/>
                  </a:ext>
                </a:extLst>
              </p:cNvPr>
              <p:cNvCxnSpPr>
                <a:cxnSpLocks/>
                <a:stCxn id="15" idx="0"/>
                <a:endCxn id="69" idx="0"/>
              </p:cNvCxnSpPr>
              <p:nvPr/>
            </p:nvCxnSpPr>
            <p:spPr>
              <a:xfrm rot="5400000" flipH="1" flipV="1">
                <a:off x="7911230" y="-152872"/>
                <a:ext cx="668463" cy="3361907"/>
              </a:xfrm>
              <a:prstGeom prst="bentConnector3">
                <a:avLst>
                  <a:gd name="adj1" fmla="val 13419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C71150AB-C4FD-104F-B2BA-32A9E26B4951}"/>
                </a:ext>
              </a:extLst>
            </p:cNvPr>
            <p:cNvSpPr txBox="1"/>
            <p:nvPr/>
          </p:nvSpPr>
          <p:spPr>
            <a:xfrm>
              <a:off x="386429" y="3117380"/>
              <a:ext cx="2190213" cy="738664"/>
            </a:xfrm>
            <a:prstGeom prst="rect">
              <a:avLst/>
            </a:prstGeom>
            <a:noFill/>
          </p:spPr>
          <p:txBody>
            <a:bodyPr wrap="square" rtlCol="0">
              <a:spAutoFit/>
            </a:bodyPr>
            <a:lstStyle/>
            <a:p>
              <a:pPr algn="ctr"/>
              <a:r>
                <a:rPr lang="en-US" sz="1400" b="1" i="1" dirty="0"/>
                <a:t>Cell-Scale</a:t>
              </a:r>
            </a:p>
            <a:p>
              <a:pPr algn="ctr"/>
              <a:r>
                <a:rPr lang="en-US" sz="1400" i="1" dirty="0"/>
                <a:t>Ussing Chamber: Epithelial Electrophysiology Model</a:t>
              </a:r>
              <a:endParaRPr lang="en-US" sz="1400" dirty="0"/>
            </a:p>
          </p:txBody>
        </p:sp>
        <p:sp>
          <p:nvSpPr>
            <p:cNvPr id="83" name="TextBox 82">
              <a:extLst>
                <a:ext uri="{FF2B5EF4-FFF2-40B4-BE49-F238E27FC236}">
                  <a16:creationId xmlns:a16="http://schemas.microsoft.com/office/drawing/2014/main" id="{21BA5E38-0B07-574A-8014-59FD2C2C922B}"/>
                </a:ext>
              </a:extLst>
            </p:cNvPr>
            <p:cNvSpPr txBox="1"/>
            <p:nvPr/>
          </p:nvSpPr>
          <p:spPr>
            <a:xfrm>
              <a:off x="3201081" y="1157791"/>
              <a:ext cx="4100213" cy="738664"/>
            </a:xfrm>
            <a:prstGeom prst="rect">
              <a:avLst/>
            </a:prstGeom>
            <a:noFill/>
          </p:spPr>
          <p:txBody>
            <a:bodyPr wrap="square" rtlCol="0">
              <a:spAutoFit/>
            </a:bodyPr>
            <a:lstStyle/>
            <a:p>
              <a:pPr algn="ctr"/>
              <a:r>
                <a:rPr lang="en-US" sz="1400" b="1" i="1" dirty="0"/>
                <a:t>Tissue Scale</a:t>
              </a:r>
            </a:p>
            <a:p>
              <a:pPr algn="ctr"/>
              <a:r>
                <a:rPr lang="en-US" sz="1400" i="1" dirty="0"/>
                <a:t>Thin Film Dynamics: Liquid and </a:t>
              </a:r>
            </a:p>
            <a:p>
              <a:pPr algn="ctr"/>
              <a:r>
                <a:rPr lang="en-US" sz="1400" i="1" dirty="0"/>
                <a:t>Small Molecule Transport Model </a:t>
              </a:r>
              <a:endParaRPr lang="en-US" sz="1400" dirty="0"/>
            </a:p>
          </p:txBody>
        </p:sp>
        <p:sp>
          <p:nvSpPr>
            <p:cNvPr id="84" name="TextBox 83">
              <a:extLst>
                <a:ext uri="{FF2B5EF4-FFF2-40B4-BE49-F238E27FC236}">
                  <a16:creationId xmlns:a16="http://schemas.microsoft.com/office/drawing/2014/main" id="{98EF09D5-CDF5-CF4F-99C3-1FF31FDA8828}"/>
                </a:ext>
              </a:extLst>
            </p:cNvPr>
            <p:cNvSpPr txBox="1"/>
            <p:nvPr/>
          </p:nvSpPr>
          <p:spPr>
            <a:xfrm>
              <a:off x="10150546" y="2569540"/>
              <a:ext cx="1768140" cy="1169551"/>
            </a:xfrm>
            <a:prstGeom prst="rect">
              <a:avLst/>
            </a:prstGeom>
            <a:noFill/>
          </p:spPr>
          <p:txBody>
            <a:bodyPr wrap="square" rtlCol="0">
              <a:spAutoFit/>
            </a:bodyPr>
            <a:lstStyle/>
            <a:p>
              <a:pPr algn="ctr"/>
              <a:r>
                <a:rPr lang="en-US" sz="1400" b="1" i="1" dirty="0"/>
                <a:t>Organ Scale</a:t>
              </a:r>
            </a:p>
            <a:p>
              <a:pPr algn="ctr"/>
              <a:r>
                <a:rPr lang="en-US" sz="1400" i="1" dirty="0"/>
                <a:t>Airway Scans: Mucociliary </a:t>
              </a:r>
            </a:p>
            <a:p>
              <a:pPr algn="ctr"/>
              <a:r>
                <a:rPr lang="en-US" sz="1400" i="1" dirty="0"/>
                <a:t>Clearance and Absorption Model</a:t>
              </a:r>
              <a:endParaRPr lang="en-US" sz="1400" dirty="0"/>
            </a:p>
          </p:txBody>
        </p:sp>
        <p:sp>
          <p:nvSpPr>
            <p:cNvPr id="87" name="TextBox 86">
              <a:extLst>
                <a:ext uri="{FF2B5EF4-FFF2-40B4-BE49-F238E27FC236}">
                  <a16:creationId xmlns:a16="http://schemas.microsoft.com/office/drawing/2014/main" id="{256D239D-50A3-FC45-BB88-20BE81100F71}"/>
                </a:ext>
              </a:extLst>
            </p:cNvPr>
            <p:cNvSpPr txBox="1"/>
            <p:nvPr/>
          </p:nvSpPr>
          <p:spPr>
            <a:xfrm>
              <a:off x="2298651" y="3580554"/>
              <a:ext cx="2979260" cy="276999"/>
            </a:xfrm>
            <a:prstGeom prst="rect">
              <a:avLst/>
            </a:prstGeom>
            <a:noFill/>
          </p:spPr>
          <p:txBody>
            <a:bodyPr wrap="square" rtlCol="0">
              <a:spAutoFit/>
            </a:bodyPr>
            <a:lstStyle/>
            <a:p>
              <a:pPr algn="ctr"/>
              <a:r>
                <a:rPr lang="en-US" sz="1200" dirty="0"/>
                <a:t>Ionic permeabilities and fluxes</a:t>
              </a:r>
            </a:p>
          </p:txBody>
        </p:sp>
        <p:sp>
          <p:nvSpPr>
            <p:cNvPr id="88" name="TextBox 87">
              <a:extLst>
                <a:ext uri="{FF2B5EF4-FFF2-40B4-BE49-F238E27FC236}">
                  <a16:creationId xmlns:a16="http://schemas.microsoft.com/office/drawing/2014/main" id="{C505AB4D-D076-9D49-A6E7-78825D9EB9DB}"/>
                </a:ext>
              </a:extLst>
            </p:cNvPr>
            <p:cNvSpPr txBox="1"/>
            <p:nvPr/>
          </p:nvSpPr>
          <p:spPr>
            <a:xfrm>
              <a:off x="6113268" y="1000393"/>
              <a:ext cx="2979260" cy="276999"/>
            </a:xfrm>
            <a:prstGeom prst="rect">
              <a:avLst/>
            </a:prstGeom>
            <a:noFill/>
          </p:spPr>
          <p:txBody>
            <a:bodyPr wrap="square" rtlCol="0">
              <a:spAutoFit/>
            </a:bodyPr>
            <a:lstStyle/>
            <a:p>
              <a:pPr algn="ctr"/>
              <a:r>
                <a:rPr lang="en-US" sz="1200" dirty="0"/>
                <a:t>Water and solute transport rates</a:t>
              </a:r>
            </a:p>
          </p:txBody>
        </p:sp>
      </p:gr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594</Words>
  <Application>Microsoft Macintosh PowerPoint</Application>
  <PresentationFormat>Widescreen</PresentationFormat>
  <Paragraphs>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Calibri Light</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Microsoft Office User</cp:lastModifiedBy>
  <cp:revision>38</cp:revision>
  <dcterms:created xsi:type="dcterms:W3CDTF">2019-02-06T14:40:55Z</dcterms:created>
  <dcterms:modified xsi:type="dcterms:W3CDTF">2019-02-27T17:50:29Z</dcterms:modified>
</cp:coreProperties>
</file>