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62"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2" autoAdjust="0"/>
    <p:restoredTop sz="68571" autoAdjust="0"/>
  </p:normalViewPr>
  <p:slideViewPr>
    <p:cSldViewPr snapToGrid="0">
      <p:cViewPr varScale="1">
        <p:scale>
          <a:sx n="43" d="100"/>
          <a:sy n="43" d="100"/>
        </p:scale>
        <p:origin x="142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0619AD-E595-4A9E-BADB-164EAD3ADC53}" type="datetimeFigureOut">
              <a:rPr lang="en-US" smtClean="0"/>
              <a:t>2/28/2019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21247D-5C86-4B18-8B46-2B5FA6E0947E}" type="slidenum">
              <a:rPr lang="en-US" smtClean="0"/>
              <a:t>‹#›</a:t>
            </a:fld>
            <a:endParaRPr lang="en-US"/>
          </a:p>
        </p:txBody>
      </p:sp>
    </p:spTree>
    <p:extLst>
      <p:ext uri="{BB962C8B-B14F-4D97-AF65-F5344CB8AC3E}">
        <p14:creationId xmlns:p14="http://schemas.microsoft.com/office/powerpoint/2010/main" val="89342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u="sng" kern="1200" dirty="0">
                <a:solidFill>
                  <a:schemeClr val="tx1"/>
                </a:solidFill>
                <a:effectLst/>
                <a:latin typeface="+mn-lt"/>
                <a:ea typeface="+mn-ea"/>
                <a:cs typeface="+mn-cs"/>
              </a:rPr>
              <a:t>Summary</a:t>
            </a:r>
            <a:r>
              <a:rPr lang="en-US" sz="1200" b="0" u="none" kern="1200" dirty="0">
                <a:solidFill>
                  <a:schemeClr val="tx1"/>
                </a:solidFill>
                <a:effectLst/>
                <a:latin typeface="+mn-lt"/>
                <a:ea typeface="+mn-ea"/>
                <a:cs typeface="+mn-cs"/>
              </a:rPr>
              <a:t>: This project aims to develop multiscale computational models for predicting clotting in patients with atrial fibrillation (AF). AF is the most common heart rhythm disorder in the United States, and AF patients have an increased risk of developing blood clots that can cause serious medical complications, including strokes. Tools for modeling blood flow and clotting in AF and treatments for AF promise to improve clinical risk assessment for these patients.</a:t>
            </a:r>
          </a:p>
          <a:p>
            <a:pPr marL="0" indent="0">
              <a:buFont typeface="Arial" panose="020B0604020202020204" pitchFamily="34" charset="0"/>
              <a:buNone/>
            </a:pPr>
            <a:endParaRPr lang="en-US" sz="1200" b="0" u="none" kern="1200" dirty="0">
              <a:solidFill>
                <a:schemeClr val="tx1"/>
              </a:solidFill>
              <a:effectLst/>
              <a:latin typeface="+mn-lt"/>
              <a:ea typeface="+mn-ea"/>
              <a:cs typeface="+mn-cs"/>
            </a:endParaRPr>
          </a:p>
          <a:p>
            <a:pPr marL="0" indent="0">
              <a:buFont typeface="Arial" panose="020B0604020202020204" pitchFamily="34" charset="0"/>
              <a:buNone/>
            </a:pPr>
            <a:r>
              <a:rPr lang="en-US" sz="1200" b="0" u="sng" kern="1200" dirty="0">
                <a:solidFill>
                  <a:schemeClr val="tx1"/>
                </a:solidFill>
                <a:effectLst/>
                <a:latin typeface="+mn-lt"/>
                <a:ea typeface="+mn-ea"/>
                <a:cs typeface="+mn-cs"/>
              </a:rPr>
              <a:t>Machine Learning</a:t>
            </a:r>
            <a:r>
              <a:rPr lang="en-US" sz="1200" b="0" u="none" kern="1200" dirty="0">
                <a:solidFill>
                  <a:schemeClr val="tx1"/>
                </a:solidFill>
                <a:effectLst/>
                <a:latin typeface="+mn-lt"/>
                <a:ea typeface="+mn-ea"/>
                <a:cs typeface="+mn-cs"/>
              </a:rPr>
              <a:t>: Machine learning could see several uses within this project: 1) computer vision approaches to extracting anatomical data from patient image data and associated geometrical model construction; 2) model acceleration (e.g. as a replacement for solving systems of partial differential equations in each time step); 3) automated model reduction for constructing representations amenable to optimization, enabling design.</a:t>
            </a:r>
          </a:p>
          <a:p>
            <a:pPr marL="0" indent="0">
              <a:buFont typeface="Arial" panose="020B0604020202020204" pitchFamily="34" charset="0"/>
              <a:buNone/>
            </a:pPr>
            <a:endParaRPr lang="en-US" sz="1200" b="0" u="sng" kern="1200" dirty="0">
              <a:solidFill>
                <a:schemeClr val="tx1"/>
              </a:solidFill>
              <a:effectLst/>
              <a:latin typeface="+mn-lt"/>
              <a:ea typeface="+mn-ea"/>
              <a:cs typeface="+mn-cs"/>
            </a:endParaRPr>
          </a:p>
          <a:p>
            <a:pPr marL="0" indent="0">
              <a:buFont typeface="Arial" panose="020B0604020202020204" pitchFamily="34" charset="0"/>
              <a:buNone/>
            </a:pPr>
            <a:r>
              <a:rPr lang="en-US" sz="1200" b="0" u="sng" kern="1200" dirty="0">
                <a:solidFill>
                  <a:schemeClr val="tx1"/>
                </a:solidFill>
                <a:effectLst/>
                <a:latin typeface="+mn-lt"/>
                <a:ea typeface="+mn-ea"/>
                <a:cs typeface="+mn-cs"/>
              </a:rPr>
              <a:t>Future Challenges</a:t>
            </a:r>
            <a:r>
              <a:rPr lang="en-US" sz="1200" b="0" u="none" kern="1200" dirty="0">
                <a:solidFill>
                  <a:schemeClr val="tx1"/>
                </a:solidFill>
                <a:effectLst/>
                <a:latin typeface="+mn-lt"/>
                <a:ea typeface="+mn-ea"/>
                <a:cs typeface="+mn-cs"/>
              </a:rPr>
              <a:t>: A key challenge is that the current mechanistic models require lengthy computations. We believe that such models are important for providing insight and understanding, but simplified versions may be necessary to realize translational impact.</a:t>
            </a:r>
          </a:p>
          <a:p>
            <a:pPr marL="0" indent="0">
              <a:buFont typeface="Arial" panose="020B0604020202020204" pitchFamily="34" charset="0"/>
              <a:buNone/>
            </a:pPr>
            <a:endParaRPr lang="en-US" sz="1200" b="0" u="none" kern="1200" dirty="0">
              <a:solidFill>
                <a:schemeClr val="tx1"/>
              </a:solidFill>
              <a:effectLst/>
              <a:latin typeface="+mn-lt"/>
              <a:ea typeface="+mn-ea"/>
              <a:cs typeface="+mn-cs"/>
            </a:endParaRPr>
          </a:p>
          <a:p>
            <a:pPr marL="0" indent="0">
              <a:buFont typeface="Arial" panose="020B0604020202020204" pitchFamily="34" charset="0"/>
              <a:buNone/>
            </a:pPr>
            <a:r>
              <a:rPr lang="en-US" sz="1200" b="0" u="sng" kern="1200" dirty="0">
                <a:solidFill>
                  <a:schemeClr val="tx1"/>
                </a:solidFill>
                <a:effectLst/>
                <a:latin typeface="+mn-lt"/>
                <a:ea typeface="+mn-ea"/>
                <a:cs typeface="+mn-cs"/>
              </a:rPr>
              <a:t>Multiscale Modeling</a:t>
            </a:r>
            <a:r>
              <a:rPr lang="en-US" sz="1200" b="0" u="none" kern="1200" dirty="0">
                <a:solidFill>
                  <a:schemeClr val="tx1"/>
                </a:solidFill>
                <a:effectLst/>
                <a:latin typeface="+mn-lt"/>
                <a:ea typeface="+mn-ea"/>
                <a:cs typeface="+mn-cs"/>
              </a:rPr>
              <a:t>: There are two key modeling challenges that we are seeking to address in this project. 1) We aim to develop computationally tractable models of flow within the highly trabeculated left atrial appendage. This is analogous to flow within a </a:t>
            </a:r>
            <a:r>
              <a:rPr lang="en-US" sz="1200" b="0" u="none" kern="1200" dirty="0" err="1">
                <a:solidFill>
                  <a:schemeClr val="tx1"/>
                </a:solidFill>
                <a:effectLst/>
                <a:latin typeface="+mn-lt"/>
                <a:ea typeface="+mn-ea"/>
                <a:cs typeface="+mn-cs"/>
              </a:rPr>
              <a:t>poroelastic</a:t>
            </a:r>
            <a:r>
              <a:rPr lang="en-US" sz="1200" b="0" u="none" kern="1200" dirty="0">
                <a:solidFill>
                  <a:schemeClr val="tx1"/>
                </a:solidFill>
                <a:effectLst/>
                <a:latin typeface="+mn-lt"/>
                <a:ea typeface="+mn-ea"/>
                <a:cs typeface="+mn-cs"/>
              </a:rPr>
              <a:t> medium. We seek to understand whether and when homogenized models that do not account for the details of the trabeculation are sufficient. 2) We aim to develop algorithms for linking biological processes with vastly different timescales, to wit, the timescale of the heartbeat (1 second) and the timescale of clotting (minutes, hours, days). Direct numerical simulation is not feasible, and models or numerical methods for sampling the fast and slow variables are needed.</a:t>
            </a:r>
            <a:endParaRPr lang="en-US" sz="1200" b="0" u="sng"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dirty="0"/>
              <a:t>PI name, email: Boyce Griffith – University of North Carolina at Chapel Hill – </a:t>
            </a:r>
            <a:r>
              <a:rPr lang="en-US" dirty="0" err="1"/>
              <a:t>boyceg@email.unc.edu</a:t>
            </a:r>
            <a:r>
              <a:rPr lang="en-US" dirty="0"/>
              <a:t>; Subaward PIs: Craig Henriquez – Duke University - </a:t>
            </a:r>
            <a:r>
              <a:rPr lang="en-US" dirty="0" err="1"/>
              <a:t>ch@duke.edu</a:t>
            </a:r>
            <a:r>
              <a:rPr lang="en-US" dirty="0"/>
              <a:t> and Aaron Fogelson – University of Utah – </a:t>
            </a:r>
            <a:r>
              <a:rPr lang="en-US" dirty="0" err="1"/>
              <a:t>fogelson@</a:t>
            </a:r>
            <a:r>
              <a:rPr lang="en-US" err="1"/>
              <a:t>math</a:t>
            </a:r>
            <a:r>
              <a:rPr lang="en-US"/>
              <a:t>.utah.edu</a:t>
            </a:r>
            <a:endParaRPr lang="en-US" dirty="0"/>
          </a:p>
        </p:txBody>
      </p:sp>
      <p:sp>
        <p:nvSpPr>
          <p:cNvPr id="4" name="Slide Number Placeholder 3"/>
          <p:cNvSpPr>
            <a:spLocks noGrp="1"/>
          </p:cNvSpPr>
          <p:nvPr>
            <p:ph type="sldNum" sz="quarter" idx="5"/>
          </p:nvPr>
        </p:nvSpPr>
        <p:spPr/>
        <p:txBody>
          <a:bodyPr/>
          <a:lstStyle/>
          <a:p>
            <a:fld id="{5121247D-5C86-4B18-8B46-2B5FA6E0947E}" type="slidenum">
              <a:rPr lang="en-US" smtClean="0"/>
              <a:t>1</a:t>
            </a:fld>
            <a:endParaRPr lang="en-US"/>
          </a:p>
        </p:txBody>
      </p:sp>
    </p:spTree>
    <p:extLst>
      <p:ext uri="{BB962C8B-B14F-4D97-AF65-F5344CB8AC3E}">
        <p14:creationId xmlns:p14="http://schemas.microsoft.com/office/powerpoint/2010/main" val="18815177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67717-1496-4177-8D92-7C8E2D43CB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34447B-AE9B-46D7-B7EC-5E4BD78B03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B040B6-3A84-4205-9B41-82F13DCF2734}"/>
              </a:ext>
            </a:extLst>
          </p:cNvPr>
          <p:cNvSpPr>
            <a:spLocks noGrp="1"/>
          </p:cNvSpPr>
          <p:nvPr>
            <p:ph type="dt" sz="half" idx="10"/>
          </p:nvPr>
        </p:nvSpPr>
        <p:spPr/>
        <p:txBody>
          <a:bodyPr/>
          <a:lstStyle/>
          <a:p>
            <a:fld id="{1DBA29A7-C6A7-4516-A0B8-880E757F7B93}" type="datetimeFigureOut">
              <a:rPr lang="en-US" smtClean="0"/>
              <a:t>2/28/2019</a:t>
            </a:fld>
            <a:endParaRPr lang="en-US"/>
          </a:p>
        </p:txBody>
      </p:sp>
      <p:sp>
        <p:nvSpPr>
          <p:cNvPr id="5" name="Footer Placeholder 4">
            <a:extLst>
              <a:ext uri="{FF2B5EF4-FFF2-40B4-BE49-F238E27FC236}">
                <a16:creationId xmlns:a16="http://schemas.microsoft.com/office/drawing/2014/main" id="{18AB7890-0B25-4709-8D8B-7230D48C63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F963BC-921C-4FE1-852B-803174071EA7}"/>
              </a:ext>
            </a:extLst>
          </p:cNvPr>
          <p:cNvSpPr>
            <a:spLocks noGrp="1"/>
          </p:cNvSpPr>
          <p:nvPr>
            <p:ph type="sldNum" sz="quarter" idx="12"/>
          </p:nvPr>
        </p:nvSpPr>
        <p:spPr/>
        <p:txBody>
          <a:bodyPr/>
          <a:lstStyle/>
          <a:p>
            <a:fld id="{E983F42C-7870-467E-B605-F7226AA5127C}" type="slidenum">
              <a:rPr lang="en-US" smtClean="0"/>
              <a:t>‹#›</a:t>
            </a:fld>
            <a:endParaRPr lang="en-US"/>
          </a:p>
        </p:txBody>
      </p:sp>
      <p:pic>
        <p:nvPicPr>
          <p:cNvPr id="11" name="Picture 10">
            <a:extLst>
              <a:ext uri="{FF2B5EF4-FFF2-40B4-BE49-F238E27FC236}">
                <a16:creationId xmlns:a16="http://schemas.microsoft.com/office/drawing/2014/main" id="{5A89B9E2-3767-4ABA-96B6-057440306338}"/>
              </a:ext>
            </a:extLst>
          </p:cNvPr>
          <p:cNvPicPr>
            <a:picLocks noChangeAspect="1"/>
          </p:cNvPicPr>
          <p:nvPr userDrawn="1"/>
        </p:nvPicPr>
        <p:blipFill rotWithShape="1">
          <a:blip r:embed="rId2"/>
          <a:srcRect l="31939" t="70782" r="40981"/>
          <a:stretch/>
        </p:blipFill>
        <p:spPr>
          <a:xfrm>
            <a:off x="231423" y="120474"/>
            <a:ext cx="3084690" cy="2003778"/>
          </a:xfrm>
          <a:prstGeom prst="rect">
            <a:avLst/>
          </a:prstGeom>
        </p:spPr>
      </p:pic>
      <p:pic>
        <p:nvPicPr>
          <p:cNvPr id="12" name="Picture 11">
            <a:extLst>
              <a:ext uri="{FF2B5EF4-FFF2-40B4-BE49-F238E27FC236}">
                <a16:creationId xmlns:a16="http://schemas.microsoft.com/office/drawing/2014/main" id="{DDD0C1AA-18F7-4B6D-948D-9BBA3D86C7C3}"/>
              </a:ext>
            </a:extLst>
          </p:cNvPr>
          <p:cNvPicPr>
            <a:picLocks noChangeAspect="1"/>
          </p:cNvPicPr>
          <p:nvPr userDrawn="1"/>
        </p:nvPicPr>
        <p:blipFill rotWithShape="1">
          <a:blip r:embed="rId3"/>
          <a:srcRect l="42469" t="8439" r="46828" b="83660"/>
          <a:stretch/>
        </p:blipFill>
        <p:spPr>
          <a:xfrm>
            <a:off x="3764843" y="640644"/>
            <a:ext cx="1219201" cy="541867"/>
          </a:xfrm>
          <a:prstGeom prst="rect">
            <a:avLst/>
          </a:prstGeom>
        </p:spPr>
      </p:pic>
      <p:pic>
        <p:nvPicPr>
          <p:cNvPr id="13" name="Picture 12">
            <a:extLst>
              <a:ext uri="{FF2B5EF4-FFF2-40B4-BE49-F238E27FC236}">
                <a16:creationId xmlns:a16="http://schemas.microsoft.com/office/drawing/2014/main" id="{82140BB4-AAAC-49DA-A944-72CEDA75FB1C}"/>
              </a:ext>
            </a:extLst>
          </p:cNvPr>
          <p:cNvPicPr>
            <a:picLocks noChangeAspect="1"/>
          </p:cNvPicPr>
          <p:nvPr userDrawn="1"/>
        </p:nvPicPr>
        <p:blipFill rotWithShape="1">
          <a:blip r:embed="rId3"/>
          <a:srcRect l="42469" t="8439" r="46828" b="83660"/>
          <a:stretch/>
        </p:blipFill>
        <p:spPr>
          <a:xfrm>
            <a:off x="5492043" y="640644"/>
            <a:ext cx="1219201" cy="541867"/>
          </a:xfrm>
          <a:prstGeom prst="rect">
            <a:avLst/>
          </a:prstGeom>
        </p:spPr>
      </p:pic>
      <p:pic>
        <p:nvPicPr>
          <p:cNvPr id="14" name="Picture 13">
            <a:extLst>
              <a:ext uri="{FF2B5EF4-FFF2-40B4-BE49-F238E27FC236}">
                <a16:creationId xmlns:a16="http://schemas.microsoft.com/office/drawing/2014/main" id="{FFD526E7-D5E9-4584-A70B-CA57609675A0}"/>
              </a:ext>
            </a:extLst>
          </p:cNvPr>
          <p:cNvPicPr>
            <a:picLocks noChangeAspect="1"/>
          </p:cNvPicPr>
          <p:nvPr userDrawn="1"/>
        </p:nvPicPr>
        <p:blipFill rotWithShape="1">
          <a:blip r:embed="rId3"/>
          <a:srcRect l="42469" t="8439" r="46828" b="83660"/>
          <a:stretch/>
        </p:blipFill>
        <p:spPr>
          <a:xfrm>
            <a:off x="5796843" y="640644"/>
            <a:ext cx="1219201" cy="541867"/>
          </a:xfrm>
          <a:prstGeom prst="rect">
            <a:avLst/>
          </a:prstGeom>
        </p:spPr>
      </p:pic>
      <p:pic>
        <p:nvPicPr>
          <p:cNvPr id="15" name="Picture 14">
            <a:extLst>
              <a:ext uri="{FF2B5EF4-FFF2-40B4-BE49-F238E27FC236}">
                <a16:creationId xmlns:a16="http://schemas.microsoft.com/office/drawing/2014/main" id="{AB82D969-B668-45A6-B5A4-598D2ED102A0}"/>
              </a:ext>
            </a:extLst>
          </p:cNvPr>
          <p:cNvPicPr>
            <a:picLocks noChangeAspect="1"/>
          </p:cNvPicPr>
          <p:nvPr userDrawn="1"/>
        </p:nvPicPr>
        <p:blipFill rotWithShape="1">
          <a:blip r:embed="rId3"/>
          <a:srcRect l="42469" t="8439" r="46828" b="83660"/>
          <a:stretch/>
        </p:blipFill>
        <p:spPr>
          <a:xfrm>
            <a:off x="7281332" y="640644"/>
            <a:ext cx="1219201" cy="541867"/>
          </a:xfrm>
          <a:prstGeom prst="rect">
            <a:avLst/>
          </a:prstGeom>
        </p:spPr>
      </p:pic>
      <p:pic>
        <p:nvPicPr>
          <p:cNvPr id="16" name="Picture 15">
            <a:extLst>
              <a:ext uri="{FF2B5EF4-FFF2-40B4-BE49-F238E27FC236}">
                <a16:creationId xmlns:a16="http://schemas.microsoft.com/office/drawing/2014/main" id="{F4B52DCA-4E23-4339-B6B5-0A8DCCD1975F}"/>
              </a:ext>
            </a:extLst>
          </p:cNvPr>
          <p:cNvPicPr>
            <a:picLocks noChangeAspect="1"/>
          </p:cNvPicPr>
          <p:nvPr userDrawn="1"/>
        </p:nvPicPr>
        <p:blipFill rotWithShape="1">
          <a:blip r:embed="rId3"/>
          <a:srcRect l="42469" t="8439" r="46828" b="83660"/>
          <a:stretch/>
        </p:blipFill>
        <p:spPr>
          <a:xfrm>
            <a:off x="8500533" y="640644"/>
            <a:ext cx="1219201" cy="541867"/>
          </a:xfrm>
          <a:prstGeom prst="rect">
            <a:avLst/>
          </a:prstGeom>
        </p:spPr>
      </p:pic>
      <p:pic>
        <p:nvPicPr>
          <p:cNvPr id="17" name="Picture 16">
            <a:extLst>
              <a:ext uri="{FF2B5EF4-FFF2-40B4-BE49-F238E27FC236}">
                <a16:creationId xmlns:a16="http://schemas.microsoft.com/office/drawing/2014/main" id="{C6CE021F-922F-413E-9275-C5C5A26D676A}"/>
              </a:ext>
            </a:extLst>
          </p:cNvPr>
          <p:cNvPicPr>
            <a:picLocks noChangeAspect="1"/>
          </p:cNvPicPr>
          <p:nvPr userDrawn="1"/>
        </p:nvPicPr>
        <p:blipFill rotWithShape="1">
          <a:blip r:embed="rId3"/>
          <a:srcRect l="42469" t="8439" r="46828" b="83660"/>
          <a:stretch/>
        </p:blipFill>
        <p:spPr>
          <a:xfrm>
            <a:off x="10120490" y="640644"/>
            <a:ext cx="1219201" cy="541867"/>
          </a:xfrm>
          <a:prstGeom prst="rect">
            <a:avLst/>
          </a:prstGeom>
        </p:spPr>
      </p:pic>
    </p:spTree>
    <p:extLst>
      <p:ext uri="{BB962C8B-B14F-4D97-AF65-F5344CB8AC3E}">
        <p14:creationId xmlns:p14="http://schemas.microsoft.com/office/powerpoint/2010/main" val="264833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67E65-26BB-44E4-B505-FD5FF951B8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A2B483-7C58-4A56-A06A-901FF130765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F5879-E68E-4C30-8EB5-0D8E925B291D}"/>
              </a:ext>
            </a:extLst>
          </p:cNvPr>
          <p:cNvSpPr>
            <a:spLocks noGrp="1"/>
          </p:cNvSpPr>
          <p:nvPr>
            <p:ph type="dt" sz="half" idx="10"/>
          </p:nvPr>
        </p:nvSpPr>
        <p:spPr/>
        <p:txBody>
          <a:bodyPr/>
          <a:lstStyle/>
          <a:p>
            <a:fld id="{1DBA29A7-C6A7-4516-A0B8-880E757F7B93}" type="datetimeFigureOut">
              <a:rPr lang="en-US" smtClean="0"/>
              <a:t>2/28/2019</a:t>
            </a:fld>
            <a:endParaRPr lang="en-US"/>
          </a:p>
        </p:txBody>
      </p:sp>
      <p:sp>
        <p:nvSpPr>
          <p:cNvPr id="5" name="Footer Placeholder 4">
            <a:extLst>
              <a:ext uri="{FF2B5EF4-FFF2-40B4-BE49-F238E27FC236}">
                <a16:creationId xmlns:a16="http://schemas.microsoft.com/office/drawing/2014/main" id="{B93E4EAA-8018-4EA9-BEB5-7AA707E645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8F626-D5AA-4BFD-8CAA-8D7EB7E7182B}"/>
              </a:ext>
            </a:extLst>
          </p:cNvPr>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3818550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269C6-82F5-43DB-A279-C6776671E0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42516D-1187-4E87-BCCF-2135E13A927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CFF842-EE17-4E32-8BC0-49E4F6F2BF57}"/>
              </a:ext>
            </a:extLst>
          </p:cNvPr>
          <p:cNvSpPr>
            <a:spLocks noGrp="1"/>
          </p:cNvSpPr>
          <p:nvPr>
            <p:ph type="dt" sz="half" idx="10"/>
          </p:nvPr>
        </p:nvSpPr>
        <p:spPr/>
        <p:txBody>
          <a:bodyPr/>
          <a:lstStyle/>
          <a:p>
            <a:fld id="{1DBA29A7-C6A7-4516-A0B8-880E757F7B93}" type="datetimeFigureOut">
              <a:rPr lang="en-US" smtClean="0"/>
              <a:t>2/28/2019</a:t>
            </a:fld>
            <a:endParaRPr lang="en-US"/>
          </a:p>
        </p:txBody>
      </p:sp>
      <p:sp>
        <p:nvSpPr>
          <p:cNvPr id="5" name="Footer Placeholder 4">
            <a:extLst>
              <a:ext uri="{FF2B5EF4-FFF2-40B4-BE49-F238E27FC236}">
                <a16:creationId xmlns:a16="http://schemas.microsoft.com/office/drawing/2014/main" id="{60825791-924E-484D-BF3B-970DC186C0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61907A-C84D-4E51-8727-0E26CF62666C}"/>
              </a:ext>
            </a:extLst>
          </p:cNvPr>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2590747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B6A7E-337E-4A5F-BC16-9693585479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08B992-9332-4A7A-BDAA-2007297D28E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B6C89D-FEF8-4AAE-A0BE-8E2ACD42DF1F}"/>
              </a:ext>
            </a:extLst>
          </p:cNvPr>
          <p:cNvSpPr>
            <a:spLocks noGrp="1"/>
          </p:cNvSpPr>
          <p:nvPr>
            <p:ph type="dt" sz="half" idx="10"/>
          </p:nvPr>
        </p:nvSpPr>
        <p:spPr/>
        <p:txBody>
          <a:bodyPr/>
          <a:lstStyle/>
          <a:p>
            <a:fld id="{1DBA29A7-C6A7-4516-A0B8-880E757F7B93}" type="datetimeFigureOut">
              <a:rPr lang="en-US" smtClean="0"/>
              <a:t>2/28/2019</a:t>
            </a:fld>
            <a:endParaRPr lang="en-US"/>
          </a:p>
        </p:txBody>
      </p:sp>
      <p:sp>
        <p:nvSpPr>
          <p:cNvPr id="5" name="Footer Placeholder 4">
            <a:extLst>
              <a:ext uri="{FF2B5EF4-FFF2-40B4-BE49-F238E27FC236}">
                <a16:creationId xmlns:a16="http://schemas.microsoft.com/office/drawing/2014/main" id="{2F26291B-3AA0-4B23-8B81-21BA0A3CCF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46E438-9102-42BC-BB2A-316343AA99B9}"/>
              </a:ext>
            </a:extLst>
          </p:cNvPr>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354413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2AF28-B45F-47E9-8DA3-EE34F7E81E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8CB2D7-0796-4A54-9643-5E20C181B1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8EA771C-91D6-4262-B7AA-DB5481BD61C3}"/>
              </a:ext>
            </a:extLst>
          </p:cNvPr>
          <p:cNvSpPr>
            <a:spLocks noGrp="1"/>
          </p:cNvSpPr>
          <p:nvPr>
            <p:ph type="dt" sz="half" idx="10"/>
          </p:nvPr>
        </p:nvSpPr>
        <p:spPr/>
        <p:txBody>
          <a:bodyPr/>
          <a:lstStyle/>
          <a:p>
            <a:fld id="{1DBA29A7-C6A7-4516-A0B8-880E757F7B93}" type="datetimeFigureOut">
              <a:rPr lang="en-US" smtClean="0"/>
              <a:t>2/28/2019</a:t>
            </a:fld>
            <a:endParaRPr lang="en-US"/>
          </a:p>
        </p:txBody>
      </p:sp>
      <p:sp>
        <p:nvSpPr>
          <p:cNvPr id="5" name="Footer Placeholder 4">
            <a:extLst>
              <a:ext uri="{FF2B5EF4-FFF2-40B4-BE49-F238E27FC236}">
                <a16:creationId xmlns:a16="http://schemas.microsoft.com/office/drawing/2014/main" id="{268517C1-21C2-464B-8BDD-53B58F54A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B2D988-D3B3-4C45-80DE-AD49AAE90085}"/>
              </a:ext>
            </a:extLst>
          </p:cNvPr>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2411410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8E9BF-2CFA-4942-9E60-7600510F59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38DC7B-F726-45E8-B556-A59C74E98B6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86D837-1A2C-477B-8A35-16D0B6864BD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E2C762-2EF9-4381-844A-B061A5BE082D}"/>
              </a:ext>
            </a:extLst>
          </p:cNvPr>
          <p:cNvSpPr>
            <a:spLocks noGrp="1"/>
          </p:cNvSpPr>
          <p:nvPr>
            <p:ph type="dt" sz="half" idx="10"/>
          </p:nvPr>
        </p:nvSpPr>
        <p:spPr/>
        <p:txBody>
          <a:bodyPr/>
          <a:lstStyle/>
          <a:p>
            <a:fld id="{1DBA29A7-C6A7-4516-A0B8-880E757F7B93}" type="datetimeFigureOut">
              <a:rPr lang="en-US" smtClean="0"/>
              <a:t>2/28/2019</a:t>
            </a:fld>
            <a:endParaRPr lang="en-US"/>
          </a:p>
        </p:txBody>
      </p:sp>
      <p:sp>
        <p:nvSpPr>
          <p:cNvPr id="6" name="Footer Placeholder 5">
            <a:extLst>
              <a:ext uri="{FF2B5EF4-FFF2-40B4-BE49-F238E27FC236}">
                <a16:creationId xmlns:a16="http://schemas.microsoft.com/office/drawing/2014/main" id="{0A512821-CF68-4735-8EE5-D711D9C528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5D2B63-FB4D-4E4B-A6B2-DDDD0091FFED}"/>
              </a:ext>
            </a:extLst>
          </p:cNvPr>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2982398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B0D36-A41F-46CA-A04C-44A0EA6900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A6D811-70B5-4E8C-8BEA-D717A7F23F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D5499A0-3A54-4D66-A6F2-C176FAE659A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6DBCC9-F5E2-4467-85C1-B2B0FE6A96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CA990A3-928C-4C2C-A5BD-D061C5356E9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D6B405-E672-484D-AD34-1155CFAA2E30}"/>
              </a:ext>
            </a:extLst>
          </p:cNvPr>
          <p:cNvSpPr>
            <a:spLocks noGrp="1"/>
          </p:cNvSpPr>
          <p:nvPr>
            <p:ph type="dt" sz="half" idx="10"/>
          </p:nvPr>
        </p:nvSpPr>
        <p:spPr/>
        <p:txBody>
          <a:bodyPr/>
          <a:lstStyle/>
          <a:p>
            <a:fld id="{1DBA29A7-C6A7-4516-A0B8-880E757F7B93}" type="datetimeFigureOut">
              <a:rPr lang="en-US" smtClean="0"/>
              <a:t>2/28/2019</a:t>
            </a:fld>
            <a:endParaRPr lang="en-US"/>
          </a:p>
        </p:txBody>
      </p:sp>
      <p:sp>
        <p:nvSpPr>
          <p:cNvPr id="8" name="Footer Placeholder 7">
            <a:extLst>
              <a:ext uri="{FF2B5EF4-FFF2-40B4-BE49-F238E27FC236}">
                <a16:creationId xmlns:a16="http://schemas.microsoft.com/office/drawing/2014/main" id="{BA0492C4-DF97-4990-8C3C-96FC4EA6FC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5955FF-3F64-47A3-A9F0-EFFACD9A9FCE}"/>
              </a:ext>
            </a:extLst>
          </p:cNvPr>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1150651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D0CEC-CB3C-4481-865D-1E0F4AD186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6A0C66-FB7C-4FE0-956C-EB5ABC43BA1F}"/>
              </a:ext>
            </a:extLst>
          </p:cNvPr>
          <p:cNvSpPr>
            <a:spLocks noGrp="1"/>
          </p:cNvSpPr>
          <p:nvPr>
            <p:ph type="dt" sz="half" idx="10"/>
          </p:nvPr>
        </p:nvSpPr>
        <p:spPr/>
        <p:txBody>
          <a:bodyPr/>
          <a:lstStyle/>
          <a:p>
            <a:fld id="{1DBA29A7-C6A7-4516-A0B8-880E757F7B93}" type="datetimeFigureOut">
              <a:rPr lang="en-US" smtClean="0"/>
              <a:t>2/28/2019</a:t>
            </a:fld>
            <a:endParaRPr lang="en-US"/>
          </a:p>
        </p:txBody>
      </p:sp>
      <p:sp>
        <p:nvSpPr>
          <p:cNvPr id="4" name="Footer Placeholder 3">
            <a:extLst>
              <a:ext uri="{FF2B5EF4-FFF2-40B4-BE49-F238E27FC236}">
                <a16:creationId xmlns:a16="http://schemas.microsoft.com/office/drawing/2014/main" id="{6E4DBC70-FABD-434B-8C13-44FB078451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142861-B31C-414D-B618-A5D1BB869697}"/>
              </a:ext>
            </a:extLst>
          </p:cNvPr>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304558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9C44DA-8976-41AF-86E2-D8A7C712585C}"/>
              </a:ext>
            </a:extLst>
          </p:cNvPr>
          <p:cNvSpPr>
            <a:spLocks noGrp="1"/>
          </p:cNvSpPr>
          <p:nvPr>
            <p:ph type="dt" sz="half" idx="10"/>
          </p:nvPr>
        </p:nvSpPr>
        <p:spPr/>
        <p:txBody>
          <a:bodyPr/>
          <a:lstStyle/>
          <a:p>
            <a:fld id="{1DBA29A7-C6A7-4516-A0B8-880E757F7B93}" type="datetimeFigureOut">
              <a:rPr lang="en-US" smtClean="0"/>
              <a:t>2/28/2019</a:t>
            </a:fld>
            <a:endParaRPr lang="en-US"/>
          </a:p>
        </p:txBody>
      </p:sp>
      <p:sp>
        <p:nvSpPr>
          <p:cNvPr id="3" name="Footer Placeholder 2">
            <a:extLst>
              <a:ext uri="{FF2B5EF4-FFF2-40B4-BE49-F238E27FC236}">
                <a16:creationId xmlns:a16="http://schemas.microsoft.com/office/drawing/2014/main" id="{70C0EB54-F514-4055-860A-940C9B47FB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1BF97B-71E2-45D5-A581-43A6DC9B2B33}"/>
              </a:ext>
            </a:extLst>
          </p:cNvPr>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244583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99521-45E5-4D3A-89D1-CDFFC4A9BA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94B8FB-F03C-472E-8565-01AF64860E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FA92F0-B5E3-4503-9912-28F0981637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6F92D92-9109-45AD-A53E-A89F2E753C8A}"/>
              </a:ext>
            </a:extLst>
          </p:cNvPr>
          <p:cNvSpPr>
            <a:spLocks noGrp="1"/>
          </p:cNvSpPr>
          <p:nvPr>
            <p:ph type="dt" sz="half" idx="10"/>
          </p:nvPr>
        </p:nvSpPr>
        <p:spPr/>
        <p:txBody>
          <a:bodyPr/>
          <a:lstStyle/>
          <a:p>
            <a:fld id="{1DBA29A7-C6A7-4516-A0B8-880E757F7B93}" type="datetimeFigureOut">
              <a:rPr lang="en-US" smtClean="0"/>
              <a:t>2/28/2019</a:t>
            </a:fld>
            <a:endParaRPr lang="en-US"/>
          </a:p>
        </p:txBody>
      </p:sp>
      <p:sp>
        <p:nvSpPr>
          <p:cNvPr id="6" name="Footer Placeholder 5">
            <a:extLst>
              <a:ext uri="{FF2B5EF4-FFF2-40B4-BE49-F238E27FC236}">
                <a16:creationId xmlns:a16="http://schemas.microsoft.com/office/drawing/2014/main" id="{76607DA3-F2E0-46E8-BCF0-82E7DBC390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0201A6-7FE1-4C38-ADC3-19F7D4D583A5}"/>
              </a:ext>
            </a:extLst>
          </p:cNvPr>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793128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59DC5-85DA-47FD-8B9C-C609F37DCF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ADC986-1787-448B-A48C-5E62ED213D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D0B9D2-1E95-4A27-93D7-C96B99E4AC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7FD146D-FD61-48E8-9007-422088CB9F85}"/>
              </a:ext>
            </a:extLst>
          </p:cNvPr>
          <p:cNvSpPr>
            <a:spLocks noGrp="1"/>
          </p:cNvSpPr>
          <p:nvPr>
            <p:ph type="dt" sz="half" idx="10"/>
          </p:nvPr>
        </p:nvSpPr>
        <p:spPr/>
        <p:txBody>
          <a:bodyPr/>
          <a:lstStyle/>
          <a:p>
            <a:fld id="{1DBA29A7-C6A7-4516-A0B8-880E757F7B93}" type="datetimeFigureOut">
              <a:rPr lang="en-US" smtClean="0"/>
              <a:t>2/28/2019</a:t>
            </a:fld>
            <a:endParaRPr lang="en-US"/>
          </a:p>
        </p:txBody>
      </p:sp>
      <p:sp>
        <p:nvSpPr>
          <p:cNvPr id="6" name="Footer Placeholder 5">
            <a:extLst>
              <a:ext uri="{FF2B5EF4-FFF2-40B4-BE49-F238E27FC236}">
                <a16:creationId xmlns:a16="http://schemas.microsoft.com/office/drawing/2014/main" id="{980BA4FD-7853-4957-B967-10E7BBF799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62EC38-8859-4802-BDEF-67AC724A68F2}"/>
              </a:ext>
            </a:extLst>
          </p:cNvPr>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1366030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6BB593-AD17-4F89-9EC2-8BCDD6706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236CA9-F31E-416C-9514-EDE35F3EAC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D1F35B-4B18-44E0-ACEC-7F38C43D60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BA29A7-C6A7-4516-A0B8-880E757F7B93}" type="datetimeFigureOut">
              <a:rPr lang="en-US" smtClean="0"/>
              <a:t>2/28/2019</a:t>
            </a:fld>
            <a:endParaRPr lang="en-US"/>
          </a:p>
        </p:txBody>
      </p:sp>
      <p:sp>
        <p:nvSpPr>
          <p:cNvPr id="5" name="Footer Placeholder 4">
            <a:extLst>
              <a:ext uri="{FF2B5EF4-FFF2-40B4-BE49-F238E27FC236}">
                <a16:creationId xmlns:a16="http://schemas.microsoft.com/office/drawing/2014/main" id="{3F081CE3-17E5-4DA4-A9AD-EA6967A2E6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DE6DBE-007D-4B21-A0C6-284BC38889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3F42C-7870-467E-B605-F7226AA5127C}" type="slidenum">
              <a:rPr lang="en-US" smtClean="0"/>
              <a:t>‹#›</a:t>
            </a:fld>
            <a:endParaRPr lang="en-US"/>
          </a:p>
        </p:txBody>
      </p:sp>
    </p:spTree>
    <p:extLst>
      <p:ext uri="{BB962C8B-B14F-4D97-AF65-F5344CB8AC3E}">
        <p14:creationId xmlns:p14="http://schemas.microsoft.com/office/powerpoint/2010/main" val="13742374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2.mp4"/><Relationship Id="rId7" Type="http://schemas.openxmlformats.org/officeDocument/2006/relationships/image" Target="../media/image3.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notesSlide" Target="../notesSlides/notesSlide1.xml"/><Relationship Id="rId5" Type="http://schemas.openxmlformats.org/officeDocument/2006/relationships/slideLayout" Target="../slideLayouts/slideLayout2.xml"/><Relationship Id="rId10" Type="http://schemas.openxmlformats.org/officeDocument/2006/relationships/image" Target="../media/image4.png"/><Relationship Id="rId4" Type="http://schemas.openxmlformats.org/officeDocument/2006/relationships/video" Target="../media/media2.mp4"/><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o_mv_vec_field0000">
            <a:hlinkClick r:id="" action="ppaction://media"/>
            <a:extLst>
              <a:ext uri="{FF2B5EF4-FFF2-40B4-BE49-F238E27FC236}">
                <a16:creationId xmlns:a16="http://schemas.microsoft.com/office/drawing/2014/main" id="{930B6D48-D01C-2E4C-B9FE-CF904077ED4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859904" y="2133471"/>
            <a:ext cx="3359775" cy="3079615"/>
          </a:xfrm>
          <a:prstGeom prst="rect">
            <a:avLst/>
          </a:prstGeom>
        </p:spPr>
      </p:pic>
      <p:pic>
        <p:nvPicPr>
          <p:cNvPr id="4" name="Picture 3">
            <a:extLst>
              <a:ext uri="{FF2B5EF4-FFF2-40B4-BE49-F238E27FC236}">
                <a16:creationId xmlns:a16="http://schemas.microsoft.com/office/drawing/2014/main" id="{12734DF8-83C6-47FE-B4C5-05577529BD88}"/>
              </a:ext>
            </a:extLst>
          </p:cNvPr>
          <p:cNvPicPr>
            <a:picLocks noChangeAspect="1"/>
          </p:cNvPicPr>
          <p:nvPr/>
        </p:nvPicPr>
        <p:blipFill rotWithShape="1">
          <a:blip r:embed="rId8"/>
          <a:srcRect l="33280" t="70782" r="40981" b="6720"/>
          <a:stretch/>
        </p:blipFill>
        <p:spPr>
          <a:xfrm>
            <a:off x="9260114" y="5315051"/>
            <a:ext cx="2931886" cy="1542949"/>
          </a:xfrm>
          <a:prstGeom prst="rect">
            <a:avLst/>
          </a:prstGeom>
        </p:spPr>
      </p:pic>
      <p:pic>
        <p:nvPicPr>
          <p:cNvPr id="5" name="Picture 4">
            <a:extLst>
              <a:ext uri="{FF2B5EF4-FFF2-40B4-BE49-F238E27FC236}">
                <a16:creationId xmlns:a16="http://schemas.microsoft.com/office/drawing/2014/main" id="{EE1AD5D9-D40A-4973-91F9-9E8DDA7DE05F}"/>
              </a:ext>
            </a:extLst>
          </p:cNvPr>
          <p:cNvPicPr>
            <a:picLocks noChangeAspect="1"/>
          </p:cNvPicPr>
          <p:nvPr/>
        </p:nvPicPr>
        <p:blipFill rotWithShape="1">
          <a:blip r:embed="rId9"/>
          <a:srcRect l="42469" t="8439" r="46828" b="83660"/>
          <a:stretch/>
        </p:blipFill>
        <p:spPr>
          <a:xfrm>
            <a:off x="20157" y="-4"/>
            <a:ext cx="1219201" cy="541867"/>
          </a:xfrm>
          <a:prstGeom prst="rect">
            <a:avLst/>
          </a:prstGeom>
        </p:spPr>
      </p:pic>
      <p:pic>
        <p:nvPicPr>
          <p:cNvPr id="6" name="Picture 5">
            <a:extLst>
              <a:ext uri="{FF2B5EF4-FFF2-40B4-BE49-F238E27FC236}">
                <a16:creationId xmlns:a16="http://schemas.microsoft.com/office/drawing/2014/main" id="{78823FB5-D3C0-4506-91E8-8CC5C8B880D1}"/>
              </a:ext>
            </a:extLst>
          </p:cNvPr>
          <p:cNvPicPr>
            <a:picLocks noChangeAspect="1"/>
          </p:cNvPicPr>
          <p:nvPr/>
        </p:nvPicPr>
        <p:blipFill rotWithShape="1">
          <a:blip r:embed="rId9"/>
          <a:srcRect l="42469" t="8439" r="46828" b="83660"/>
          <a:stretch/>
        </p:blipFill>
        <p:spPr>
          <a:xfrm>
            <a:off x="1239358" y="-1"/>
            <a:ext cx="1219201" cy="541867"/>
          </a:xfrm>
          <a:prstGeom prst="rect">
            <a:avLst/>
          </a:prstGeom>
        </p:spPr>
      </p:pic>
      <p:pic>
        <p:nvPicPr>
          <p:cNvPr id="12" name="Picture 11">
            <a:extLst>
              <a:ext uri="{FF2B5EF4-FFF2-40B4-BE49-F238E27FC236}">
                <a16:creationId xmlns:a16="http://schemas.microsoft.com/office/drawing/2014/main" id="{B5F455D8-BD91-41CB-BD52-58DEC78E9E2C}"/>
              </a:ext>
            </a:extLst>
          </p:cNvPr>
          <p:cNvPicPr>
            <a:picLocks noChangeAspect="1"/>
          </p:cNvPicPr>
          <p:nvPr/>
        </p:nvPicPr>
        <p:blipFill rotWithShape="1">
          <a:blip r:embed="rId9"/>
          <a:srcRect l="42469" t="8439" r="46828" b="83660"/>
          <a:stretch/>
        </p:blipFill>
        <p:spPr>
          <a:xfrm>
            <a:off x="2458559" y="-2"/>
            <a:ext cx="1219201" cy="541867"/>
          </a:xfrm>
          <a:prstGeom prst="rect">
            <a:avLst/>
          </a:prstGeom>
        </p:spPr>
      </p:pic>
      <p:pic>
        <p:nvPicPr>
          <p:cNvPr id="14" name="Picture 13">
            <a:extLst>
              <a:ext uri="{FF2B5EF4-FFF2-40B4-BE49-F238E27FC236}">
                <a16:creationId xmlns:a16="http://schemas.microsoft.com/office/drawing/2014/main" id="{9EA66F87-12BC-41AB-A68B-64B6B4F61193}"/>
              </a:ext>
            </a:extLst>
          </p:cNvPr>
          <p:cNvPicPr>
            <a:picLocks noChangeAspect="1"/>
          </p:cNvPicPr>
          <p:nvPr/>
        </p:nvPicPr>
        <p:blipFill rotWithShape="1">
          <a:blip r:embed="rId9"/>
          <a:srcRect l="42469" t="8439" r="46828" b="83660"/>
          <a:stretch/>
        </p:blipFill>
        <p:spPr>
          <a:xfrm>
            <a:off x="3677760" y="-3"/>
            <a:ext cx="1219201" cy="541867"/>
          </a:xfrm>
          <a:prstGeom prst="rect">
            <a:avLst/>
          </a:prstGeom>
        </p:spPr>
      </p:pic>
      <p:pic>
        <p:nvPicPr>
          <p:cNvPr id="17" name="Picture 16">
            <a:extLst>
              <a:ext uri="{FF2B5EF4-FFF2-40B4-BE49-F238E27FC236}">
                <a16:creationId xmlns:a16="http://schemas.microsoft.com/office/drawing/2014/main" id="{D8B4C836-68CC-489A-9D4A-72406E4C54CE}"/>
              </a:ext>
            </a:extLst>
          </p:cNvPr>
          <p:cNvPicPr>
            <a:picLocks noChangeAspect="1"/>
          </p:cNvPicPr>
          <p:nvPr/>
        </p:nvPicPr>
        <p:blipFill rotWithShape="1">
          <a:blip r:embed="rId9"/>
          <a:srcRect l="42469" t="8439" r="46828" b="83660"/>
          <a:stretch/>
        </p:blipFill>
        <p:spPr>
          <a:xfrm>
            <a:off x="4896961" y="-4846"/>
            <a:ext cx="1219201" cy="541867"/>
          </a:xfrm>
          <a:prstGeom prst="rect">
            <a:avLst/>
          </a:prstGeom>
        </p:spPr>
      </p:pic>
      <p:sp>
        <p:nvSpPr>
          <p:cNvPr id="7" name="TextBox 6">
            <a:extLst>
              <a:ext uri="{FF2B5EF4-FFF2-40B4-BE49-F238E27FC236}">
                <a16:creationId xmlns:a16="http://schemas.microsoft.com/office/drawing/2014/main" id="{EB9B81F7-3220-4822-93BA-9AB368C34FBD}"/>
              </a:ext>
            </a:extLst>
          </p:cNvPr>
          <p:cNvSpPr txBox="1"/>
          <p:nvPr/>
        </p:nvSpPr>
        <p:spPr>
          <a:xfrm>
            <a:off x="158874" y="81022"/>
            <a:ext cx="5820311" cy="400110"/>
          </a:xfrm>
          <a:prstGeom prst="rect">
            <a:avLst/>
          </a:prstGeom>
          <a:noFill/>
        </p:spPr>
        <p:txBody>
          <a:bodyPr wrap="none" rtlCol="0">
            <a:spAutoFit/>
          </a:bodyPr>
          <a:lstStyle/>
          <a:p>
            <a:r>
              <a:rPr lang="en-US" sz="2000" i="1" dirty="0"/>
              <a:t>Multiscale modeling of clotting risk in atrial fibrillation</a:t>
            </a:r>
            <a:endParaRPr lang="en-US" sz="2000" dirty="0"/>
          </a:p>
        </p:txBody>
      </p:sp>
      <p:sp>
        <p:nvSpPr>
          <p:cNvPr id="8" name="TextBox 7">
            <a:extLst>
              <a:ext uri="{FF2B5EF4-FFF2-40B4-BE49-F238E27FC236}">
                <a16:creationId xmlns:a16="http://schemas.microsoft.com/office/drawing/2014/main" id="{E65498B5-74FA-4354-A9FA-523536215906}"/>
              </a:ext>
            </a:extLst>
          </p:cNvPr>
          <p:cNvSpPr txBox="1"/>
          <p:nvPr/>
        </p:nvSpPr>
        <p:spPr>
          <a:xfrm>
            <a:off x="9260114" y="5490131"/>
            <a:ext cx="2931886" cy="1323439"/>
          </a:xfrm>
          <a:prstGeom prst="rect">
            <a:avLst/>
          </a:prstGeom>
          <a:noFill/>
        </p:spPr>
        <p:txBody>
          <a:bodyPr wrap="square" rtlCol="0">
            <a:spAutoFit/>
          </a:bodyPr>
          <a:lstStyle/>
          <a:p>
            <a:r>
              <a:rPr lang="en-US" sz="2000" dirty="0"/>
              <a:t>Boyce Griffith – UNC</a:t>
            </a:r>
          </a:p>
          <a:p>
            <a:r>
              <a:rPr lang="en-US" sz="2000" dirty="0"/>
              <a:t>Craig Henriquez – Duke</a:t>
            </a:r>
          </a:p>
          <a:p>
            <a:r>
              <a:rPr lang="en-US" sz="2000" dirty="0"/>
              <a:t>Aaron Fogelson – Utah</a:t>
            </a:r>
          </a:p>
          <a:p>
            <a:r>
              <a:rPr lang="en-US" sz="2000" dirty="0"/>
              <a:t>NIH </a:t>
            </a:r>
            <a:r>
              <a:rPr lang="en-US" dirty="0"/>
              <a:t>U01HL143336</a:t>
            </a:r>
            <a:endParaRPr lang="en-US" sz="2000" dirty="0"/>
          </a:p>
        </p:txBody>
      </p:sp>
      <p:sp>
        <p:nvSpPr>
          <p:cNvPr id="9" name="TextBox 8">
            <a:extLst>
              <a:ext uri="{FF2B5EF4-FFF2-40B4-BE49-F238E27FC236}">
                <a16:creationId xmlns:a16="http://schemas.microsoft.com/office/drawing/2014/main" id="{AC7D79D5-4CE2-47B6-836E-C505384A5CE4}"/>
              </a:ext>
            </a:extLst>
          </p:cNvPr>
          <p:cNvSpPr txBox="1"/>
          <p:nvPr/>
        </p:nvSpPr>
        <p:spPr>
          <a:xfrm>
            <a:off x="0" y="712101"/>
            <a:ext cx="10261600" cy="5940088"/>
          </a:xfrm>
          <a:prstGeom prst="rect">
            <a:avLst/>
          </a:prstGeom>
          <a:noFill/>
        </p:spPr>
        <p:txBody>
          <a:bodyPr wrap="square" rtlCol="0">
            <a:spAutoFit/>
          </a:bodyPr>
          <a:lstStyle/>
          <a:p>
            <a:r>
              <a:rPr lang="en-US" sz="2000" b="1" dirty="0"/>
              <a:t>The model:</a:t>
            </a:r>
            <a:r>
              <a:rPr lang="en-US" sz="2000" dirty="0"/>
              <a:t> We are developing multiscale models of the heart that describe clotting </a:t>
            </a:r>
            <a:br>
              <a:rPr lang="en-US" sz="2000" dirty="0"/>
            </a:br>
            <a:r>
              <a:rPr lang="en-US" sz="2000" dirty="0"/>
              <a:t>in patients with </a:t>
            </a:r>
            <a:r>
              <a:rPr lang="en-US" sz="2000" b="1" dirty="0"/>
              <a:t>atrial fibrillation (AF</a:t>
            </a:r>
            <a:r>
              <a:rPr lang="en-US" sz="2000" dirty="0"/>
              <a:t>), which is the most common sustained</a:t>
            </a:r>
            <a:br>
              <a:rPr lang="en-US" sz="2000" dirty="0"/>
            </a:br>
            <a:r>
              <a:rPr lang="en-US" sz="2000" dirty="0"/>
              <a:t>arrhythmia in the US and associated with elevated clotting risk. These models will </a:t>
            </a:r>
            <a:br>
              <a:rPr lang="en-US" sz="2000" dirty="0"/>
            </a:br>
            <a:r>
              <a:rPr lang="en-US" sz="2000" dirty="0"/>
              <a:t>integrate electro-mechanical coupling, </a:t>
            </a:r>
            <a:r>
              <a:rPr lang="en-US" sz="2000" b="1" dirty="0"/>
              <a:t>fluid-structure interaction (FSI)</a:t>
            </a:r>
            <a:r>
              <a:rPr lang="en-US" sz="2000" dirty="0"/>
              <a:t>, and </a:t>
            </a:r>
            <a:br>
              <a:rPr lang="en-US" sz="2000" dirty="0"/>
            </a:br>
            <a:r>
              <a:rPr lang="en-US" sz="2000" dirty="0" err="1"/>
              <a:t>thrombogenesis</a:t>
            </a:r>
            <a:r>
              <a:rPr lang="en-US" sz="2000" dirty="0"/>
              <a:t>, and will be parameterized and validated using clinical data.</a:t>
            </a:r>
            <a:endParaRPr lang="en-US" sz="2000" b="1" dirty="0"/>
          </a:p>
          <a:p>
            <a:endParaRPr lang="en-US" sz="2000" b="1" dirty="0"/>
          </a:p>
          <a:p>
            <a:r>
              <a:rPr lang="en-US" sz="2000" b="1" dirty="0"/>
              <a:t>What is new inside?</a:t>
            </a:r>
            <a:r>
              <a:rPr lang="en-US" sz="2000" dirty="0"/>
              <a:t> Prior models of blood flow in AF have focused on </a:t>
            </a:r>
            <a:r>
              <a:rPr lang="en-US" sz="2000" b="1" dirty="0"/>
              <a:t>computational</a:t>
            </a:r>
            <a:br>
              <a:rPr lang="en-US" sz="2000" b="1" dirty="0"/>
            </a:br>
            <a:r>
              <a:rPr lang="en-US" sz="2000" b="1" dirty="0"/>
              <a:t>fluid dynamics (CFD)</a:t>
            </a:r>
            <a:r>
              <a:rPr lang="en-US" sz="2000" dirty="0"/>
              <a:t> approaches, which prescribe the motion of the heart wall, or</a:t>
            </a:r>
            <a:br>
              <a:rPr lang="en-US" sz="2000" dirty="0"/>
            </a:br>
            <a:r>
              <a:rPr lang="en-US" sz="2000" dirty="0"/>
              <a:t>treat it as a stationary boundary. We are developing the first FSI models of AF. Adding</a:t>
            </a:r>
            <a:br>
              <a:rPr lang="en-US" sz="2000" dirty="0"/>
            </a:br>
            <a:r>
              <a:rPr lang="en-US" sz="2000" dirty="0"/>
              <a:t>electro-mechanical coupling will enable predictions of the impact on flows of</a:t>
            </a:r>
            <a:br>
              <a:rPr lang="en-US" sz="2000" dirty="0"/>
            </a:br>
            <a:r>
              <a:rPr lang="en-US" sz="2000" dirty="0"/>
              <a:t>electrophysiological interventions such as catheter ablation therapy for AF.</a:t>
            </a:r>
            <a:endParaRPr lang="en-US" sz="2000" b="1" dirty="0"/>
          </a:p>
          <a:p>
            <a:endParaRPr lang="en-US" sz="2000" b="1" dirty="0"/>
          </a:p>
          <a:p>
            <a:r>
              <a:rPr lang="en-US" sz="2000" b="1" dirty="0"/>
              <a:t>How will this change current practice</a:t>
            </a:r>
            <a:r>
              <a:rPr lang="en-US" sz="2000" dirty="0"/>
              <a:t>? Current clinical indices for assessing clotting </a:t>
            </a:r>
            <a:br>
              <a:rPr lang="en-US" sz="2000" dirty="0"/>
            </a:br>
            <a:r>
              <a:rPr lang="en-US" sz="2000" dirty="0"/>
              <a:t>risk in AF classify most patients as being at intermediate risk, possibly resulting in</a:t>
            </a:r>
          </a:p>
          <a:p>
            <a:r>
              <a:rPr lang="en-US" sz="2000" dirty="0"/>
              <a:t>overuse of anticoagulants in AF patients. We aim to provide a mechanistic </a:t>
            </a:r>
            <a:br>
              <a:rPr lang="en-US" sz="2000" dirty="0"/>
            </a:br>
            <a:r>
              <a:rPr lang="en-US" sz="2000" dirty="0"/>
              <a:t>description of clotting in AF that can inform improved metrics and indices.</a:t>
            </a:r>
          </a:p>
          <a:p>
            <a:endParaRPr lang="en-US" sz="2000" b="1" dirty="0"/>
          </a:p>
          <a:p>
            <a:r>
              <a:rPr lang="en-US" sz="2000" b="1" dirty="0"/>
              <a:t>End Users:</a:t>
            </a:r>
            <a:r>
              <a:rPr lang="en-US" sz="2000" dirty="0"/>
              <a:t> We are developing a comprehensive modeling platform that will be</a:t>
            </a:r>
            <a:br>
              <a:rPr lang="en-US" sz="2000" dirty="0"/>
            </a:br>
            <a:r>
              <a:rPr lang="en-US" sz="2000" dirty="0"/>
              <a:t>applicable to a range of use cases in cardiac modeling and simulation.</a:t>
            </a:r>
            <a:endParaRPr lang="en-US" sz="2000" b="1" u="sng" dirty="0"/>
          </a:p>
        </p:txBody>
      </p:sp>
      <p:pic>
        <p:nvPicPr>
          <p:cNvPr id="3" name="output3-1118">
            <a:hlinkClick r:id="" action="ppaction://media"/>
            <a:extLst>
              <a:ext uri="{FF2B5EF4-FFF2-40B4-BE49-F238E27FC236}">
                <a16:creationId xmlns:a16="http://schemas.microsoft.com/office/drawing/2014/main" id="{A45A4A28-3BE2-F748-AB5A-45C12BD626AA}"/>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9000289" y="-4846"/>
            <a:ext cx="3219390" cy="2370103"/>
          </a:xfrm>
          <a:prstGeom prst="rect">
            <a:avLst/>
          </a:prstGeom>
        </p:spPr>
      </p:pic>
    </p:spTree>
    <p:extLst>
      <p:ext uri="{BB962C8B-B14F-4D97-AF65-F5344CB8AC3E}">
        <p14:creationId xmlns:p14="http://schemas.microsoft.com/office/powerpoint/2010/main" val="26180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TotalTime>
  <Words>411</Words>
  <Application>Microsoft Office PowerPoint</Application>
  <PresentationFormat>Widescreen</PresentationFormat>
  <Paragraphs>23</Paragraphs>
  <Slides>1</Slides>
  <Notes>1</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Peng, Grace (NIH/NIBIB) [E]</dc:creator>
  <cp:lastModifiedBy>Peng, Grace (NIH/NIBIB) [E]</cp:lastModifiedBy>
  <cp:revision>21</cp:revision>
  <dcterms:created xsi:type="dcterms:W3CDTF">2019-02-06T14:40:55Z</dcterms:created>
  <dcterms:modified xsi:type="dcterms:W3CDTF">2019-03-01T02:59:01Z</dcterms:modified>
</cp:coreProperties>
</file>