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68575" autoAdjust="0"/>
  </p:normalViewPr>
  <p:slideViewPr>
    <p:cSldViewPr snapToGrid="0">
      <p:cViewPr>
        <p:scale>
          <a:sx n="75" d="100"/>
          <a:sy n="75" d="100"/>
        </p:scale>
        <p:origin x="-94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419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619AD-E595-4A9E-BADB-164EAD3ADC5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1247D-5C86-4B18-8B46-2B5FA6E09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Instructions: 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Submit 1 slide by COB Monday 2/25/19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 - headline your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theory-driven, mechanistic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Multiscale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Models of Wound Cell Plasticity for Regeneration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 mathematical or statistical method and variations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thereof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data-driven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multiscale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modeling tackles several current critical gaps and major computational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multiscale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challenges,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including: (1) characterizing functional cell populations and critical transitions between cellular states from high-dimensional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 expression space; (2)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multiscale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interplay among events that occur at tissue (HF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regeneration), cell (cell division), and molecular (gene transcription) timescales; (3) feedback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 among different pathways or types of cells; (4) coupled agent-based and continuum model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components; and (5) emerging stochastic dynamics arising from intrinsic and extrinsic variability.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include in 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section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define/explain it enough for a non-scientific person to explain to the general public (2-3 sentences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ideal outcome of wound healing is to close the wound through a regeneration process without creating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scars. Our preliminary data on large wound on mouse skin suggests new  hairs and new fate are important elements for such perfect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wound healing.  The goal of the project is to identify the critical conditions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 wound repair toward regeneration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away from scarring.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how can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 learning and AI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your project (2 sentences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project, we are using machine (deep) learning to analyze single-cell RNA-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and ATAC-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to link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genomic information with the  multiple cellular states and their transitions and lineage relationships. We are also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machine (deep) learning techniques to connect the spatial imaging data that contains information of small number of genes with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non-spatial single-cell genomics data along with spatial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multiscale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models. In general, deep learning methods serve as a bridge between multiple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Heterogeneous datasets and </a:t>
            </a:r>
            <a:r>
              <a:rPr lang="en-US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multiscale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modeling.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challenges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next steps after your project is done (1 sentence)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details for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Notes </a:t>
            </a:r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For the following communities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 sentences)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Behavioral modeling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theories that will integrate within person dynamics with between person dynamics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Multiscale modeling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how the math will address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methodological challenges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(e.g.: crossing scales, sparse data, uncertainty, modularity, spatiotemporal simulation challenges, etc.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 single-cell based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multiscale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models that integrate genomics information, however, in the context of spatial dynamics and being constrained by cell-cell interactions (in terms of both biochemical signals and physical cues.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 simulation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 challenges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overcome (e.g. collision dynamics, cloth dynamics, haptics, etc.)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how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statistical approaches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provide mechanistic understanding of the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 explain the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behind the math/stats and how it will be used to understand how the brain works; explain the level of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dependency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your model (e.g.:  (a) completely abstract toy model, (b) a coarse-grained model based on a high level view of previous data, (c) a model based directly on one kind of data (e.g., neural recordings) or (d) a model synthesizing multiple data types (e.g., neural recordings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connectomics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PI name, email:  </a:t>
            </a:r>
            <a:r>
              <a:rPr lang="en-US" dirty="0" smtClean="0"/>
              <a:t>Qing Nie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qnie@uci.edu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1247D-5C86-4B18-8B46-2B5FA6E094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1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E67717-1496-4177-8D92-7C8E2D43C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34447B-AE9B-46D7-B7EC-5E4BD78B0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B040B6-3A84-4205-9B41-82F13DCF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AB7890-0B25-4709-8D8B-7230D48C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F963BC-921C-4FE1-852B-80317407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A89B9E2-3767-4ABA-96B6-0574403063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939" t="70782" r="40981"/>
          <a:stretch/>
        </p:blipFill>
        <p:spPr>
          <a:xfrm>
            <a:off x="231423" y="120474"/>
            <a:ext cx="3084690" cy="20037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DD0C1AA-18F7-4B6D-948D-9BBA3D86C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3764843" y="640644"/>
            <a:ext cx="1219201" cy="541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140BB4-AAAC-49DA-A944-72CEDA75F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5492043" y="640644"/>
            <a:ext cx="1219201" cy="5418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FD526E7-D5E9-4584-A70B-CA57609675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5796843" y="640644"/>
            <a:ext cx="1219201" cy="541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B82D969-B668-45A6-B5A4-598D2ED10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7281332" y="640644"/>
            <a:ext cx="1219201" cy="541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4B52DCA-4E23-4339-B6B5-0A8DCCD19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8500533" y="640644"/>
            <a:ext cx="1219201" cy="541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6CE021F-922F-413E-9275-C5C5A26D6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469" t="8439" r="46828" b="83660"/>
          <a:stretch/>
        </p:blipFill>
        <p:spPr>
          <a:xfrm>
            <a:off x="10120490" y="640644"/>
            <a:ext cx="1219201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767E65-26BB-44E4-B505-FD5FF951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A2B483-7C58-4A56-A06A-901FF1307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7F5879-E68E-4C30-8EB5-0D8E925B2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3E4EAA-8018-4EA9-BEB5-7AA707E6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98F626-D5AA-4BFD-8CAA-8D7EB7E71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A5269C6-82F5-43DB-A279-C6776671E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42516D-1187-4E87-BCCF-2135E13A9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CFF842-EE17-4E32-8BC0-49E4F6F2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825791-924E-484D-BF3B-970DC186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907A-C84D-4E51-8727-0E26CF62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4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B6A7E-337E-4A5F-BC16-96935854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08B992-9332-4A7A-BDAA-2007297D2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B6C89D-FEF8-4AAE-A0BE-8E2ACD42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26291B-3AA0-4B23-8B81-21BA0A3C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46E438-9102-42BC-BB2A-316343AA9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2AF28-B45F-47E9-8DA3-EE34F7E8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8CB2D7-0796-4A54-9643-5E20C181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EA771C-91D6-4262-B7AA-DB5481BD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8517C1-21C2-464B-8BDD-53B58F54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B2D988-D3B3-4C45-80DE-AD49AAE9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1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48E9BF-2CFA-4942-9E60-7600510F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38DC7B-F726-45E8-B556-A59C74E98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86D837-1A2C-477B-8A35-16D0B6864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E2C762-2EF9-4381-844A-B061A5BE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512821-CF68-4735-8EE5-D711D9C5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5D2B63-FB4D-4E4B-A6B2-DDDD0091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9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9B0D36-A41F-46CA-A04C-44A0EA69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A6D811-70B5-4E8C-8BEA-D717A7F23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5499A0-3A54-4D66-A6F2-C176FAE65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6DBCC9-F5E2-4467-85C1-B2B0FE6A9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CA990A3-928C-4C2C-A5BD-D061C5356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BD6B405-E672-484D-AD34-1155CFAA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0492C4-DF97-4990-8C3C-96FC4EA6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15955FF-3F64-47A3-A9F0-EFFACD9A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5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DD0CEC-CB3C-4481-865D-1E0F4AD1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E6A0C66-FB7C-4FE0-956C-EB5ABC43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4DBC70-FABD-434B-8C13-44FB0784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0142861-B31C-414D-B618-A5D1BB869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9C44DA-8976-41AF-86E2-D8A7C7125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0C0EB54-F514-4055-860A-940C9B47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1BF97B-71E2-45D5-A581-43A6DC9B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99521-45E5-4D3A-89D1-CDFFC4A9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94B8FB-F03C-472E-8565-01AF6486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FA92F0-B5E3-4503-9912-28F098163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F92D92-9109-45AD-A53E-A89F2E753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607DA3-F2E0-46E8-BCF0-82E7DBC3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0201A6-7FE1-4C38-ADC3-19F7D4D5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559DC5-85DA-47FD-8B9C-C609F37D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ADC986-1787-448B-A48C-5E62ED213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AD0B9D2-1E95-4A27-93D7-C96B99E4A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FD146D-FD61-48E8-9007-422088CB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9A7-C6A7-4516-A0B8-880E757F7B9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0BA4FD-7853-4957-B967-10E7BBF7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62EC38-8859-4802-BDEF-67AC724A6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30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96BB593-AD17-4F89-9EC2-8BCDD670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236CA9-F31E-416C-9514-EDE35F3EA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D1F35B-4B18-44E0-ACEC-7F38C43D6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29A7-C6A7-4516-A0B8-880E757F7B93}" type="datetimeFigureOut">
              <a:rPr lang="en-US" smtClean="0"/>
              <a:t>2/20/19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081CE3-17E5-4DA4-A9AD-EA6967A2E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DE6DBE-007D-4B21-A0C6-284BC3888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3F42C-7870-467E-B605-F7226AA51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3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gif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9B81F7-3220-4822-93BA-9AB368C34FBD}"/>
              </a:ext>
            </a:extLst>
          </p:cNvPr>
          <p:cNvSpPr txBox="1"/>
          <p:nvPr/>
        </p:nvSpPr>
        <p:spPr>
          <a:xfrm>
            <a:off x="153205" y="0"/>
            <a:ext cx="66837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Arial"/>
                <a:cs typeface="Arial"/>
              </a:rPr>
              <a:t>Multiscale</a:t>
            </a:r>
            <a:r>
              <a:rPr lang="en-US" sz="2800" b="1" dirty="0" smtClean="0">
                <a:latin typeface="Arial"/>
                <a:cs typeface="Arial"/>
              </a:rPr>
              <a:t> Models of Wound Cell </a:t>
            </a:r>
          </a:p>
          <a:p>
            <a:pPr algn="ctr"/>
            <a:r>
              <a:rPr lang="en-US" sz="2800" b="1" dirty="0" smtClean="0">
                <a:latin typeface="Arial"/>
                <a:cs typeface="Arial"/>
              </a:rPr>
              <a:t>Plasticity for Regeneration </a:t>
            </a:r>
            <a:r>
              <a:rPr lang="mr-IN" sz="2800" b="1" dirty="0" smtClean="0">
                <a:latin typeface="Arial"/>
                <a:cs typeface="Arial"/>
              </a:rPr>
              <a:t>–</a:t>
            </a:r>
            <a:r>
              <a:rPr lang="en-US" sz="2800" b="1" dirty="0" smtClean="0">
                <a:latin typeface="Arial"/>
                <a:cs typeface="Arial"/>
              </a:rPr>
              <a:t> Year One 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5498B5-74FA-4354-A9FA-523536215906}"/>
              </a:ext>
            </a:extLst>
          </p:cNvPr>
          <p:cNvSpPr txBox="1"/>
          <p:nvPr/>
        </p:nvSpPr>
        <p:spPr>
          <a:xfrm>
            <a:off x="230413" y="6396335"/>
            <a:ext cx="630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/>
                <a:cs typeface="Arial"/>
              </a:rPr>
              <a:t>Xing Dai, Qing Nie (contact), Max </a:t>
            </a:r>
            <a:r>
              <a:rPr lang="en-US" sz="1200" dirty="0" err="1" smtClean="0">
                <a:latin typeface="Arial"/>
                <a:cs typeface="Arial"/>
              </a:rPr>
              <a:t>Plikus</a:t>
            </a:r>
            <a:r>
              <a:rPr lang="en-US" sz="1200" dirty="0" smtClean="0">
                <a:latin typeface="Arial"/>
                <a:cs typeface="Arial"/>
              </a:rPr>
              <a:t>, University of California, Irvine</a:t>
            </a:r>
          </a:p>
          <a:p>
            <a:pPr algn="ctr"/>
            <a:r>
              <a:rPr lang="en-US" sz="1200" dirty="0" smtClean="0">
                <a:latin typeface="Arial"/>
                <a:cs typeface="Arial"/>
              </a:rPr>
              <a:t>NIAMS U01AR073159 </a:t>
            </a:r>
            <a:r>
              <a:rPr lang="mr-IN" sz="1200" dirty="0" smtClean="0">
                <a:latin typeface="Arial"/>
                <a:cs typeface="Arial"/>
              </a:rPr>
              <a:t>–</a:t>
            </a:r>
            <a:r>
              <a:rPr lang="en-US" sz="1200" dirty="0" smtClean="0">
                <a:latin typeface="Arial"/>
                <a:cs typeface="Arial"/>
              </a:rPr>
              <a:t> co-funding NIBIB (9/2018-8</a:t>
            </a:r>
            <a:r>
              <a:rPr lang="en-US" sz="1200" smtClean="0">
                <a:latin typeface="Arial"/>
                <a:cs typeface="Arial"/>
              </a:rPr>
              <a:t>/2023</a:t>
            </a:r>
            <a:r>
              <a:rPr lang="en-US" sz="1200" dirty="0" smtClean="0">
                <a:latin typeface="Arial"/>
                <a:cs typeface="Arial"/>
              </a:rPr>
              <a:t>)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1020" y="927100"/>
            <a:ext cx="5745480" cy="1358900"/>
          </a:xfrm>
          <a:prstGeom prst="roundRect">
            <a:avLst/>
          </a:prstGeom>
          <a:solidFill>
            <a:schemeClr val="accent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0200" y="901701"/>
            <a:ext cx="619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PROJECT GOAL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Identify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the critical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molecular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conditions and </a:t>
            </a:r>
            <a:r>
              <a:rPr lang="en-US" sz="2000" dirty="0" err="1">
                <a:solidFill>
                  <a:srgbClr val="0000FF"/>
                </a:solidFill>
                <a:latin typeface="Arial"/>
                <a:cs typeface="Arial"/>
              </a:rPr>
              <a:t>multiscale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 interactions to shift wound repair </a:t>
            </a:r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toward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regeneration and away from scarring </a:t>
            </a:r>
          </a:p>
        </p:txBody>
      </p:sp>
      <p:pic>
        <p:nvPicPr>
          <p:cNvPr id="18" name="heali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0475" t="26381" r="8333" b="24242"/>
          <a:stretch/>
        </p:blipFill>
        <p:spPr>
          <a:xfrm>
            <a:off x="8387583" y="1083733"/>
            <a:ext cx="3516550" cy="16039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85335" y="185049"/>
            <a:ext cx="5306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  <a:cs typeface="Arial"/>
              </a:rPr>
              <a:t>A first-ever </a:t>
            </a:r>
            <a:r>
              <a:rPr lang="en-US" sz="1600" dirty="0" err="1">
                <a:latin typeface="Arial"/>
                <a:cs typeface="Arial"/>
              </a:rPr>
              <a:t>multiscale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model </a:t>
            </a:r>
            <a:r>
              <a:rPr lang="en-US" sz="1600" dirty="0">
                <a:latin typeface="Arial"/>
                <a:cs typeface="Arial"/>
              </a:rPr>
              <a:t>of </a:t>
            </a:r>
            <a:r>
              <a:rPr lang="en-US" sz="1600" i="1" dirty="0">
                <a:solidFill>
                  <a:srgbClr val="FF0000"/>
                </a:solidFill>
                <a:latin typeface="Arial"/>
                <a:cs typeface="Arial"/>
              </a:rPr>
              <a:t>epidermal-dermal interactions </a:t>
            </a:r>
            <a:r>
              <a:rPr lang="en-US" sz="1600" dirty="0">
                <a:latin typeface="Arial"/>
                <a:cs typeface="Arial"/>
              </a:rPr>
              <a:t>during </a:t>
            </a:r>
            <a:r>
              <a:rPr lang="en-US" sz="1600" dirty="0" smtClean="0">
                <a:latin typeface="Arial"/>
                <a:cs typeface="Arial"/>
              </a:rPr>
              <a:t>skin </a:t>
            </a:r>
            <a:r>
              <a:rPr lang="en-US" sz="1600" dirty="0">
                <a:latin typeface="Arial"/>
                <a:cs typeface="Arial"/>
              </a:rPr>
              <a:t>wound healing </a:t>
            </a:r>
            <a:r>
              <a:rPr lang="en-US" sz="16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b="1" i="1" dirty="0" smtClean="0">
                <a:solidFill>
                  <a:prstClr val="black"/>
                </a:solidFill>
                <a:latin typeface="Arial"/>
                <a:cs typeface="Arial"/>
              </a:rPr>
              <a:t>Experimental Dermatology, 2019</a:t>
            </a:r>
            <a:endParaRPr lang="en-US" sz="1400" b="1" i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35467" y="2489309"/>
            <a:ext cx="6485466" cy="391149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012336" y="122875"/>
            <a:ext cx="5061131" cy="334845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2466" y="2555502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Single-cell analysis reveals fibroblast heterogeneity and myeloid-derived adipocyte progenitors in skin wounds </a:t>
            </a:r>
            <a:endParaRPr lang="en-US" sz="1600" dirty="0" smtClean="0">
              <a:latin typeface="Arial"/>
              <a:cs typeface="Arial"/>
            </a:endParaRPr>
          </a:p>
          <a:p>
            <a:pPr algn="ctr"/>
            <a:r>
              <a:rPr lang="en-US" sz="1400" b="1" i="1" dirty="0" smtClean="0">
                <a:latin typeface="Arial"/>
                <a:cs typeface="Arial"/>
              </a:rPr>
              <a:t>Nature Communications, 2019</a:t>
            </a:r>
            <a:endParaRPr lang="en-US" sz="1400" b="1" i="1" dirty="0">
              <a:latin typeface="Arial"/>
              <a:cs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811432" y="3572934"/>
            <a:ext cx="5262035" cy="3115734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94500" y="3568699"/>
            <a:ext cx="53975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An Ovol2-Zeb1 transcriptional circuit regulates  </a:t>
            </a:r>
            <a:endParaRPr lang="en-US" sz="1600" dirty="0" smtClean="0">
              <a:latin typeface="Arial"/>
              <a:cs typeface="Arial"/>
            </a:endParaRPr>
          </a:p>
          <a:p>
            <a:pPr algn="ctr"/>
            <a:r>
              <a:rPr lang="en-US" sz="1600" dirty="0" smtClean="0">
                <a:latin typeface="Arial"/>
                <a:cs typeface="Arial"/>
              </a:rPr>
              <a:t>epithelial </a:t>
            </a:r>
            <a:r>
              <a:rPr lang="en-US" sz="1600" dirty="0">
                <a:latin typeface="Arial"/>
                <a:cs typeface="Arial"/>
              </a:rPr>
              <a:t>directional migration and </a:t>
            </a:r>
            <a:r>
              <a:rPr lang="en-US" sz="1600" dirty="0" smtClean="0">
                <a:latin typeface="Arial"/>
                <a:cs typeface="Arial"/>
              </a:rPr>
              <a:t>proliferation</a:t>
            </a:r>
          </a:p>
          <a:p>
            <a:pPr algn="ctr"/>
            <a:r>
              <a:rPr lang="en-US" sz="1400" b="1" i="1" dirty="0" smtClean="0">
                <a:latin typeface="Arial"/>
                <a:cs typeface="Arial"/>
              </a:rPr>
              <a:t>EMBO Reports, 2018</a:t>
            </a:r>
            <a:endParaRPr lang="en-US" sz="1400" b="1" i="1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1732" y="3403600"/>
            <a:ext cx="3081869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/>
                <a:cs typeface="Arial"/>
              </a:rPr>
              <a:t>Using a panel of single-cell tools as a type of “computational microscope” that examines thousands of individual cells at once, </a:t>
            </a:r>
            <a:r>
              <a:rPr lang="en-US" sz="1600" dirty="0" smtClean="0">
                <a:latin typeface="Arial"/>
                <a:cs typeface="Arial"/>
              </a:rPr>
              <a:t>we discovered an </a:t>
            </a:r>
            <a:r>
              <a:rPr lang="en-US" sz="1600" dirty="0">
                <a:latin typeface="Arial"/>
                <a:cs typeface="Arial"/>
              </a:rPr>
              <a:t>unexpectedly high degree of fibroblast diversity</a:t>
            </a:r>
            <a:r>
              <a:rPr lang="en-US" sz="1600" dirty="0" smtClean="0">
                <a:latin typeface="Arial"/>
                <a:cs typeface="Arial"/>
              </a:rPr>
              <a:t>.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This result suggests possible treatments for scar-free wound healing that target the body’s own blood cells. </a:t>
            </a:r>
          </a:p>
        </p:txBody>
      </p:sp>
      <p:pic>
        <p:nvPicPr>
          <p:cNvPr id="26" name="Picture 25" descr="41467_2018_8247_Fig3_HTM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318934"/>
            <a:ext cx="2535087" cy="2912533"/>
          </a:xfrm>
          <a:prstGeom prst="rect">
            <a:avLst/>
          </a:prstGeom>
        </p:spPr>
      </p:pic>
      <p:pic>
        <p:nvPicPr>
          <p:cNvPr id="27" name="Picture 26" descr="graphic-1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408" y="4385732"/>
            <a:ext cx="2086659" cy="133166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25733" y="4267200"/>
            <a:ext cx="287866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Arial"/>
                <a:cs typeface="Arial"/>
              </a:rPr>
              <a:t>Efficient wound repair </a:t>
            </a:r>
            <a:r>
              <a:rPr lang="en-US" sz="1600" dirty="0" smtClean="0">
                <a:latin typeface="Arial"/>
                <a:cs typeface="Arial"/>
              </a:rPr>
              <a:t>involves </a:t>
            </a:r>
            <a:r>
              <a:rPr lang="en-US" sz="1600" dirty="0">
                <a:latin typeface="Arial"/>
                <a:cs typeface="Arial"/>
              </a:rPr>
              <a:t>coordinated movements and cellular proliferation of skin epithelial cells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We discovered the 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EMT repressor Ovol2 has a major role in promoting directional migration and proliferation of adult epithelial cells.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78133" y="1778000"/>
            <a:ext cx="1388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Math </a:t>
            </a:r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latin typeface="Arial"/>
                <a:cs typeface="Arial"/>
              </a:rPr>
              <a:t>ools used in the three papers:</a:t>
            </a:r>
            <a:endParaRPr lang="en-US"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1" y="2641600"/>
            <a:ext cx="462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Stochastic ODEs, nonlinear PDEs, optimization, graph theory, statistical physics, dimensional reduction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methods, and stochastic processes  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0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631</Words>
  <Application>Microsoft Macintosh PowerPoint</Application>
  <PresentationFormat>Custom</PresentationFormat>
  <Paragraphs>66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Peng, Grace (NIH/NIBIB) [E]</dc:creator>
  <cp:lastModifiedBy>Qine Nie</cp:lastModifiedBy>
  <cp:revision>60</cp:revision>
  <cp:lastPrinted>2019-02-19T04:32:52Z</cp:lastPrinted>
  <dcterms:created xsi:type="dcterms:W3CDTF">2019-02-06T14:40:55Z</dcterms:created>
  <dcterms:modified xsi:type="dcterms:W3CDTF">2019-02-20T22:28:23Z</dcterms:modified>
</cp:coreProperties>
</file>