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5441" autoAdjust="0"/>
  </p:normalViewPr>
  <p:slideViewPr>
    <p:cSldViewPr snapToGrid="0">
      <p:cViewPr>
        <p:scale>
          <a:sx n="33" d="100"/>
          <a:sy n="33" d="100"/>
        </p:scale>
        <p:origin x="2202" y="966"/>
      </p:cViewPr>
      <p:guideLst/>
    </p:cSldViewPr>
  </p:slideViewPr>
  <p:notesTextViewPr>
    <p:cViewPr>
      <p:scale>
        <a:sx n="125" d="100"/>
        <a:sy n="125" d="100"/>
      </p:scale>
      <p:origin x="0" y="-195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Project overview: </a:t>
            </a:r>
            <a:r>
              <a:rPr lang="en-US" sz="1200" kern="1200" dirty="0" smtClean="0">
                <a:solidFill>
                  <a:schemeClr val="tx1"/>
                </a:solidFill>
                <a:effectLst/>
                <a:latin typeface="+mn-lt"/>
                <a:ea typeface="+mn-ea"/>
                <a:cs typeface="+mn-cs"/>
              </a:rPr>
              <a:t>Cardiac arrhythmias kill hundreds of thousands of people each year, but the heart's inherent complexity prevents experiments from illuminating all aspects of arrhythmias. While computational modeling fills many of the experimental voids, important limitations restrict the utility of these models. The overall goal of this project is to develop novel approaches for multiscale cardiac electrophysiology modeling, including protocols for more predictive models, rigorous representations of variability between samples, quantitative mappings between species, and the effects of heterogeneity at the tissue level.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Machine learning and AI</a:t>
            </a:r>
            <a:r>
              <a:rPr lang="en-US" sz="1200" kern="1200" baseline="0" dirty="0" smtClean="0">
                <a:solidFill>
                  <a:schemeClr val="tx1"/>
                </a:solidFill>
                <a:effectLst/>
                <a:latin typeface="+mn-lt"/>
                <a:ea typeface="+mn-ea"/>
                <a:cs typeface="+mn-cs"/>
              </a:rPr>
              <a:t> were part of the original research plan and are actively used in this project. Genetic algorithms are used to automatically tune model parameters. Multivariable regression is used to map drug responses across cell types. More recently, algorithms such as random forests and convolutional neural networks are being used to identify sub-populations with increased arrhythmia risk.</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Future challenges are the conclusion of this project will be to use models of this type in regulatory decision making, such as during drug development, and to apply the methodologies to additional, clinically-relevant problems.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How will the results be used within particular communities: </a:t>
            </a:r>
          </a:p>
          <a:p>
            <a:r>
              <a:rPr lang="en-US" sz="1200" kern="1200" baseline="0" dirty="0" smtClean="0">
                <a:solidFill>
                  <a:schemeClr val="tx1"/>
                </a:solidFill>
                <a:effectLst/>
                <a:latin typeface="+mn-lt"/>
                <a:ea typeface="+mn-ea"/>
                <a:cs typeface="+mn-cs"/>
              </a:rPr>
              <a:t>Behavioral modeling – Methods to infer molecular level differences between individuals based on phenotypic differences</a:t>
            </a:r>
          </a:p>
          <a:p>
            <a:r>
              <a:rPr lang="en-US" sz="1200" kern="1200" baseline="0" dirty="0" smtClean="0">
                <a:solidFill>
                  <a:schemeClr val="tx1"/>
                </a:solidFill>
                <a:effectLst/>
                <a:latin typeface="+mn-lt"/>
                <a:ea typeface="+mn-ea"/>
                <a:cs typeface="+mn-cs"/>
              </a:rPr>
              <a:t>Multiscale modeling – Application of machine learning will both improve the ODE models provide insight into variability</a:t>
            </a:r>
          </a:p>
          <a:p>
            <a:r>
              <a:rPr lang="en-US" sz="1200" kern="1200" baseline="0" dirty="0" smtClean="0">
                <a:solidFill>
                  <a:schemeClr val="tx1"/>
                </a:solidFill>
                <a:effectLst/>
                <a:latin typeface="+mn-lt"/>
                <a:ea typeface="+mn-ea"/>
                <a:cs typeface="+mn-cs"/>
              </a:rPr>
              <a:t>Medical simulation – Improved understanding of mechanism underlying cardiac arrhythmias</a:t>
            </a:r>
          </a:p>
          <a:p>
            <a:r>
              <a:rPr lang="en-US" sz="1200" kern="1200" baseline="0" dirty="0" smtClean="0">
                <a:solidFill>
                  <a:schemeClr val="tx1"/>
                </a:solidFill>
                <a:effectLst/>
                <a:latin typeface="+mn-lt"/>
                <a:ea typeface="+mn-ea"/>
                <a:cs typeface="+mn-cs"/>
              </a:rPr>
              <a:t>Analysis – Machine learning approaches illustrate gaps in the ODE representations and suggest experiments for improving ML performance</a:t>
            </a:r>
          </a:p>
          <a:p>
            <a:r>
              <a:rPr lang="en-US" sz="1200" kern="1200" baseline="0" dirty="0" smtClean="0">
                <a:solidFill>
                  <a:schemeClr val="tx1"/>
                </a:solidFill>
                <a:effectLst/>
                <a:latin typeface="+mn-lt"/>
                <a:ea typeface="+mn-ea"/>
                <a:cs typeface="+mn-cs"/>
              </a:rPr>
              <a:t>BRAIN – Not Applicable</a:t>
            </a:r>
            <a:endParaRPr lang="en-US" sz="1200" kern="1200" dirty="0" smtClean="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1 slide by COB Monday 2/25/19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To include in </a:t>
            </a: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Further details for</a:t>
            </a:r>
            <a:r>
              <a:rPr lang="en-US" sz="1200" b="1" u="sng" kern="1200" dirty="0">
                <a:solidFill>
                  <a:schemeClr val="tx1"/>
                </a:solidFill>
                <a:effectLst/>
                <a:latin typeface="+mn-lt"/>
                <a:ea typeface="+mn-ea"/>
                <a:cs typeface="+mn-cs"/>
              </a:rPr>
              <a:t> 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new theories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a:t>
            </a:r>
            <a:r>
              <a:rPr lang="en-US" sz="1200" u="sng" kern="1200" dirty="0">
                <a:solidFill>
                  <a:schemeClr val="tx1"/>
                </a:solidFill>
                <a:effectLst/>
                <a:latin typeface="+mn-lt"/>
                <a:ea typeface="+mn-ea"/>
                <a:cs typeface="+mn-cs"/>
              </a:rPr>
              <a:t>methodological challenges </a:t>
            </a:r>
            <a:r>
              <a:rPr lang="en-US" sz="1200" kern="1200" dirty="0">
                <a:solidFill>
                  <a:schemeClr val="tx1"/>
                </a:solidFill>
                <a:effectLst/>
                <a:latin typeface="+mn-lt"/>
                <a:ea typeface="+mn-ea"/>
                <a:cs typeface="+mn-cs"/>
              </a:rPr>
              <a:t>(e.g.: crossing scales, sparse data, uncertainty, modularity, spatiotemporal simulation challenges,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math challenges </a:t>
            </a:r>
            <a:r>
              <a:rPr lang="en-US" sz="1200" kern="1200" dirty="0">
                <a:solidFill>
                  <a:schemeClr val="tx1"/>
                </a:solidFill>
                <a:effectLst/>
                <a:latin typeface="+mn-lt"/>
                <a:ea typeface="+mn-ea"/>
                <a:cs typeface="+mn-cs"/>
              </a:rPr>
              <a:t>being overcome (e.g. collision dynamics, cloth dynamics, haptics, etc.)</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a:t>
            </a:r>
            <a:r>
              <a:rPr lang="en-US" sz="1200" u="sng" kern="1200" dirty="0">
                <a:solidFill>
                  <a:schemeClr val="tx1"/>
                </a:solidFill>
                <a:effectLst/>
                <a:latin typeface="+mn-lt"/>
                <a:ea typeface="+mn-ea"/>
                <a:cs typeface="+mn-cs"/>
              </a:rPr>
              <a:t>new statistical approaches </a:t>
            </a:r>
            <a:r>
              <a:rPr lang="en-US" sz="1200" kern="1200" dirty="0">
                <a:solidFill>
                  <a:schemeClr val="tx1"/>
                </a:solidFill>
                <a:effectLst/>
                <a:latin typeface="+mn-lt"/>
                <a:ea typeface="+mn-ea"/>
                <a:cs typeface="+mn-cs"/>
              </a:rPr>
              <a:t>will provide mechanistic understanding of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a:t>
            </a:r>
            <a:r>
              <a:rPr lang="en-US" sz="1200" u="sng" kern="1200" dirty="0">
                <a:solidFill>
                  <a:schemeClr val="tx1"/>
                </a:solidFill>
                <a:effectLst/>
                <a:latin typeface="+mn-lt"/>
                <a:ea typeface="+mn-ea"/>
                <a:cs typeface="+mn-cs"/>
              </a:rPr>
              <a:t>theory</a:t>
            </a:r>
            <a:r>
              <a:rPr lang="en-US" sz="1200" kern="1200" dirty="0">
                <a:solidFill>
                  <a:schemeClr val="tx1"/>
                </a:solidFill>
                <a:effectLst/>
                <a:latin typeface="+mn-lt"/>
                <a:ea typeface="+mn-ea"/>
                <a:cs typeface="+mn-cs"/>
              </a:rPr>
              <a:t> behind the math/stats and how it will be used to understand how the brain works; explain the level of </a:t>
            </a:r>
            <a:r>
              <a:rPr lang="en-US" sz="1200" u="sng" kern="1200" dirty="0">
                <a:solidFill>
                  <a:schemeClr val="tx1"/>
                </a:solidFill>
                <a:effectLst/>
                <a:latin typeface="+mn-lt"/>
                <a:ea typeface="+mn-ea"/>
                <a:cs typeface="+mn-cs"/>
              </a:rPr>
              <a:t>data dependency </a:t>
            </a:r>
            <a:r>
              <a:rPr lang="en-US" sz="1200" kern="1200" dirty="0">
                <a:solidFill>
                  <a:schemeClr val="tx1"/>
                </a:solidFill>
                <a:effectLst/>
                <a:latin typeface="+mn-lt"/>
                <a:ea typeface="+mn-ea"/>
                <a:cs typeface="+mn-cs"/>
              </a:rPr>
              <a:t>on your model (e.g.:  (a) completely abstract toy model, (b) a coarse-grained model based on a high level view of previous data, (c) a model based directly on one kind of data (e.g., neural recordings) or (d) a model synthesizing multiple data types (e.g., neural recordings and </a:t>
            </a:r>
            <a:r>
              <a:rPr lang="en-US" sz="1200" kern="1200" dirty="0" err="1">
                <a:solidFill>
                  <a:schemeClr val="tx1"/>
                </a:solidFill>
                <a:effectLst/>
                <a:latin typeface="+mn-lt"/>
                <a:ea typeface="+mn-ea"/>
                <a:cs typeface="+mn-cs"/>
              </a:rPr>
              <a:t>connectomics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dirty="0"/>
              <a:t>PI name, email:  </a:t>
            </a:r>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6116162" y="0"/>
            <a:ext cx="1219201" cy="541867"/>
          </a:xfrm>
          <a:prstGeom prst="rect">
            <a:avLst/>
          </a:prstGeom>
        </p:spPr>
      </p:pic>
      <p:pic>
        <p:nvPicPr>
          <p:cNvPr id="13" name="Picture 12">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7335363" y="4846"/>
            <a:ext cx="1219201" cy="541867"/>
          </a:xfrm>
          <a:prstGeom prst="rect">
            <a:avLst/>
          </a:prstGeom>
        </p:spPr>
      </p:pic>
      <p:pic>
        <p:nvPicPr>
          <p:cNvPr id="15" name="Picture 14">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8554564" y="9692"/>
            <a:ext cx="1219201" cy="541867"/>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260114" y="5591730"/>
            <a:ext cx="2931886" cy="1266270"/>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8884163" cy="400110"/>
          </a:xfrm>
          <a:prstGeom prst="rect">
            <a:avLst/>
          </a:prstGeom>
          <a:noFill/>
        </p:spPr>
        <p:txBody>
          <a:bodyPr wrap="none" rtlCol="0">
            <a:spAutoFit/>
          </a:bodyPr>
          <a:lstStyle/>
          <a:p>
            <a:r>
              <a:rPr lang="en-US" sz="2000" b="1" dirty="0">
                <a:solidFill>
                  <a:srgbClr val="000000"/>
                </a:solidFill>
                <a:latin typeface="Arial" pitchFamily="34" charset="0"/>
                <a:cs typeface="Arial" pitchFamily="34" charset="0"/>
              </a:rPr>
              <a:t>Multiscale modeling to map cardiac electrophysiology between species</a:t>
            </a:r>
            <a:endParaRPr lang="en-US" sz="2000" b="1" dirty="0"/>
          </a:p>
        </p:txBody>
      </p:sp>
      <p:sp>
        <p:nvSpPr>
          <p:cNvPr id="8" name="TextBox 7">
            <a:extLst>
              <a:ext uri="{FF2B5EF4-FFF2-40B4-BE49-F238E27FC236}">
                <a16:creationId xmlns:a16="http://schemas.microsoft.com/office/drawing/2014/main" id="{E65498B5-74FA-4354-A9FA-523536215906}"/>
              </a:ext>
            </a:extLst>
          </p:cNvPr>
          <p:cNvSpPr txBox="1"/>
          <p:nvPr/>
        </p:nvSpPr>
        <p:spPr>
          <a:xfrm>
            <a:off x="9260114" y="5591731"/>
            <a:ext cx="2931886" cy="1261884"/>
          </a:xfrm>
          <a:prstGeom prst="rect">
            <a:avLst/>
          </a:prstGeom>
          <a:noFill/>
        </p:spPr>
        <p:txBody>
          <a:bodyPr wrap="square" rtlCol="0">
            <a:spAutoFit/>
          </a:bodyPr>
          <a:lstStyle/>
          <a:p>
            <a:pPr>
              <a:tabLst>
                <a:tab pos="2688336" algn="l"/>
                <a:tab pos="2743200" algn="r"/>
              </a:tabLst>
            </a:pPr>
            <a:r>
              <a:rPr lang="en-US" b="1" dirty="0" smtClean="0">
                <a:solidFill>
                  <a:schemeClr val="bg1"/>
                </a:solidFill>
              </a:rPr>
              <a:t>Eric Sobie, Mount Sinai</a:t>
            </a:r>
          </a:p>
          <a:p>
            <a:pPr>
              <a:tabLst>
                <a:tab pos="2688336" algn="l"/>
                <a:tab pos="2743200" algn="r"/>
              </a:tabLst>
            </a:pPr>
            <a:r>
              <a:rPr lang="en-US" b="1" dirty="0" smtClean="0">
                <a:solidFill>
                  <a:schemeClr val="bg1"/>
                </a:solidFill>
              </a:rPr>
              <a:t>David Christini, Weill Cornell</a:t>
            </a:r>
          </a:p>
          <a:p>
            <a:endParaRPr lang="en-US" sz="2000" dirty="0"/>
          </a:p>
          <a:p>
            <a:r>
              <a:rPr lang="en-US" sz="2000" b="1" dirty="0" smtClean="0">
                <a:solidFill>
                  <a:schemeClr val="bg1"/>
                </a:solidFill>
              </a:rPr>
              <a:t>U01 HL 136297</a:t>
            </a:r>
            <a:endParaRPr lang="en-US" sz="2000" b="1" dirty="0">
              <a:solidFill>
                <a:schemeClr val="bg1"/>
              </a:solidFill>
            </a:endParaRPr>
          </a:p>
        </p:txBody>
      </p:sp>
      <p:sp>
        <p:nvSpPr>
          <p:cNvPr id="9" name="TextBox 8">
            <a:extLst>
              <a:ext uri="{FF2B5EF4-FFF2-40B4-BE49-F238E27FC236}">
                <a16:creationId xmlns:a16="http://schemas.microsoft.com/office/drawing/2014/main" id="{AC7D79D5-4CE2-47B6-836E-C505384A5CE4}"/>
              </a:ext>
            </a:extLst>
          </p:cNvPr>
          <p:cNvSpPr txBox="1"/>
          <p:nvPr/>
        </p:nvSpPr>
        <p:spPr>
          <a:xfrm>
            <a:off x="0" y="578751"/>
            <a:ext cx="11874500" cy="6063198"/>
          </a:xfrm>
          <a:prstGeom prst="rect">
            <a:avLst/>
          </a:prstGeom>
          <a:noFill/>
        </p:spPr>
        <p:txBody>
          <a:bodyPr wrap="square" rtlCol="0">
            <a:spAutoFit/>
          </a:bodyPr>
          <a:lstStyle/>
          <a:p>
            <a:pPr>
              <a:tabLst>
                <a:tab pos="1371600" algn="l"/>
              </a:tabLst>
            </a:pPr>
            <a:r>
              <a:rPr lang="en-US" sz="2000" b="1" dirty="0"/>
              <a:t>The model </a:t>
            </a:r>
            <a:r>
              <a:rPr lang="en-US" sz="2000" b="1" dirty="0" smtClean="0"/>
              <a:t>	</a:t>
            </a:r>
            <a:r>
              <a:rPr lang="en-US" sz="2000" dirty="0" smtClean="0"/>
              <a:t>(1) </a:t>
            </a:r>
            <a:r>
              <a:rPr lang="en-US" sz="2000" dirty="0" smtClean="0"/>
              <a:t>Improved ODE representations of </a:t>
            </a:r>
            <a:r>
              <a:rPr lang="en-US" sz="2000" dirty="0" err="1" smtClean="0"/>
              <a:t>cardiomyocyte</a:t>
            </a:r>
            <a:r>
              <a:rPr lang="en-US" sz="2000" dirty="0" smtClean="0"/>
              <a:t> electrophysiology and intracellular calcium</a:t>
            </a:r>
          </a:p>
          <a:p>
            <a:pPr>
              <a:tabLst>
                <a:tab pos="1371600" algn="l"/>
              </a:tabLst>
            </a:pPr>
            <a:r>
              <a:rPr lang="en-US" sz="2000" dirty="0"/>
              <a:t>	</a:t>
            </a:r>
            <a:r>
              <a:rPr lang="en-US" sz="2000" dirty="0" smtClean="0"/>
              <a:t>(2) Statistical models of heterogeneous cell populations</a:t>
            </a:r>
          </a:p>
          <a:p>
            <a:endParaRPr lang="en-US" sz="800" b="1" dirty="0"/>
          </a:p>
          <a:p>
            <a:r>
              <a:rPr lang="en-US" sz="2000" b="1" dirty="0"/>
              <a:t>What is new inside? </a:t>
            </a:r>
            <a:endParaRPr lang="en-US" sz="2000" b="1" dirty="0" smtClean="0"/>
          </a:p>
          <a:p>
            <a:pPr marL="457200" indent="-457200">
              <a:buAutoNum type="arabicParenBoth"/>
            </a:pPr>
            <a:r>
              <a:rPr lang="en-US" sz="2000" dirty="0" smtClean="0"/>
              <a:t>New methods for tuning parameters and building models specific to individual samples</a:t>
            </a:r>
            <a:endParaRPr lang="en-US" sz="2000" dirty="0"/>
          </a:p>
          <a:p>
            <a:pPr marL="457200" indent="-457200">
              <a:buAutoNum type="arabicParenBoth"/>
            </a:pPr>
            <a:endParaRPr lang="en-US" sz="2000" dirty="0" smtClean="0"/>
          </a:p>
          <a:p>
            <a:pPr marL="457200" indent="-457200">
              <a:buAutoNum type="arabicParenBoth"/>
            </a:pPr>
            <a:endParaRPr lang="en-US" sz="2000" dirty="0" smtClean="0"/>
          </a:p>
          <a:p>
            <a:pPr marL="457200" indent="-457200">
              <a:buAutoNum type="arabicParenBoth"/>
            </a:pPr>
            <a:endParaRPr lang="en-US" sz="2000" dirty="0"/>
          </a:p>
          <a:p>
            <a:pPr marL="457200" indent="-457200">
              <a:buAutoNum type="arabicParenBoth"/>
            </a:pPr>
            <a:endParaRPr lang="en-US" sz="2000" dirty="0" smtClean="0"/>
          </a:p>
          <a:p>
            <a:pPr marL="457200" indent="-457200">
              <a:buAutoNum type="arabicParenBoth"/>
            </a:pPr>
            <a:endParaRPr lang="en-US" sz="2000" dirty="0" smtClean="0"/>
          </a:p>
          <a:p>
            <a:pPr marL="457200" indent="-457200">
              <a:buAutoNum type="arabicParenBoth"/>
            </a:pPr>
            <a:endParaRPr lang="en-US" sz="2000" dirty="0" smtClean="0"/>
          </a:p>
          <a:p>
            <a:pPr marL="457200" indent="-457200">
              <a:buAutoNum type="arabicParenBoth"/>
            </a:pPr>
            <a:r>
              <a:rPr lang="en-US" sz="2000" dirty="0" smtClean="0"/>
              <a:t>Combined mechanistic ODE models with statistical, machine learning approaches</a:t>
            </a:r>
            <a:endParaRPr lang="en-US" sz="2000" dirty="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a:p>
        </p:txBody>
      </p:sp>
      <p:pic>
        <p:nvPicPr>
          <p:cNvPr id="16" name="Picture 2" descr="C:\Users\Eric Sobie\Documents\presentations\DPS 2017\multiscale grant overview.jpg"/>
          <p:cNvPicPr>
            <a:picLocks noChangeAspect="1" noChangeArrowheads="1"/>
          </p:cNvPicPr>
          <p:nvPr/>
        </p:nvPicPr>
        <p:blipFill>
          <a:blip r:embed="rId5" cstate="print"/>
          <a:srcRect/>
          <a:stretch>
            <a:fillRect/>
          </a:stretch>
        </p:blipFill>
        <p:spPr bwMode="auto">
          <a:xfrm>
            <a:off x="143775" y="4169320"/>
            <a:ext cx="6358147" cy="2535682"/>
          </a:xfrm>
          <a:prstGeom prst="rect">
            <a:avLst/>
          </a:prstGeom>
          <a:noFill/>
        </p:spPr>
      </p:pic>
      <p:sp>
        <p:nvSpPr>
          <p:cNvPr id="3" name="TextBox 2"/>
          <p:cNvSpPr txBox="1"/>
          <p:nvPr/>
        </p:nvSpPr>
        <p:spPr>
          <a:xfrm>
            <a:off x="6501922" y="4246587"/>
            <a:ext cx="5516353" cy="646331"/>
          </a:xfrm>
          <a:prstGeom prst="rect">
            <a:avLst/>
          </a:prstGeom>
          <a:noFill/>
        </p:spPr>
        <p:txBody>
          <a:bodyPr wrap="square" rtlCol="0">
            <a:spAutoFit/>
          </a:bodyPr>
          <a:lstStyle/>
          <a:p>
            <a:r>
              <a:rPr lang="en-US" b="1" dirty="0" smtClean="0"/>
              <a:t>Impact</a:t>
            </a:r>
            <a:r>
              <a:rPr lang="en-US" dirty="0" smtClean="0"/>
              <a:t>: </a:t>
            </a:r>
            <a:r>
              <a:rPr lang="en-US" dirty="0"/>
              <a:t>I</a:t>
            </a:r>
            <a:r>
              <a:rPr lang="en-US" dirty="0" smtClean="0"/>
              <a:t>mproved methods for validating and tuning models, leading to </a:t>
            </a:r>
            <a:r>
              <a:rPr lang="en-US" b="1" i="1" dirty="0" smtClean="0"/>
              <a:t>more credible </a:t>
            </a:r>
            <a:r>
              <a:rPr lang="en-US" dirty="0" smtClean="0"/>
              <a:t>representations</a:t>
            </a:r>
            <a:endParaRPr lang="en-US" dirty="0"/>
          </a:p>
        </p:txBody>
      </p:sp>
      <p:sp>
        <p:nvSpPr>
          <p:cNvPr id="19" name="TextBox 18"/>
          <p:cNvSpPr txBox="1"/>
          <p:nvPr/>
        </p:nvSpPr>
        <p:spPr>
          <a:xfrm>
            <a:off x="6501922" y="5089246"/>
            <a:ext cx="2581758" cy="1477328"/>
          </a:xfrm>
          <a:prstGeom prst="rect">
            <a:avLst/>
          </a:prstGeom>
          <a:noFill/>
        </p:spPr>
        <p:txBody>
          <a:bodyPr wrap="square" rtlCol="0">
            <a:spAutoFit/>
          </a:bodyPr>
          <a:lstStyle/>
          <a:p>
            <a:r>
              <a:rPr lang="en-US" b="1" dirty="0" smtClean="0"/>
              <a:t>End users: </a:t>
            </a:r>
            <a:r>
              <a:rPr lang="en-US" dirty="0" smtClean="0"/>
              <a:t>Cardiologists, cardiac physiologists, safety pharmacologists interested in preventing adverse cardiac events</a:t>
            </a:r>
            <a:endParaRPr lang="en-US" b="1" u="sng"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010" y="2004468"/>
            <a:ext cx="7777743" cy="1543307"/>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417</Words>
  <Application>Microsoft Office PowerPoint</Application>
  <PresentationFormat>Widescreen</PresentationFormat>
  <Paragraphs>56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Sobie Laptop</cp:lastModifiedBy>
  <cp:revision>21</cp:revision>
  <dcterms:created xsi:type="dcterms:W3CDTF">2019-02-06T14:40:55Z</dcterms:created>
  <dcterms:modified xsi:type="dcterms:W3CDTF">2019-02-25T20:29:09Z</dcterms:modified>
</cp:coreProperties>
</file>