
<file path=[Content_Types].xml><?xml version="1.0" encoding="utf-8"?>
<Types xmlns="http://schemas.openxmlformats.org/package/2006/content-types">
  <Default Extension="(null)" ContentType="image/x-emf"/>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3" r:id="rId2"/>
  </p:sldIdLst>
  <p:sldSz cx="13816013"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2" autoAdjust="0"/>
    <p:restoredTop sz="96271" autoAdjust="0"/>
  </p:normalViewPr>
  <p:slideViewPr>
    <p:cSldViewPr snapToGrid="0">
      <p:cViewPr varScale="1">
        <p:scale>
          <a:sx n="83" d="100"/>
          <a:sy n="83" d="100"/>
        </p:scale>
        <p:origin x="224"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2/26/19</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NOTES FOR THE CLINICAL BREAST CANCER MODEL (left)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We have previously established a mechanically coupled, reaction-diffusion model at the tissue scale for predicting breast tumor response to therapy. The 3D model is initialized with patient-specific, quantitative, diffusion-weighted magnetic resonance imaging (DW-MRI) data. Additionally, the model includes a tumor cell reduction term due to chemotherapy drug delivery—estimated using dynamic contrast-enhanced (DCE-) MRI data—following individual patient treatment schedules. </a:t>
            </a:r>
            <a:r>
              <a:rPr lang="en-US" sz="1200" b="0" kern="1200" dirty="0">
                <a:solidFill>
                  <a:schemeClr val="tx1"/>
                </a:solidFill>
                <a:effectLst/>
                <a:latin typeface="+mn-lt"/>
                <a:ea typeface="+mn-ea"/>
                <a:cs typeface="+mn-cs"/>
              </a:rPr>
              <a:t>Machine learning and AI can be used to assess the abundance of clinical data to identify important and driving features for differentiating between tumors that respond to therapy and those that do not to be including in a predictive mathematical model. </a:t>
            </a:r>
            <a:r>
              <a:rPr lang="en-US" sz="1200" kern="1200" dirty="0">
                <a:solidFill>
                  <a:schemeClr val="tx1"/>
                </a:solidFill>
                <a:effectLst/>
                <a:latin typeface="+mn-lt"/>
                <a:ea typeface="+mn-ea"/>
                <a:cs typeface="+mn-cs"/>
              </a:rPr>
              <a:t>One limitation of the current established model is that it does not differentiate between the distinct effects of individual therapies. Therefore, to extend this model to explicitly include the effects of specific systemic therapies, we turn to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data collected for breast cancer response at the cellular scale (measured by time-resolved microscopy) to initialize and constrain a multi-scale model of treatment response. Our aim is to leverage tumor cell response data to individual drugs to not only improve the overall spatiotemporal predictive ability of the clinical model but also to explore alternative therapeutic strategies. This requires interlacing experimental data and additional expressions into the tissue scale model to represent drug dynamics at the cellular scale to simulate overall tumor response, where an integrated multi-scale mathematical-experimental approach</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bridging tissue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cellular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scale data can elucidate the optimal strategies for combination therapy for breast cancer. </a:t>
            </a:r>
            <a:r>
              <a:rPr lang="en-US" sz="1200" b="0" kern="1200" dirty="0">
                <a:solidFill>
                  <a:schemeClr val="tx1"/>
                </a:solidFill>
                <a:effectLst/>
                <a:latin typeface="+mn-lt"/>
                <a:ea typeface="+mn-ea"/>
                <a:cs typeface="+mn-cs"/>
              </a:rPr>
              <a:t>While the results of machine learning and AI cannot simulate tumor progression/response temporally and therefore cannot predict tumor outcomes, much like sensitivity analysis for mathematical models, these data-mining methods can be used to derive the most important characteristics of the data for our focus.</a:t>
            </a:r>
            <a:endParaRPr lang="en-US" sz="120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PI name, email:  </a:t>
            </a:r>
          </a:p>
          <a:p>
            <a:r>
              <a:rPr lang="en-US" dirty="0"/>
              <a:t>Thomas E. Yankeelov, </a:t>
            </a:r>
            <a:r>
              <a:rPr lang="en-US" sz="1200" b="0" i="0" kern="1200" dirty="0" err="1">
                <a:solidFill>
                  <a:schemeClr val="tx1"/>
                </a:solidFill>
                <a:effectLst/>
                <a:latin typeface="+mn-lt"/>
                <a:ea typeface="+mn-ea"/>
                <a:cs typeface="+mn-cs"/>
              </a:rPr>
              <a:t>thomas.yankeelov@utexas.edu</a:t>
            </a:r>
            <a:endParaRPr lang="en-US" sz="1200" b="0" i="0" kern="1200" dirty="0">
              <a:solidFill>
                <a:schemeClr val="tx1"/>
              </a:solidFill>
              <a:effectLst/>
              <a:latin typeface="+mn-lt"/>
              <a:ea typeface="+mn-ea"/>
              <a:cs typeface="+mn-cs"/>
            </a:endParaRPr>
          </a:p>
          <a:p>
            <a:r>
              <a:rPr lang="en-US" dirty="0"/>
              <a:t>Vito </a:t>
            </a:r>
            <a:r>
              <a:rPr lang="en-US" dirty="0" err="1"/>
              <a:t>Quaranta</a:t>
            </a:r>
            <a:r>
              <a:rPr lang="en-US" dirty="0"/>
              <a:t>, </a:t>
            </a:r>
            <a:r>
              <a:rPr lang="en-US" sz="1200" b="0" i="0" kern="1200" dirty="0" err="1">
                <a:solidFill>
                  <a:schemeClr val="tx1"/>
                </a:solidFill>
                <a:effectLst/>
                <a:latin typeface="+mn-lt"/>
                <a:ea typeface="+mn-ea"/>
                <a:cs typeface="+mn-cs"/>
              </a:rPr>
              <a:t>vito.quaranta@vanderbilt.edu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262667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002" y="1272011"/>
            <a:ext cx="10362010" cy="2705947"/>
          </a:xfrm>
        </p:spPr>
        <p:txBody>
          <a:bodyPr anchor="b"/>
          <a:lstStyle>
            <a:lvl1pPr algn="ctr">
              <a:defRPr sz="6799"/>
            </a:lvl1pPr>
          </a:lstStyle>
          <a:p>
            <a:r>
              <a:rPr lang="en-US"/>
              <a:t>Click to edit Master title style</a:t>
            </a:r>
            <a:endParaRPr lang="en-US" dirty="0"/>
          </a:p>
        </p:txBody>
      </p:sp>
      <p:sp>
        <p:nvSpPr>
          <p:cNvPr id="3" name="Subtitle 2"/>
          <p:cNvSpPr>
            <a:spLocks noGrp="1"/>
          </p:cNvSpPr>
          <p:nvPr>
            <p:ph type="subTitle" idx="1"/>
          </p:nvPr>
        </p:nvSpPr>
        <p:spPr>
          <a:xfrm>
            <a:off x="1727002" y="4082310"/>
            <a:ext cx="10362010" cy="1876530"/>
          </a:xfrm>
        </p:spPr>
        <p:txBody>
          <a:bodyPr/>
          <a:lstStyle>
            <a:lvl1pPr marL="0" indent="0" algn="ctr">
              <a:buNone/>
              <a:defRPr sz="2720"/>
            </a:lvl1pPr>
            <a:lvl2pPr marL="518099" indent="0" algn="ctr">
              <a:buNone/>
              <a:defRPr sz="2266"/>
            </a:lvl2pPr>
            <a:lvl3pPr marL="1036198" indent="0" algn="ctr">
              <a:buNone/>
              <a:defRPr sz="2040"/>
            </a:lvl3pPr>
            <a:lvl4pPr marL="1554297" indent="0" algn="ctr">
              <a:buNone/>
              <a:defRPr sz="1813"/>
            </a:lvl4pPr>
            <a:lvl5pPr marL="2072396" indent="0" algn="ctr">
              <a:buNone/>
              <a:defRPr sz="1813"/>
            </a:lvl5pPr>
            <a:lvl6pPr marL="2590495" indent="0" algn="ctr">
              <a:buNone/>
              <a:defRPr sz="1813"/>
            </a:lvl6pPr>
            <a:lvl7pPr marL="3108594" indent="0" algn="ctr">
              <a:buNone/>
              <a:defRPr sz="1813"/>
            </a:lvl7pPr>
            <a:lvl8pPr marL="3626693" indent="0" algn="ctr">
              <a:buNone/>
              <a:defRPr sz="1813"/>
            </a:lvl8pPr>
            <a:lvl9pPr marL="4144792"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A29A7-C6A7-4516-A0B8-880E757F7B93}"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3F42C-7870-467E-B605-F7226AA5127C}" type="slidenum">
              <a:rPr lang="en-US" smtClean="0"/>
              <a:t>‹#›</a:t>
            </a:fld>
            <a:endParaRPr lang="en-US"/>
          </a:p>
        </p:txBody>
      </p:sp>
      <p:pic>
        <p:nvPicPr>
          <p:cNvPr id="7" name="Picture 6">
            <a:extLst>
              <a:ext uri="{FF2B5EF4-FFF2-40B4-BE49-F238E27FC236}">
                <a16:creationId xmlns:a16="http://schemas.microsoft.com/office/drawing/2014/main" id="{236FCEDD-589C-8E42-B142-45AB9D382026}"/>
              </a:ext>
            </a:extLst>
          </p:cNvPr>
          <p:cNvPicPr>
            <a:picLocks noChangeAspect="1"/>
          </p:cNvPicPr>
          <p:nvPr userDrawn="1"/>
        </p:nvPicPr>
        <p:blipFill rotWithShape="1">
          <a:blip r:embed="rId2"/>
          <a:srcRect l="31939" t="70782" r="40981"/>
          <a:stretch/>
        </p:blipFill>
        <p:spPr>
          <a:xfrm>
            <a:off x="262250" y="136537"/>
            <a:ext cx="3495580" cy="2270948"/>
          </a:xfrm>
          <a:prstGeom prst="rect">
            <a:avLst/>
          </a:prstGeom>
        </p:spPr>
      </p:pic>
      <p:pic>
        <p:nvPicPr>
          <p:cNvPr id="8" name="Picture 7">
            <a:extLst>
              <a:ext uri="{FF2B5EF4-FFF2-40B4-BE49-F238E27FC236}">
                <a16:creationId xmlns:a16="http://schemas.microsoft.com/office/drawing/2014/main" id="{9CC11D69-8845-F74A-8A4E-7ED1B13F1602}"/>
              </a:ext>
            </a:extLst>
          </p:cNvPr>
          <p:cNvPicPr>
            <a:picLocks noChangeAspect="1"/>
          </p:cNvPicPr>
          <p:nvPr userDrawn="1"/>
        </p:nvPicPr>
        <p:blipFill rotWithShape="1">
          <a:blip r:embed="rId3"/>
          <a:srcRect l="42469" t="8439" r="46828" b="83660"/>
          <a:stretch/>
        </p:blipFill>
        <p:spPr>
          <a:xfrm>
            <a:off x="4266336" y="726065"/>
            <a:ext cx="1381602" cy="614116"/>
          </a:xfrm>
          <a:prstGeom prst="rect">
            <a:avLst/>
          </a:prstGeom>
        </p:spPr>
      </p:pic>
      <p:pic>
        <p:nvPicPr>
          <p:cNvPr id="9" name="Picture 8">
            <a:extLst>
              <a:ext uri="{FF2B5EF4-FFF2-40B4-BE49-F238E27FC236}">
                <a16:creationId xmlns:a16="http://schemas.microsoft.com/office/drawing/2014/main" id="{23CCE5C7-C8CD-A645-BB65-EFFD31FB0891}"/>
              </a:ext>
            </a:extLst>
          </p:cNvPr>
          <p:cNvPicPr>
            <a:picLocks noChangeAspect="1"/>
          </p:cNvPicPr>
          <p:nvPr userDrawn="1"/>
        </p:nvPicPr>
        <p:blipFill rotWithShape="1">
          <a:blip r:embed="rId3"/>
          <a:srcRect l="42469" t="8439" r="46828" b="83660"/>
          <a:stretch/>
        </p:blipFill>
        <p:spPr>
          <a:xfrm>
            <a:off x="6223605" y="726065"/>
            <a:ext cx="1381602" cy="614116"/>
          </a:xfrm>
          <a:prstGeom prst="rect">
            <a:avLst/>
          </a:prstGeom>
        </p:spPr>
      </p:pic>
      <p:pic>
        <p:nvPicPr>
          <p:cNvPr id="10" name="Picture 9">
            <a:extLst>
              <a:ext uri="{FF2B5EF4-FFF2-40B4-BE49-F238E27FC236}">
                <a16:creationId xmlns:a16="http://schemas.microsoft.com/office/drawing/2014/main" id="{49A372B8-1AB7-D941-A4C5-271CC58B28EF}"/>
              </a:ext>
            </a:extLst>
          </p:cNvPr>
          <p:cNvPicPr>
            <a:picLocks noChangeAspect="1"/>
          </p:cNvPicPr>
          <p:nvPr userDrawn="1"/>
        </p:nvPicPr>
        <p:blipFill rotWithShape="1">
          <a:blip r:embed="rId3"/>
          <a:srcRect l="42469" t="8439" r="46828" b="83660"/>
          <a:stretch/>
        </p:blipFill>
        <p:spPr>
          <a:xfrm>
            <a:off x="6569003" y="726065"/>
            <a:ext cx="1381602" cy="614116"/>
          </a:xfrm>
          <a:prstGeom prst="rect">
            <a:avLst/>
          </a:prstGeom>
        </p:spPr>
      </p:pic>
      <p:pic>
        <p:nvPicPr>
          <p:cNvPr id="11" name="Picture 10">
            <a:extLst>
              <a:ext uri="{FF2B5EF4-FFF2-40B4-BE49-F238E27FC236}">
                <a16:creationId xmlns:a16="http://schemas.microsoft.com/office/drawing/2014/main" id="{43960C40-C789-9446-AABE-5DB9E734EC2F}"/>
              </a:ext>
            </a:extLst>
          </p:cNvPr>
          <p:cNvPicPr>
            <a:picLocks noChangeAspect="1"/>
          </p:cNvPicPr>
          <p:nvPr userDrawn="1"/>
        </p:nvPicPr>
        <p:blipFill rotWithShape="1">
          <a:blip r:embed="rId3"/>
          <a:srcRect l="42469" t="8439" r="46828" b="83660"/>
          <a:stretch/>
        </p:blipFill>
        <p:spPr>
          <a:xfrm>
            <a:off x="8251232" y="726065"/>
            <a:ext cx="1381602" cy="614116"/>
          </a:xfrm>
          <a:prstGeom prst="rect">
            <a:avLst/>
          </a:prstGeom>
        </p:spPr>
      </p:pic>
      <p:pic>
        <p:nvPicPr>
          <p:cNvPr id="12" name="Picture 11">
            <a:extLst>
              <a:ext uri="{FF2B5EF4-FFF2-40B4-BE49-F238E27FC236}">
                <a16:creationId xmlns:a16="http://schemas.microsoft.com/office/drawing/2014/main" id="{DE145908-627D-294A-8C96-B0AA95475C79}"/>
              </a:ext>
            </a:extLst>
          </p:cNvPr>
          <p:cNvPicPr>
            <a:picLocks noChangeAspect="1"/>
          </p:cNvPicPr>
          <p:nvPr userDrawn="1"/>
        </p:nvPicPr>
        <p:blipFill rotWithShape="1">
          <a:blip r:embed="rId3"/>
          <a:srcRect l="42469" t="8439" r="46828" b="83660"/>
          <a:stretch/>
        </p:blipFill>
        <p:spPr>
          <a:xfrm>
            <a:off x="9632835" y="726065"/>
            <a:ext cx="1381602" cy="614116"/>
          </a:xfrm>
          <a:prstGeom prst="rect">
            <a:avLst/>
          </a:prstGeom>
        </p:spPr>
      </p:pic>
      <p:pic>
        <p:nvPicPr>
          <p:cNvPr id="13" name="Picture 12">
            <a:extLst>
              <a:ext uri="{FF2B5EF4-FFF2-40B4-BE49-F238E27FC236}">
                <a16:creationId xmlns:a16="http://schemas.microsoft.com/office/drawing/2014/main" id="{51085F3D-67F6-4D4B-B736-AD1EB8A7983D}"/>
              </a:ext>
            </a:extLst>
          </p:cNvPr>
          <p:cNvPicPr>
            <a:picLocks noChangeAspect="1"/>
          </p:cNvPicPr>
          <p:nvPr userDrawn="1"/>
        </p:nvPicPr>
        <p:blipFill rotWithShape="1">
          <a:blip r:embed="rId3"/>
          <a:srcRect l="42469" t="8439" r="46828" b="83660"/>
          <a:stretch/>
        </p:blipFill>
        <p:spPr>
          <a:xfrm>
            <a:off x="11468575" y="726065"/>
            <a:ext cx="1381602" cy="614116"/>
          </a:xfrm>
          <a:prstGeom prst="rect">
            <a:avLst/>
          </a:prstGeom>
        </p:spPr>
      </p:pic>
    </p:spTree>
    <p:extLst>
      <p:ext uri="{BB962C8B-B14F-4D97-AF65-F5344CB8AC3E}">
        <p14:creationId xmlns:p14="http://schemas.microsoft.com/office/powerpoint/2010/main" val="19278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A29A7-C6A7-4516-A0B8-880E757F7B93}"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0309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7084" y="413808"/>
            <a:ext cx="29790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851" y="413808"/>
            <a:ext cx="876453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A29A7-C6A7-4516-A0B8-880E757F7B93}"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368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A29A7-C6A7-4516-A0B8-880E757F7B93}"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00855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655" y="1937704"/>
            <a:ext cx="11916311" cy="3233102"/>
          </a:xfrm>
        </p:spPr>
        <p:txBody>
          <a:bodyPr anchor="b"/>
          <a:lstStyle>
            <a:lvl1pPr>
              <a:defRPr sz="6799"/>
            </a:lvl1pPr>
          </a:lstStyle>
          <a:p>
            <a:r>
              <a:rPr lang="en-US"/>
              <a:t>Click to edit Master title style</a:t>
            </a:r>
            <a:endParaRPr lang="en-US" dirty="0"/>
          </a:p>
        </p:txBody>
      </p:sp>
      <p:sp>
        <p:nvSpPr>
          <p:cNvPr id="3" name="Text Placeholder 2"/>
          <p:cNvSpPr>
            <a:spLocks noGrp="1"/>
          </p:cNvSpPr>
          <p:nvPr>
            <p:ph type="body" idx="1"/>
          </p:nvPr>
        </p:nvSpPr>
        <p:spPr>
          <a:xfrm>
            <a:off x="942655" y="5201392"/>
            <a:ext cx="11916311" cy="1700212"/>
          </a:xfrm>
        </p:spPr>
        <p:txBody>
          <a:bodyPr/>
          <a:lstStyle>
            <a:lvl1pPr marL="0" indent="0">
              <a:buNone/>
              <a:defRPr sz="2720">
                <a:solidFill>
                  <a:schemeClr val="tx1">
                    <a:tint val="75000"/>
                  </a:schemeClr>
                </a:solidFill>
              </a:defRPr>
            </a:lvl1pPr>
            <a:lvl2pPr marL="518099" indent="0">
              <a:buNone/>
              <a:defRPr sz="2266">
                <a:solidFill>
                  <a:schemeClr val="tx1">
                    <a:tint val="75000"/>
                  </a:schemeClr>
                </a:solidFill>
              </a:defRPr>
            </a:lvl2pPr>
            <a:lvl3pPr marL="1036198" indent="0">
              <a:buNone/>
              <a:defRPr sz="2040">
                <a:solidFill>
                  <a:schemeClr val="tx1">
                    <a:tint val="75000"/>
                  </a:schemeClr>
                </a:solidFill>
              </a:defRPr>
            </a:lvl3pPr>
            <a:lvl4pPr marL="1554297" indent="0">
              <a:buNone/>
              <a:defRPr sz="1813">
                <a:solidFill>
                  <a:schemeClr val="tx1">
                    <a:tint val="75000"/>
                  </a:schemeClr>
                </a:solidFill>
              </a:defRPr>
            </a:lvl4pPr>
            <a:lvl5pPr marL="2072396" indent="0">
              <a:buNone/>
              <a:defRPr sz="1813">
                <a:solidFill>
                  <a:schemeClr val="tx1">
                    <a:tint val="75000"/>
                  </a:schemeClr>
                </a:solidFill>
              </a:defRPr>
            </a:lvl5pPr>
            <a:lvl6pPr marL="2590495" indent="0">
              <a:buNone/>
              <a:defRPr sz="1813">
                <a:solidFill>
                  <a:schemeClr val="tx1">
                    <a:tint val="75000"/>
                  </a:schemeClr>
                </a:solidFill>
              </a:defRPr>
            </a:lvl6pPr>
            <a:lvl7pPr marL="3108594" indent="0">
              <a:buNone/>
              <a:defRPr sz="1813">
                <a:solidFill>
                  <a:schemeClr val="tx1">
                    <a:tint val="75000"/>
                  </a:schemeClr>
                </a:solidFill>
              </a:defRPr>
            </a:lvl7pPr>
            <a:lvl8pPr marL="3626693" indent="0">
              <a:buNone/>
              <a:defRPr sz="1813">
                <a:solidFill>
                  <a:schemeClr val="tx1">
                    <a:tint val="75000"/>
                  </a:schemeClr>
                </a:solidFill>
              </a:defRPr>
            </a:lvl8pPr>
            <a:lvl9pPr marL="4144792"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A29A7-C6A7-4516-A0B8-880E757F7B93}" type="datetimeFigureOut">
              <a:rPr lang="en-US" smtClean="0"/>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2395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851" y="2069042"/>
            <a:ext cx="5871806"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4356" y="2069042"/>
            <a:ext cx="5871806"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A29A7-C6A7-4516-A0B8-880E757F7B93}"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251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651" y="413809"/>
            <a:ext cx="11916311"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651" y="1905318"/>
            <a:ext cx="5844821" cy="933767"/>
          </a:xfrm>
        </p:spPr>
        <p:txBody>
          <a:bodyPr anchor="b"/>
          <a:lstStyle>
            <a:lvl1pPr marL="0" indent="0">
              <a:buNone/>
              <a:defRPr sz="2720" b="1"/>
            </a:lvl1pPr>
            <a:lvl2pPr marL="518099" indent="0">
              <a:buNone/>
              <a:defRPr sz="2266" b="1"/>
            </a:lvl2pPr>
            <a:lvl3pPr marL="1036198" indent="0">
              <a:buNone/>
              <a:defRPr sz="2040" b="1"/>
            </a:lvl3pPr>
            <a:lvl4pPr marL="1554297" indent="0">
              <a:buNone/>
              <a:defRPr sz="1813" b="1"/>
            </a:lvl4pPr>
            <a:lvl5pPr marL="2072396" indent="0">
              <a:buNone/>
              <a:defRPr sz="1813" b="1"/>
            </a:lvl5pPr>
            <a:lvl6pPr marL="2590495" indent="0">
              <a:buNone/>
              <a:defRPr sz="1813" b="1"/>
            </a:lvl6pPr>
            <a:lvl7pPr marL="3108594" indent="0">
              <a:buNone/>
              <a:defRPr sz="1813" b="1"/>
            </a:lvl7pPr>
            <a:lvl8pPr marL="3626693" indent="0">
              <a:buNone/>
              <a:defRPr sz="1813" b="1"/>
            </a:lvl8pPr>
            <a:lvl9pPr marL="4144792" indent="0">
              <a:buNone/>
              <a:defRPr sz="1813" b="1"/>
            </a:lvl9pPr>
          </a:lstStyle>
          <a:p>
            <a:pPr lvl="0"/>
            <a:r>
              <a:rPr lang="en-US"/>
              <a:t>Click to edit Master text styles</a:t>
            </a:r>
          </a:p>
        </p:txBody>
      </p:sp>
      <p:sp>
        <p:nvSpPr>
          <p:cNvPr id="4" name="Content Placeholder 3"/>
          <p:cNvSpPr>
            <a:spLocks noGrp="1"/>
          </p:cNvSpPr>
          <p:nvPr>
            <p:ph sz="half" idx="2"/>
          </p:nvPr>
        </p:nvSpPr>
        <p:spPr>
          <a:xfrm>
            <a:off x="951651" y="2839085"/>
            <a:ext cx="5844821"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4357" y="1905318"/>
            <a:ext cx="5873605" cy="933767"/>
          </a:xfrm>
        </p:spPr>
        <p:txBody>
          <a:bodyPr anchor="b"/>
          <a:lstStyle>
            <a:lvl1pPr marL="0" indent="0">
              <a:buNone/>
              <a:defRPr sz="2720" b="1"/>
            </a:lvl1pPr>
            <a:lvl2pPr marL="518099" indent="0">
              <a:buNone/>
              <a:defRPr sz="2266" b="1"/>
            </a:lvl2pPr>
            <a:lvl3pPr marL="1036198" indent="0">
              <a:buNone/>
              <a:defRPr sz="2040" b="1"/>
            </a:lvl3pPr>
            <a:lvl4pPr marL="1554297" indent="0">
              <a:buNone/>
              <a:defRPr sz="1813" b="1"/>
            </a:lvl4pPr>
            <a:lvl5pPr marL="2072396" indent="0">
              <a:buNone/>
              <a:defRPr sz="1813" b="1"/>
            </a:lvl5pPr>
            <a:lvl6pPr marL="2590495" indent="0">
              <a:buNone/>
              <a:defRPr sz="1813" b="1"/>
            </a:lvl6pPr>
            <a:lvl7pPr marL="3108594" indent="0">
              <a:buNone/>
              <a:defRPr sz="1813" b="1"/>
            </a:lvl7pPr>
            <a:lvl8pPr marL="3626693" indent="0">
              <a:buNone/>
              <a:defRPr sz="1813" b="1"/>
            </a:lvl8pPr>
            <a:lvl9pPr marL="4144792"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4357" y="2839085"/>
            <a:ext cx="5873605"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A29A7-C6A7-4516-A0B8-880E757F7B93}" type="datetimeFigureOut">
              <a:rPr lang="en-US" smtClean="0"/>
              <a:t>2/26/19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6542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A29A7-C6A7-4516-A0B8-880E757F7B93}" type="datetimeFigureOut">
              <a:rPr lang="en-US" smtClean="0"/>
              <a:t>2/26/19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14149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A29A7-C6A7-4516-A0B8-880E757F7B93}" type="datetimeFigureOut">
              <a:rPr lang="en-US" smtClean="0"/>
              <a:t>2/26/19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7773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651" y="518160"/>
            <a:ext cx="4456023" cy="1813560"/>
          </a:xfrm>
        </p:spPr>
        <p:txBody>
          <a:bodyPr anchor="b"/>
          <a:lstStyle>
            <a:lvl1pPr>
              <a:defRPr sz="3626"/>
            </a:lvl1pPr>
          </a:lstStyle>
          <a:p>
            <a:r>
              <a:rPr lang="en-US"/>
              <a:t>Click to edit Master title style</a:t>
            </a:r>
            <a:endParaRPr lang="en-US" dirty="0"/>
          </a:p>
        </p:txBody>
      </p:sp>
      <p:sp>
        <p:nvSpPr>
          <p:cNvPr id="3" name="Content Placeholder 2"/>
          <p:cNvSpPr>
            <a:spLocks noGrp="1"/>
          </p:cNvSpPr>
          <p:nvPr>
            <p:ph idx="1"/>
          </p:nvPr>
        </p:nvSpPr>
        <p:spPr>
          <a:xfrm>
            <a:off x="5873605" y="1119082"/>
            <a:ext cx="6994357" cy="5523442"/>
          </a:xfrm>
        </p:spPr>
        <p:txBody>
          <a:bodyPr/>
          <a:lstStyle>
            <a:lvl1pPr>
              <a:defRPr sz="3626"/>
            </a:lvl1pPr>
            <a:lvl2pPr>
              <a:defRPr sz="3173"/>
            </a:lvl2pPr>
            <a:lvl3pPr>
              <a:defRPr sz="2720"/>
            </a:lvl3pPr>
            <a:lvl4pPr>
              <a:defRPr sz="2266"/>
            </a:lvl4pPr>
            <a:lvl5pPr>
              <a:defRPr sz="2266"/>
            </a:lvl5pPr>
            <a:lvl6pPr>
              <a:defRPr sz="2266"/>
            </a:lvl6pPr>
            <a:lvl7pPr>
              <a:defRPr sz="2266"/>
            </a:lvl7pPr>
            <a:lvl8pPr>
              <a:defRPr sz="2266"/>
            </a:lvl8pPr>
            <a:lvl9pPr>
              <a:defRPr sz="2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651" y="2331720"/>
            <a:ext cx="4456023" cy="4319800"/>
          </a:xfrm>
        </p:spPr>
        <p:txBody>
          <a:bodyPr/>
          <a:lstStyle>
            <a:lvl1pPr marL="0" indent="0">
              <a:buNone/>
              <a:defRPr sz="1813"/>
            </a:lvl1pPr>
            <a:lvl2pPr marL="518099" indent="0">
              <a:buNone/>
              <a:defRPr sz="1586"/>
            </a:lvl2pPr>
            <a:lvl3pPr marL="1036198" indent="0">
              <a:buNone/>
              <a:defRPr sz="1360"/>
            </a:lvl3pPr>
            <a:lvl4pPr marL="1554297" indent="0">
              <a:buNone/>
              <a:defRPr sz="1133"/>
            </a:lvl4pPr>
            <a:lvl5pPr marL="2072396" indent="0">
              <a:buNone/>
              <a:defRPr sz="1133"/>
            </a:lvl5pPr>
            <a:lvl6pPr marL="2590495" indent="0">
              <a:buNone/>
              <a:defRPr sz="1133"/>
            </a:lvl6pPr>
            <a:lvl7pPr marL="3108594" indent="0">
              <a:buNone/>
              <a:defRPr sz="1133"/>
            </a:lvl7pPr>
            <a:lvl8pPr marL="3626693" indent="0">
              <a:buNone/>
              <a:defRPr sz="1133"/>
            </a:lvl8pPr>
            <a:lvl9pPr marL="4144792"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1DBA29A7-C6A7-4516-A0B8-880E757F7B93}"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6996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651" y="518160"/>
            <a:ext cx="4456023" cy="1813560"/>
          </a:xfrm>
        </p:spPr>
        <p:txBody>
          <a:bodyPr anchor="b"/>
          <a:lstStyle>
            <a:lvl1pPr>
              <a:defRPr sz="3626"/>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3605" y="1119082"/>
            <a:ext cx="6994357" cy="5523442"/>
          </a:xfrm>
        </p:spPr>
        <p:txBody>
          <a:bodyPr anchor="t"/>
          <a:lstStyle>
            <a:lvl1pPr marL="0" indent="0">
              <a:buNone/>
              <a:defRPr sz="3626"/>
            </a:lvl1pPr>
            <a:lvl2pPr marL="518099" indent="0">
              <a:buNone/>
              <a:defRPr sz="3173"/>
            </a:lvl2pPr>
            <a:lvl3pPr marL="1036198" indent="0">
              <a:buNone/>
              <a:defRPr sz="2720"/>
            </a:lvl3pPr>
            <a:lvl4pPr marL="1554297" indent="0">
              <a:buNone/>
              <a:defRPr sz="2266"/>
            </a:lvl4pPr>
            <a:lvl5pPr marL="2072396" indent="0">
              <a:buNone/>
              <a:defRPr sz="2266"/>
            </a:lvl5pPr>
            <a:lvl6pPr marL="2590495" indent="0">
              <a:buNone/>
              <a:defRPr sz="2266"/>
            </a:lvl6pPr>
            <a:lvl7pPr marL="3108594" indent="0">
              <a:buNone/>
              <a:defRPr sz="2266"/>
            </a:lvl7pPr>
            <a:lvl8pPr marL="3626693" indent="0">
              <a:buNone/>
              <a:defRPr sz="2266"/>
            </a:lvl8pPr>
            <a:lvl9pPr marL="4144792" indent="0">
              <a:buNone/>
              <a:defRPr sz="2266"/>
            </a:lvl9pPr>
          </a:lstStyle>
          <a:p>
            <a:r>
              <a:rPr lang="en-US"/>
              <a:t>Click icon to add picture</a:t>
            </a:r>
            <a:endParaRPr lang="en-US" dirty="0"/>
          </a:p>
        </p:txBody>
      </p:sp>
      <p:sp>
        <p:nvSpPr>
          <p:cNvPr id="4" name="Text Placeholder 3"/>
          <p:cNvSpPr>
            <a:spLocks noGrp="1"/>
          </p:cNvSpPr>
          <p:nvPr>
            <p:ph type="body" sz="half" idx="2"/>
          </p:nvPr>
        </p:nvSpPr>
        <p:spPr>
          <a:xfrm>
            <a:off x="951651" y="2331720"/>
            <a:ext cx="4456023" cy="4319800"/>
          </a:xfrm>
        </p:spPr>
        <p:txBody>
          <a:bodyPr/>
          <a:lstStyle>
            <a:lvl1pPr marL="0" indent="0">
              <a:buNone/>
              <a:defRPr sz="1813"/>
            </a:lvl1pPr>
            <a:lvl2pPr marL="518099" indent="0">
              <a:buNone/>
              <a:defRPr sz="1586"/>
            </a:lvl2pPr>
            <a:lvl3pPr marL="1036198" indent="0">
              <a:buNone/>
              <a:defRPr sz="1360"/>
            </a:lvl3pPr>
            <a:lvl4pPr marL="1554297" indent="0">
              <a:buNone/>
              <a:defRPr sz="1133"/>
            </a:lvl4pPr>
            <a:lvl5pPr marL="2072396" indent="0">
              <a:buNone/>
              <a:defRPr sz="1133"/>
            </a:lvl5pPr>
            <a:lvl6pPr marL="2590495" indent="0">
              <a:buNone/>
              <a:defRPr sz="1133"/>
            </a:lvl6pPr>
            <a:lvl7pPr marL="3108594" indent="0">
              <a:buNone/>
              <a:defRPr sz="1133"/>
            </a:lvl7pPr>
            <a:lvl8pPr marL="3626693" indent="0">
              <a:buNone/>
              <a:defRPr sz="1133"/>
            </a:lvl8pPr>
            <a:lvl9pPr marL="4144792"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1DBA29A7-C6A7-4516-A0B8-880E757F7B93}" type="datetimeFigureOut">
              <a:rPr lang="en-US" smtClean="0"/>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422174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851" y="413809"/>
            <a:ext cx="11916311"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851" y="2069042"/>
            <a:ext cx="1191631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851" y="7203864"/>
            <a:ext cx="3108603"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1DBA29A7-C6A7-4516-A0B8-880E757F7B93}" type="datetimeFigureOut">
              <a:rPr lang="en-US" smtClean="0"/>
              <a:t>2/26/19</a:t>
            </a:fld>
            <a:endParaRPr lang="en-US"/>
          </a:p>
        </p:txBody>
      </p:sp>
      <p:sp>
        <p:nvSpPr>
          <p:cNvPr id="5" name="Footer Placeholder 4"/>
          <p:cNvSpPr>
            <a:spLocks noGrp="1"/>
          </p:cNvSpPr>
          <p:nvPr>
            <p:ph type="ftr" sz="quarter" idx="3"/>
          </p:nvPr>
        </p:nvSpPr>
        <p:spPr>
          <a:xfrm>
            <a:off x="4576555" y="7203864"/>
            <a:ext cx="4662904"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7559" y="7203864"/>
            <a:ext cx="3108603"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374449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198" rtl="0" eaLnBrk="1" latinLnBrk="0" hangingPunct="1">
        <a:lnSpc>
          <a:spcPct val="90000"/>
        </a:lnSpc>
        <a:spcBef>
          <a:spcPct val="0"/>
        </a:spcBef>
        <a:buNone/>
        <a:defRPr sz="4986" kern="1200">
          <a:solidFill>
            <a:schemeClr val="tx1"/>
          </a:solidFill>
          <a:latin typeface="+mj-lt"/>
          <a:ea typeface="+mj-ea"/>
          <a:cs typeface="+mj-cs"/>
        </a:defRPr>
      </a:lvl1pPr>
    </p:titleStyle>
    <p:bodyStyle>
      <a:lvl1pPr marL="259050" indent="-259050" algn="l" defTabSz="1036198"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149" indent="-259050" algn="l" defTabSz="1036198"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248" indent="-259050" algn="l" defTabSz="1036198" rtl="0" eaLnBrk="1" latinLnBrk="0" hangingPunct="1">
        <a:lnSpc>
          <a:spcPct val="90000"/>
        </a:lnSpc>
        <a:spcBef>
          <a:spcPts val="567"/>
        </a:spcBef>
        <a:buFont typeface="Arial" panose="020B0604020202020204" pitchFamily="34" charset="0"/>
        <a:buChar char="•"/>
        <a:defRPr sz="2266" kern="1200">
          <a:solidFill>
            <a:schemeClr val="tx1"/>
          </a:solidFill>
          <a:latin typeface="+mn-lt"/>
          <a:ea typeface="+mn-ea"/>
          <a:cs typeface="+mn-cs"/>
        </a:defRPr>
      </a:lvl3pPr>
      <a:lvl4pPr marL="1813347"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446"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545"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44"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43"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42" indent="-259050" algn="l" defTabSz="1036198"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198" rtl="0" eaLnBrk="1" latinLnBrk="0" hangingPunct="1">
        <a:defRPr sz="2040" kern="1200">
          <a:solidFill>
            <a:schemeClr val="tx1"/>
          </a:solidFill>
          <a:latin typeface="+mn-lt"/>
          <a:ea typeface="+mn-ea"/>
          <a:cs typeface="+mn-cs"/>
        </a:defRPr>
      </a:lvl1pPr>
      <a:lvl2pPr marL="518099" algn="l" defTabSz="1036198" rtl="0" eaLnBrk="1" latinLnBrk="0" hangingPunct="1">
        <a:defRPr sz="2040" kern="1200">
          <a:solidFill>
            <a:schemeClr val="tx1"/>
          </a:solidFill>
          <a:latin typeface="+mn-lt"/>
          <a:ea typeface="+mn-ea"/>
          <a:cs typeface="+mn-cs"/>
        </a:defRPr>
      </a:lvl2pPr>
      <a:lvl3pPr marL="1036198" algn="l" defTabSz="1036198" rtl="0" eaLnBrk="1" latinLnBrk="0" hangingPunct="1">
        <a:defRPr sz="2040" kern="1200">
          <a:solidFill>
            <a:schemeClr val="tx1"/>
          </a:solidFill>
          <a:latin typeface="+mn-lt"/>
          <a:ea typeface="+mn-ea"/>
          <a:cs typeface="+mn-cs"/>
        </a:defRPr>
      </a:lvl3pPr>
      <a:lvl4pPr marL="1554297" algn="l" defTabSz="1036198" rtl="0" eaLnBrk="1" latinLnBrk="0" hangingPunct="1">
        <a:defRPr sz="2040" kern="1200">
          <a:solidFill>
            <a:schemeClr val="tx1"/>
          </a:solidFill>
          <a:latin typeface="+mn-lt"/>
          <a:ea typeface="+mn-ea"/>
          <a:cs typeface="+mn-cs"/>
        </a:defRPr>
      </a:lvl4pPr>
      <a:lvl5pPr marL="2072396" algn="l" defTabSz="1036198" rtl="0" eaLnBrk="1" latinLnBrk="0" hangingPunct="1">
        <a:defRPr sz="2040" kern="1200">
          <a:solidFill>
            <a:schemeClr val="tx1"/>
          </a:solidFill>
          <a:latin typeface="+mn-lt"/>
          <a:ea typeface="+mn-ea"/>
          <a:cs typeface="+mn-cs"/>
        </a:defRPr>
      </a:lvl5pPr>
      <a:lvl6pPr marL="2590495" algn="l" defTabSz="1036198" rtl="0" eaLnBrk="1" latinLnBrk="0" hangingPunct="1">
        <a:defRPr sz="2040" kern="1200">
          <a:solidFill>
            <a:schemeClr val="tx1"/>
          </a:solidFill>
          <a:latin typeface="+mn-lt"/>
          <a:ea typeface="+mn-ea"/>
          <a:cs typeface="+mn-cs"/>
        </a:defRPr>
      </a:lvl6pPr>
      <a:lvl7pPr marL="3108594" algn="l" defTabSz="1036198" rtl="0" eaLnBrk="1" latinLnBrk="0" hangingPunct="1">
        <a:defRPr sz="2040" kern="1200">
          <a:solidFill>
            <a:schemeClr val="tx1"/>
          </a:solidFill>
          <a:latin typeface="+mn-lt"/>
          <a:ea typeface="+mn-ea"/>
          <a:cs typeface="+mn-cs"/>
        </a:defRPr>
      </a:lvl7pPr>
      <a:lvl8pPr marL="3626693" algn="l" defTabSz="1036198" rtl="0" eaLnBrk="1" latinLnBrk="0" hangingPunct="1">
        <a:defRPr sz="2040" kern="1200">
          <a:solidFill>
            <a:schemeClr val="tx1"/>
          </a:solidFill>
          <a:latin typeface="+mn-lt"/>
          <a:ea typeface="+mn-ea"/>
          <a:cs typeface="+mn-cs"/>
        </a:defRPr>
      </a:lvl8pPr>
      <a:lvl9pPr marL="4144792" algn="l" defTabSz="1036198"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null)"/><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tiff"/><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package" Target="../embeddings/Microsoft_Word_Document.docx"/><Relationship Id="rId9" Type="http://schemas.openxmlformats.org/officeDocument/2006/relationships/image" Target="../media/image7.tif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1B2630-4BF9-694D-96DE-0B2ED2AC7B84}"/>
              </a:ext>
            </a:extLst>
          </p:cNvPr>
          <p:cNvSpPr/>
          <p:nvPr/>
        </p:nvSpPr>
        <p:spPr>
          <a:xfrm>
            <a:off x="-1" y="688"/>
            <a:ext cx="13816013" cy="6890336"/>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EB9B81F7-3220-4822-93BA-9AB368C34FBD}"/>
              </a:ext>
            </a:extLst>
          </p:cNvPr>
          <p:cNvSpPr txBox="1"/>
          <p:nvPr/>
        </p:nvSpPr>
        <p:spPr>
          <a:xfrm>
            <a:off x="1247578" y="-10886"/>
            <a:ext cx="11320856" cy="477054"/>
          </a:xfrm>
          <a:prstGeom prst="rect">
            <a:avLst/>
          </a:prstGeom>
          <a:noFill/>
        </p:spPr>
        <p:txBody>
          <a:bodyPr wrap="none" rtlCol="0">
            <a:spAutoFit/>
          </a:bodyPr>
          <a:lstStyle/>
          <a:p>
            <a:pPr algn="ctr"/>
            <a:r>
              <a:rPr lang="en-US" sz="2500" b="1" dirty="0">
                <a:solidFill>
                  <a:schemeClr val="bg1"/>
                </a:solidFill>
              </a:rPr>
              <a:t>Image Driven Multi-Scale Modeling to Predict Treatment Response in Breast Cancer </a:t>
            </a:r>
          </a:p>
        </p:txBody>
      </p:sp>
      <p:sp>
        <p:nvSpPr>
          <p:cNvPr id="8" name="TextBox 7">
            <a:extLst>
              <a:ext uri="{FF2B5EF4-FFF2-40B4-BE49-F238E27FC236}">
                <a16:creationId xmlns:a16="http://schemas.microsoft.com/office/drawing/2014/main" id="{E65498B5-74FA-4354-A9FA-523536215906}"/>
              </a:ext>
            </a:extLst>
          </p:cNvPr>
          <p:cNvSpPr txBox="1"/>
          <p:nvPr/>
        </p:nvSpPr>
        <p:spPr>
          <a:xfrm>
            <a:off x="-2" y="7118452"/>
            <a:ext cx="13816013" cy="584775"/>
          </a:xfrm>
          <a:prstGeom prst="rect">
            <a:avLst/>
          </a:prstGeom>
          <a:noFill/>
        </p:spPr>
        <p:txBody>
          <a:bodyPr wrap="square" rtlCol="0">
            <a:spAutoFit/>
          </a:bodyPr>
          <a:lstStyle/>
          <a:p>
            <a:pPr algn="ctr"/>
            <a:r>
              <a:rPr lang="en-US" sz="1600" dirty="0"/>
              <a:t>Thomas Yankeelov (The University of Texas at Austin) and Vito </a:t>
            </a:r>
            <a:r>
              <a:rPr lang="en-US" sz="1600" dirty="0" err="1"/>
              <a:t>Quaranta</a:t>
            </a:r>
            <a:r>
              <a:rPr lang="en-US" sz="1600" dirty="0"/>
              <a:t> (Vanderbilt University) </a:t>
            </a:r>
          </a:p>
          <a:p>
            <a:pPr algn="ctr"/>
            <a:r>
              <a:rPr lang="en-US" sz="1600" dirty="0"/>
              <a:t>NCI U01CA174706</a:t>
            </a:r>
          </a:p>
        </p:txBody>
      </p:sp>
      <p:sp>
        <p:nvSpPr>
          <p:cNvPr id="9" name="TextBox 8">
            <a:extLst>
              <a:ext uri="{FF2B5EF4-FFF2-40B4-BE49-F238E27FC236}">
                <a16:creationId xmlns:a16="http://schemas.microsoft.com/office/drawing/2014/main" id="{AC7D79D5-4CE2-47B6-836E-C505384A5CE4}"/>
              </a:ext>
            </a:extLst>
          </p:cNvPr>
          <p:cNvSpPr txBox="1"/>
          <p:nvPr/>
        </p:nvSpPr>
        <p:spPr>
          <a:xfrm>
            <a:off x="20113" y="407140"/>
            <a:ext cx="6806800" cy="6555641"/>
          </a:xfrm>
          <a:prstGeom prst="rect">
            <a:avLst/>
          </a:prstGeom>
          <a:noFill/>
        </p:spPr>
        <p:txBody>
          <a:bodyPr wrap="square" rtlCol="0">
            <a:spAutoFit/>
          </a:bodyPr>
          <a:lstStyle/>
          <a:p>
            <a:pPr algn="just"/>
            <a:r>
              <a:rPr lang="en-US" sz="2000" b="1" dirty="0">
                <a:solidFill>
                  <a:schemeClr val="bg1"/>
                </a:solidFill>
              </a:rPr>
              <a:t>The model: A</a:t>
            </a:r>
            <a:r>
              <a:rPr lang="en-US" sz="2000" dirty="0">
                <a:solidFill>
                  <a:schemeClr val="bg1"/>
                </a:solidFill>
              </a:rPr>
              <a:t> 3D, spatiotemporal tissue and cell scale model of tumor response to therapy for breast cancer</a:t>
            </a:r>
          </a:p>
          <a:p>
            <a:pPr algn="just"/>
            <a:endParaRPr lang="en-US" sz="500" b="1" dirty="0">
              <a:solidFill>
                <a:schemeClr val="bg1"/>
              </a:solidFill>
            </a:endParaRPr>
          </a:p>
          <a:p>
            <a:pPr algn="just"/>
            <a:r>
              <a:rPr lang="en-US" sz="2000" b="1" dirty="0">
                <a:solidFill>
                  <a:schemeClr val="bg1"/>
                </a:solidFill>
              </a:rPr>
              <a:t>What is new? </a:t>
            </a:r>
            <a:r>
              <a:rPr lang="en-US" sz="2000" dirty="0">
                <a:solidFill>
                  <a:schemeClr val="bg1"/>
                </a:solidFill>
              </a:rPr>
              <a:t>Cellularity and drug distribution maps derived from quantitative MRI data for individual patients and their therapeutic regimens; integration with sub-cell scale is ongoing</a:t>
            </a: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2000" b="1" dirty="0">
              <a:solidFill>
                <a:schemeClr val="bg1"/>
              </a:solidFill>
            </a:endParaRPr>
          </a:p>
          <a:p>
            <a:pPr algn="just"/>
            <a:endParaRPr lang="en-US" sz="1000" b="1" dirty="0">
              <a:solidFill>
                <a:schemeClr val="bg1"/>
              </a:solidFill>
            </a:endParaRPr>
          </a:p>
          <a:p>
            <a:pPr algn="just"/>
            <a:r>
              <a:rPr lang="en-US" sz="2000" b="1" dirty="0">
                <a:solidFill>
                  <a:schemeClr val="bg1"/>
                </a:solidFill>
              </a:rPr>
              <a:t>How will this change current practice? </a:t>
            </a:r>
            <a:r>
              <a:rPr lang="en-US" sz="2000" dirty="0">
                <a:solidFill>
                  <a:schemeClr val="bg1"/>
                </a:solidFill>
              </a:rPr>
              <a:t>Allows for mathematical simulating the effects of therapeutic regimens to enable to optimization of therapy for the individual.  </a:t>
            </a:r>
          </a:p>
          <a:p>
            <a:pPr algn="just"/>
            <a:endParaRPr lang="en-US" sz="500" b="1" dirty="0">
              <a:solidFill>
                <a:schemeClr val="bg1"/>
              </a:solidFill>
            </a:endParaRPr>
          </a:p>
          <a:p>
            <a:pPr algn="just"/>
            <a:r>
              <a:rPr lang="en-US" sz="2000" b="1" dirty="0">
                <a:solidFill>
                  <a:schemeClr val="bg1"/>
                </a:solidFill>
              </a:rPr>
              <a:t>End Users: </a:t>
            </a:r>
            <a:r>
              <a:rPr lang="en-US" sz="2000" dirty="0">
                <a:solidFill>
                  <a:schemeClr val="bg1"/>
                </a:solidFill>
              </a:rPr>
              <a:t>Clinical researchers aiming to optimize combination therapy for breast cancer</a:t>
            </a:r>
            <a:endParaRPr lang="en-US" sz="2000" u="sng" dirty="0">
              <a:solidFill>
                <a:schemeClr val="bg1"/>
              </a:solidFill>
            </a:endParaRPr>
          </a:p>
        </p:txBody>
      </p:sp>
      <p:cxnSp>
        <p:nvCxnSpPr>
          <p:cNvPr id="3" name="Straight Connector 2">
            <a:extLst>
              <a:ext uri="{FF2B5EF4-FFF2-40B4-BE49-F238E27FC236}">
                <a16:creationId xmlns:a16="http://schemas.microsoft.com/office/drawing/2014/main" id="{82A1E1FD-0B21-FB4C-B910-61F7AD9A1336}"/>
              </a:ext>
            </a:extLst>
          </p:cNvPr>
          <p:cNvCxnSpPr/>
          <p:nvPr/>
        </p:nvCxnSpPr>
        <p:spPr>
          <a:xfrm>
            <a:off x="6908005" y="494040"/>
            <a:ext cx="0" cy="6217920"/>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13" name="Slide Number Placeholder 7">
            <a:extLst>
              <a:ext uri="{FF2B5EF4-FFF2-40B4-BE49-F238E27FC236}">
                <a16:creationId xmlns:a16="http://schemas.microsoft.com/office/drawing/2014/main" id="{C67235D5-6E09-E942-A846-135C676F1DC3}"/>
              </a:ext>
            </a:extLst>
          </p:cNvPr>
          <p:cNvSpPr>
            <a:spLocks noGrp="1"/>
          </p:cNvSpPr>
          <p:nvPr>
            <p:ph type="sldNum" sz="quarter" idx="12"/>
          </p:nvPr>
        </p:nvSpPr>
        <p:spPr>
          <a:xfrm>
            <a:off x="20521613" y="6174986"/>
            <a:ext cx="2133600" cy="457200"/>
          </a:xfr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000">
                <a:solidFill>
                  <a:schemeClr val="tx1"/>
                </a:solidFill>
                <a:latin typeface="Garamond" pitchFamily="18" charset="0"/>
                <a:cs typeface="Arial" charset="0"/>
              </a:defRPr>
            </a:lvl1pPr>
            <a:lvl2pPr marL="742950" indent="-285750" eaLnBrk="0" hangingPunct="0">
              <a:defRPr sz="4000">
                <a:solidFill>
                  <a:schemeClr val="tx1"/>
                </a:solidFill>
                <a:latin typeface="Garamond" pitchFamily="18" charset="0"/>
                <a:cs typeface="Arial" charset="0"/>
              </a:defRPr>
            </a:lvl2pPr>
            <a:lvl3pPr marL="1143000" indent="-228600" eaLnBrk="0" hangingPunct="0">
              <a:defRPr sz="4000">
                <a:solidFill>
                  <a:schemeClr val="tx1"/>
                </a:solidFill>
                <a:latin typeface="Garamond" pitchFamily="18" charset="0"/>
                <a:cs typeface="Arial" charset="0"/>
              </a:defRPr>
            </a:lvl3pPr>
            <a:lvl4pPr marL="1600200" indent="-228600" eaLnBrk="0" hangingPunct="0">
              <a:defRPr sz="4000">
                <a:solidFill>
                  <a:schemeClr val="tx1"/>
                </a:solidFill>
                <a:latin typeface="Garamond" pitchFamily="18" charset="0"/>
                <a:cs typeface="Arial" charset="0"/>
              </a:defRPr>
            </a:lvl4pPr>
            <a:lvl5pPr marL="2057400" indent="-228600" eaLnBrk="0" hangingPunct="0">
              <a:defRPr sz="4000">
                <a:solidFill>
                  <a:schemeClr val="tx1"/>
                </a:solidFill>
                <a:latin typeface="Garamond" pitchFamily="18" charset="0"/>
                <a:cs typeface="Arial" charset="0"/>
              </a:defRPr>
            </a:lvl5pPr>
            <a:lvl6pPr marL="2514600" indent="-228600" eaLnBrk="0" fontAlgn="base" hangingPunct="0">
              <a:spcBef>
                <a:spcPct val="0"/>
              </a:spcBef>
              <a:spcAft>
                <a:spcPct val="0"/>
              </a:spcAft>
              <a:defRPr sz="4000">
                <a:solidFill>
                  <a:schemeClr val="tx1"/>
                </a:solidFill>
                <a:latin typeface="Garamond" pitchFamily="18" charset="0"/>
                <a:cs typeface="Arial" charset="0"/>
              </a:defRPr>
            </a:lvl6pPr>
            <a:lvl7pPr marL="2971800" indent="-228600" eaLnBrk="0" fontAlgn="base" hangingPunct="0">
              <a:spcBef>
                <a:spcPct val="0"/>
              </a:spcBef>
              <a:spcAft>
                <a:spcPct val="0"/>
              </a:spcAft>
              <a:defRPr sz="4000">
                <a:solidFill>
                  <a:schemeClr val="tx1"/>
                </a:solidFill>
                <a:latin typeface="Garamond" pitchFamily="18" charset="0"/>
                <a:cs typeface="Arial" charset="0"/>
              </a:defRPr>
            </a:lvl7pPr>
            <a:lvl8pPr marL="3429000" indent="-228600" eaLnBrk="0" fontAlgn="base" hangingPunct="0">
              <a:spcBef>
                <a:spcPct val="0"/>
              </a:spcBef>
              <a:spcAft>
                <a:spcPct val="0"/>
              </a:spcAft>
              <a:defRPr sz="4000">
                <a:solidFill>
                  <a:schemeClr val="tx1"/>
                </a:solidFill>
                <a:latin typeface="Garamond" pitchFamily="18" charset="0"/>
                <a:cs typeface="Arial" charset="0"/>
              </a:defRPr>
            </a:lvl8pPr>
            <a:lvl9pPr marL="3886200" indent="-228600" eaLnBrk="0" fontAlgn="base" hangingPunct="0">
              <a:spcBef>
                <a:spcPct val="0"/>
              </a:spcBef>
              <a:spcAft>
                <a:spcPct val="0"/>
              </a:spcAft>
              <a:defRPr sz="4000">
                <a:solidFill>
                  <a:schemeClr val="tx1"/>
                </a:solidFill>
                <a:latin typeface="Garamond" pitchFamily="18" charset="0"/>
                <a:cs typeface="Arial" charset="0"/>
              </a:defRPr>
            </a:lvl9pPr>
          </a:lstStyle>
          <a:p>
            <a:pPr eaLnBrk="1" hangingPunct="1"/>
            <a:fld id="{000F1390-2792-4AE3-994C-01A1994FDF78}" type="slidenum">
              <a:rPr lang="en-US" sz="1200">
                <a:solidFill>
                  <a:schemeClr val="bg1"/>
                </a:solidFill>
                <a:latin typeface="Arial" charset="0"/>
              </a:rPr>
              <a:pPr eaLnBrk="1" hangingPunct="1"/>
              <a:t>1</a:t>
            </a:fld>
            <a:endParaRPr lang="en-US" sz="1200">
              <a:solidFill>
                <a:schemeClr val="bg1"/>
              </a:solidFill>
              <a:latin typeface="Arial" charset="0"/>
            </a:endParaRPr>
          </a:p>
        </p:txBody>
      </p:sp>
      <p:graphicFrame>
        <p:nvGraphicFramePr>
          <p:cNvPr id="16" name="Content Placeholder 4">
            <a:extLst>
              <a:ext uri="{FF2B5EF4-FFF2-40B4-BE49-F238E27FC236}">
                <a16:creationId xmlns:a16="http://schemas.microsoft.com/office/drawing/2014/main" id="{EC4E3FA3-AC00-C14C-B760-4325F79D1F14}"/>
              </a:ext>
            </a:extLst>
          </p:cNvPr>
          <p:cNvGraphicFramePr>
            <a:graphicFrameLocks noChangeAspect="1"/>
          </p:cNvGraphicFramePr>
          <p:nvPr>
            <p:extLst>
              <p:ext uri="{D42A27DB-BD31-4B8C-83A1-F6EECF244321}">
                <p14:modId xmlns:p14="http://schemas.microsoft.com/office/powerpoint/2010/main" val="4170568790"/>
              </p:ext>
            </p:extLst>
          </p:nvPr>
        </p:nvGraphicFramePr>
        <p:xfrm>
          <a:off x="-476351" y="2068721"/>
          <a:ext cx="8261351" cy="757237"/>
        </p:xfrm>
        <a:graphic>
          <a:graphicData uri="http://schemas.openxmlformats.org/presentationml/2006/ole">
            <mc:AlternateContent xmlns:mc="http://schemas.openxmlformats.org/markup-compatibility/2006">
              <mc:Choice xmlns:v="urn:schemas-microsoft-com:vml" Requires="v">
                <p:oleObj spid="_x0000_s1047" name="Document" r:id="rId4" imgW="7772400" imgH="711200" progId="Word.Document.12">
                  <p:embed/>
                </p:oleObj>
              </mc:Choice>
              <mc:Fallback>
                <p:oleObj name="Document" r:id="rId4" imgW="7772400" imgH="711200" progId="Word.Document.12">
                  <p:embed/>
                  <p:pic>
                    <p:nvPicPr>
                      <p:cNvPr id="46" name="Content Placeholder 4">
                        <a:extLst>
                          <a:ext uri="{FF2B5EF4-FFF2-40B4-BE49-F238E27FC236}">
                            <a16:creationId xmlns:a16="http://schemas.microsoft.com/office/drawing/2014/main" id="{D2A5264E-2BF5-5D41-B9AE-13CC2072F95A}"/>
                          </a:ext>
                        </a:extLst>
                      </p:cNvPr>
                      <p:cNvPicPr/>
                      <p:nvPr/>
                    </p:nvPicPr>
                    <p:blipFill>
                      <a:blip r:embed="rId5"/>
                      <a:stretch>
                        <a:fillRect/>
                      </a:stretch>
                    </p:blipFill>
                    <p:spPr>
                      <a:xfrm>
                        <a:off x="-476351" y="2068721"/>
                        <a:ext cx="8261351" cy="757237"/>
                      </a:xfrm>
                      <a:prstGeom prst="rect">
                        <a:avLst/>
                      </a:prstGeom>
                    </p:spPr>
                  </p:pic>
                </p:oleObj>
              </mc:Fallback>
            </mc:AlternateContent>
          </a:graphicData>
        </a:graphic>
      </p:graphicFrame>
      <p:grpSp>
        <p:nvGrpSpPr>
          <p:cNvPr id="62" name="Group 61">
            <a:extLst>
              <a:ext uri="{FF2B5EF4-FFF2-40B4-BE49-F238E27FC236}">
                <a16:creationId xmlns:a16="http://schemas.microsoft.com/office/drawing/2014/main" id="{A90AC030-5ECE-BF43-8316-3D1CC5B32F2A}"/>
              </a:ext>
            </a:extLst>
          </p:cNvPr>
          <p:cNvGrpSpPr/>
          <p:nvPr/>
        </p:nvGrpSpPr>
        <p:grpSpPr>
          <a:xfrm>
            <a:off x="730241" y="2611212"/>
            <a:ext cx="5424811" cy="2478430"/>
            <a:chOff x="-150259" y="2250816"/>
            <a:chExt cx="5424811" cy="2478430"/>
          </a:xfrm>
        </p:grpSpPr>
        <p:sp>
          <p:nvSpPr>
            <p:cNvPr id="26" name="Right Brace 25">
              <a:extLst>
                <a:ext uri="{FF2B5EF4-FFF2-40B4-BE49-F238E27FC236}">
                  <a16:creationId xmlns:a16="http://schemas.microsoft.com/office/drawing/2014/main" id="{97CE2FEB-E09F-CE4D-9A44-941EDA77FD1B}"/>
                </a:ext>
              </a:extLst>
            </p:cNvPr>
            <p:cNvSpPr/>
            <p:nvPr/>
          </p:nvSpPr>
          <p:spPr bwMode="auto">
            <a:xfrm>
              <a:off x="1281930" y="2664492"/>
              <a:ext cx="300496" cy="2045832"/>
            </a:xfrm>
            <a:prstGeom prst="rightBrac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a:solidFill>
                  <a:schemeClr val="bg1"/>
                </a:solidFill>
                <a:latin typeface="Arial" charset="0"/>
              </a:endParaRPr>
            </a:p>
          </p:txBody>
        </p:sp>
        <p:cxnSp>
          <p:nvCxnSpPr>
            <p:cNvPr id="27" name="Straight Arrow Connector 26">
              <a:extLst>
                <a:ext uri="{FF2B5EF4-FFF2-40B4-BE49-F238E27FC236}">
                  <a16:creationId xmlns:a16="http://schemas.microsoft.com/office/drawing/2014/main" id="{6FE505F3-BAC9-D946-B04F-7277B44F96D2}"/>
                </a:ext>
              </a:extLst>
            </p:cNvPr>
            <p:cNvCxnSpPr/>
            <p:nvPr/>
          </p:nvCxnSpPr>
          <p:spPr bwMode="auto">
            <a:xfrm>
              <a:off x="1644469" y="3691931"/>
              <a:ext cx="248888" cy="0"/>
            </a:xfrm>
            <a:prstGeom prst="straightConnector1">
              <a:avLst/>
            </a:prstGeom>
            <a:solidFill>
              <a:schemeClr val="accent1"/>
            </a:solidFill>
            <a:ln w="25400" cap="flat" cmpd="sng" algn="ctr">
              <a:solidFill>
                <a:schemeClr val="bg1"/>
              </a:solidFill>
              <a:prstDash val="solid"/>
              <a:round/>
              <a:headEnd type="none" w="med" len="med"/>
              <a:tailEnd type="triangle" w="lg" len="lg"/>
            </a:ln>
            <a:effectLst/>
          </p:spPr>
        </p:cxnSp>
        <p:cxnSp>
          <p:nvCxnSpPr>
            <p:cNvPr id="28" name="Straight Arrow Connector 27">
              <a:extLst>
                <a:ext uri="{FF2B5EF4-FFF2-40B4-BE49-F238E27FC236}">
                  <a16:creationId xmlns:a16="http://schemas.microsoft.com/office/drawing/2014/main" id="{2E639AD0-2FFD-9E4D-8889-0636376322EF}"/>
                </a:ext>
              </a:extLst>
            </p:cNvPr>
            <p:cNvCxnSpPr/>
            <p:nvPr/>
          </p:nvCxnSpPr>
          <p:spPr bwMode="auto">
            <a:xfrm>
              <a:off x="3453557" y="3705837"/>
              <a:ext cx="248888" cy="0"/>
            </a:xfrm>
            <a:prstGeom prst="straightConnector1">
              <a:avLst/>
            </a:prstGeom>
            <a:solidFill>
              <a:schemeClr val="accent1"/>
            </a:solidFill>
            <a:ln w="25400" cap="flat" cmpd="sng" algn="ctr">
              <a:solidFill>
                <a:schemeClr val="bg1"/>
              </a:solidFill>
              <a:prstDash val="solid"/>
              <a:round/>
              <a:headEnd type="none" w="med" len="med"/>
              <a:tailEnd type="triangle" w="lg" len="lg"/>
            </a:ln>
            <a:effectLst/>
          </p:spPr>
        </p:cxnSp>
        <p:sp>
          <p:nvSpPr>
            <p:cNvPr id="30" name="TextBox 29">
              <a:extLst>
                <a:ext uri="{FF2B5EF4-FFF2-40B4-BE49-F238E27FC236}">
                  <a16:creationId xmlns:a16="http://schemas.microsoft.com/office/drawing/2014/main" id="{1D1CAA1D-4871-B64F-9125-E7C5D02FFB58}"/>
                </a:ext>
              </a:extLst>
            </p:cNvPr>
            <p:cNvSpPr txBox="1"/>
            <p:nvPr/>
          </p:nvSpPr>
          <p:spPr>
            <a:xfrm>
              <a:off x="3564356" y="4248659"/>
              <a:ext cx="1496842" cy="461665"/>
            </a:xfrm>
            <a:prstGeom prst="rect">
              <a:avLst/>
            </a:prstGeom>
            <a:noFill/>
          </p:spPr>
          <p:txBody>
            <a:bodyPr wrap="square" rtlCol="0">
              <a:spAutoFit/>
            </a:bodyPr>
            <a:lstStyle/>
            <a:p>
              <a:pPr algn="ctr"/>
              <a:r>
                <a:rPr lang="en-US" sz="1200" b="1" dirty="0">
                  <a:solidFill>
                    <a:schemeClr val="bg1"/>
                  </a:solidFill>
                </a:rPr>
                <a:t>Compare prediction to clinical outcomes</a:t>
              </a:r>
            </a:p>
          </p:txBody>
        </p:sp>
        <p:grpSp>
          <p:nvGrpSpPr>
            <p:cNvPr id="33" name="Group 32">
              <a:extLst>
                <a:ext uri="{FF2B5EF4-FFF2-40B4-BE49-F238E27FC236}">
                  <a16:creationId xmlns:a16="http://schemas.microsoft.com/office/drawing/2014/main" id="{D7B54B48-65DA-4F4A-A3D8-0336CA8AB394}"/>
                </a:ext>
              </a:extLst>
            </p:cNvPr>
            <p:cNvGrpSpPr/>
            <p:nvPr/>
          </p:nvGrpSpPr>
          <p:grpSpPr>
            <a:xfrm>
              <a:off x="84059" y="2664492"/>
              <a:ext cx="1136074" cy="2032337"/>
              <a:chOff x="276181" y="3947454"/>
              <a:chExt cx="1415510" cy="2728092"/>
            </a:xfrm>
          </p:grpSpPr>
          <p:sp>
            <p:nvSpPr>
              <p:cNvPr id="51" name="Rectangle 50">
                <a:extLst>
                  <a:ext uri="{FF2B5EF4-FFF2-40B4-BE49-F238E27FC236}">
                    <a16:creationId xmlns:a16="http://schemas.microsoft.com/office/drawing/2014/main" id="{DF7612EB-0989-CE41-B5EE-335DE6A50F5D}"/>
                  </a:ext>
                </a:extLst>
              </p:cNvPr>
              <p:cNvSpPr/>
              <p:nvPr/>
            </p:nvSpPr>
            <p:spPr bwMode="auto">
              <a:xfrm>
                <a:off x="294418" y="3947454"/>
                <a:ext cx="1394808" cy="2728092"/>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700" dirty="0">
                  <a:latin typeface="Arial" charset="0"/>
                </a:endParaRPr>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latin typeface="Arial" charset="0"/>
                </a:endParaRPr>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latin typeface="Arial" charset="0"/>
                </a:endParaRPr>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latin typeface="Arial" charset="0"/>
                </a:endParaRPr>
              </a:p>
              <a:p>
                <a:pPr algn="ctr" eaLnBrk="0" fontAlgn="base" hangingPunct="0">
                  <a:spcBef>
                    <a:spcPct val="0"/>
                  </a:spcBef>
                  <a:spcAft>
                    <a:spcPct val="0"/>
                  </a:spcAft>
                </a:pPr>
                <a:endParaRPr lang="en-US" sz="700" dirty="0"/>
              </a:p>
              <a:p>
                <a:pPr algn="ctr" eaLnBrk="0" fontAlgn="base" hangingPunct="0">
                  <a:spcBef>
                    <a:spcPct val="0"/>
                  </a:spcBef>
                  <a:spcAft>
                    <a:spcPct val="0"/>
                  </a:spcAft>
                </a:pPr>
                <a:r>
                  <a:rPr lang="en-US" sz="700" dirty="0">
                    <a:latin typeface="Arial" charset="0"/>
                  </a:rPr>
                  <a:t>Scan 1</a:t>
                </a:r>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endParaRPr lang="en-US" sz="200" dirty="0"/>
              </a:p>
              <a:p>
                <a:pPr algn="ctr" eaLnBrk="0" fontAlgn="base" hangingPunct="0">
                  <a:spcBef>
                    <a:spcPct val="0"/>
                  </a:spcBef>
                  <a:spcAft>
                    <a:spcPct val="0"/>
                  </a:spcAft>
                </a:pPr>
                <a:endParaRPr lang="en-US" sz="700" dirty="0"/>
              </a:p>
              <a:p>
                <a:pPr algn="ctr" eaLnBrk="0" fontAlgn="base" hangingPunct="0">
                  <a:spcBef>
                    <a:spcPct val="0"/>
                  </a:spcBef>
                  <a:spcAft>
                    <a:spcPct val="0"/>
                  </a:spcAft>
                </a:pPr>
                <a:r>
                  <a:rPr lang="en-US" sz="700" dirty="0">
                    <a:latin typeface="Arial" charset="0"/>
                  </a:rPr>
                  <a:t>Scan 2</a:t>
                </a:r>
              </a:p>
            </p:txBody>
          </p:sp>
          <p:pic>
            <p:nvPicPr>
              <p:cNvPr id="52" name="Picture 51">
                <a:extLst>
                  <a:ext uri="{FF2B5EF4-FFF2-40B4-BE49-F238E27FC236}">
                    <a16:creationId xmlns:a16="http://schemas.microsoft.com/office/drawing/2014/main" id="{DF658157-4F4F-F243-AE5A-BE7DD7C7BE7E}"/>
                  </a:ext>
                </a:extLst>
              </p:cNvPr>
              <p:cNvPicPr>
                <a:picLocks noChangeAspect="1"/>
              </p:cNvPicPr>
              <p:nvPr/>
            </p:nvPicPr>
            <p:blipFill rotWithShape="1">
              <a:blip r:embed="rId6">
                <a:extLst>
                  <a:ext uri="{28A0092B-C50C-407E-A947-70E740481C1C}">
                    <a14:useLocalDpi xmlns:a14="http://schemas.microsoft.com/office/drawing/2010/main" val="0"/>
                  </a:ext>
                </a:extLst>
              </a:blip>
              <a:srcRect l="12857" t="7790" r="9285" b="11905"/>
              <a:stretch/>
            </p:blipFill>
            <p:spPr>
              <a:xfrm>
                <a:off x="276181" y="4006950"/>
                <a:ext cx="1406624" cy="1088136"/>
              </a:xfrm>
              <a:prstGeom prst="rect">
                <a:avLst/>
              </a:prstGeom>
            </p:spPr>
          </p:pic>
          <p:pic>
            <p:nvPicPr>
              <p:cNvPr id="53" name="Picture 52">
                <a:extLst>
                  <a:ext uri="{FF2B5EF4-FFF2-40B4-BE49-F238E27FC236}">
                    <a16:creationId xmlns:a16="http://schemas.microsoft.com/office/drawing/2014/main" id="{3319F4DC-DFFB-A346-AAF9-C4E2A8D424B7}"/>
                  </a:ext>
                </a:extLst>
              </p:cNvPr>
              <p:cNvPicPr>
                <a:picLocks noChangeAspect="1"/>
              </p:cNvPicPr>
              <p:nvPr/>
            </p:nvPicPr>
            <p:blipFill rotWithShape="1">
              <a:blip r:embed="rId7">
                <a:extLst>
                  <a:ext uri="{28A0092B-C50C-407E-A947-70E740481C1C}">
                    <a14:useLocalDpi xmlns:a14="http://schemas.microsoft.com/office/drawing/2010/main" val="0"/>
                  </a:ext>
                </a:extLst>
              </a:blip>
              <a:srcRect l="12857" t="7790" r="9383" b="11742"/>
              <a:stretch/>
            </p:blipFill>
            <p:spPr>
              <a:xfrm>
                <a:off x="289663" y="5400022"/>
                <a:ext cx="1402028" cy="1088136"/>
              </a:xfrm>
              <a:prstGeom prst="rect">
                <a:avLst/>
              </a:prstGeom>
            </p:spPr>
          </p:pic>
          <p:sp>
            <p:nvSpPr>
              <p:cNvPr id="54" name="Rectangle 53">
                <a:extLst>
                  <a:ext uri="{FF2B5EF4-FFF2-40B4-BE49-F238E27FC236}">
                    <a16:creationId xmlns:a16="http://schemas.microsoft.com/office/drawing/2014/main" id="{6122BD9F-8C11-8F4F-98E3-7D1398CEB570}"/>
                  </a:ext>
                </a:extLst>
              </p:cNvPr>
              <p:cNvSpPr/>
              <p:nvPr/>
            </p:nvSpPr>
            <p:spPr bwMode="auto">
              <a:xfrm>
                <a:off x="293173" y="3949691"/>
                <a:ext cx="1394808" cy="2725855"/>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a:solidFill>
                    <a:schemeClr val="bg1"/>
                  </a:solidFill>
                  <a:latin typeface="Arial" charset="0"/>
                </a:endParaRPr>
              </a:p>
            </p:txBody>
          </p:sp>
          <p:sp>
            <p:nvSpPr>
              <p:cNvPr id="55" name="Rectangle 54">
                <a:extLst>
                  <a:ext uri="{FF2B5EF4-FFF2-40B4-BE49-F238E27FC236}">
                    <a16:creationId xmlns:a16="http://schemas.microsoft.com/office/drawing/2014/main" id="{34DAFA2F-FDDF-594C-B961-3D844DFEA797}"/>
                  </a:ext>
                </a:extLst>
              </p:cNvPr>
              <p:cNvSpPr/>
              <p:nvPr/>
            </p:nvSpPr>
            <p:spPr bwMode="auto">
              <a:xfrm>
                <a:off x="292944" y="3987792"/>
                <a:ext cx="1395038" cy="1132694"/>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a:solidFill>
                    <a:schemeClr val="bg1"/>
                  </a:solidFill>
                  <a:latin typeface="Arial" charset="0"/>
                </a:endParaRPr>
              </a:p>
            </p:txBody>
          </p:sp>
        </p:grpSp>
        <p:sp>
          <p:nvSpPr>
            <p:cNvPr id="34" name="TextBox 33">
              <a:extLst>
                <a:ext uri="{FF2B5EF4-FFF2-40B4-BE49-F238E27FC236}">
                  <a16:creationId xmlns:a16="http://schemas.microsoft.com/office/drawing/2014/main" id="{C445AAC7-535D-F947-8FCD-F1FB02486EFA}"/>
                </a:ext>
              </a:extLst>
            </p:cNvPr>
            <p:cNvSpPr txBox="1"/>
            <p:nvPr/>
          </p:nvSpPr>
          <p:spPr>
            <a:xfrm>
              <a:off x="-150259" y="2250816"/>
              <a:ext cx="1666204" cy="461665"/>
            </a:xfrm>
            <a:prstGeom prst="rect">
              <a:avLst/>
            </a:prstGeom>
            <a:noFill/>
          </p:spPr>
          <p:txBody>
            <a:bodyPr wrap="square" rtlCol="0">
              <a:spAutoFit/>
            </a:bodyPr>
            <a:lstStyle/>
            <a:p>
              <a:pPr algn="ctr"/>
              <a:r>
                <a:rPr lang="en-US" sz="1200" b="1" dirty="0">
                  <a:solidFill>
                    <a:schemeClr val="bg1"/>
                  </a:solidFill>
                </a:rPr>
                <a:t>Individual patient data at start of therapy</a:t>
              </a:r>
            </a:p>
          </p:txBody>
        </p:sp>
        <p:sp>
          <p:nvSpPr>
            <p:cNvPr id="35" name="TextBox 34">
              <a:extLst>
                <a:ext uri="{FF2B5EF4-FFF2-40B4-BE49-F238E27FC236}">
                  <a16:creationId xmlns:a16="http://schemas.microsoft.com/office/drawing/2014/main" id="{DF9691F9-AC36-2C44-825E-550BBCE985BC}"/>
                </a:ext>
              </a:extLst>
            </p:cNvPr>
            <p:cNvSpPr txBox="1"/>
            <p:nvPr/>
          </p:nvSpPr>
          <p:spPr>
            <a:xfrm>
              <a:off x="1700522" y="2456635"/>
              <a:ext cx="1587725" cy="276999"/>
            </a:xfrm>
            <a:prstGeom prst="rect">
              <a:avLst/>
            </a:prstGeom>
            <a:noFill/>
          </p:spPr>
          <p:txBody>
            <a:bodyPr wrap="square" rtlCol="0">
              <a:spAutoFit/>
            </a:bodyPr>
            <a:lstStyle/>
            <a:p>
              <a:pPr algn="ctr"/>
              <a:r>
                <a:rPr lang="en-US" sz="1200" b="1" dirty="0">
                  <a:solidFill>
                    <a:schemeClr val="bg1"/>
                  </a:solidFill>
                </a:rPr>
                <a:t>Calibrate parameters</a:t>
              </a:r>
            </a:p>
          </p:txBody>
        </p:sp>
        <p:grpSp>
          <p:nvGrpSpPr>
            <p:cNvPr id="37" name="Group 36">
              <a:extLst>
                <a:ext uri="{FF2B5EF4-FFF2-40B4-BE49-F238E27FC236}">
                  <a16:creationId xmlns:a16="http://schemas.microsoft.com/office/drawing/2014/main" id="{E8794B7D-D1B5-3A41-ADD1-160C7DF122AA}"/>
                </a:ext>
              </a:extLst>
            </p:cNvPr>
            <p:cNvGrpSpPr/>
            <p:nvPr/>
          </p:nvGrpSpPr>
          <p:grpSpPr>
            <a:xfrm>
              <a:off x="1932960" y="2687988"/>
              <a:ext cx="1124743" cy="2035699"/>
              <a:chOff x="2886006" y="3947454"/>
              <a:chExt cx="1401392" cy="2732605"/>
            </a:xfrm>
          </p:grpSpPr>
          <p:sp>
            <p:nvSpPr>
              <p:cNvPr id="46" name="Rectangle 45">
                <a:extLst>
                  <a:ext uri="{FF2B5EF4-FFF2-40B4-BE49-F238E27FC236}">
                    <a16:creationId xmlns:a16="http://schemas.microsoft.com/office/drawing/2014/main" id="{EC4421BF-C025-B34A-B682-2F2BF571C06A}"/>
                  </a:ext>
                </a:extLst>
              </p:cNvPr>
              <p:cNvSpPr/>
              <p:nvPr/>
            </p:nvSpPr>
            <p:spPr bwMode="auto">
              <a:xfrm>
                <a:off x="2886006" y="3947454"/>
                <a:ext cx="1399032" cy="2732605"/>
              </a:xfrm>
              <a:prstGeom prst="rect">
                <a:avLst/>
              </a:prstGeom>
              <a:solidFill>
                <a:schemeClr val="bg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700" dirty="0">
                  <a:solidFill>
                    <a:schemeClr val="bg1"/>
                  </a:solidFill>
                  <a:latin typeface="Arial" charset="0"/>
                </a:endParaRPr>
              </a:p>
            </p:txBody>
          </p:sp>
          <p:pic>
            <p:nvPicPr>
              <p:cNvPr id="47" name="Picture 46">
                <a:extLst>
                  <a:ext uri="{FF2B5EF4-FFF2-40B4-BE49-F238E27FC236}">
                    <a16:creationId xmlns:a16="http://schemas.microsoft.com/office/drawing/2014/main" id="{B7630AEB-AC24-B543-9018-73BF00B051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6083" y="5438267"/>
                <a:ext cx="1391315" cy="1042416"/>
              </a:xfrm>
              <a:prstGeom prst="rect">
                <a:avLst/>
              </a:prstGeom>
            </p:spPr>
          </p:pic>
          <p:pic>
            <p:nvPicPr>
              <p:cNvPr id="48" name="Picture 47">
                <a:extLst>
                  <a:ext uri="{FF2B5EF4-FFF2-40B4-BE49-F238E27FC236}">
                    <a16:creationId xmlns:a16="http://schemas.microsoft.com/office/drawing/2014/main" id="{A8A78AF2-A4C6-6A4D-890D-24E78075FD5F}"/>
                  </a:ext>
                </a:extLst>
              </p:cNvPr>
              <p:cNvPicPr>
                <a:picLocks noChangeAspect="1"/>
              </p:cNvPicPr>
              <p:nvPr/>
            </p:nvPicPr>
            <p:blipFill rotWithShape="1">
              <a:blip r:embed="rId9" cstate="print">
                <a:biLevel thresh="25000"/>
                <a:extLst>
                  <a:ext uri="{28A0092B-C50C-407E-A947-70E740481C1C}">
                    <a14:useLocalDpi xmlns:a14="http://schemas.microsoft.com/office/drawing/2010/main"/>
                  </a:ext>
                </a:extLst>
              </a:blip>
              <a:srcRect t="83953" b="-1"/>
              <a:stretch/>
            </p:blipFill>
            <p:spPr>
              <a:xfrm>
                <a:off x="2896113" y="5045422"/>
                <a:ext cx="1389888" cy="285496"/>
              </a:xfrm>
              <a:prstGeom prst="rect">
                <a:avLst/>
              </a:prstGeom>
            </p:spPr>
          </p:pic>
          <p:pic>
            <p:nvPicPr>
              <p:cNvPr id="49" name="Picture 48">
                <a:extLst>
                  <a:ext uri="{FF2B5EF4-FFF2-40B4-BE49-F238E27FC236}">
                    <a16:creationId xmlns:a16="http://schemas.microsoft.com/office/drawing/2014/main" id="{2EF3CE28-0E0C-964A-B53F-505B6C2515E3}"/>
                  </a:ext>
                </a:extLst>
              </p:cNvPr>
              <p:cNvPicPr>
                <a:picLocks noChangeAspect="1"/>
              </p:cNvPicPr>
              <p:nvPr/>
            </p:nvPicPr>
            <p:blipFill rotWithShape="1">
              <a:blip r:embed="rId10">
                <a:extLst>
                  <a:ext uri="{28A0092B-C50C-407E-A947-70E740481C1C}">
                    <a14:useLocalDpi xmlns:a14="http://schemas.microsoft.com/office/drawing/2010/main" val="0"/>
                  </a:ext>
                </a:extLst>
              </a:blip>
              <a:srcRect l="13185" t="6529" r="16208" b="9432"/>
              <a:stretch/>
            </p:blipFill>
            <p:spPr>
              <a:xfrm>
                <a:off x="3048483" y="4098121"/>
                <a:ext cx="1097280" cy="979516"/>
              </a:xfrm>
              <a:prstGeom prst="rect">
                <a:avLst/>
              </a:prstGeom>
              <a:ln>
                <a:solidFill>
                  <a:schemeClr val="tx1"/>
                </a:solidFill>
              </a:ln>
            </p:spPr>
          </p:pic>
          <p:sp>
            <p:nvSpPr>
              <p:cNvPr id="50" name="Rectangle 49">
                <a:extLst>
                  <a:ext uri="{FF2B5EF4-FFF2-40B4-BE49-F238E27FC236}">
                    <a16:creationId xmlns:a16="http://schemas.microsoft.com/office/drawing/2014/main" id="{FDAA9BBE-149A-5E4A-A5D5-351417A68361}"/>
                  </a:ext>
                </a:extLst>
              </p:cNvPr>
              <p:cNvSpPr/>
              <p:nvPr/>
            </p:nvSpPr>
            <p:spPr bwMode="auto">
              <a:xfrm>
                <a:off x="2899258" y="6407151"/>
                <a:ext cx="1383568" cy="177800"/>
              </a:xfrm>
              <a:prstGeom prst="rect">
                <a:avLst/>
              </a:prstGeom>
              <a:solidFill>
                <a:schemeClr val="bg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700" dirty="0">
                    <a:latin typeface="Arial" charset="0"/>
                  </a:rPr>
                  <a:t>Drug Distribution Map </a:t>
                </a:r>
              </a:p>
            </p:txBody>
          </p:sp>
        </p:grpSp>
        <p:sp>
          <p:nvSpPr>
            <p:cNvPr id="38" name="TextBox 37">
              <a:extLst>
                <a:ext uri="{FF2B5EF4-FFF2-40B4-BE49-F238E27FC236}">
                  <a16:creationId xmlns:a16="http://schemas.microsoft.com/office/drawing/2014/main" id="{BBB05FEB-6D58-7844-9609-EE5A8845B04C}"/>
                </a:ext>
              </a:extLst>
            </p:cNvPr>
            <p:cNvSpPr txBox="1"/>
            <p:nvPr/>
          </p:nvSpPr>
          <p:spPr>
            <a:xfrm>
              <a:off x="3382495" y="2680076"/>
              <a:ext cx="1892057" cy="461665"/>
            </a:xfrm>
            <a:prstGeom prst="rect">
              <a:avLst/>
            </a:prstGeom>
            <a:noFill/>
          </p:spPr>
          <p:txBody>
            <a:bodyPr wrap="square" rtlCol="0">
              <a:spAutoFit/>
            </a:bodyPr>
            <a:lstStyle/>
            <a:p>
              <a:pPr algn="ctr"/>
              <a:r>
                <a:rPr lang="en-US" sz="1200" b="1" dirty="0">
                  <a:solidFill>
                    <a:schemeClr val="bg1"/>
                  </a:solidFill>
                </a:rPr>
                <a:t>Model prediction for tumor response to therapy</a:t>
              </a:r>
            </a:p>
          </p:txBody>
        </p:sp>
        <p:sp>
          <p:nvSpPr>
            <p:cNvPr id="39" name="Right Brace 38">
              <a:extLst>
                <a:ext uri="{FF2B5EF4-FFF2-40B4-BE49-F238E27FC236}">
                  <a16:creationId xmlns:a16="http://schemas.microsoft.com/office/drawing/2014/main" id="{CBD7F3E9-CF0A-BC4E-BAF3-B55E40915225}"/>
                </a:ext>
              </a:extLst>
            </p:cNvPr>
            <p:cNvSpPr/>
            <p:nvPr/>
          </p:nvSpPr>
          <p:spPr bwMode="auto">
            <a:xfrm>
              <a:off x="3107453" y="2683414"/>
              <a:ext cx="300496" cy="2045832"/>
            </a:xfrm>
            <a:prstGeom prst="rightBrac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a:solidFill>
                  <a:schemeClr val="bg1"/>
                </a:solidFill>
                <a:latin typeface="Arial" charset="0"/>
              </a:endParaRPr>
            </a:p>
          </p:txBody>
        </p:sp>
        <p:grpSp>
          <p:nvGrpSpPr>
            <p:cNvPr id="40" name="Group 39">
              <a:extLst>
                <a:ext uri="{FF2B5EF4-FFF2-40B4-BE49-F238E27FC236}">
                  <a16:creationId xmlns:a16="http://schemas.microsoft.com/office/drawing/2014/main" id="{4C78F896-204D-C84E-AEB7-35B836504D80}"/>
                </a:ext>
              </a:extLst>
            </p:cNvPr>
            <p:cNvGrpSpPr/>
            <p:nvPr/>
          </p:nvGrpSpPr>
          <p:grpSpPr>
            <a:xfrm>
              <a:off x="3755022" y="3121058"/>
              <a:ext cx="1122033" cy="1064224"/>
              <a:chOff x="4977269" y="4543467"/>
              <a:chExt cx="1398016" cy="1428553"/>
            </a:xfrm>
          </p:grpSpPr>
          <p:grpSp>
            <p:nvGrpSpPr>
              <p:cNvPr id="41" name="Group 40">
                <a:extLst>
                  <a:ext uri="{FF2B5EF4-FFF2-40B4-BE49-F238E27FC236}">
                    <a16:creationId xmlns:a16="http://schemas.microsoft.com/office/drawing/2014/main" id="{E4C09C66-81B2-F241-B172-E529A714D66B}"/>
                  </a:ext>
                </a:extLst>
              </p:cNvPr>
              <p:cNvGrpSpPr/>
              <p:nvPr/>
            </p:nvGrpSpPr>
            <p:grpSpPr>
              <a:xfrm>
                <a:off x="4977269" y="4543468"/>
                <a:ext cx="1398016" cy="1428552"/>
                <a:chOff x="4685922" y="4109392"/>
                <a:chExt cx="1398016" cy="1428552"/>
              </a:xfrm>
            </p:grpSpPr>
            <p:pic>
              <p:nvPicPr>
                <p:cNvPr id="43" name="Picture 42">
                  <a:extLst>
                    <a:ext uri="{FF2B5EF4-FFF2-40B4-BE49-F238E27FC236}">
                      <a16:creationId xmlns:a16="http://schemas.microsoft.com/office/drawing/2014/main" id="{B3C47167-4DA9-694C-9387-A570FB860C76}"/>
                    </a:ext>
                  </a:extLst>
                </p:cNvPr>
                <p:cNvPicPr>
                  <a:picLocks noChangeAspect="1"/>
                </p:cNvPicPr>
                <p:nvPr/>
              </p:nvPicPr>
              <p:blipFill rotWithShape="1">
                <a:blip r:embed="rId9" cstate="print">
                  <a:biLevel thresh="25000"/>
                  <a:extLst>
                    <a:ext uri="{28A0092B-C50C-407E-A947-70E740481C1C}">
                      <a14:useLocalDpi xmlns:a14="http://schemas.microsoft.com/office/drawing/2010/main"/>
                    </a:ext>
                  </a:extLst>
                </a:blip>
                <a:srcRect b="18435"/>
                <a:stretch/>
              </p:blipFill>
              <p:spPr>
                <a:xfrm>
                  <a:off x="4691583" y="4109392"/>
                  <a:ext cx="1378904" cy="1304507"/>
                </a:xfrm>
                <a:prstGeom prst="rect">
                  <a:avLst/>
                </a:prstGeom>
              </p:spPr>
            </p:pic>
            <p:pic>
              <p:nvPicPr>
                <p:cNvPr id="44" name="Picture 43">
                  <a:extLst>
                    <a:ext uri="{FF2B5EF4-FFF2-40B4-BE49-F238E27FC236}">
                      <a16:creationId xmlns:a16="http://schemas.microsoft.com/office/drawing/2014/main" id="{914B994D-2DA8-E74F-83A3-068412DDAA36}"/>
                    </a:ext>
                  </a:extLst>
                </p:cNvPr>
                <p:cNvPicPr>
                  <a:picLocks noChangeAspect="1"/>
                </p:cNvPicPr>
                <p:nvPr/>
              </p:nvPicPr>
              <p:blipFill rotWithShape="1">
                <a:blip r:embed="rId11">
                  <a:extLst>
                    <a:ext uri="{28A0092B-C50C-407E-A947-70E740481C1C}">
                      <a14:useLocalDpi xmlns:a14="http://schemas.microsoft.com/office/drawing/2010/main" val="0"/>
                    </a:ext>
                  </a:extLst>
                </a:blip>
                <a:srcRect l="12856" t="7410" r="9128" b="10418"/>
                <a:stretch/>
              </p:blipFill>
              <p:spPr>
                <a:xfrm>
                  <a:off x="4703194" y="4172114"/>
                  <a:ext cx="1380744" cy="1090725"/>
                </a:xfrm>
                <a:prstGeom prst="rect">
                  <a:avLst/>
                </a:prstGeom>
              </p:spPr>
            </p:pic>
            <p:pic>
              <p:nvPicPr>
                <p:cNvPr id="45" name="Picture 44">
                  <a:extLst>
                    <a:ext uri="{FF2B5EF4-FFF2-40B4-BE49-F238E27FC236}">
                      <a16:creationId xmlns:a16="http://schemas.microsoft.com/office/drawing/2014/main" id="{3C87277F-9772-AA47-98DF-9CCC476FE46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85428"/>
                <a:stretch/>
              </p:blipFill>
              <p:spPr>
                <a:xfrm>
                  <a:off x="4685922" y="5279247"/>
                  <a:ext cx="1389888" cy="258697"/>
                </a:xfrm>
                <a:prstGeom prst="rect">
                  <a:avLst/>
                </a:prstGeom>
              </p:spPr>
            </p:pic>
          </p:grpSp>
          <p:sp>
            <p:nvSpPr>
              <p:cNvPr id="42" name="Rectangle 41">
                <a:extLst>
                  <a:ext uri="{FF2B5EF4-FFF2-40B4-BE49-F238E27FC236}">
                    <a16:creationId xmlns:a16="http://schemas.microsoft.com/office/drawing/2014/main" id="{9BFA05E3-7879-2F47-821D-7345ACCFDD48}"/>
                  </a:ext>
                </a:extLst>
              </p:cNvPr>
              <p:cNvSpPr/>
              <p:nvPr/>
            </p:nvSpPr>
            <p:spPr bwMode="auto">
              <a:xfrm>
                <a:off x="4980048" y="4543467"/>
                <a:ext cx="1395038" cy="1403153"/>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a:solidFill>
                    <a:schemeClr val="bg1"/>
                  </a:solidFill>
                  <a:latin typeface="Arial" charset="0"/>
                </a:endParaRPr>
              </a:p>
            </p:txBody>
          </p:sp>
        </p:grpSp>
      </p:grpSp>
      <p:pic>
        <p:nvPicPr>
          <p:cNvPr id="64" name="Picture 63">
            <a:extLst>
              <a:ext uri="{FF2B5EF4-FFF2-40B4-BE49-F238E27FC236}">
                <a16:creationId xmlns:a16="http://schemas.microsoft.com/office/drawing/2014/main" id="{BE4B2ADF-154F-0946-A676-16B19686C99B}"/>
              </a:ext>
            </a:extLst>
          </p:cNvPr>
          <p:cNvPicPr>
            <a:picLocks noChangeAspect="1"/>
          </p:cNvPicPr>
          <p:nvPr/>
        </p:nvPicPr>
        <p:blipFill>
          <a:blip r:embed="rId13"/>
          <a:stretch>
            <a:fillRect/>
          </a:stretch>
        </p:blipFill>
        <p:spPr>
          <a:xfrm>
            <a:off x="-321254" y="6551413"/>
            <a:ext cx="3214224" cy="1570586"/>
          </a:xfrm>
          <a:prstGeom prst="rect">
            <a:avLst/>
          </a:prstGeom>
        </p:spPr>
      </p:pic>
      <p:pic>
        <p:nvPicPr>
          <p:cNvPr id="20" name="Picture 19">
            <a:extLst>
              <a:ext uri="{FF2B5EF4-FFF2-40B4-BE49-F238E27FC236}">
                <a16:creationId xmlns:a16="http://schemas.microsoft.com/office/drawing/2014/main" id="{7BFA2571-34FF-CF4B-8569-3D3819E1F8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64861" y="6339756"/>
            <a:ext cx="4127500" cy="1993900"/>
          </a:xfrm>
          <a:prstGeom prst="rect">
            <a:avLst/>
          </a:prstGeom>
        </p:spPr>
      </p:pic>
      <p:sp>
        <p:nvSpPr>
          <p:cNvPr id="2" name="Rectangle 1">
            <a:extLst>
              <a:ext uri="{FF2B5EF4-FFF2-40B4-BE49-F238E27FC236}">
                <a16:creationId xmlns:a16="http://schemas.microsoft.com/office/drawing/2014/main" id="{5E1F8272-8734-8A4C-AC6C-28F4C5DD09B0}"/>
              </a:ext>
            </a:extLst>
          </p:cNvPr>
          <p:cNvSpPr/>
          <p:nvPr/>
        </p:nvSpPr>
        <p:spPr>
          <a:xfrm>
            <a:off x="7119251" y="479321"/>
            <a:ext cx="6168363" cy="707886"/>
          </a:xfrm>
          <a:prstGeom prst="rect">
            <a:avLst/>
          </a:prstGeom>
        </p:spPr>
        <p:txBody>
          <a:bodyPr wrap="square">
            <a:spAutoFit/>
          </a:bodyPr>
          <a:lstStyle/>
          <a:p>
            <a:r>
              <a:rPr lang="en-US" sz="2000" b="1" dirty="0">
                <a:solidFill>
                  <a:schemeClr val="bg1"/>
                </a:solidFill>
              </a:rPr>
              <a:t>Cellular scale </a:t>
            </a:r>
            <a:r>
              <a:rPr lang="en-US" sz="2000" b="1" dirty="0" err="1">
                <a:solidFill>
                  <a:schemeClr val="bg1"/>
                </a:solidFill>
              </a:rPr>
              <a:t>submodel</a:t>
            </a:r>
            <a:r>
              <a:rPr lang="en-US" sz="2000" b="1" dirty="0">
                <a:solidFill>
                  <a:schemeClr val="bg1"/>
                </a:solidFill>
              </a:rPr>
              <a:t>: </a:t>
            </a:r>
            <a:r>
              <a:rPr lang="en-US" sz="2000" dirty="0">
                <a:solidFill>
                  <a:schemeClr val="bg1"/>
                </a:solidFill>
              </a:rPr>
              <a:t>A model of drug action on rates of cell division and death</a:t>
            </a:r>
            <a:endParaRPr lang="en-US" sz="2000" dirty="0"/>
          </a:p>
        </p:txBody>
      </p:sp>
      <p:sp>
        <p:nvSpPr>
          <p:cNvPr id="56" name="Rectangle 55">
            <a:extLst>
              <a:ext uri="{FF2B5EF4-FFF2-40B4-BE49-F238E27FC236}">
                <a16:creationId xmlns:a16="http://schemas.microsoft.com/office/drawing/2014/main" id="{6890B5AB-89DE-B542-A94E-3CB050955992}"/>
              </a:ext>
            </a:extLst>
          </p:cNvPr>
          <p:cNvSpPr/>
          <p:nvPr/>
        </p:nvSpPr>
        <p:spPr>
          <a:xfrm>
            <a:off x="7229259" y="3529625"/>
            <a:ext cx="6348639" cy="1015663"/>
          </a:xfrm>
          <a:prstGeom prst="rect">
            <a:avLst/>
          </a:prstGeom>
        </p:spPr>
        <p:txBody>
          <a:bodyPr wrap="square">
            <a:spAutoFit/>
          </a:bodyPr>
          <a:lstStyle/>
          <a:p>
            <a:r>
              <a:rPr lang="en-US" sz="2000" b="1" dirty="0">
                <a:solidFill>
                  <a:schemeClr val="bg1"/>
                </a:solidFill>
              </a:rPr>
              <a:t>What is new? </a:t>
            </a:r>
            <a:r>
              <a:rPr lang="en-US" sz="2000" dirty="0">
                <a:solidFill>
                  <a:schemeClr val="bg1"/>
                </a:solidFill>
              </a:rPr>
              <a:t>Expanding dataset of cell-based studies capturing drug concentration-dependent proliferation rates of cancer cell lines as models of human patient tumors</a:t>
            </a:r>
            <a:endParaRPr lang="en-US" sz="2000" dirty="0"/>
          </a:p>
        </p:txBody>
      </p:sp>
      <p:pic>
        <p:nvPicPr>
          <p:cNvPr id="11" name="Picture 10">
            <a:extLst>
              <a:ext uri="{FF2B5EF4-FFF2-40B4-BE49-F238E27FC236}">
                <a16:creationId xmlns:a16="http://schemas.microsoft.com/office/drawing/2014/main" id="{1213C04F-2FE7-C949-B7BC-8B049986FF6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8166" y="1266714"/>
            <a:ext cx="5937597" cy="1896732"/>
          </a:xfrm>
          <a:prstGeom prst="rect">
            <a:avLst/>
          </a:prstGeom>
        </p:spPr>
      </p:pic>
      <p:pic>
        <p:nvPicPr>
          <p:cNvPr id="17" name="Picture 16">
            <a:extLst>
              <a:ext uri="{FF2B5EF4-FFF2-40B4-BE49-F238E27FC236}">
                <a16:creationId xmlns:a16="http://schemas.microsoft.com/office/drawing/2014/main" id="{5FBA18D2-9AE4-3044-8035-7635FBB9E0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59032" y="4658150"/>
            <a:ext cx="2704771" cy="2048350"/>
          </a:xfrm>
          <a:prstGeom prst="rect">
            <a:avLst/>
          </a:prstGeom>
        </p:spPr>
      </p:pic>
      <p:sp>
        <p:nvSpPr>
          <p:cNvPr id="18" name="Rectangle 17">
            <a:extLst>
              <a:ext uri="{FF2B5EF4-FFF2-40B4-BE49-F238E27FC236}">
                <a16:creationId xmlns:a16="http://schemas.microsoft.com/office/drawing/2014/main" id="{E4EF641A-64CE-C449-9DB4-2AA913E4135A}"/>
              </a:ext>
            </a:extLst>
          </p:cNvPr>
          <p:cNvSpPr/>
          <p:nvPr/>
        </p:nvSpPr>
        <p:spPr>
          <a:xfrm>
            <a:off x="10403578" y="4935555"/>
            <a:ext cx="2847703" cy="1200329"/>
          </a:xfrm>
          <a:prstGeom prst="rect">
            <a:avLst/>
          </a:prstGeom>
        </p:spPr>
        <p:txBody>
          <a:bodyPr wrap="square">
            <a:spAutoFit/>
          </a:bodyPr>
          <a:lstStyle/>
          <a:p>
            <a:r>
              <a:rPr lang="en-US" dirty="0">
                <a:solidFill>
                  <a:schemeClr val="bg1"/>
                </a:solidFill>
              </a:rPr>
              <a:t>Each point represents a unique cell line/drug dose–response curve</a:t>
            </a:r>
          </a:p>
          <a:p>
            <a:r>
              <a:rPr lang="en-US" dirty="0">
                <a:solidFill>
                  <a:schemeClr val="bg1"/>
                </a:solidFill>
              </a:rPr>
              <a:t>(43 cell lines X 152 drugs)</a:t>
            </a:r>
            <a:endParaRPr lang="en-US" dirty="0"/>
          </a:p>
        </p:txBody>
      </p:sp>
      <p:pic>
        <p:nvPicPr>
          <p:cNvPr id="29" name="Picture 28">
            <a:extLst>
              <a:ext uri="{FF2B5EF4-FFF2-40B4-BE49-F238E27FC236}">
                <a16:creationId xmlns:a16="http://schemas.microsoft.com/office/drawing/2014/main" id="{39A08AE2-A222-FC46-AAD6-E1327B93F4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04931" y="3077109"/>
            <a:ext cx="1892057" cy="484015"/>
          </a:xfrm>
          <a:prstGeom prst="rect">
            <a:avLst/>
          </a:prstGeom>
        </p:spPr>
      </p:pic>
    </p:spTree>
    <p:extLst>
      <p:ext uri="{BB962C8B-B14F-4D97-AF65-F5344CB8AC3E}">
        <p14:creationId xmlns:p14="http://schemas.microsoft.com/office/powerpoint/2010/main" val="254111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TotalTime>
  <Words>562</Words>
  <Application>Microsoft Macintosh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Wingdings</vt:lpstr>
      <vt:lpstr>Office Theme</vt:lpstr>
      <vt:lpstr>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Yankeelov, Thomas</cp:lastModifiedBy>
  <cp:revision>39</cp:revision>
  <dcterms:created xsi:type="dcterms:W3CDTF">2019-02-06T14:40:55Z</dcterms:created>
  <dcterms:modified xsi:type="dcterms:W3CDTF">2019-02-26T13:12:12Z</dcterms:modified>
</cp:coreProperties>
</file>