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68575" autoAdjust="0"/>
  </p:normalViewPr>
  <p:slideViewPr>
    <p:cSldViewPr snapToGrid="0">
      <p:cViewPr varScale="1">
        <p:scale>
          <a:sx n="62" d="100"/>
          <a:sy n="62" d="100"/>
        </p:scale>
        <p:origin x="-2056" y="-96"/>
      </p:cViewPr>
      <p:guideLst>
        <p:guide orient="horz" pos="2160"/>
        <p:guide pos="3840"/>
      </p:guideLst>
    </p:cSldViewPr>
  </p:slideViewPr>
  <p:notesTextViewPr>
    <p:cViewPr>
      <p:scale>
        <a:sx n="1" d="1"/>
        <a:sy n="1" d="1"/>
      </p:scale>
      <p:origin x="0" y="24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2/24/19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This</a:t>
            </a:r>
            <a:r>
              <a:rPr lang="en-US" sz="1200" b="0" kern="1200" baseline="0" dirty="0" smtClean="0">
                <a:solidFill>
                  <a:schemeClr val="tx1"/>
                </a:solidFill>
                <a:effectLst/>
                <a:latin typeface="+mn-lt"/>
                <a:ea typeface="+mn-ea"/>
                <a:cs typeface="+mn-cs"/>
              </a:rPr>
              <a:t> project aims to develop a mathematical model that can serve as a virtual laboratory to investigate novel interventions in invasive </a:t>
            </a:r>
            <a:r>
              <a:rPr lang="en-US" sz="1200" b="0" kern="1200" baseline="0" dirty="0" err="1" smtClean="0">
                <a:solidFill>
                  <a:schemeClr val="tx1"/>
                </a:solidFill>
                <a:effectLst/>
                <a:latin typeface="+mn-lt"/>
                <a:ea typeface="+mn-ea"/>
                <a:cs typeface="+mn-cs"/>
              </a:rPr>
              <a:t>aspergillosis</a:t>
            </a:r>
            <a:r>
              <a:rPr lang="en-US" sz="1200" b="0" kern="1200" baseline="0" dirty="0" smtClean="0">
                <a:solidFill>
                  <a:schemeClr val="tx1"/>
                </a:solidFill>
                <a:effectLst/>
                <a:latin typeface="+mn-lt"/>
                <a:ea typeface="+mn-ea"/>
                <a:cs typeface="+mn-cs"/>
              </a:rPr>
              <a:t>, a serious disease affecting </a:t>
            </a:r>
            <a:r>
              <a:rPr lang="en-US" sz="1200" b="0" kern="1200" baseline="0" dirty="0" err="1" smtClean="0">
                <a:solidFill>
                  <a:schemeClr val="tx1"/>
                </a:solidFill>
                <a:effectLst/>
                <a:latin typeface="+mn-lt"/>
                <a:ea typeface="+mn-ea"/>
                <a:cs typeface="+mn-cs"/>
              </a:rPr>
              <a:t>immunocompromised</a:t>
            </a:r>
            <a:r>
              <a:rPr lang="en-US" sz="1200" b="0" kern="1200" baseline="0" dirty="0" smtClean="0">
                <a:solidFill>
                  <a:schemeClr val="tx1"/>
                </a:solidFill>
                <a:effectLst/>
                <a:latin typeface="+mn-lt"/>
                <a:ea typeface="+mn-ea"/>
                <a:cs typeface="+mn-cs"/>
              </a:rPr>
              <a:t> patients, with a mortality rate of almost 50%, with standard-of-care treatment. The project will also develop novel software engineering techniques to allow the extension of such models to include a large number of disease-relevant features, making the model increasingly realistic and versatile. </a:t>
            </a:r>
          </a:p>
          <a:p>
            <a:endParaRPr lang="en-US" sz="1200" b="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Future challenges </a:t>
            </a:r>
            <a:r>
              <a:rPr lang="en-US" sz="1200" b="0" kern="1200" baseline="0" dirty="0" smtClean="0">
                <a:solidFill>
                  <a:schemeClr val="tx1"/>
                </a:solidFill>
                <a:effectLst/>
                <a:latin typeface="+mn-lt"/>
                <a:ea typeface="+mn-ea"/>
                <a:cs typeface="+mn-cs"/>
              </a:rPr>
              <a:t>include the identification of important immunological and pathogenic variables that allow the personalization of the model to capture the immunological profile of an individual patient and, possibly, the genetic make-up of the particular fungal strain that caused the infection. </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Multiscale</a:t>
            </a:r>
            <a:r>
              <a:rPr lang="en-US" sz="1200" b="1" kern="1200" dirty="0" smtClean="0">
                <a:solidFill>
                  <a:schemeClr val="tx1"/>
                </a:solidFill>
                <a:effectLst/>
                <a:latin typeface="+mn-lt"/>
                <a:ea typeface="+mn-ea"/>
                <a:cs typeface="+mn-cs"/>
              </a:rPr>
              <a:t> </a:t>
            </a:r>
            <a:r>
              <a:rPr lang="en-US" sz="1200" b="1" kern="1200" dirty="0">
                <a:solidFill>
                  <a:schemeClr val="tx1"/>
                </a:solidFill>
                <a:effectLst/>
                <a:latin typeface="+mn-lt"/>
                <a:ea typeface="+mn-ea"/>
                <a:cs typeface="+mn-cs"/>
              </a:rPr>
              <a:t>modeling</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project will address two challenges related to multi-scale</a:t>
            </a:r>
            <a:r>
              <a:rPr lang="en-US" sz="1200" kern="1200" baseline="0" dirty="0" smtClean="0">
                <a:solidFill>
                  <a:schemeClr val="tx1"/>
                </a:solidFill>
                <a:effectLst/>
                <a:latin typeface="+mn-lt"/>
                <a:ea typeface="+mn-ea"/>
                <a:cs typeface="+mn-cs"/>
              </a:rPr>
              <a:t> modeling. First, the proliferation of component models at the different scales represents a significant challenge when the model needs to be modified or extended subsequently. Second, there is a wide range of heterogeneous data generated, from experimental data and metadata to data from simulation runs with many varying sets of parameters. This project is building an information management platform to solve this problem. </a:t>
            </a:r>
          </a:p>
          <a:p>
            <a:endParaRPr lang="en-US" sz="1200" kern="1200" dirty="0">
              <a:solidFill>
                <a:schemeClr val="tx1"/>
              </a:solidFill>
              <a:effectLst/>
              <a:latin typeface="+mn-lt"/>
              <a:ea typeface="+mn-ea"/>
              <a:cs typeface="+mn-cs"/>
            </a:endParaRPr>
          </a:p>
          <a:p>
            <a:r>
              <a:rPr lang="en-US" smtClean="0"/>
              <a:t>PI:  </a:t>
            </a:r>
            <a:r>
              <a:rPr lang="en-US" dirty="0" smtClean="0"/>
              <a:t>Reinhard Laubenbacher, </a:t>
            </a:r>
            <a:r>
              <a:rPr lang="en-US" dirty="0" err="1" smtClean="0"/>
              <a:t>laubenbacher@uchc.edu</a:t>
            </a:r>
            <a:endParaRPr lang="en-US" dirty="0"/>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1B040B6-3A84-4205-9B41-82F13DCF2734}"/>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xmlns=""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xmlns=""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xmlns=""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xmlns=""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xmlns=""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xmlns=""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xmlns=""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7F5879-E68E-4C30-8EB5-0D8E925B291D}"/>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3CFF842-EE17-4E32-8BC0-49E4F6F2BF57}"/>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CB6C89D-FEF8-4AAE-A0BE-8E2ACD42DF1F}"/>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8EA771C-91D6-4262-B7AA-DB5481BD61C3}"/>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AE2C762-2EF9-4381-844A-B061A5BE082D}"/>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6" name="Footer Placeholder 5">
            <a:extLst>
              <a:ext uri="{FF2B5EF4-FFF2-40B4-BE49-F238E27FC236}">
                <a16:creationId xmlns:a16="http://schemas.microsoft.com/office/drawing/2014/main" xmlns=""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BD6B405-E672-484D-AD34-1155CFAA2E30}"/>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8" name="Footer Placeholder 7">
            <a:extLst>
              <a:ext uri="{FF2B5EF4-FFF2-40B4-BE49-F238E27FC236}">
                <a16:creationId xmlns:a16="http://schemas.microsoft.com/office/drawing/2014/main" xmlns=""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E6A0C66-FB7C-4FE0-956C-EB5ABC43BA1F}"/>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4" name="Footer Placeholder 3">
            <a:extLst>
              <a:ext uri="{FF2B5EF4-FFF2-40B4-BE49-F238E27FC236}">
                <a16:creationId xmlns:a16="http://schemas.microsoft.com/office/drawing/2014/main" xmlns=""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E9C44DA-8976-41AF-86E2-D8A7C712585C}"/>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3" name="Footer Placeholder 2">
            <a:extLst>
              <a:ext uri="{FF2B5EF4-FFF2-40B4-BE49-F238E27FC236}">
                <a16:creationId xmlns:a16="http://schemas.microsoft.com/office/drawing/2014/main" xmlns=""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6F92D92-9109-45AD-A53E-A89F2E753C8A}"/>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6" name="Footer Placeholder 5">
            <a:extLst>
              <a:ext uri="{FF2B5EF4-FFF2-40B4-BE49-F238E27FC236}">
                <a16:creationId xmlns:a16="http://schemas.microsoft.com/office/drawing/2014/main" xmlns=""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7FD146D-FD61-48E8-9007-422088CB9F85}"/>
              </a:ext>
            </a:extLst>
          </p:cNvPr>
          <p:cNvSpPr>
            <a:spLocks noGrp="1"/>
          </p:cNvSpPr>
          <p:nvPr>
            <p:ph type="dt" sz="half" idx="10"/>
          </p:nvPr>
        </p:nvSpPr>
        <p:spPr/>
        <p:txBody>
          <a:bodyPr/>
          <a:lstStyle/>
          <a:p>
            <a:fld id="{1DBA29A7-C6A7-4516-A0B8-880E757F7B93}" type="datetimeFigureOut">
              <a:rPr lang="en-US" smtClean="0"/>
              <a:t>2/24/19</a:t>
            </a:fld>
            <a:endParaRPr lang="en-US"/>
          </a:p>
        </p:txBody>
      </p:sp>
      <p:sp>
        <p:nvSpPr>
          <p:cNvPr id="6" name="Footer Placeholder 5">
            <a:extLst>
              <a:ext uri="{FF2B5EF4-FFF2-40B4-BE49-F238E27FC236}">
                <a16:creationId xmlns:a16="http://schemas.microsoft.com/office/drawing/2014/main" xmlns=""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2/24/19</a:t>
            </a:fld>
            <a:endParaRPr lang="en-US"/>
          </a:p>
        </p:txBody>
      </p:sp>
      <p:sp>
        <p:nvSpPr>
          <p:cNvPr id="5" name="Footer Placeholder 4">
            <a:extLst>
              <a:ext uri="{FF2B5EF4-FFF2-40B4-BE49-F238E27FC236}">
                <a16:creationId xmlns:a16="http://schemas.microsoft.com/office/drawing/2014/main" xmlns=""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EE1AD5D9-D40A-4973-91F9-9E8DDA7DE05F}"/>
              </a:ext>
            </a:extLst>
          </p:cNvPr>
          <p:cNvPicPr>
            <a:picLocks noChangeAspect="1"/>
          </p:cNvPicPr>
          <p:nvPr/>
        </p:nvPicPr>
        <p:blipFill rotWithShape="1">
          <a:blip r:embed="rId3"/>
          <a:srcRect l="42469" t="8439" r="46828" b="83660"/>
          <a:stretch/>
        </p:blipFill>
        <p:spPr>
          <a:xfrm>
            <a:off x="20157" y="-4"/>
            <a:ext cx="1219201" cy="541867"/>
          </a:xfrm>
          <a:prstGeom prst="rect">
            <a:avLst/>
          </a:prstGeom>
        </p:spPr>
      </p:pic>
      <p:pic>
        <p:nvPicPr>
          <p:cNvPr id="6" name="Picture 5">
            <a:extLst>
              <a:ext uri="{FF2B5EF4-FFF2-40B4-BE49-F238E27FC236}">
                <a16:creationId xmlns:a16="http://schemas.microsoft.com/office/drawing/2014/main" xmlns="" id="{78823FB5-D3C0-4506-91E8-8CC5C8B880D1}"/>
              </a:ext>
            </a:extLst>
          </p:cNvPr>
          <p:cNvPicPr>
            <a:picLocks noChangeAspect="1"/>
          </p:cNvPicPr>
          <p:nvPr/>
        </p:nvPicPr>
        <p:blipFill rotWithShape="1">
          <a:blip r:embed="rId3"/>
          <a:srcRect l="42469" t="8439" r="46828" b="83660"/>
          <a:stretch/>
        </p:blipFill>
        <p:spPr>
          <a:xfrm>
            <a:off x="1239358" y="-1"/>
            <a:ext cx="1219201" cy="541867"/>
          </a:xfrm>
          <a:prstGeom prst="rect">
            <a:avLst/>
          </a:prstGeom>
        </p:spPr>
      </p:pic>
      <p:pic>
        <p:nvPicPr>
          <p:cNvPr id="12" name="Picture 11">
            <a:extLst>
              <a:ext uri="{FF2B5EF4-FFF2-40B4-BE49-F238E27FC236}">
                <a16:creationId xmlns:a16="http://schemas.microsoft.com/office/drawing/2014/main" xmlns="" id="{B5F455D8-BD91-41CB-BD52-58DEC78E9E2C}"/>
              </a:ext>
            </a:extLst>
          </p:cNvPr>
          <p:cNvPicPr>
            <a:picLocks noChangeAspect="1"/>
          </p:cNvPicPr>
          <p:nvPr/>
        </p:nvPicPr>
        <p:blipFill rotWithShape="1">
          <a:blip r:embed="rId3"/>
          <a:srcRect l="42469" t="8439" r="46828" b="83660"/>
          <a:stretch/>
        </p:blipFill>
        <p:spPr>
          <a:xfrm>
            <a:off x="2458559" y="-2"/>
            <a:ext cx="1219201" cy="541867"/>
          </a:xfrm>
          <a:prstGeom prst="rect">
            <a:avLst/>
          </a:prstGeom>
        </p:spPr>
      </p:pic>
      <p:pic>
        <p:nvPicPr>
          <p:cNvPr id="14" name="Picture 13">
            <a:extLst>
              <a:ext uri="{FF2B5EF4-FFF2-40B4-BE49-F238E27FC236}">
                <a16:creationId xmlns:a16="http://schemas.microsoft.com/office/drawing/2014/main" xmlns="" id="{9EA66F87-12BC-41AB-A68B-64B6B4F61193}"/>
              </a:ext>
            </a:extLst>
          </p:cNvPr>
          <p:cNvPicPr>
            <a:picLocks noChangeAspect="1"/>
          </p:cNvPicPr>
          <p:nvPr/>
        </p:nvPicPr>
        <p:blipFill rotWithShape="1">
          <a:blip r:embed="rId3"/>
          <a:srcRect l="42469" t="8439" r="46828" b="83660"/>
          <a:stretch/>
        </p:blipFill>
        <p:spPr>
          <a:xfrm>
            <a:off x="3677760" y="-3"/>
            <a:ext cx="1219201" cy="541867"/>
          </a:xfrm>
          <a:prstGeom prst="rect">
            <a:avLst/>
          </a:prstGeom>
        </p:spPr>
      </p:pic>
      <p:pic>
        <p:nvPicPr>
          <p:cNvPr id="17" name="Picture 16">
            <a:extLst>
              <a:ext uri="{FF2B5EF4-FFF2-40B4-BE49-F238E27FC236}">
                <a16:creationId xmlns:a16="http://schemas.microsoft.com/office/drawing/2014/main" xmlns="" id="{D8B4C836-68CC-489A-9D4A-72406E4C54CE}"/>
              </a:ext>
            </a:extLst>
          </p:cNvPr>
          <p:cNvPicPr>
            <a:picLocks noChangeAspect="1"/>
          </p:cNvPicPr>
          <p:nvPr/>
        </p:nvPicPr>
        <p:blipFill rotWithShape="1">
          <a:blip r:embed="rId3"/>
          <a:srcRect l="42469" t="8439" r="46828" b="83660"/>
          <a:stretch/>
        </p:blipFill>
        <p:spPr>
          <a:xfrm>
            <a:off x="4896961" y="-4846"/>
            <a:ext cx="1219201" cy="541867"/>
          </a:xfrm>
          <a:prstGeom prst="rect">
            <a:avLst/>
          </a:prstGeom>
        </p:spPr>
      </p:pic>
      <p:sp>
        <p:nvSpPr>
          <p:cNvPr id="7" name="TextBox 6">
            <a:extLst>
              <a:ext uri="{FF2B5EF4-FFF2-40B4-BE49-F238E27FC236}">
                <a16:creationId xmlns:a16="http://schemas.microsoft.com/office/drawing/2014/main" xmlns="" id="{EB9B81F7-3220-4822-93BA-9AB368C34FBD}"/>
              </a:ext>
            </a:extLst>
          </p:cNvPr>
          <p:cNvSpPr txBox="1"/>
          <p:nvPr/>
        </p:nvSpPr>
        <p:spPr>
          <a:xfrm>
            <a:off x="0" y="0"/>
            <a:ext cx="12192000" cy="1631216"/>
          </a:xfrm>
          <a:prstGeom prst="rect">
            <a:avLst/>
          </a:prstGeom>
          <a:noFill/>
        </p:spPr>
        <p:txBody>
          <a:bodyPr wrap="square" rtlCol="0">
            <a:spAutoFit/>
          </a:bodyPr>
          <a:lstStyle/>
          <a:p>
            <a:r>
              <a:rPr lang="en-US" sz="2000" b="1" dirty="0" smtClean="0"/>
              <a:t>Modular Design of Multi-Scale Models, With an Appl. to the Innate </a:t>
            </a:r>
            <a:r>
              <a:rPr lang="en-US" sz="2000" b="1" dirty="0" err="1" smtClean="0"/>
              <a:t>Imm</a:t>
            </a:r>
            <a:r>
              <a:rPr lang="en-US" sz="2000" b="1" dirty="0" smtClean="0"/>
              <a:t>. Response to Fungal Resp. Pathogens</a:t>
            </a:r>
          </a:p>
          <a:p>
            <a:r>
              <a:rPr lang="en-US" sz="2000" b="1" dirty="0" smtClean="0"/>
              <a:t>PIs: </a:t>
            </a:r>
            <a:r>
              <a:rPr lang="en-US" sz="2000" dirty="0" smtClean="0"/>
              <a:t>R. Laubenbacher (contact), UConn SOM and Jackson Lab. for Genomic Medicine, B. </a:t>
            </a:r>
            <a:r>
              <a:rPr lang="en-US" sz="2000" dirty="0" err="1" smtClean="0"/>
              <a:t>Mehrad</a:t>
            </a:r>
            <a:r>
              <a:rPr lang="en-US" sz="2000" dirty="0" smtClean="0"/>
              <a:t>, U Florida SOM, W. Schroeder, </a:t>
            </a:r>
            <a:r>
              <a:rPr lang="en-US" sz="2000" dirty="0" err="1" smtClean="0"/>
              <a:t>Kitware</a:t>
            </a:r>
            <a:r>
              <a:rPr lang="en-US" sz="2000" dirty="0" smtClean="0"/>
              <a:t> Inc.</a:t>
            </a:r>
          </a:p>
          <a:p>
            <a:r>
              <a:rPr lang="en-US" sz="2000" b="1" dirty="0" smtClean="0"/>
              <a:t>Funding: </a:t>
            </a:r>
            <a:r>
              <a:rPr lang="en-US" sz="2000" dirty="0"/>
              <a:t>1U01EB024501-01 </a:t>
            </a:r>
            <a:endParaRPr lang="en-US" sz="2000" b="1" dirty="0" smtClean="0"/>
          </a:p>
          <a:p>
            <a:endParaRPr lang="en-US" sz="2000" b="1" dirty="0"/>
          </a:p>
        </p:txBody>
      </p:sp>
      <p:sp>
        <p:nvSpPr>
          <p:cNvPr id="9" name="TextBox 8">
            <a:extLst>
              <a:ext uri="{FF2B5EF4-FFF2-40B4-BE49-F238E27FC236}">
                <a16:creationId xmlns:a16="http://schemas.microsoft.com/office/drawing/2014/main" xmlns="" id="{AC7D79D5-4CE2-47B6-836E-C505384A5CE4}"/>
              </a:ext>
            </a:extLst>
          </p:cNvPr>
          <p:cNvSpPr txBox="1"/>
          <p:nvPr/>
        </p:nvSpPr>
        <p:spPr>
          <a:xfrm>
            <a:off x="0" y="1367682"/>
            <a:ext cx="12192000" cy="5324535"/>
          </a:xfrm>
          <a:prstGeom prst="rect">
            <a:avLst/>
          </a:prstGeom>
          <a:noFill/>
        </p:spPr>
        <p:txBody>
          <a:bodyPr wrap="square" rtlCol="0">
            <a:spAutoFit/>
          </a:bodyPr>
          <a:lstStyle/>
          <a:p>
            <a:r>
              <a:rPr lang="en-US" sz="2000" b="1" dirty="0" smtClean="0"/>
              <a:t>The </a:t>
            </a:r>
            <a:r>
              <a:rPr lang="en-US" sz="2000" b="1" dirty="0"/>
              <a:t>model </a:t>
            </a:r>
            <a:r>
              <a:rPr lang="en-US" sz="2000" dirty="0" smtClean="0"/>
              <a:t>integrates events at the intracellular, lung tissue, whole-lung, and organismal levels to help study host-centric interventions in invasive </a:t>
            </a:r>
            <a:r>
              <a:rPr lang="en-US" sz="2000" dirty="0" err="1" smtClean="0"/>
              <a:t>aspergillosis</a:t>
            </a:r>
            <a:r>
              <a:rPr lang="en-US" sz="2000" dirty="0" smtClean="0"/>
              <a:t>. An important focus is on the development of novel modular design principles for such complex models that more easily enable reproducibility, extendibility, and integration with other models.</a:t>
            </a:r>
            <a:endParaRPr lang="en-US" sz="2000" b="1" dirty="0"/>
          </a:p>
          <a:p>
            <a:r>
              <a:rPr lang="en-US" sz="2000" b="1" dirty="0" smtClean="0"/>
              <a:t>What </a:t>
            </a:r>
            <a:r>
              <a:rPr lang="en-US" sz="2000" b="1" dirty="0"/>
              <a:t>is new inside</a:t>
            </a:r>
            <a:r>
              <a:rPr lang="en-US" sz="2000" b="1" dirty="0" smtClean="0"/>
              <a:t>? </a:t>
            </a:r>
            <a:r>
              <a:rPr lang="en-US" sz="2000" dirty="0" smtClean="0"/>
              <a:t>The model integrates discrete dynamic intracellular network models (in the form of </a:t>
            </a:r>
            <a:r>
              <a:rPr lang="en-US" sz="2000" i="1" u="sng" dirty="0" smtClean="0"/>
              <a:t>generalized Boolean networks</a:t>
            </a:r>
            <a:r>
              <a:rPr lang="en-US" sz="2000" dirty="0" smtClean="0"/>
              <a:t>), an </a:t>
            </a:r>
            <a:r>
              <a:rPr lang="en-US" sz="2000" i="1" u="sng" dirty="0" smtClean="0"/>
              <a:t>agent-based tissue model</a:t>
            </a:r>
            <a:r>
              <a:rPr lang="en-US" sz="2000" dirty="0" smtClean="0"/>
              <a:t>, an </a:t>
            </a:r>
            <a:r>
              <a:rPr lang="en-US" sz="2000" i="1" u="sng" dirty="0" smtClean="0"/>
              <a:t>equation-based model for processes in the liver</a:t>
            </a:r>
            <a:r>
              <a:rPr lang="en-US" sz="2000" dirty="0" smtClean="0"/>
              <a:t>, combined </a:t>
            </a:r>
            <a:r>
              <a:rPr lang="en-US" sz="2000" i="1" u="sng" dirty="0" smtClean="0"/>
              <a:t>with PDE models for diffusion </a:t>
            </a:r>
            <a:r>
              <a:rPr lang="en-US" sz="2000" dirty="0" smtClean="0"/>
              <a:t>of various molecules. The modular architecture of the combined multi-scale model provides novel ways of integrating mathematical models at the different scales. </a:t>
            </a:r>
          </a:p>
          <a:p>
            <a:r>
              <a:rPr lang="en-US" sz="2000" dirty="0" smtClean="0"/>
              <a:t>	One novel aspect of the project is a sophisticated interactive simulation interface that allows the end user to interact directly with the model as a virtual laboratory, without needing a modeler as an intermediary. This is achieved through a unique collaboration between a modeling group, a laboratory led by a clinician/scientist (a representative end user), and a company specializing in scientific visualization and computation. </a:t>
            </a:r>
            <a:endParaRPr lang="en-US" sz="2000" dirty="0"/>
          </a:p>
          <a:p>
            <a:r>
              <a:rPr lang="en-US" sz="2000" b="1" dirty="0" smtClean="0"/>
              <a:t>How </a:t>
            </a:r>
            <a:r>
              <a:rPr lang="en-US" sz="2000" b="1" dirty="0"/>
              <a:t>will this change current practice? </a:t>
            </a:r>
            <a:r>
              <a:rPr lang="en-US" sz="2000" dirty="0" smtClean="0"/>
              <a:t>The model we ar</a:t>
            </a:r>
            <a:r>
              <a:rPr lang="en-US" sz="2000" dirty="0" smtClean="0"/>
              <a:t>e building in this project will form the platform for model-based design of host-centric interventions, expanding current approaches to treating invasive </a:t>
            </a:r>
            <a:r>
              <a:rPr lang="en-US" sz="2000" dirty="0" err="1" smtClean="0"/>
              <a:t>aspergillosis</a:t>
            </a:r>
            <a:r>
              <a:rPr lang="en-US" sz="2000" dirty="0" smtClean="0"/>
              <a:t>.</a:t>
            </a:r>
            <a:endParaRPr lang="en-US" sz="2000" b="1" dirty="0"/>
          </a:p>
          <a:p>
            <a:r>
              <a:rPr lang="en-US" sz="2000" b="1" dirty="0"/>
              <a:t>End Users </a:t>
            </a:r>
            <a:r>
              <a:rPr lang="en-US" sz="2000" dirty="0" smtClean="0"/>
              <a:t>Clinician scientists, immunologists, computational biologists. Model access will be through a web-based platform. No specific modeling skills are needed for its use.</a:t>
            </a:r>
            <a:endParaRPr lang="en-US" sz="2000" dirty="0"/>
          </a:p>
          <a:p>
            <a:endParaRPr lang="en-US" sz="2000" b="1" u="sng" dirty="0"/>
          </a:p>
        </p:txBody>
      </p:sp>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TotalTime>
  <Words>326</Words>
  <Application>Microsoft Macintosh PowerPoint</Application>
  <PresentationFormat>Custom</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Reinhard Laubenbacher</cp:lastModifiedBy>
  <cp:revision>20</cp:revision>
  <dcterms:created xsi:type="dcterms:W3CDTF">2019-02-06T14:40:55Z</dcterms:created>
  <dcterms:modified xsi:type="dcterms:W3CDTF">2019-02-25T14:40:38Z</dcterms:modified>
</cp:coreProperties>
</file>