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4" r:id="rId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38" autoAdjust="0"/>
    <p:restoredTop sz="95225" autoAdjust="0"/>
  </p:normalViewPr>
  <p:slideViewPr>
    <p:cSldViewPr snapToGrid="0">
      <p:cViewPr varScale="1">
        <p:scale>
          <a:sx n="118" d="100"/>
          <a:sy n="118" d="100"/>
        </p:scale>
        <p:origin x="280" y="1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50619AD-E595-4A9E-BADB-164EAD3ADC53}" type="datetimeFigureOut">
              <a:rPr lang="en-US" smtClean="0"/>
              <a:t>2/25/19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121247D-5C86-4B18-8B46-2B5FA6E0947E}" type="slidenum">
              <a:rPr lang="en-US" smtClean="0"/>
              <a:t>‹#›</a:t>
            </a:fld>
            <a:endParaRPr lang="en-US"/>
          </a:p>
        </p:txBody>
      </p:sp>
    </p:spTree>
    <p:extLst>
      <p:ext uri="{BB962C8B-B14F-4D97-AF65-F5344CB8AC3E}">
        <p14:creationId xmlns:p14="http://schemas.microsoft.com/office/powerpoint/2010/main" val="89342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121247D-5C86-4B18-8B46-2B5FA6E0947E}" type="slidenum">
              <a:rPr lang="en-US" smtClean="0"/>
              <a:t>1</a:t>
            </a:fld>
            <a:endParaRPr lang="en-US"/>
          </a:p>
        </p:txBody>
      </p:sp>
    </p:spTree>
    <p:extLst>
      <p:ext uri="{BB962C8B-B14F-4D97-AF65-F5344CB8AC3E}">
        <p14:creationId xmlns:p14="http://schemas.microsoft.com/office/powerpoint/2010/main" val="18815177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67717-1496-4177-8D92-7C8E2D43CB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F34447B-AE9B-46D7-B7EC-5E4BD78B03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1B040B6-3A84-4205-9B41-82F13DCF2734}"/>
              </a:ext>
            </a:extLst>
          </p:cNvPr>
          <p:cNvSpPr>
            <a:spLocks noGrp="1"/>
          </p:cNvSpPr>
          <p:nvPr>
            <p:ph type="dt" sz="half" idx="10"/>
          </p:nvPr>
        </p:nvSpPr>
        <p:spPr/>
        <p:txBody>
          <a:bodyPr/>
          <a:lstStyle/>
          <a:p>
            <a:fld id="{1DBA29A7-C6A7-4516-A0B8-880E757F7B93}" type="datetimeFigureOut">
              <a:rPr lang="en-US" smtClean="0"/>
              <a:t>2/25/19</a:t>
            </a:fld>
            <a:endParaRPr lang="en-US"/>
          </a:p>
        </p:txBody>
      </p:sp>
      <p:sp>
        <p:nvSpPr>
          <p:cNvPr id="5" name="Footer Placeholder 4">
            <a:extLst>
              <a:ext uri="{FF2B5EF4-FFF2-40B4-BE49-F238E27FC236}">
                <a16:creationId xmlns:a16="http://schemas.microsoft.com/office/drawing/2014/main" id="{18AB7890-0B25-4709-8D8B-7230D48C63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F963BC-921C-4FE1-852B-803174071EA7}"/>
              </a:ext>
            </a:extLst>
          </p:cNvPr>
          <p:cNvSpPr>
            <a:spLocks noGrp="1"/>
          </p:cNvSpPr>
          <p:nvPr>
            <p:ph type="sldNum" sz="quarter" idx="12"/>
          </p:nvPr>
        </p:nvSpPr>
        <p:spPr/>
        <p:txBody>
          <a:bodyPr/>
          <a:lstStyle/>
          <a:p>
            <a:fld id="{E983F42C-7870-467E-B605-F7226AA5127C}" type="slidenum">
              <a:rPr lang="en-US" smtClean="0"/>
              <a:t>‹#›</a:t>
            </a:fld>
            <a:endParaRPr lang="en-US"/>
          </a:p>
        </p:txBody>
      </p:sp>
      <p:pic>
        <p:nvPicPr>
          <p:cNvPr id="11" name="Picture 10">
            <a:extLst>
              <a:ext uri="{FF2B5EF4-FFF2-40B4-BE49-F238E27FC236}">
                <a16:creationId xmlns:a16="http://schemas.microsoft.com/office/drawing/2014/main" id="{5A89B9E2-3767-4ABA-96B6-057440306338}"/>
              </a:ext>
            </a:extLst>
          </p:cNvPr>
          <p:cNvPicPr>
            <a:picLocks noChangeAspect="1"/>
          </p:cNvPicPr>
          <p:nvPr userDrawn="1"/>
        </p:nvPicPr>
        <p:blipFill rotWithShape="1">
          <a:blip r:embed="rId2"/>
          <a:srcRect l="31939" t="70782" r="40981"/>
          <a:stretch/>
        </p:blipFill>
        <p:spPr>
          <a:xfrm>
            <a:off x="231423" y="120474"/>
            <a:ext cx="3084690" cy="2003778"/>
          </a:xfrm>
          <a:prstGeom prst="rect">
            <a:avLst/>
          </a:prstGeom>
        </p:spPr>
      </p:pic>
      <p:pic>
        <p:nvPicPr>
          <p:cNvPr id="12" name="Picture 11">
            <a:extLst>
              <a:ext uri="{FF2B5EF4-FFF2-40B4-BE49-F238E27FC236}">
                <a16:creationId xmlns:a16="http://schemas.microsoft.com/office/drawing/2014/main" id="{DDD0C1AA-18F7-4B6D-948D-9BBA3D86C7C3}"/>
              </a:ext>
            </a:extLst>
          </p:cNvPr>
          <p:cNvPicPr>
            <a:picLocks noChangeAspect="1"/>
          </p:cNvPicPr>
          <p:nvPr userDrawn="1"/>
        </p:nvPicPr>
        <p:blipFill rotWithShape="1">
          <a:blip r:embed="rId3"/>
          <a:srcRect l="42469" t="8439" r="46828" b="83660"/>
          <a:stretch/>
        </p:blipFill>
        <p:spPr>
          <a:xfrm>
            <a:off x="3764843" y="640644"/>
            <a:ext cx="1219201" cy="541867"/>
          </a:xfrm>
          <a:prstGeom prst="rect">
            <a:avLst/>
          </a:prstGeom>
        </p:spPr>
      </p:pic>
      <p:pic>
        <p:nvPicPr>
          <p:cNvPr id="13" name="Picture 12">
            <a:extLst>
              <a:ext uri="{FF2B5EF4-FFF2-40B4-BE49-F238E27FC236}">
                <a16:creationId xmlns:a16="http://schemas.microsoft.com/office/drawing/2014/main" id="{82140BB4-AAAC-49DA-A944-72CEDA75FB1C}"/>
              </a:ext>
            </a:extLst>
          </p:cNvPr>
          <p:cNvPicPr>
            <a:picLocks noChangeAspect="1"/>
          </p:cNvPicPr>
          <p:nvPr userDrawn="1"/>
        </p:nvPicPr>
        <p:blipFill rotWithShape="1">
          <a:blip r:embed="rId3"/>
          <a:srcRect l="42469" t="8439" r="46828" b="83660"/>
          <a:stretch/>
        </p:blipFill>
        <p:spPr>
          <a:xfrm>
            <a:off x="5492043" y="640644"/>
            <a:ext cx="1219201" cy="541867"/>
          </a:xfrm>
          <a:prstGeom prst="rect">
            <a:avLst/>
          </a:prstGeom>
        </p:spPr>
      </p:pic>
      <p:pic>
        <p:nvPicPr>
          <p:cNvPr id="14" name="Picture 13">
            <a:extLst>
              <a:ext uri="{FF2B5EF4-FFF2-40B4-BE49-F238E27FC236}">
                <a16:creationId xmlns:a16="http://schemas.microsoft.com/office/drawing/2014/main" id="{FFD526E7-D5E9-4584-A70B-CA57609675A0}"/>
              </a:ext>
            </a:extLst>
          </p:cNvPr>
          <p:cNvPicPr>
            <a:picLocks noChangeAspect="1"/>
          </p:cNvPicPr>
          <p:nvPr userDrawn="1"/>
        </p:nvPicPr>
        <p:blipFill rotWithShape="1">
          <a:blip r:embed="rId3"/>
          <a:srcRect l="42469" t="8439" r="46828" b="83660"/>
          <a:stretch/>
        </p:blipFill>
        <p:spPr>
          <a:xfrm>
            <a:off x="5796843" y="640644"/>
            <a:ext cx="1219201" cy="541867"/>
          </a:xfrm>
          <a:prstGeom prst="rect">
            <a:avLst/>
          </a:prstGeom>
        </p:spPr>
      </p:pic>
      <p:pic>
        <p:nvPicPr>
          <p:cNvPr id="15" name="Picture 14">
            <a:extLst>
              <a:ext uri="{FF2B5EF4-FFF2-40B4-BE49-F238E27FC236}">
                <a16:creationId xmlns:a16="http://schemas.microsoft.com/office/drawing/2014/main" id="{AB82D969-B668-45A6-B5A4-598D2ED102A0}"/>
              </a:ext>
            </a:extLst>
          </p:cNvPr>
          <p:cNvPicPr>
            <a:picLocks noChangeAspect="1"/>
          </p:cNvPicPr>
          <p:nvPr userDrawn="1"/>
        </p:nvPicPr>
        <p:blipFill rotWithShape="1">
          <a:blip r:embed="rId3"/>
          <a:srcRect l="42469" t="8439" r="46828" b="83660"/>
          <a:stretch/>
        </p:blipFill>
        <p:spPr>
          <a:xfrm>
            <a:off x="7281332" y="640644"/>
            <a:ext cx="1219201" cy="541867"/>
          </a:xfrm>
          <a:prstGeom prst="rect">
            <a:avLst/>
          </a:prstGeom>
        </p:spPr>
      </p:pic>
      <p:pic>
        <p:nvPicPr>
          <p:cNvPr id="16" name="Picture 15">
            <a:extLst>
              <a:ext uri="{FF2B5EF4-FFF2-40B4-BE49-F238E27FC236}">
                <a16:creationId xmlns:a16="http://schemas.microsoft.com/office/drawing/2014/main" id="{F4B52DCA-4E23-4339-B6B5-0A8DCCD1975F}"/>
              </a:ext>
            </a:extLst>
          </p:cNvPr>
          <p:cNvPicPr>
            <a:picLocks noChangeAspect="1"/>
          </p:cNvPicPr>
          <p:nvPr userDrawn="1"/>
        </p:nvPicPr>
        <p:blipFill rotWithShape="1">
          <a:blip r:embed="rId3"/>
          <a:srcRect l="42469" t="8439" r="46828" b="83660"/>
          <a:stretch/>
        </p:blipFill>
        <p:spPr>
          <a:xfrm>
            <a:off x="8500533" y="640644"/>
            <a:ext cx="1219201" cy="541867"/>
          </a:xfrm>
          <a:prstGeom prst="rect">
            <a:avLst/>
          </a:prstGeom>
        </p:spPr>
      </p:pic>
      <p:pic>
        <p:nvPicPr>
          <p:cNvPr id="17" name="Picture 16">
            <a:extLst>
              <a:ext uri="{FF2B5EF4-FFF2-40B4-BE49-F238E27FC236}">
                <a16:creationId xmlns:a16="http://schemas.microsoft.com/office/drawing/2014/main" id="{C6CE021F-922F-413E-9275-C5C5A26D676A}"/>
              </a:ext>
            </a:extLst>
          </p:cNvPr>
          <p:cNvPicPr>
            <a:picLocks noChangeAspect="1"/>
          </p:cNvPicPr>
          <p:nvPr userDrawn="1"/>
        </p:nvPicPr>
        <p:blipFill rotWithShape="1">
          <a:blip r:embed="rId3"/>
          <a:srcRect l="42469" t="8439" r="46828" b="83660"/>
          <a:stretch/>
        </p:blipFill>
        <p:spPr>
          <a:xfrm>
            <a:off x="10120490" y="640644"/>
            <a:ext cx="1219201" cy="541867"/>
          </a:xfrm>
          <a:prstGeom prst="rect">
            <a:avLst/>
          </a:prstGeom>
        </p:spPr>
      </p:pic>
    </p:spTree>
    <p:extLst>
      <p:ext uri="{BB962C8B-B14F-4D97-AF65-F5344CB8AC3E}">
        <p14:creationId xmlns:p14="http://schemas.microsoft.com/office/powerpoint/2010/main" val="264833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67E65-26BB-44E4-B505-FD5FF951B8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1A2B483-7C58-4A56-A06A-901FF130765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7F5879-E68E-4C30-8EB5-0D8E925B291D}"/>
              </a:ext>
            </a:extLst>
          </p:cNvPr>
          <p:cNvSpPr>
            <a:spLocks noGrp="1"/>
          </p:cNvSpPr>
          <p:nvPr>
            <p:ph type="dt" sz="half" idx="10"/>
          </p:nvPr>
        </p:nvSpPr>
        <p:spPr/>
        <p:txBody>
          <a:bodyPr/>
          <a:lstStyle/>
          <a:p>
            <a:fld id="{1DBA29A7-C6A7-4516-A0B8-880E757F7B93}" type="datetimeFigureOut">
              <a:rPr lang="en-US" smtClean="0"/>
              <a:t>2/25/19</a:t>
            </a:fld>
            <a:endParaRPr lang="en-US"/>
          </a:p>
        </p:txBody>
      </p:sp>
      <p:sp>
        <p:nvSpPr>
          <p:cNvPr id="5" name="Footer Placeholder 4">
            <a:extLst>
              <a:ext uri="{FF2B5EF4-FFF2-40B4-BE49-F238E27FC236}">
                <a16:creationId xmlns:a16="http://schemas.microsoft.com/office/drawing/2014/main" id="{B93E4EAA-8018-4EA9-BEB5-7AA707E645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98F626-D5AA-4BFD-8CAA-8D7EB7E7182B}"/>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381855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5269C6-82F5-43DB-A279-C6776671E0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A42516D-1187-4E87-BCCF-2135E13A927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CFF842-EE17-4E32-8BC0-49E4F6F2BF57}"/>
              </a:ext>
            </a:extLst>
          </p:cNvPr>
          <p:cNvSpPr>
            <a:spLocks noGrp="1"/>
          </p:cNvSpPr>
          <p:nvPr>
            <p:ph type="dt" sz="half" idx="10"/>
          </p:nvPr>
        </p:nvSpPr>
        <p:spPr/>
        <p:txBody>
          <a:bodyPr/>
          <a:lstStyle/>
          <a:p>
            <a:fld id="{1DBA29A7-C6A7-4516-A0B8-880E757F7B93}" type="datetimeFigureOut">
              <a:rPr lang="en-US" smtClean="0"/>
              <a:t>2/25/19</a:t>
            </a:fld>
            <a:endParaRPr lang="en-US"/>
          </a:p>
        </p:txBody>
      </p:sp>
      <p:sp>
        <p:nvSpPr>
          <p:cNvPr id="5" name="Footer Placeholder 4">
            <a:extLst>
              <a:ext uri="{FF2B5EF4-FFF2-40B4-BE49-F238E27FC236}">
                <a16:creationId xmlns:a16="http://schemas.microsoft.com/office/drawing/2014/main" id="{60825791-924E-484D-BF3B-970DC186C0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61907A-C84D-4E51-8727-0E26CF62666C}"/>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590747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B6A7E-337E-4A5F-BC16-9693585479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08B992-9332-4A7A-BDAA-2007297D28E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B6C89D-FEF8-4AAE-A0BE-8E2ACD42DF1F}"/>
              </a:ext>
            </a:extLst>
          </p:cNvPr>
          <p:cNvSpPr>
            <a:spLocks noGrp="1"/>
          </p:cNvSpPr>
          <p:nvPr>
            <p:ph type="dt" sz="half" idx="10"/>
          </p:nvPr>
        </p:nvSpPr>
        <p:spPr/>
        <p:txBody>
          <a:bodyPr/>
          <a:lstStyle/>
          <a:p>
            <a:fld id="{1DBA29A7-C6A7-4516-A0B8-880E757F7B93}" type="datetimeFigureOut">
              <a:rPr lang="en-US" smtClean="0"/>
              <a:t>2/25/19</a:t>
            </a:fld>
            <a:endParaRPr lang="en-US"/>
          </a:p>
        </p:txBody>
      </p:sp>
      <p:sp>
        <p:nvSpPr>
          <p:cNvPr id="5" name="Footer Placeholder 4">
            <a:extLst>
              <a:ext uri="{FF2B5EF4-FFF2-40B4-BE49-F238E27FC236}">
                <a16:creationId xmlns:a16="http://schemas.microsoft.com/office/drawing/2014/main" id="{2F26291B-3AA0-4B23-8B81-21BA0A3CCF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46E438-9102-42BC-BB2A-316343AA99B9}"/>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354413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2AF28-B45F-47E9-8DA3-EE34F7E81E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8CB2D7-0796-4A54-9643-5E20C181B1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8EA771C-91D6-4262-B7AA-DB5481BD61C3}"/>
              </a:ext>
            </a:extLst>
          </p:cNvPr>
          <p:cNvSpPr>
            <a:spLocks noGrp="1"/>
          </p:cNvSpPr>
          <p:nvPr>
            <p:ph type="dt" sz="half" idx="10"/>
          </p:nvPr>
        </p:nvSpPr>
        <p:spPr/>
        <p:txBody>
          <a:bodyPr/>
          <a:lstStyle/>
          <a:p>
            <a:fld id="{1DBA29A7-C6A7-4516-A0B8-880E757F7B93}" type="datetimeFigureOut">
              <a:rPr lang="en-US" smtClean="0"/>
              <a:t>2/25/19</a:t>
            </a:fld>
            <a:endParaRPr lang="en-US"/>
          </a:p>
        </p:txBody>
      </p:sp>
      <p:sp>
        <p:nvSpPr>
          <p:cNvPr id="5" name="Footer Placeholder 4">
            <a:extLst>
              <a:ext uri="{FF2B5EF4-FFF2-40B4-BE49-F238E27FC236}">
                <a16:creationId xmlns:a16="http://schemas.microsoft.com/office/drawing/2014/main" id="{268517C1-21C2-464B-8BDD-53B58F54A8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B2D988-D3B3-4C45-80DE-AD49AAE90085}"/>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411410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8E9BF-2CFA-4942-9E60-7600510F59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38DC7B-F726-45E8-B556-A59C74E98B6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86D837-1A2C-477B-8A35-16D0B6864BD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E2C762-2EF9-4381-844A-B061A5BE082D}"/>
              </a:ext>
            </a:extLst>
          </p:cNvPr>
          <p:cNvSpPr>
            <a:spLocks noGrp="1"/>
          </p:cNvSpPr>
          <p:nvPr>
            <p:ph type="dt" sz="half" idx="10"/>
          </p:nvPr>
        </p:nvSpPr>
        <p:spPr/>
        <p:txBody>
          <a:bodyPr/>
          <a:lstStyle/>
          <a:p>
            <a:fld id="{1DBA29A7-C6A7-4516-A0B8-880E757F7B93}" type="datetimeFigureOut">
              <a:rPr lang="en-US" smtClean="0"/>
              <a:t>2/25/19</a:t>
            </a:fld>
            <a:endParaRPr lang="en-US"/>
          </a:p>
        </p:txBody>
      </p:sp>
      <p:sp>
        <p:nvSpPr>
          <p:cNvPr id="6" name="Footer Placeholder 5">
            <a:extLst>
              <a:ext uri="{FF2B5EF4-FFF2-40B4-BE49-F238E27FC236}">
                <a16:creationId xmlns:a16="http://schemas.microsoft.com/office/drawing/2014/main" id="{0A512821-CF68-4735-8EE5-D711D9C528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5D2B63-FB4D-4E4B-A6B2-DDDD0091FFED}"/>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982398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B0D36-A41F-46CA-A04C-44A0EA6900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AA6D811-70B5-4E8C-8BEA-D717A7F23F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D5499A0-3A54-4D66-A6F2-C176FAE659A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6DBCC9-F5E2-4467-85C1-B2B0FE6A96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CA990A3-928C-4C2C-A5BD-D061C5356E9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D6B405-E672-484D-AD34-1155CFAA2E30}"/>
              </a:ext>
            </a:extLst>
          </p:cNvPr>
          <p:cNvSpPr>
            <a:spLocks noGrp="1"/>
          </p:cNvSpPr>
          <p:nvPr>
            <p:ph type="dt" sz="half" idx="10"/>
          </p:nvPr>
        </p:nvSpPr>
        <p:spPr/>
        <p:txBody>
          <a:bodyPr/>
          <a:lstStyle/>
          <a:p>
            <a:fld id="{1DBA29A7-C6A7-4516-A0B8-880E757F7B93}" type="datetimeFigureOut">
              <a:rPr lang="en-US" smtClean="0"/>
              <a:t>2/25/19</a:t>
            </a:fld>
            <a:endParaRPr lang="en-US"/>
          </a:p>
        </p:txBody>
      </p:sp>
      <p:sp>
        <p:nvSpPr>
          <p:cNvPr id="8" name="Footer Placeholder 7">
            <a:extLst>
              <a:ext uri="{FF2B5EF4-FFF2-40B4-BE49-F238E27FC236}">
                <a16:creationId xmlns:a16="http://schemas.microsoft.com/office/drawing/2014/main" id="{BA0492C4-DF97-4990-8C3C-96FC4EA6FCC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15955FF-3F64-47A3-A9F0-EFFACD9A9FCE}"/>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1150651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D0CEC-CB3C-4481-865D-1E0F4AD186A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6A0C66-FB7C-4FE0-956C-EB5ABC43BA1F}"/>
              </a:ext>
            </a:extLst>
          </p:cNvPr>
          <p:cNvSpPr>
            <a:spLocks noGrp="1"/>
          </p:cNvSpPr>
          <p:nvPr>
            <p:ph type="dt" sz="half" idx="10"/>
          </p:nvPr>
        </p:nvSpPr>
        <p:spPr/>
        <p:txBody>
          <a:bodyPr/>
          <a:lstStyle/>
          <a:p>
            <a:fld id="{1DBA29A7-C6A7-4516-A0B8-880E757F7B93}" type="datetimeFigureOut">
              <a:rPr lang="en-US" smtClean="0"/>
              <a:t>2/25/19</a:t>
            </a:fld>
            <a:endParaRPr lang="en-US"/>
          </a:p>
        </p:txBody>
      </p:sp>
      <p:sp>
        <p:nvSpPr>
          <p:cNvPr id="4" name="Footer Placeholder 3">
            <a:extLst>
              <a:ext uri="{FF2B5EF4-FFF2-40B4-BE49-F238E27FC236}">
                <a16:creationId xmlns:a16="http://schemas.microsoft.com/office/drawing/2014/main" id="{6E4DBC70-FABD-434B-8C13-44FB078451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0142861-B31C-414D-B618-A5D1BB869697}"/>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304558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9C44DA-8976-41AF-86E2-D8A7C712585C}"/>
              </a:ext>
            </a:extLst>
          </p:cNvPr>
          <p:cNvSpPr>
            <a:spLocks noGrp="1"/>
          </p:cNvSpPr>
          <p:nvPr>
            <p:ph type="dt" sz="half" idx="10"/>
          </p:nvPr>
        </p:nvSpPr>
        <p:spPr/>
        <p:txBody>
          <a:bodyPr/>
          <a:lstStyle/>
          <a:p>
            <a:fld id="{1DBA29A7-C6A7-4516-A0B8-880E757F7B93}" type="datetimeFigureOut">
              <a:rPr lang="en-US" smtClean="0"/>
              <a:t>2/25/19</a:t>
            </a:fld>
            <a:endParaRPr lang="en-US"/>
          </a:p>
        </p:txBody>
      </p:sp>
      <p:sp>
        <p:nvSpPr>
          <p:cNvPr id="3" name="Footer Placeholder 2">
            <a:extLst>
              <a:ext uri="{FF2B5EF4-FFF2-40B4-BE49-F238E27FC236}">
                <a16:creationId xmlns:a16="http://schemas.microsoft.com/office/drawing/2014/main" id="{70C0EB54-F514-4055-860A-940C9B47FBD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1BF97B-71E2-45D5-A581-43A6DC9B2B33}"/>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44583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99521-45E5-4D3A-89D1-CDFFC4A9BA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C94B8FB-F03C-472E-8565-01AF64860E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FA92F0-B5E3-4503-9912-28F0981637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F92D92-9109-45AD-A53E-A89F2E753C8A}"/>
              </a:ext>
            </a:extLst>
          </p:cNvPr>
          <p:cNvSpPr>
            <a:spLocks noGrp="1"/>
          </p:cNvSpPr>
          <p:nvPr>
            <p:ph type="dt" sz="half" idx="10"/>
          </p:nvPr>
        </p:nvSpPr>
        <p:spPr/>
        <p:txBody>
          <a:bodyPr/>
          <a:lstStyle/>
          <a:p>
            <a:fld id="{1DBA29A7-C6A7-4516-A0B8-880E757F7B93}" type="datetimeFigureOut">
              <a:rPr lang="en-US" smtClean="0"/>
              <a:t>2/25/19</a:t>
            </a:fld>
            <a:endParaRPr lang="en-US"/>
          </a:p>
        </p:txBody>
      </p:sp>
      <p:sp>
        <p:nvSpPr>
          <p:cNvPr id="6" name="Footer Placeholder 5">
            <a:extLst>
              <a:ext uri="{FF2B5EF4-FFF2-40B4-BE49-F238E27FC236}">
                <a16:creationId xmlns:a16="http://schemas.microsoft.com/office/drawing/2014/main" id="{76607DA3-F2E0-46E8-BCF0-82E7DBC390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201A6-7FE1-4C38-ADC3-19F7D4D583A5}"/>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793128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59DC5-85DA-47FD-8B9C-C609F37DCF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ADC986-1787-448B-A48C-5E62ED213D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AD0B9D2-1E95-4A27-93D7-C96B99E4AC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7FD146D-FD61-48E8-9007-422088CB9F85}"/>
              </a:ext>
            </a:extLst>
          </p:cNvPr>
          <p:cNvSpPr>
            <a:spLocks noGrp="1"/>
          </p:cNvSpPr>
          <p:nvPr>
            <p:ph type="dt" sz="half" idx="10"/>
          </p:nvPr>
        </p:nvSpPr>
        <p:spPr/>
        <p:txBody>
          <a:bodyPr/>
          <a:lstStyle/>
          <a:p>
            <a:fld id="{1DBA29A7-C6A7-4516-A0B8-880E757F7B93}" type="datetimeFigureOut">
              <a:rPr lang="en-US" smtClean="0"/>
              <a:t>2/25/19</a:t>
            </a:fld>
            <a:endParaRPr lang="en-US"/>
          </a:p>
        </p:txBody>
      </p:sp>
      <p:sp>
        <p:nvSpPr>
          <p:cNvPr id="6" name="Footer Placeholder 5">
            <a:extLst>
              <a:ext uri="{FF2B5EF4-FFF2-40B4-BE49-F238E27FC236}">
                <a16:creationId xmlns:a16="http://schemas.microsoft.com/office/drawing/2014/main" id="{980BA4FD-7853-4957-B967-10E7BBF799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62EC38-8859-4802-BDEF-67AC724A68F2}"/>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136603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6BB593-AD17-4F89-9EC2-8BCDD6706B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1236CA9-F31E-416C-9514-EDE35F3EAC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D1F35B-4B18-44E0-ACEC-7F38C43D60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BA29A7-C6A7-4516-A0B8-880E757F7B93}" type="datetimeFigureOut">
              <a:rPr lang="en-US" smtClean="0"/>
              <a:t>2/25/19</a:t>
            </a:fld>
            <a:endParaRPr lang="en-US"/>
          </a:p>
        </p:txBody>
      </p:sp>
      <p:sp>
        <p:nvSpPr>
          <p:cNvPr id="5" name="Footer Placeholder 4">
            <a:extLst>
              <a:ext uri="{FF2B5EF4-FFF2-40B4-BE49-F238E27FC236}">
                <a16:creationId xmlns:a16="http://schemas.microsoft.com/office/drawing/2014/main" id="{3F081CE3-17E5-4DA4-A9AD-EA6967A2E6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DDE6DBE-007D-4B21-A0C6-284BC38889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83F42C-7870-467E-B605-F7226AA5127C}" type="slidenum">
              <a:rPr lang="en-US" smtClean="0"/>
              <a:t>‹#›</a:t>
            </a:fld>
            <a:endParaRPr lang="en-US"/>
          </a:p>
        </p:txBody>
      </p:sp>
    </p:spTree>
    <p:extLst>
      <p:ext uri="{BB962C8B-B14F-4D97-AF65-F5344CB8AC3E}">
        <p14:creationId xmlns:p14="http://schemas.microsoft.com/office/powerpoint/2010/main" val="1374237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AC7D79D5-4CE2-47B6-836E-C505384A5CE4}"/>
              </a:ext>
            </a:extLst>
          </p:cNvPr>
          <p:cNvSpPr txBox="1"/>
          <p:nvPr/>
        </p:nvSpPr>
        <p:spPr>
          <a:xfrm>
            <a:off x="191244" y="781699"/>
            <a:ext cx="8776752" cy="5452775"/>
          </a:xfrm>
          <a:prstGeom prst="rect">
            <a:avLst/>
          </a:prstGeom>
          <a:noFill/>
        </p:spPr>
        <p:txBody>
          <a:bodyPr wrap="square" rtlCol="0">
            <a:spAutoFit/>
          </a:bodyPr>
          <a:lstStyle/>
          <a:p>
            <a:pPr>
              <a:lnSpc>
                <a:spcPts val="2200"/>
              </a:lnSpc>
            </a:pPr>
            <a:r>
              <a:rPr lang="en-US" sz="2000" b="1" dirty="0"/>
              <a:t>Objective</a:t>
            </a:r>
          </a:p>
          <a:p>
            <a:pPr>
              <a:lnSpc>
                <a:spcPts val="2200"/>
              </a:lnSpc>
            </a:pPr>
            <a:r>
              <a:rPr lang="en-CA" sz="2000" dirty="0"/>
              <a:t>To link atomistic molecular models of cardiac contractile proteins to sarcomere scale stochastic models of dynamic calcium dependent cross-bridge cycling, tension development and energetics.</a:t>
            </a:r>
            <a:r>
              <a:rPr lang="en-US" sz="2000" dirty="0"/>
              <a:t> </a:t>
            </a:r>
            <a:endParaRPr lang="en-US" sz="2000" b="1" dirty="0"/>
          </a:p>
          <a:p>
            <a:pPr>
              <a:lnSpc>
                <a:spcPts val="2200"/>
              </a:lnSpc>
            </a:pPr>
            <a:r>
              <a:rPr lang="en-US" sz="2000" b="1" dirty="0"/>
              <a:t>Innovation</a:t>
            </a:r>
          </a:p>
          <a:p>
            <a:pPr marL="342900" indent="-342900">
              <a:lnSpc>
                <a:spcPts val="2200"/>
              </a:lnSpc>
              <a:buFont typeface="Arial" panose="020B0604020202020204" pitchFamily="34" charset="0"/>
              <a:buChar char="•"/>
            </a:pPr>
            <a:r>
              <a:rPr lang="en-US" sz="2000" dirty="0"/>
              <a:t>New coarse-graining </a:t>
            </a:r>
            <a:r>
              <a:rPr lang="en-CA" sz="2000" dirty="0"/>
              <a:t>approaches using Brownian and Langevin dynamics are used to bridge scales to elucidate molecular mechanisms </a:t>
            </a:r>
            <a:r>
              <a:rPr lang="en-US" sz="2000" dirty="0"/>
              <a:t>of cardiac contractile </a:t>
            </a:r>
            <a:r>
              <a:rPr lang="en-CA" sz="2000" dirty="0"/>
              <a:t>function.</a:t>
            </a:r>
          </a:p>
          <a:p>
            <a:pPr marL="342900" indent="-342900">
              <a:lnSpc>
                <a:spcPts val="2200"/>
              </a:lnSpc>
              <a:buFont typeface="Arial" panose="020B0604020202020204" pitchFamily="34" charset="0"/>
              <a:buChar char="•"/>
            </a:pPr>
            <a:r>
              <a:rPr lang="en-CA" sz="2000" dirty="0"/>
              <a:t>The model represents the structural arrangement of tropomyosin molecules as a flexible chain and accounts for the spatial interactions among nearest-neighbor regulatory units, which are thought to arise from the structural coupling of adjacent tropomyosin molecules along the thin filament.</a:t>
            </a:r>
          </a:p>
          <a:p>
            <a:pPr marL="342900" indent="-342900">
              <a:lnSpc>
                <a:spcPts val="2200"/>
              </a:lnSpc>
              <a:buFont typeface="Arial" panose="020B0604020202020204" pitchFamily="34" charset="0"/>
              <a:buChar char="•"/>
            </a:pPr>
            <a:r>
              <a:rPr lang="en-CA" sz="2000" dirty="0"/>
              <a:t>The activation of thin filament regulatory units is described by a set of coupled stochastic ordinary differential equations.</a:t>
            </a:r>
          </a:p>
          <a:p>
            <a:pPr>
              <a:lnSpc>
                <a:spcPts val="2200"/>
              </a:lnSpc>
            </a:pPr>
            <a:r>
              <a:rPr lang="en-CA" sz="2000" dirty="0"/>
              <a:t> </a:t>
            </a:r>
            <a:r>
              <a:rPr lang="en-US" sz="2000" b="1" dirty="0"/>
              <a:t>Future Work</a:t>
            </a:r>
          </a:p>
          <a:p>
            <a:pPr marL="342900" indent="-342900">
              <a:lnSpc>
                <a:spcPts val="2200"/>
              </a:lnSpc>
              <a:buFont typeface="Arial" panose="020B0604020202020204" pitchFamily="34" charset="0"/>
              <a:buChar char="•"/>
            </a:pPr>
            <a:r>
              <a:rPr lang="en-CA" sz="2000" dirty="0"/>
              <a:t>This approach opens the way for us to make the first multi-scale models of the heart that integrate from molecular to organ system scales. They will be used to address mechanisms of hypertrophic and dilated cardiomyopathies and therapeutic mechanisms of new heart failure therapies.</a:t>
            </a:r>
            <a:endParaRPr lang="en-US" sz="2000" dirty="0"/>
          </a:p>
        </p:txBody>
      </p:sp>
      <p:pic>
        <p:nvPicPr>
          <p:cNvPr id="19" name="Picture 18">
            <a:extLst>
              <a:ext uri="{FF2B5EF4-FFF2-40B4-BE49-F238E27FC236}">
                <a16:creationId xmlns:a16="http://schemas.microsoft.com/office/drawing/2014/main" id="{D8B4C836-68CC-489A-9D4A-72406E4C54CE}"/>
              </a:ext>
            </a:extLst>
          </p:cNvPr>
          <p:cNvPicPr>
            <a:picLocks noChangeAspect="1"/>
          </p:cNvPicPr>
          <p:nvPr/>
        </p:nvPicPr>
        <p:blipFill rotWithShape="1">
          <a:blip r:embed="rId3"/>
          <a:srcRect l="42469" t="8439" r="46828" b="83660"/>
          <a:stretch/>
        </p:blipFill>
        <p:spPr>
          <a:xfrm>
            <a:off x="6096009" y="6201742"/>
            <a:ext cx="1219201" cy="658024"/>
          </a:xfrm>
          <a:prstGeom prst="rect">
            <a:avLst/>
          </a:prstGeom>
        </p:spPr>
      </p:pic>
      <p:pic>
        <p:nvPicPr>
          <p:cNvPr id="20" name="Picture 19">
            <a:extLst>
              <a:ext uri="{FF2B5EF4-FFF2-40B4-BE49-F238E27FC236}">
                <a16:creationId xmlns:a16="http://schemas.microsoft.com/office/drawing/2014/main" id="{D8B4C836-68CC-489A-9D4A-72406E4C54CE}"/>
              </a:ext>
            </a:extLst>
          </p:cNvPr>
          <p:cNvPicPr>
            <a:picLocks noChangeAspect="1"/>
          </p:cNvPicPr>
          <p:nvPr/>
        </p:nvPicPr>
        <p:blipFill rotWithShape="1">
          <a:blip r:embed="rId3"/>
          <a:srcRect l="42469" t="8439" r="46828" b="83660"/>
          <a:stretch/>
        </p:blipFill>
        <p:spPr>
          <a:xfrm>
            <a:off x="7315210" y="6201742"/>
            <a:ext cx="1219201" cy="658024"/>
          </a:xfrm>
          <a:prstGeom prst="rect">
            <a:avLst/>
          </a:prstGeom>
        </p:spPr>
      </p:pic>
      <p:pic>
        <p:nvPicPr>
          <p:cNvPr id="21" name="Picture 20">
            <a:extLst>
              <a:ext uri="{FF2B5EF4-FFF2-40B4-BE49-F238E27FC236}">
                <a16:creationId xmlns:a16="http://schemas.microsoft.com/office/drawing/2014/main" id="{D8B4C836-68CC-489A-9D4A-72406E4C54CE}"/>
              </a:ext>
            </a:extLst>
          </p:cNvPr>
          <p:cNvPicPr>
            <a:picLocks noChangeAspect="1"/>
          </p:cNvPicPr>
          <p:nvPr/>
        </p:nvPicPr>
        <p:blipFill rotWithShape="1">
          <a:blip r:embed="rId3"/>
          <a:srcRect l="42469" t="8439" r="46828" b="83660"/>
          <a:stretch/>
        </p:blipFill>
        <p:spPr>
          <a:xfrm>
            <a:off x="8534408" y="6206422"/>
            <a:ext cx="1219201" cy="658024"/>
          </a:xfrm>
          <a:prstGeom prst="rect">
            <a:avLst/>
          </a:prstGeom>
        </p:spPr>
      </p:pic>
      <p:pic>
        <p:nvPicPr>
          <p:cNvPr id="22" name="Picture 21">
            <a:extLst>
              <a:ext uri="{FF2B5EF4-FFF2-40B4-BE49-F238E27FC236}">
                <a16:creationId xmlns:a16="http://schemas.microsoft.com/office/drawing/2014/main" id="{D8B4C836-68CC-489A-9D4A-72406E4C54CE}"/>
              </a:ext>
            </a:extLst>
          </p:cNvPr>
          <p:cNvPicPr>
            <a:picLocks noChangeAspect="1"/>
          </p:cNvPicPr>
          <p:nvPr/>
        </p:nvPicPr>
        <p:blipFill rotWithShape="1">
          <a:blip r:embed="rId3"/>
          <a:srcRect l="42469" t="8439" r="46828" b="83660"/>
          <a:stretch/>
        </p:blipFill>
        <p:spPr>
          <a:xfrm>
            <a:off x="9753608" y="6204956"/>
            <a:ext cx="1219201" cy="658024"/>
          </a:xfrm>
          <a:prstGeom prst="rect">
            <a:avLst/>
          </a:prstGeom>
        </p:spPr>
      </p:pic>
      <p:pic>
        <p:nvPicPr>
          <p:cNvPr id="25" name="Picture 24">
            <a:extLst>
              <a:ext uri="{FF2B5EF4-FFF2-40B4-BE49-F238E27FC236}">
                <a16:creationId xmlns:a16="http://schemas.microsoft.com/office/drawing/2014/main" id="{EE1AD5D9-D40A-4973-91F9-9E8DDA7DE05F}"/>
              </a:ext>
            </a:extLst>
          </p:cNvPr>
          <p:cNvPicPr>
            <a:picLocks noChangeAspect="1"/>
          </p:cNvPicPr>
          <p:nvPr/>
        </p:nvPicPr>
        <p:blipFill rotWithShape="1">
          <a:blip r:embed="rId3"/>
          <a:srcRect l="42469" t="8439" r="46828" b="83660"/>
          <a:stretch/>
        </p:blipFill>
        <p:spPr>
          <a:xfrm>
            <a:off x="0" y="6199975"/>
            <a:ext cx="1219201" cy="658024"/>
          </a:xfrm>
          <a:prstGeom prst="rect">
            <a:avLst/>
          </a:prstGeom>
        </p:spPr>
      </p:pic>
      <p:pic>
        <p:nvPicPr>
          <p:cNvPr id="26" name="Picture 25">
            <a:extLst>
              <a:ext uri="{FF2B5EF4-FFF2-40B4-BE49-F238E27FC236}">
                <a16:creationId xmlns:a16="http://schemas.microsoft.com/office/drawing/2014/main" id="{78823FB5-D3C0-4506-91E8-8CC5C8B880D1}"/>
              </a:ext>
            </a:extLst>
          </p:cNvPr>
          <p:cNvPicPr>
            <a:picLocks noChangeAspect="1"/>
          </p:cNvPicPr>
          <p:nvPr/>
        </p:nvPicPr>
        <p:blipFill rotWithShape="1">
          <a:blip r:embed="rId3"/>
          <a:srcRect l="42469" t="8439" r="46828" b="83660"/>
          <a:stretch/>
        </p:blipFill>
        <p:spPr>
          <a:xfrm>
            <a:off x="1219201" y="6199978"/>
            <a:ext cx="1219201" cy="658024"/>
          </a:xfrm>
          <a:prstGeom prst="rect">
            <a:avLst/>
          </a:prstGeom>
        </p:spPr>
      </p:pic>
      <p:pic>
        <p:nvPicPr>
          <p:cNvPr id="27" name="Picture 26">
            <a:extLst>
              <a:ext uri="{FF2B5EF4-FFF2-40B4-BE49-F238E27FC236}">
                <a16:creationId xmlns:a16="http://schemas.microsoft.com/office/drawing/2014/main" id="{B5F455D8-BD91-41CB-BD52-58DEC78E9E2C}"/>
              </a:ext>
            </a:extLst>
          </p:cNvPr>
          <p:cNvPicPr>
            <a:picLocks noChangeAspect="1"/>
          </p:cNvPicPr>
          <p:nvPr/>
        </p:nvPicPr>
        <p:blipFill rotWithShape="1">
          <a:blip r:embed="rId3"/>
          <a:srcRect l="42469" t="8439" r="46828" b="83660"/>
          <a:stretch/>
        </p:blipFill>
        <p:spPr>
          <a:xfrm>
            <a:off x="2438402" y="6199977"/>
            <a:ext cx="1219201" cy="658024"/>
          </a:xfrm>
          <a:prstGeom prst="rect">
            <a:avLst/>
          </a:prstGeom>
        </p:spPr>
      </p:pic>
      <p:pic>
        <p:nvPicPr>
          <p:cNvPr id="28" name="Picture 27">
            <a:extLst>
              <a:ext uri="{FF2B5EF4-FFF2-40B4-BE49-F238E27FC236}">
                <a16:creationId xmlns:a16="http://schemas.microsoft.com/office/drawing/2014/main" id="{9EA66F87-12BC-41AB-A68B-64B6B4F61193}"/>
              </a:ext>
            </a:extLst>
          </p:cNvPr>
          <p:cNvPicPr>
            <a:picLocks noChangeAspect="1"/>
          </p:cNvPicPr>
          <p:nvPr/>
        </p:nvPicPr>
        <p:blipFill rotWithShape="1">
          <a:blip r:embed="rId3"/>
          <a:srcRect l="42469" t="8439" r="46828" b="83660"/>
          <a:stretch/>
        </p:blipFill>
        <p:spPr>
          <a:xfrm>
            <a:off x="3657603" y="6211265"/>
            <a:ext cx="1219201" cy="658024"/>
          </a:xfrm>
          <a:prstGeom prst="rect">
            <a:avLst/>
          </a:prstGeom>
        </p:spPr>
      </p:pic>
      <p:pic>
        <p:nvPicPr>
          <p:cNvPr id="29" name="Picture 28">
            <a:extLst>
              <a:ext uri="{FF2B5EF4-FFF2-40B4-BE49-F238E27FC236}">
                <a16:creationId xmlns:a16="http://schemas.microsoft.com/office/drawing/2014/main" id="{D8B4C836-68CC-489A-9D4A-72406E4C54CE}"/>
              </a:ext>
            </a:extLst>
          </p:cNvPr>
          <p:cNvPicPr>
            <a:picLocks noChangeAspect="1"/>
          </p:cNvPicPr>
          <p:nvPr/>
        </p:nvPicPr>
        <p:blipFill rotWithShape="1">
          <a:blip r:embed="rId3"/>
          <a:srcRect l="42469" t="8439" r="46828" b="83660"/>
          <a:stretch/>
        </p:blipFill>
        <p:spPr>
          <a:xfrm>
            <a:off x="4876804" y="6206422"/>
            <a:ext cx="1219201" cy="658024"/>
          </a:xfrm>
          <a:prstGeom prst="rect">
            <a:avLst/>
          </a:prstGeom>
        </p:spPr>
      </p:pic>
      <p:pic>
        <p:nvPicPr>
          <p:cNvPr id="30" name="Picture 29">
            <a:extLst>
              <a:ext uri="{FF2B5EF4-FFF2-40B4-BE49-F238E27FC236}">
                <a16:creationId xmlns:a16="http://schemas.microsoft.com/office/drawing/2014/main" id="{D8B4C836-68CC-489A-9D4A-72406E4C54CE}"/>
              </a:ext>
            </a:extLst>
          </p:cNvPr>
          <p:cNvPicPr>
            <a:picLocks noChangeAspect="1"/>
          </p:cNvPicPr>
          <p:nvPr/>
        </p:nvPicPr>
        <p:blipFill rotWithShape="1">
          <a:blip r:embed="rId3"/>
          <a:srcRect l="42469" t="8439" r="46828" b="83660"/>
          <a:stretch/>
        </p:blipFill>
        <p:spPr>
          <a:xfrm>
            <a:off x="10972806" y="6214115"/>
            <a:ext cx="1219201" cy="658024"/>
          </a:xfrm>
          <a:prstGeom prst="rect">
            <a:avLst/>
          </a:prstGeom>
        </p:spPr>
      </p:pic>
      <p:sp>
        <p:nvSpPr>
          <p:cNvPr id="23" name="TextBox 22">
            <a:extLst>
              <a:ext uri="{FF2B5EF4-FFF2-40B4-BE49-F238E27FC236}">
                <a16:creationId xmlns:a16="http://schemas.microsoft.com/office/drawing/2014/main" id="{EB9B81F7-3220-4822-93BA-9AB368C34FBD}"/>
              </a:ext>
            </a:extLst>
          </p:cNvPr>
          <p:cNvSpPr txBox="1"/>
          <p:nvPr/>
        </p:nvSpPr>
        <p:spPr>
          <a:xfrm>
            <a:off x="220994" y="6177700"/>
            <a:ext cx="8150120" cy="707886"/>
          </a:xfrm>
          <a:prstGeom prst="rect">
            <a:avLst/>
          </a:prstGeom>
          <a:noFill/>
        </p:spPr>
        <p:txBody>
          <a:bodyPr wrap="square" rtlCol="0">
            <a:spAutoFit/>
          </a:bodyPr>
          <a:lstStyle/>
          <a:p>
            <a:r>
              <a:rPr lang="en-US" sz="2000" b="1" dirty="0"/>
              <a:t>Investigators: Yasser </a:t>
            </a:r>
            <a:r>
              <a:rPr lang="en-US" sz="2000" b="1" dirty="0" err="1"/>
              <a:t>Aboelkassem</a:t>
            </a:r>
            <a:r>
              <a:rPr lang="en-US" sz="2000" b="1" dirty="0"/>
              <a:t> and Andrew McCulloch (UC San Diego) PIs: </a:t>
            </a:r>
            <a:r>
              <a:rPr lang="en-US" sz="2000" b="1" dirty="0" err="1"/>
              <a:t>Bassingthwaighte</a:t>
            </a:r>
            <a:r>
              <a:rPr lang="en-US" sz="2000" b="1" dirty="0"/>
              <a:t> (U. Washington), Clancy (UC Davis), Holmes (UVA) </a:t>
            </a:r>
          </a:p>
        </p:txBody>
      </p:sp>
      <p:grpSp>
        <p:nvGrpSpPr>
          <p:cNvPr id="2" name="Group 1">
            <a:extLst>
              <a:ext uri="{FF2B5EF4-FFF2-40B4-BE49-F238E27FC236}">
                <a16:creationId xmlns:a16="http://schemas.microsoft.com/office/drawing/2014/main" id="{C185E5FA-09D5-3645-9819-4422E1047F7F}"/>
              </a:ext>
            </a:extLst>
          </p:cNvPr>
          <p:cNvGrpSpPr/>
          <p:nvPr/>
        </p:nvGrpSpPr>
        <p:grpSpPr>
          <a:xfrm>
            <a:off x="1" y="-17580"/>
            <a:ext cx="12332315" cy="775337"/>
            <a:chOff x="1" y="-17580"/>
            <a:chExt cx="12332315" cy="621140"/>
          </a:xfrm>
        </p:grpSpPr>
        <p:pic>
          <p:nvPicPr>
            <p:cNvPr id="16" name="Picture 15">
              <a:extLst>
                <a:ext uri="{FF2B5EF4-FFF2-40B4-BE49-F238E27FC236}">
                  <a16:creationId xmlns:a16="http://schemas.microsoft.com/office/drawing/2014/main" id="{D8B4C836-68CC-489A-9D4A-72406E4C54CE}"/>
                </a:ext>
              </a:extLst>
            </p:cNvPr>
            <p:cNvPicPr>
              <a:picLocks noChangeAspect="1"/>
            </p:cNvPicPr>
            <p:nvPr/>
          </p:nvPicPr>
          <p:blipFill rotWithShape="1">
            <a:blip r:embed="rId3"/>
            <a:srcRect l="42469" t="8439" r="46828" b="83660"/>
            <a:stretch/>
          </p:blipFill>
          <p:spPr>
            <a:xfrm>
              <a:off x="7335363" y="-4847"/>
              <a:ext cx="1358010" cy="603560"/>
            </a:xfrm>
            <a:prstGeom prst="rect">
              <a:avLst/>
            </a:prstGeom>
          </p:spPr>
        </p:pic>
        <p:pic>
          <p:nvPicPr>
            <p:cNvPr id="15" name="Picture 14">
              <a:extLst>
                <a:ext uri="{FF2B5EF4-FFF2-40B4-BE49-F238E27FC236}">
                  <a16:creationId xmlns:a16="http://schemas.microsoft.com/office/drawing/2014/main" id="{D8B4C836-68CC-489A-9D4A-72406E4C54CE}"/>
                </a:ext>
              </a:extLst>
            </p:cNvPr>
            <p:cNvPicPr>
              <a:picLocks noChangeAspect="1"/>
            </p:cNvPicPr>
            <p:nvPr/>
          </p:nvPicPr>
          <p:blipFill rotWithShape="1">
            <a:blip r:embed="rId3"/>
            <a:srcRect l="42469" t="8439" r="46828" b="83660"/>
            <a:stretch/>
          </p:blipFill>
          <p:spPr>
            <a:xfrm>
              <a:off x="6116162" y="0"/>
              <a:ext cx="1358010" cy="603560"/>
            </a:xfrm>
            <a:prstGeom prst="rect">
              <a:avLst/>
            </a:prstGeom>
          </p:spPr>
        </p:pic>
        <p:pic>
          <p:nvPicPr>
            <p:cNvPr id="5" name="Picture 4">
              <a:extLst>
                <a:ext uri="{FF2B5EF4-FFF2-40B4-BE49-F238E27FC236}">
                  <a16:creationId xmlns:a16="http://schemas.microsoft.com/office/drawing/2014/main" id="{EE1AD5D9-D40A-4973-91F9-9E8DDA7DE05F}"/>
                </a:ext>
              </a:extLst>
            </p:cNvPr>
            <p:cNvPicPr>
              <a:picLocks noChangeAspect="1"/>
            </p:cNvPicPr>
            <p:nvPr/>
          </p:nvPicPr>
          <p:blipFill rotWithShape="1">
            <a:blip r:embed="rId3"/>
            <a:srcRect l="42469" t="8439" r="46828" b="83660"/>
            <a:stretch/>
          </p:blipFill>
          <p:spPr>
            <a:xfrm>
              <a:off x="1" y="-4"/>
              <a:ext cx="1380462" cy="603560"/>
            </a:xfrm>
            <a:prstGeom prst="rect">
              <a:avLst/>
            </a:prstGeom>
          </p:spPr>
        </p:pic>
        <p:pic>
          <p:nvPicPr>
            <p:cNvPr id="6" name="Picture 5">
              <a:extLst>
                <a:ext uri="{FF2B5EF4-FFF2-40B4-BE49-F238E27FC236}">
                  <a16:creationId xmlns:a16="http://schemas.microsoft.com/office/drawing/2014/main" id="{78823FB5-D3C0-4506-91E8-8CC5C8B880D1}"/>
                </a:ext>
              </a:extLst>
            </p:cNvPr>
            <p:cNvPicPr>
              <a:picLocks noChangeAspect="1"/>
            </p:cNvPicPr>
            <p:nvPr/>
          </p:nvPicPr>
          <p:blipFill rotWithShape="1">
            <a:blip r:embed="rId3"/>
            <a:srcRect l="42469" t="8439" r="46828" b="83660"/>
            <a:stretch/>
          </p:blipFill>
          <p:spPr>
            <a:xfrm>
              <a:off x="1239358" y="-1"/>
              <a:ext cx="1358010" cy="603560"/>
            </a:xfrm>
            <a:prstGeom prst="rect">
              <a:avLst/>
            </a:prstGeom>
          </p:spPr>
        </p:pic>
        <p:pic>
          <p:nvPicPr>
            <p:cNvPr id="12" name="Picture 11">
              <a:extLst>
                <a:ext uri="{FF2B5EF4-FFF2-40B4-BE49-F238E27FC236}">
                  <a16:creationId xmlns:a16="http://schemas.microsoft.com/office/drawing/2014/main" id="{B5F455D8-BD91-41CB-BD52-58DEC78E9E2C}"/>
                </a:ext>
              </a:extLst>
            </p:cNvPr>
            <p:cNvPicPr>
              <a:picLocks noChangeAspect="1"/>
            </p:cNvPicPr>
            <p:nvPr/>
          </p:nvPicPr>
          <p:blipFill rotWithShape="1">
            <a:blip r:embed="rId3"/>
            <a:srcRect l="42469" t="8439" r="46828" b="83660"/>
            <a:stretch/>
          </p:blipFill>
          <p:spPr>
            <a:xfrm>
              <a:off x="2458559" y="-2"/>
              <a:ext cx="1358010" cy="603560"/>
            </a:xfrm>
            <a:prstGeom prst="rect">
              <a:avLst/>
            </a:prstGeom>
          </p:spPr>
        </p:pic>
        <p:pic>
          <p:nvPicPr>
            <p:cNvPr id="14" name="Picture 13">
              <a:extLst>
                <a:ext uri="{FF2B5EF4-FFF2-40B4-BE49-F238E27FC236}">
                  <a16:creationId xmlns:a16="http://schemas.microsoft.com/office/drawing/2014/main" id="{9EA66F87-12BC-41AB-A68B-64B6B4F61193}"/>
                </a:ext>
              </a:extLst>
            </p:cNvPr>
            <p:cNvPicPr>
              <a:picLocks noChangeAspect="1"/>
            </p:cNvPicPr>
            <p:nvPr/>
          </p:nvPicPr>
          <p:blipFill rotWithShape="1">
            <a:blip r:embed="rId3"/>
            <a:srcRect l="42469" t="8439" r="46828" b="83660"/>
            <a:stretch/>
          </p:blipFill>
          <p:spPr>
            <a:xfrm>
              <a:off x="3677760" y="-3"/>
              <a:ext cx="1358010" cy="603560"/>
            </a:xfrm>
            <a:prstGeom prst="rect">
              <a:avLst/>
            </a:prstGeom>
          </p:spPr>
        </p:pic>
        <p:pic>
          <p:nvPicPr>
            <p:cNvPr id="17" name="Picture 16">
              <a:extLst>
                <a:ext uri="{FF2B5EF4-FFF2-40B4-BE49-F238E27FC236}">
                  <a16:creationId xmlns:a16="http://schemas.microsoft.com/office/drawing/2014/main" id="{D8B4C836-68CC-489A-9D4A-72406E4C54CE}"/>
                </a:ext>
              </a:extLst>
            </p:cNvPr>
            <p:cNvPicPr>
              <a:picLocks noChangeAspect="1"/>
            </p:cNvPicPr>
            <p:nvPr/>
          </p:nvPicPr>
          <p:blipFill rotWithShape="1">
            <a:blip r:embed="rId3"/>
            <a:srcRect l="42469" t="8439" r="46828" b="83660"/>
            <a:stretch/>
          </p:blipFill>
          <p:spPr>
            <a:xfrm>
              <a:off x="4896961" y="-4846"/>
              <a:ext cx="1358010" cy="603560"/>
            </a:xfrm>
            <a:prstGeom prst="rect">
              <a:avLst/>
            </a:prstGeom>
          </p:spPr>
        </p:pic>
        <p:pic>
          <p:nvPicPr>
            <p:cNvPr id="31" name="Picture 30">
              <a:extLst>
                <a:ext uri="{FF2B5EF4-FFF2-40B4-BE49-F238E27FC236}">
                  <a16:creationId xmlns:a16="http://schemas.microsoft.com/office/drawing/2014/main" id="{D8B4C836-68CC-489A-9D4A-72406E4C54CE}"/>
                </a:ext>
              </a:extLst>
            </p:cNvPr>
            <p:cNvPicPr>
              <a:picLocks noChangeAspect="1"/>
            </p:cNvPicPr>
            <p:nvPr/>
          </p:nvPicPr>
          <p:blipFill rotWithShape="1">
            <a:blip r:embed="rId3"/>
            <a:srcRect l="42469" t="8439" r="46828" b="83660"/>
            <a:stretch/>
          </p:blipFill>
          <p:spPr>
            <a:xfrm>
              <a:off x="8554564" y="-6313"/>
              <a:ext cx="1358010" cy="603560"/>
            </a:xfrm>
            <a:prstGeom prst="rect">
              <a:avLst/>
            </a:prstGeom>
          </p:spPr>
        </p:pic>
        <p:pic>
          <p:nvPicPr>
            <p:cNvPr id="32" name="Picture 31">
              <a:extLst>
                <a:ext uri="{FF2B5EF4-FFF2-40B4-BE49-F238E27FC236}">
                  <a16:creationId xmlns:a16="http://schemas.microsoft.com/office/drawing/2014/main" id="{D8B4C836-68CC-489A-9D4A-72406E4C54CE}"/>
                </a:ext>
              </a:extLst>
            </p:cNvPr>
            <p:cNvPicPr>
              <a:picLocks noChangeAspect="1"/>
            </p:cNvPicPr>
            <p:nvPr/>
          </p:nvPicPr>
          <p:blipFill rotWithShape="1">
            <a:blip r:embed="rId3"/>
            <a:srcRect l="42469" t="8439" r="46828" b="83660"/>
            <a:stretch/>
          </p:blipFill>
          <p:spPr>
            <a:xfrm>
              <a:off x="9773765" y="-10603"/>
              <a:ext cx="1358010" cy="603560"/>
            </a:xfrm>
            <a:prstGeom prst="rect">
              <a:avLst/>
            </a:prstGeom>
          </p:spPr>
        </p:pic>
        <p:pic>
          <p:nvPicPr>
            <p:cNvPr id="33" name="Picture 32">
              <a:extLst>
                <a:ext uri="{FF2B5EF4-FFF2-40B4-BE49-F238E27FC236}">
                  <a16:creationId xmlns:a16="http://schemas.microsoft.com/office/drawing/2014/main" id="{D8B4C836-68CC-489A-9D4A-72406E4C54CE}"/>
                </a:ext>
              </a:extLst>
            </p:cNvPr>
            <p:cNvPicPr>
              <a:picLocks noChangeAspect="1"/>
            </p:cNvPicPr>
            <p:nvPr/>
          </p:nvPicPr>
          <p:blipFill rotWithShape="1">
            <a:blip r:embed="rId3"/>
            <a:srcRect l="42469" t="8439" r="46828" b="83660"/>
            <a:stretch/>
          </p:blipFill>
          <p:spPr>
            <a:xfrm>
              <a:off x="10959634" y="-17580"/>
              <a:ext cx="1372682" cy="603560"/>
            </a:xfrm>
            <a:prstGeom prst="rect">
              <a:avLst/>
            </a:prstGeom>
          </p:spPr>
        </p:pic>
      </p:grpSp>
      <p:sp>
        <p:nvSpPr>
          <p:cNvPr id="35" name="Rectangle 34"/>
          <p:cNvSpPr/>
          <p:nvPr/>
        </p:nvSpPr>
        <p:spPr>
          <a:xfrm>
            <a:off x="9194541" y="4478192"/>
            <a:ext cx="2754447" cy="1723549"/>
          </a:xfrm>
          <a:prstGeom prst="rect">
            <a:avLst/>
          </a:prstGeom>
        </p:spPr>
        <p:txBody>
          <a:bodyPr wrap="square">
            <a:spAutoFit/>
          </a:bodyPr>
          <a:lstStyle/>
          <a:p>
            <a:pPr>
              <a:spcAft>
                <a:spcPts val="600"/>
              </a:spcAft>
            </a:pPr>
            <a:r>
              <a:rPr lang="en-US" sz="1600" i="1" dirty="0">
                <a:ea typeface="Tahoma" panose="020B0604030504040204" pitchFamily="34" charset="0"/>
                <a:cs typeface="Tahoma" panose="020B0604030504040204" pitchFamily="34" charset="0"/>
              </a:rPr>
              <a:t>Aboelkassem et al. 2019:  </a:t>
            </a:r>
          </a:p>
          <a:p>
            <a:pPr>
              <a:spcAft>
                <a:spcPts val="600"/>
              </a:spcAft>
            </a:pPr>
            <a:r>
              <a:rPr lang="en-CA" sz="1600" dirty="0"/>
              <a:t>A New Cardiac Myofilament Model Based on Brownian-Langevin Dynamics. </a:t>
            </a:r>
          </a:p>
          <a:p>
            <a:pPr>
              <a:spcAft>
                <a:spcPts val="600"/>
              </a:spcAft>
            </a:pPr>
            <a:r>
              <a:rPr lang="en-CA" sz="1600" i="1" dirty="0"/>
              <a:t>Pending submission to Biophysical Journal</a:t>
            </a:r>
            <a:r>
              <a:rPr lang="en-US" sz="1600" i="1" dirty="0">
                <a:ea typeface="Tahoma" panose="020B0604030504040204" pitchFamily="34" charset="0"/>
                <a:cs typeface="Tahoma" panose="020B0604030504040204" pitchFamily="34" charset="0"/>
              </a:rPr>
              <a:t> </a:t>
            </a:r>
          </a:p>
        </p:txBody>
      </p:sp>
      <p:sp>
        <p:nvSpPr>
          <p:cNvPr id="36" name="Rectangle 35"/>
          <p:cNvSpPr/>
          <p:nvPr/>
        </p:nvSpPr>
        <p:spPr>
          <a:xfrm>
            <a:off x="147263" y="25755"/>
            <a:ext cx="11801725" cy="738664"/>
          </a:xfrm>
          <a:prstGeom prst="rect">
            <a:avLst/>
          </a:prstGeom>
        </p:spPr>
        <p:txBody>
          <a:bodyPr wrap="square">
            <a:spAutoFit/>
          </a:bodyPr>
          <a:lstStyle/>
          <a:p>
            <a:r>
              <a:rPr lang="en-CA" sz="2200" b="1" dirty="0"/>
              <a:t>Multi-Scale Modeling of Cardiac Muscle </a:t>
            </a:r>
            <a:r>
              <a:rPr lang="en-CA" sz="2000" b="1" dirty="0"/>
              <a:t>(</a:t>
            </a:r>
            <a:r>
              <a:rPr lang="en-US" sz="2000" b="1" dirty="0"/>
              <a:t>U01 HL122199, U01 HL126273, U01 </a:t>
            </a:r>
            <a:r>
              <a:rPr lang="en-US" b="1" dirty="0"/>
              <a:t>HL133360</a:t>
            </a:r>
            <a:r>
              <a:rPr lang="en-US" sz="2000" b="1" dirty="0"/>
              <a:t>)</a:t>
            </a:r>
          </a:p>
          <a:p>
            <a:r>
              <a:rPr lang="en-US" sz="2000" b="1" dirty="0"/>
              <a:t>Yasser </a:t>
            </a:r>
            <a:r>
              <a:rPr lang="en-US" sz="2000" b="1" dirty="0" err="1"/>
              <a:t>Aboelkassem</a:t>
            </a:r>
            <a:r>
              <a:rPr lang="en-US" sz="2000" b="1" dirty="0"/>
              <a:t> and Andrew McCulloch, UC San Diego</a:t>
            </a:r>
          </a:p>
        </p:txBody>
      </p:sp>
      <p:pic>
        <p:nvPicPr>
          <p:cNvPr id="3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30640" y="820958"/>
            <a:ext cx="3216554" cy="35788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696141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789</TotalTime>
  <Words>235</Words>
  <Application>Microsoft Macintosh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Peng, Grace (NIH/NIBIB) [E]</dc:creator>
  <cp:lastModifiedBy>Andrew McCulloch</cp:lastModifiedBy>
  <cp:revision>45</cp:revision>
  <cp:lastPrinted>2019-02-22T23:51:35Z</cp:lastPrinted>
  <dcterms:created xsi:type="dcterms:W3CDTF">2019-02-06T14:40:55Z</dcterms:created>
  <dcterms:modified xsi:type="dcterms:W3CDTF">2019-02-25T22:07:47Z</dcterms:modified>
</cp:coreProperties>
</file>