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0" autoAdjust="0"/>
    <p:restoredTop sz="68587" autoAdjust="0"/>
  </p:normalViewPr>
  <p:slideViewPr>
    <p:cSldViewPr snapToGrid="0">
      <p:cViewPr varScale="1">
        <p:scale>
          <a:sx n="65" d="100"/>
          <a:sy n="65" d="100"/>
        </p:scale>
        <p:origin x="3604" y="64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19AD-E595-4A9E-BADB-164EAD3ADC5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247D-5C86-4B18-8B46-2B5FA6E0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Instructions: 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Submit 3 slides by Tuesday 2/19/19. Example ready by the 2/15/19.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- headline your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theory-driven, mechanistic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mathematical or statistical method and variations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define/explain it enough for a non-scientific person to explain to the general public (2-3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how can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and AI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your project (2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challenges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next steps after your project is done (1 sentence)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the following communities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sentences)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theory behind the math/stats and how it will be used to understand how the brain works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new theory that will integrate within person dynamics with between person dynamics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the math will address methodological challenges (e.g.: crossing scales, sparse data, uncertainty, modularity, spatiotemporal simulation challenges, etc.)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new statistical approaches will provide mechanistic understanding of the system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simulation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math challenges being overcome (e.g. collision dynamics, cloth dynamics, haptics,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Instructions: 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Submit 3 slides by Tuesday 2/19/19. Example ready by the 2/15/19.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- headline your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theory-driven, mechanistic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mathematical or statistical method and variations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define/explain it enough for a non-scientific person to explain to the general public (2-3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how can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and AI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your project (2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challenges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next steps after your project is done (1 sentence)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the following communities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sentences)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theory behind the math/stats and how it will be used to understand how the brain works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new theory that will integrate within person dynamics with between person dynamics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the math will address methodological challenges (e.g.: crossing scales, sparse data, uncertainty, modularity, spatiotemporal simulation challenges, etc.)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new statistical approaches will provide mechanistic understanding of the system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simulation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math challenges being overcome (e.g. collision dynamics, cloth dynamics, haptics,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Instructions: 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Submit 3 slides by Tuesday 2/19/19. Example ready by the 2/15/19.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- headline your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theory-driven, mechanistic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mathematical or statistical method and variations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define/explain it enough for a non-scientific person to explain to the general public (2-3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how can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and AI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your project (2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challenges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next steps after your project is done (1 sentence)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the following communities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sentences)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theory behind the math/stats and how it will be used to understand how the brain works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new theory that will integrate within person dynamics with between person dynamics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the math will address methodological challenges (e.g.: crossing scales, sparse data, uncertainty, modularity, spatiotemporal simulation challenges, etc.)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new statistical approaches will provide mechanistic understanding of the system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simulation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math challenges being overcome (e.g. collision dynamics, cloth dynamics, haptics,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3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E67717-1496-4177-8D92-7C8E2D43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4447B-AE9B-46D7-B7EC-5E4BD78B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B040B6-3A84-4205-9B41-82F13DC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AB7890-0B25-4709-8D8B-7230D48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F963BC-921C-4FE1-852B-80317407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A89B9E2-3767-4ABA-96B6-057440306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9" t="70782" r="40981"/>
          <a:stretch/>
        </p:blipFill>
        <p:spPr>
          <a:xfrm>
            <a:off x="231423" y="120474"/>
            <a:ext cx="3084690" cy="2003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DD0C1AA-18F7-4B6D-948D-9BBA3D86C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3764843" y="640644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140BB4-AAAC-49DA-A944-72CEDA75F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492043" y="640644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FD526E7-D5E9-4584-A70B-CA576096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796843" y="640644"/>
            <a:ext cx="1219201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B82D969-B668-45A6-B5A4-598D2ED1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7281332" y="640644"/>
            <a:ext cx="1219201" cy="54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4B52DCA-4E23-4339-B6B5-0A8DCCD1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8500533" y="640644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6CE021F-922F-413E-9275-C5C5A26D6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10120490" y="640644"/>
            <a:ext cx="1219201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767E65-26BB-44E4-B505-FD5FF951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A2B483-7C58-4A56-A06A-901FF130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7F5879-E68E-4C30-8EB5-0D8E925B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3E4EAA-8018-4EA9-BEB5-7AA707E6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98F626-D5AA-4BFD-8CAA-8D7EB7E7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A5269C6-82F5-43DB-A279-C6776671E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42516D-1187-4E87-BCCF-2135E13A9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FF842-EE17-4E32-8BC0-49E4F6F2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825791-924E-484D-BF3B-970DC186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61907A-C84D-4E51-8727-0E26CF6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FB6A7E-337E-4A5F-BC16-9693585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08B992-9332-4A7A-BDAA-2007297D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B6C89D-FEF8-4AAE-A0BE-8E2ACD4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26291B-3AA0-4B23-8B81-21BA0A3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46E438-9102-42BC-BB2A-316343A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2AF28-B45F-47E9-8DA3-EE34F7E8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8CB2D7-0796-4A54-9643-5E20C181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EA771C-91D6-4262-B7AA-DB5481B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8517C1-21C2-464B-8BDD-53B58F54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B2D988-D3B3-4C45-80DE-AD49AAE9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48E9BF-2CFA-4942-9E60-7600510F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38DC7B-F726-45E8-B556-A59C74E9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86D837-1A2C-477B-8A35-16D0B6864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E2C762-2EF9-4381-844A-B061A5B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512821-CF68-4735-8EE5-D711D9C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5D2B63-FB4D-4E4B-A6B2-DDDD009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B0D36-A41F-46CA-A04C-44A0EA69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A6D811-70B5-4E8C-8BEA-D717A7F2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5499A0-3A54-4D66-A6F2-C176FAE6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26DBCC9-F5E2-4467-85C1-B2B0FE6A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CA990A3-928C-4C2C-A5BD-D061C535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BD6B405-E672-484D-AD34-1155CFA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0492C4-DF97-4990-8C3C-96FC4EA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5955FF-3F64-47A3-A9F0-EFFACD9A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DD0CEC-CB3C-4481-865D-1E0F4AD1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E6A0C66-FB7C-4FE0-956C-EB5ABC43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4DBC70-FABD-434B-8C13-44FB078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142861-B31C-414D-B618-A5D1BB8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E9C44DA-8976-41AF-86E2-D8A7C712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0C0EB54-F514-4055-860A-940C9B47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1BF97B-71E2-45D5-A581-43A6DC9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99521-45E5-4D3A-89D1-CDFFC4A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4B8FB-F03C-472E-8565-01AF6486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FA92F0-B5E3-4503-9912-28F09816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F92D92-9109-45AD-A53E-A89F2E75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607DA3-F2E0-46E8-BCF0-82E7DBC3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201A6-7FE1-4C38-ADC3-19F7D4D5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59DC5-85DA-47FD-8B9C-C609F37D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ADC986-1787-448B-A48C-5E62ED21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AD0B9D2-1E95-4A27-93D7-C96B99E4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FD146D-FD61-48E8-9007-422088CB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0BA4FD-7853-4957-B967-10E7BBF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62EC38-8859-4802-BDEF-67AC724A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6BB593-AD17-4F89-9EC2-8BCDD670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236CA9-F31E-416C-9514-EDE35F3E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D1F35B-4B18-44E0-ACEC-7F38C43D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29A7-C6A7-4516-A0B8-880E757F7B9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081CE3-17E5-4DA4-A9AD-EA6967A2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DE6DBE-007D-4B21-A0C6-284BC388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7D79D5-4CE2-47B6-836E-C505384A5CE4}"/>
              </a:ext>
            </a:extLst>
          </p:cNvPr>
          <p:cNvSpPr txBox="1"/>
          <p:nvPr/>
        </p:nvSpPr>
        <p:spPr>
          <a:xfrm>
            <a:off x="0" y="712101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1. The health behavior problems we trying to solve?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Smoking </a:t>
            </a:r>
            <a:r>
              <a:rPr lang="en-US" sz="2000" b="1" dirty="0">
                <a:sym typeface="Wingdings" panose="05000000000000000000" pitchFamily="2" charset="2"/>
              </a:rPr>
              <a:t> The l</a:t>
            </a:r>
            <a:r>
              <a:rPr lang="en-US" sz="2000" b="1" dirty="0"/>
              <a:t>eading preventable cause of death &amp; disability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90% + of quit attempts are unsuccessful (Fiore, 2008)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Self-regulatory activities can improve the ability to resist temptations and build self-regulatory skills                                        (e.g., </a:t>
            </a:r>
            <a:r>
              <a:rPr lang="en-US" sz="2000" b="1" dirty="0" err="1"/>
              <a:t>Elwafi</a:t>
            </a:r>
            <a:r>
              <a:rPr lang="en-US" sz="2000" b="1" dirty="0"/>
              <a:t> et al., 2013; Goldberg et al., 2014)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Poor engagement </a:t>
            </a:r>
            <a:r>
              <a:rPr lang="en-US" sz="2000" b="1" dirty="0" smtClean="0"/>
              <a:t>in self-regulatory activities represents </a:t>
            </a:r>
            <a:r>
              <a:rPr lang="en-US" sz="2000" b="1" dirty="0"/>
              <a:t>a major barrier (Cavanagh et al.,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Our goal: develop a Just-In-Time Adaptive Intervention (JITAI) to enhance real-time, real-world engagement in evidence-based self-regulatory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JITAI -&gt; an intervention design that adapts over time to an individual’s changing status </a:t>
            </a:r>
          </a:p>
          <a:p>
            <a:endParaRPr lang="en-US" sz="2000" b="1" dirty="0"/>
          </a:p>
          <a:p>
            <a:r>
              <a:rPr lang="en-US" sz="2000" b="1" u="sng" dirty="0"/>
              <a:t>2. Theoretical framework: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Vulnerability: transient tendency to                                                                                                                                                                    experience adverse health outcomes or to                                                                                                                                                                        engage in maladaptive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Receptivity:  transient willingness and ability to                                                                                                                                                                                            process, and use a specific intervention.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Latent states, constantly changing based on the                                                                                                                      constellation and temporal dynamics of                                                                                                                                                     emotions, context, and other factors.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734DF8-83C6-47FE-B4C5-05577529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80" t="70782" r="40981" b="6720"/>
          <a:stretch/>
        </p:blipFill>
        <p:spPr>
          <a:xfrm>
            <a:off x="9260114" y="5315051"/>
            <a:ext cx="2931886" cy="1542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0157" y="-4"/>
            <a:ext cx="1219201" cy="54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823FB5-D3C0-4506-91E8-8CC5C8B88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1239358" y="-1"/>
            <a:ext cx="1219201" cy="54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F455D8-BD91-41CB-BD52-58DEC78E9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458559" y="-2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EA66F87-12BC-41AB-A68B-64B6B4F6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3677760" y="-3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4896961" y="-4846"/>
            <a:ext cx="1219201" cy="541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9B81F7-3220-4822-93BA-9AB368C34FBD}"/>
              </a:ext>
            </a:extLst>
          </p:cNvPr>
          <p:cNvSpPr txBox="1"/>
          <p:nvPr/>
        </p:nvSpPr>
        <p:spPr>
          <a:xfrm>
            <a:off x="184375" y="-72467"/>
            <a:ext cx="56164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Novel use of </a:t>
            </a:r>
            <a:r>
              <a:rPr lang="en-US" sz="1900" b="1" dirty="0" err="1"/>
              <a:t>mHealth</a:t>
            </a:r>
            <a:r>
              <a:rPr lang="en-US" sz="1900" b="1" dirty="0"/>
              <a:t> data to identify states of vulnerability and receptivity to JITAIs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5498B5-74FA-4354-A9FA-523536215906}"/>
              </a:ext>
            </a:extLst>
          </p:cNvPr>
          <p:cNvSpPr txBox="1"/>
          <p:nvPr/>
        </p:nvSpPr>
        <p:spPr>
          <a:xfrm>
            <a:off x="9260114" y="5455583"/>
            <a:ext cx="32066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PIs: Nahum-Shani &amp; Wetter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Modeling: </a:t>
            </a:r>
          </a:p>
          <a:p>
            <a:r>
              <a:rPr lang="en-US" sz="1900" dirty="0" err="1">
                <a:solidFill>
                  <a:schemeClr val="bg1"/>
                </a:solidFill>
              </a:rPr>
              <a:t>Rehg</a:t>
            </a:r>
            <a:r>
              <a:rPr lang="en-US" sz="1900" dirty="0">
                <a:solidFill>
                  <a:schemeClr val="bg1"/>
                </a:solidFill>
              </a:rPr>
              <a:t>, Moreno, Wu, Yap, Lam</a:t>
            </a:r>
          </a:p>
          <a:p>
            <a:r>
              <a:rPr lang="en-US" sz="1900" dirty="0">
                <a:solidFill>
                  <a:schemeClr val="bg1"/>
                </a:solidFill>
              </a:rPr>
              <a:t>U01CA229437 NIH/NIC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610" y="4339821"/>
            <a:ext cx="3292125" cy="23776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82810" y="385683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Nahum-Shani, </a:t>
            </a:r>
            <a:r>
              <a:rPr lang="en-US" sz="1600" b="1" dirty="0" err="1">
                <a:latin typeface="+mj-lt"/>
              </a:rPr>
              <a:t>Hekler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Spruijt</a:t>
            </a:r>
            <a:r>
              <a:rPr lang="en-US" sz="1600" b="1" dirty="0">
                <a:latin typeface="+mj-lt"/>
              </a:rPr>
              <a:t>-Metz (2015)</a:t>
            </a:r>
          </a:p>
        </p:txBody>
      </p:sp>
    </p:spTree>
    <p:extLst>
      <p:ext uri="{BB962C8B-B14F-4D97-AF65-F5344CB8AC3E}">
        <p14:creationId xmlns:p14="http://schemas.microsoft.com/office/powerpoint/2010/main" val="87874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7D79D5-4CE2-47B6-836E-C505384A5CE4}"/>
              </a:ext>
            </a:extLst>
          </p:cNvPr>
          <p:cNvSpPr txBox="1"/>
          <p:nvPr/>
        </p:nvSpPr>
        <p:spPr>
          <a:xfrm>
            <a:off x="0" y="712101"/>
            <a:ext cx="574333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3. Data collection design: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Analyze data </a:t>
            </a:r>
            <a:r>
              <a:rPr lang="en-US" sz="2000" b="1" dirty="0" smtClean="0"/>
              <a:t>from </a:t>
            </a:r>
            <a:r>
              <a:rPr lang="en-US" sz="2000" b="1" dirty="0"/>
              <a:t>5 studies of ~1,500 smokers attempting to quit: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Macro time scales, include: demographics, SES, mental health, impulsivity, self-efficacy, motivation, </a:t>
            </a:r>
            <a:r>
              <a:rPr lang="en-US" sz="2000" b="1" dirty="0" err="1"/>
              <a:t>stroop</a:t>
            </a:r>
            <a:r>
              <a:rPr lang="en-US" sz="2000" b="1" dirty="0"/>
              <a:t> task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Micro time scales, include: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 err="1"/>
              <a:t>AutoSense</a:t>
            </a:r>
            <a:r>
              <a:rPr lang="en-US" sz="2000" b="1" dirty="0"/>
              <a:t> sensor suite: Smoking, Self-Regulatory Capacity (heart rate variability)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/>
              <a:t>EMA: emotions, urge, self-efficacy, engagement in self-regulatory activities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/>
              <a:t>GPS/GIS: location: home, work, tobacco outlet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734DF8-83C6-47FE-B4C5-05577529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80" t="70782" r="40981" b="6720"/>
          <a:stretch/>
        </p:blipFill>
        <p:spPr>
          <a:xfrm>
            <a:off x="9260114" y="5315051"/>
            <a:ext cx="2931886" cy="1542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0157" y="-4"/>
            <a:ext cx="1219201" cy="54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823FB5-D3C0-4506-91E8-8CC5C8B88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1239358" y="-1"/>
            <a:ext cx="1219201" cy="54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F455D8-BD91-41CB-BD52-58DEC78E9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458559" y="-2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EA66F87-12BC-41AB-A68B-64B6B4F6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3677760" y="-3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4896961" y="-4846"/>
            <a:ext cx="1219201" cy="541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9B81F7-3220-4822-93BA-9AB368C34FBD}"/>
              </a:ext>
            </a:extLst>
          </p:cNvPr>
          <p:cNvSpPr txBox="1"/>
          <p:nvPr/>
        </p:nvSpPr>
        <p:spPr>
          <a:xfrm>
            <a:off x="184375" y="-72467"/>
            <a:ext cx="56164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Novel use of </a:t>
            </a:r>
            <a:r>
              <a:rPr lang="en-US" sz="1900" b="1" dirty="0" err="1"/>
              <a:t>mHealth</a:t>
            </a:r>
            <a:r>
              <a:rPr lang="en-US" sz="1900" b="1" dirty="0"/>
              <a:t> data to identify states of vulnerability and receptivity to JITAIs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804" y="1209465"/>
            <a:ext cx="6049503" cy="55080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6E67861-6356-9D4E-ACE6-1AA5E461485F}"/>
              </a:ext>
            </a:extLst>
          </p:cNvPr>
          <p:cNvSpPr txBox="1"/>
          <p:nvPr/>
        </p:nvSpPr>
        <p:spPr>
          <a:xfrm>
            <a:off x="9260114" y="5455583"/>
            <a:ext cx="32066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PIs: Nahum-Shani &amp; Wetter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Modeling: </a:t>
            </a:r>
          </a:p>
          <a:p>
            <a:r>
              <a:rPr lang="en-US" sz="1900" dirty="0" err="1">
                <a:solidFill>
                  <a:schemeClr val="bg1"/>
                </a:solidFill>
              </a:rPr>
              <a:t>Rehg</a:t>
            </a:r>
            <a:r>
              <a:rPr lang="en-US" sz="1900" dirty="0">
                <a:solidFill>
                  <a:schemeClr val="bg1"/>
                </a:solidFill>
              </a:rPr>
              <a:t>, Moreno, Wu, Yap, Lam</a:t>
            </a:r>
          </a:p>
          <a:p>
            <a:r>
              <a:rPr lang="en-US" sz="1900" dirty="0">
                <a:solidFill>
                  <a:schemeClr val="bg1"/>
                </a:solidFill>
              </a:rPr>
              <a:t>U01CA229437 NIH/NIC</a:t>
            </a:r>
          </a:p>
        </p:txBody>
      </p:sp>
    </p:spTree>
    <p:extLst>
      <p:ext uri="{BB962C8B-B14F-4D97-AF65-F5344CB8AC3E}">
        <p14:creationId xmlns:p14="http://schemas.microsoft.com/office/powerpoint/2010/main" val="143483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7D79D5-4CE2-47B6-836E-C505384A5CE4}"/>
              </a:ext>
            </a:extLst>
          </p:cNvPr>
          <p:cNvSpPr txBox="1"/>
          <p:nvPr/>
        </p:nvSpPr>
        <p:spPr>
          <a:xfrm>
            <a:off x="0" y="712101"/>
            <a:ext cx="11849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 </a:t>
            </a:r>
            <a:r>
              <a:rPr lang="en-US" sz="2000" b="1" u="sng" dirty="0"/>
              <a:t>Modeling Framework (Jim </a:t>
            </a:r>
            <a:r>
              <a:rPr lang="en-US" sz="2000" b="1" u="sng" dirty="0" err="1"/>
              <a:t>Rehg</a:t>
            </a:r>
            <a:r>
              <a:rPr lang="en-US" sz="2000" b="1" u="sng" dirty="0"/>
              <a:t> and Alexander Moreno: Georgia Tech)</a:t>
            </a:r>
            <a:r>
              <a:rPr lang="en-US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Machine learning (for pattern mining) and probabilistic latent variable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Investigate how the temporal dynamics and interactions of emotion, self-regulatory capacity (SRC), context, and other factors can be used to measure states of vulnerability and receptivity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Joint modeling of EMA, location, sensor, and time-to-event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All a function of two underlying latent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5.</a:t>
            </a:r>
            <a:r>
              <a:rPr lang="en-US" sz="2000" b="1" u="sng" dirty="0"/>
              <a:t> Challenges</a:t>
            </a:r>
            <a:r>
              <a:rPr lang="en-US" sz="2000" b="1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Influence of </a:t>
            </a:r>
            <a:r>
              <a:rPr lang="en-US" sz="2000" b="1" dirty="0" smtClean="0"/>
              <a:t>an old </a:t>
            </a:r>
            <a:r>
              <a:rPr lang="en-US" sz="2000" b="1" dirty="0"/>
              <a:t>EMA decays at an exponential rate: state inference dominated by sensor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How do we handle new types of missing data introduced by EMA and sensor-based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How to do hypothesis testing in this setting</a:t>
            </a:r>
          </a:p>
          <a:p>
            <a:endParaRPr lang="en-US" sz="2000" b="1" dirty="0"/>
          </a:p>
          <a:p>
            <a:r>
              <a:rPr lang="en-US" sz="2000" b="1" dirty="0"/>
              <a:t>6. </a:t>
            </a:r>
            <a:r>
              <a:rPr lang="en-US" sz="2000" b="1" u="sng" dirty="0"/>
              <a:t>How will this change current practice</a:t>
            </a:r>
            <a:r>
              <a:rPr lang="en-US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Compared to black box models (e.g., neural networks and deep learning), latent variable models provide interpretability by explicitly representing core theoretical constructs and their relationship to                                                                                                       intensive longitudinal measurements.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Latent variable models represent a bridge between black-box machine learning                                                                               analytics and behavioral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734DF8-83C6-47FE-B4C5-05577529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80" t="70782" r="40981" b="6720"/>
          <a:stretch/>
        </p:blipFill>
        <p:spPr>
          <a:xfrm>
            <a:off x="9260114" y="5315051"/>
            <a:ext cx="2931886" cy="1542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0157" y="-4"/>
            <a:ext cx="1219201" cy="54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823FB5-D3C0-4506-91E8-8CC5C8B88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1239358" y="-1"/>
            <a:ext cx="1219201" cy="54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F455D8-BD91-41CB-BD52-58DEC78E9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458559" y="-2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EA66F87-12BC-41AB-A68B-64B6B4F6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3677760" y="-3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4896961" y="-4846"/>
            <a:ext cx="1219201" cy="541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9B81F7-3220-4822-93BA-9AB368C34FBD}"/>
              </a:ext>
            </a:extLst>
          </p:cNvPr>
          <p:cNvSpPr txBox="1"/>
          <p:nvPr/>
        </p:nvSpPr>
        <p:spPr>
          <a:xfrm>
            <a:off x="184375" y="-72467"/>
            <a:ext cx="56164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Novel use of </a:t>
            </a:r>
            <a:r>
              <a:rPr lang="en-US" sz="1900" b="1" dirty="0" err="1"/>
              <a:t>mHealth</a:t>
            </a:r>
            <a:r>
              <a:rPr lang="en-US" sz="1900" b="1" dirty="0"/>
              <a:t> data to identify states of vulnerability and receptivity to JITAIs</a:t>
            </a: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="" xmlns:a16="http://schemas.microsoft.com/office/drawing/2014/main" id="{2CE87591-8D59-3545-8583-8D41DE385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39" y="1731527"/>
            <a:ext cx="3169121" cy="178842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820502F-37DC-6249-B965-30709DFCB2D9}"/>
              </a:ext>
            </a:extLst>
          </p:cNvPr>
          <p:cNvSpPr txBox="1"/>
          <p:nvPr/>
        </p:nvSpPr>
        <p:spPr>
          <a:xfrm>
            <a:off x="9260114" y="5455583"/>
            <a:ext cx="32066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PIs: Nahum-Shani &amp; Wetter </a:t>
            </a:r>
          </a:p>
          <a:p>
            <a:r>
              <a:rPr lang="en-US" sz="1900" dirty="0">
                <a:solidFill>
                  <a:schemeClr val="bg1"/>
                </a:solidFill>
              </a:rPr>
              <a:t>Modeling: </a:t>
            </a:r>
          </a:p>
          <a:p>
            <a:r>
              <a:rPr lang="en-US" sz="1900" dirty="0" err="1">
                <a:solidFill>
                  <a:schemeClr val="bg1"/>
                </a:solidFill>
              </a:rPr>
              <a:t>Rehg</a:t>
            </a:r>
            <a:r>
              <a:rPr lang="en-US" sz="1900" dirty="0">
                <a:solidFill>
                  <a:schemeClr val="bg1"/>
                </a:solidFill>
              </a:rPr>
              <a:t>, Moreno, Wu, Yap, Lam</a:t>
            </a:r>
          </a:p>
          <a:p>
            <a:r>
              <a:rPr lang="en-US" sz="1900" dirty="0">
                <a:solidFill>
                  <a:schemeClr val="bg1"/>
                </a:solidFill>
              </a:rPr>
              <a:t>U01CA229437 NIH/NIC</a:t>
            </a:r>
          </a:p>
        </p:txBody>
      </p:sp>
    </p:spTree>
    <p:extLst>
      <p:ext uri="{BB962C8B-B14F-4D97-AF65-F5344CB8AC3E}">
        <p14:creationId xmlns:p14="http://schemas.microsoft.com/office/powerpoint/2010/main" val="189149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815</Words>
  <Application>Microsoft Office PowerPoint</Application>
  <PresentationFormat>Widescreen</PresentationFormat>
  <Paragraphs>116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Grace (NIH/NIBIB) [E]</dc:creator>
  <cp:lastModifiedBy>Inbal</cp:lastModifiedBy>
  <cp:revision>88</cp:revision>
  <dcterms:created xsi:type="dcterms:W3CDTF">2019-02-06T14:40:55Z</dcterms:created>
  <dcterms:modified xsi:type="dcterms:W3CDTF">2019-02-19T00:39:05Z</dcterms:modified>
</cp:coreProperties>
</file>