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Playfair Display"/>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D93F8AF-2459-4904-90D4-9C3071A54853}">
  <a:tblStyle styleId="{ED93F8AF-2459-4904-90D4-9C3071A5485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PlayfairDisplay-bold.fntdata"/><Relationship Id="rId41" Type="http://schemas.openxmlformats.org/officeDocument/2006/relationships/font" Target="fonts/PlayfairDisplay-regular.fntdata"/><Relationship Id="rId22" Type="http://schemas.openxmlformats.org/officeDocument/2006/relationships/slide" Target="slides/slide16.xml"/><Relationship Id="rId44" Type="http://schemas.openxmlformats.org/officeDocument/2006/relationships/font" Target="fonts/PlayfairDisplay-boldItalic.fntdata"/><Relationship Id="rId21" Type="http://schemas.openxmlformats.org/officeDocument/2006/relationships/slide" Target="slides/slide15.xml"/><Relationship Id="rId43" Type="http://schemas.openxmlformats.org/officeDocument/2006/relationships/font" Target="fonts/PlayfairDisplay-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6417229eaa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6417229eaa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6417229eaa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6417229eaa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417229eaa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417229eaa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6417229eaa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417229eaa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6417229ea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6417229ea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6417229ea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6417229ea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6417229eaa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6417229eaa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6417229eaa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417229eaa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417229eaa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6417229eaa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417229eaa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6417229eaa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6417229e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6417229e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6417229eaa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6417229eaa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6417229ea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6417229ea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6417229eaa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6417229eaa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417229eaa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417229eaa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The (cumulative) distribution of the true rank of the single prescribed drug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6417229eaa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6417229eaa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6417229eaa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6417229eaa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6417229eaa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6417229eaa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6417229eaa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6417229eaa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6417229eaa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417229eaa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from cBioPortal talk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6417229eaa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6417229eaa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6417229ea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6417229ea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6417229eaa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6417229eaa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6417229eaa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6417229eaa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6417229eaa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6417229eaa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6417229eaa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6417229eaa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6417229eaa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6417229eaa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6417229eaa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6417229eaa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6417229ea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417229ea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caveat: nice looking but nice only if the response is actually a learnable function of the features. Hard to know…</a:t>
            </a:r>
            <a:endParaRPr/>
          </a:p>
          <a:p>
            <a:pPr indent="0" lvl="0" marL="0" rtl="0" algn="l">
              <a:spcBef>
                <a:spcPts val="0"/>
              </a:spcBef>
              <a:spcAft>
                <a:spcPts val="0"/>
              </a:spcAft>
              <a:buNone/>
            </a:pPr>
            <a:r>
              <a:rPr lang="en"/>
              <a:t>Split into two slides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6417229eaa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6417229eaa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caveat: nice looking but nice only if the response is actually a learnable function of the features. Hard to know…</a:t>
            </a:r>
            <a:endParaRPr/>
          </a:p>
          <a:p>
            <a:pPr indent="0" lvl="0" marL="0" rtl="0" algn="l">
              <a:spcBef>
                <a:spcPts val="0"/>
              </a:spcBef>
              <a:spcAft>
                <a:spcPts val="0"/>
              </a:spcAft>
              <a:buNone/>
            </a:pPr>
            <a:r>
              <a:rPr lang="en"/>
              <a:t>Split into two slides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6417229ea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6417229ea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Argue for manual, not data driven.</a:t>
            </a:r>
            <a:endParaRPr/>
          </a:p>
          <a:p>
            <a:pPr indent="0" lvl="0" marL="0" rtl="0" algn="l">
              <a:spcBef>
                <a:spcPts val="0"/>
              </a:spcBef>
              <a:spcAft>
                <a:spcPts val="0"/>
              </a:spcAft>
              <a:buNone/>
            </a:pPr>
            <a:r>
              <a:rPr lang="en"/>
              <a:t>High chance for spurious correlations.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6417229ea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6417229ea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Demonstrations of utility of prior knowledge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417229ea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6417229ea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20.png"/><Relationship Id="rId5"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9944" l="0" r="0" t="2588"/>
          <a:stretch/>
        </p:blipFill>
        <p:spPr>
          <a:xfrm>
            <a:off x="1619250" y="0"/>
            <a:ext cx="5880800" cy="5143499"/>
          </a:xfrm>
          <a:prstGeom prst="rect">
            <a:avLst/>
          </a:prstGeom>
          <a:noFill/>
          <a:ln>
            <a:noFill/>
          </a:ln>
        </p:spPr>
      </p:pic>
      <p:sp>
        <p:nvSpPr>
          <p:cNvPr id="55" name="Google Shape;55;p13"/>
          <p:cNvSpPr txBox="1"/>
          <p:nvPr>
            <p:ph type="ctrTitle"/>
          </p:nvPr>
        </p:nvSpPr>
        <p:spPr>
          <a:xfrm>
            <a:off x="1749775" y="1076675"/>
            <a:ext cx="5658600" cy="805800"/>
          </a:xfrm>
          <a:prstGeom prst="rect">
            <a:avLst/>
          </a:prstGeom>
          <a:solidFill>
            <a:srgbClr val="F3F3F3"/>
          </a:solidFill>
        </p:spPr>
        <p:txBody>
          <a:bodyPr anchorCtr="0" anchor="b" bIns="91425" lIns="91425" spcFirstLastPara="1" rIns="91425" wrap="square" tIns="91425">
            <a:noAutofit/>
          </a:bodyPr>
          <a:lstStyle/>
          <a:p>
            <a:pPr indent="0" lvl="0" marL="0" rtl="0" algn="ctr">
              <a:spcBef>
                <a:spcPts val="0"/>
              </a:spcBef>
              <a:spcAft>
                <a:spcPts val="0"/>
              </a:spcAft>
              <a:buNone/>
            </a:pPr>
            <a:r>
              <a:rPr lang="en" sz="2400"/>
              <a:t>Dr.S</a:t>
            </a:r>
            <a:endParaRPr sz="2400"/>
          </a:p>
          <a:p>
            <a:pPr indent="0" lvl="0" marL="0" rtl="0" algn="ctr">
              <a:spcBef>
                <a:spcPts val="0"/>
              </a:spcBef>
              <a:spcAft>
                <a:spcPts val="0"/>
              </a:spcAft>
              <a:buNone/>
            </a:pPr>
            <a:r>
              <a:rPr lang="en" sz="2200"/>
              <a:t>Drug recommendation system (for cell lines)</a:t>
            </a:r>
            <a:endParaRPr sz="2200"/>
          </a:p>
        </p:txBody>
      </p:sp>
      <p:sp>
        <p:nvSpPr>
          <p:cNvPr id="56" name="Google Shape;56;p13"/>
          <p:cNvSpPr txBox="1"/>
          <p:nvPr>
            <p:ph idx="1" type="subTitle"/>
          </p:nvPr>
        </p:nvSpPr>
        <p:spPr>
          <a:xfrm>
            <a:off x="2556925" y="3443725"/>
            <a:ext cx="4035600" cy="1544400"/>
          </a:xfrm>
          <a:prstGeom prst="rect">
            <a:avLst/>
          </a:prstGeom>
          <a:solidFill>
            <a:srgbClr val="D9D9D9"/>
          </a:solidFill>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0000"/>
                </a:solidFill>
              </a:rPr>
              <a:t>David Craft, Ph.D.</a:t>
            </a:r>
            <a:endParaRPr sz="1800">
              <a:solidFill>
                <a:srgbClr val="000000"/>
              </a:solidFill>
            </a:endParaRPr>
          </a:p>
          <a:p>
            <a:pPr indent="0" lvl="0" marL="0" rtl="0" algn="ctr">
              <a:spcBef>
                <a:spcPts val="0"/>
              </a:spcBef>
              <a:spcAft>
                <a:spcPts val="0"/>
              </a:spcAft>
              <a:buNone/>
            </a:pPr>
            <a:r>
              <a:rPr lang="en" sz="1800">
                <a:solidFill>
                  <a:srgbClr val="000000"/>
                </a:solidFill>
              </a:rPr>
              <a:t>Massachusetts General Hospital</a:t>
            </a:r>
            <a:endParaRPr sz="1800">
              <a:solidFill>
                <a:srgbClr val="000000"/>
              </a:solidFill>
            </a:endParaRPr>
          </a:p>
          <a:p>
            <a:pPr indent="0" lvl="0" marL="0" rtl="0" algn="ctr">
              <a:spcBef>
                <a:spcPts val="0"/>
              </a:spcBef>
              <a:spcAft>
                <a:spcPts val="0"/>
              </a:spcAft>
              <a:buNone/>
            </a:pPr>
            <a:r>
              <a:t/>
            </a:r>
            <a:endParaRPr sz="1800">
              <a:solidFill>
                <a:srgbClr val="000000"/>
              </a:solidFill>
            </a:endParaRPr>
          </a:p>
          <a:p>
            <a:pPr indent="0" lvl="0" marL="0" rtl="0" algn="ctr">
              <a:spcBef>
                <a:spcPts val="0"/>
              </a:spcBef>
              <a:spcAft>
                <a:spcPts val="0"/>
              </a:spcAft>
              <a:buNone/>
            </a:pPr>
            <a:r>
              <a:rPr lang="en" sz="1800">
                <a:solidFill>
                  <a:srgbClr val="000000"/>
                </a:solidFill>
              </a:rPr>
              <a:t>Oct 25, 2019 ML-MSM </a:t>
            </a:r>
            <a:endParaRPr sz="1800">
              <a:solidFill>
                <a:srgbClr val="000000"/>
              </a:solidFill>
            </a:endParaRPr>
          </a:p>
          <a:p>
            <a:pPr indent="0" lvl="0" marL="0" rtl="0" algn="ctr">
              <a:spcBef>
                <a:spcPts val="0"/>
              </a:spcBef>
              <a:spcAft>
                <a:spcPts val="0"/>
              </a:spcAft>
              <a:buNone/>
            </a:pPr>
            <a:r>
              <a:rPr lang="en" sz="1800">
                <a:solidFill>
                  <a:srgbClr val="000000"/>
                </a:solidFill>
              </a:rPr>
              <a:t>NIH, Bethesda MD</a:t>
            </a:r>
            <a:endParaRPr sz="18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2"/>
          <p:cNvSpPr txBox="1"/>
          <p:nvPr>
            <p:ph type="title"/>
          </p:nvPr>
        </p:nvSpPr>
        <p:spPr>
          <a:xfrm>
            <a:off x="235500" y="216425"/>
            <a:ext cx="4527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“Radiation” Gene List</a:t>
            </a:r>
            <a:endParaRPr/>
          </a:p>
        </p:txBody>
      </p:sp>
      <p:pic>
        <p:nvPicPr>
          <p:cNvPr id="150" name="Google Shape;150;p22"/>
          <p:cNvPicPr preferRelativeResize="0"/>
          <p:nvPr/>
        </p:nvPicPr>
        <p:blipFill>
          <a:blip r:embed="rId3">
            <a:alphaModFix/>
          </a:blip>
          <a:stretch>
            <a:fillRect/>
          </a:stretch>
        </p:blipFill>
        <p:spPr>
          <a:xfrm>
            <a:off x="1446125" y="911575"/>
            <a:ext cx="888700" cy="409200"/>
          </a:xfrm>
          <a:prstGeom prst="rect">
            <a:avLst/>
          </a:prstGeom>
          <a:noFill/>
          <a:ln>
            <a:noFill/>
          </a:ln>
        </p:spPr>
      </p:pic>
      <p:sp>
        <p:nvSpPr>
          <p:cNvPr id="151" name="Google Shape;151;p22"/>
          <p:cNvSpPr/>
          <p:nvPr/>
        </p:nvSpPr>
        <p:spPr>
          <a:xfrm rot="-4796020">
            <a:off x="1409681" y="396391"/>
            <a:ext cx="261059" cy="1446376"/>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22"/>
          <p:cNvPicPr preferRelativeResize="0"/>
          <p:nvPr/>
        </p:nvPicPr>
        <p:blipFill>
          <a:blip r:embed="rId4">
            <a:alphaModFix/>
          </a:blip>
          <a:stretch>
            <a:fillRect/>
          </a:stretch>
        </p:blipFill>
        <p:spPr>
          <a:xfrm>
            <a:off x="5600700" y="152400"/>
            <a:ext cx="2894769" cy="4838701"/>
          </a:xfrm>
          <a:prstGeom prst="rect">
            <a:avLst/>
          </a:prstGeom>
          <a:noFill/>
          <a:ln>
            <a:noFill/>
          </a:ln>
        </p:spPr>
      </p:pic>
      <p:cxnSp>
        <p:nvCxnSpPr>
          <p:cNvPr id="153" name="Google Shape;153;p22"/>
          <p:cNvCxnSpPr/>
          <p:nvPr/>
        </p:nvCxnSpPr>
        <p:spPr>
          <a:xfrm>
            <a:off x="4610100" y="502775"/>
            <a:ext cx="670200" cy="0"/>
          </a:xfrm>
          <a:prstGeom prst="straightConnector1">
            <a:avLst/>
          </a:prstGeom>
          <a:noFill/>
          <a:ln cap="flat" cmpd="sng" w="9525">
            <a:solidFill>
              <a:schemeClr val="dk2"/>
            </a:solidFill>
            <a:prstDash val="solid"/>
            <a:round/>
            <a:headEnd len="med" w="med" type="none"/>
            <a:tailEnd len="med" w="med" type="triangle"/>
          </a:ln>
        </p:spPr>
      </p:cxnSp>
      <p:pic>
        <p:nvPicPr>
          <p:cNvPr id="154" name="Google Shape;154;p22"/>
          <p:cNvPicPr preferRelativeResize="0"/>
          <p:nvPr/>
        </p:nvPicPr>
        <p:blipFill rotWithShape="1">
          <a:blip r:embed="rId5">
            <a:alphaModFix/>
          </a:blip>
          <a:srcRect b="0" l="0" r="60116" t="0"/>
          <a:stretch/>
        </p:blipFill>
        <p:spPr>
          <a:xfrm>
            <a:off x="106678" y="1447800"/>
            <a:ext cx="4911226" cy="152400"/>
          </a:xfrm>
          <a:prstGeom prst="rect">
            <a:avLst/>
          </a:prstGeom>
          <a:noFill/>
          <a:ln>
            <a:noFill/>
          </a:ln>
        </p:spPr>
      </p:pic>
      <p:pic>
        <p:nvPicPr>
          <p:cNvPr id="155" name="Google Shape;155;p22"/>
          <p:cNvPicPr preferRelativeResize="0"/>
          <p:nvPr/>
        </p:nvPicPr>
        <p:blipFill rotWithShape="1">
          <a:blip r:embed="rId5">
            <a:alphaModFix/>
          </a:blip>
          <a:srcRect b="0" l="39881" r="20233" t="0"/>
          <a:stretch/>
        </p:blipFill>
        <p:spPr>
          <a:xfrm>
            <a:off x="106675" y="1676400"/>
            <a:ext cx="4911226" cy="152400"/>
          </a:xfrm>
          <a:prstGeom prst="rect">
            <a:avLst/>
          </a:prstGeom>
          <a:noFill/>
          <a:ln>
            <a:noFill/>
          </a:ln>
        </p:spPr>
      </p:pic>
      <p:pic>
        <p:nvPicPr>
          <p:cNvPr id="156" name="Google Shape;156;p22"/>
          <p:cNvPicPr preferRelativeResize="0"/>
          <p:nvPr/>
        </p:nvPicPr>
        <p:blipFill rotWithShape="1">
          <a:blip r:embed="rId5">
            <a:alphaModFix/>
          </a:blip>
          <a:srcRect b="0" l="80105" r="0" t="0"/>
          <a:stretch/>
        </p:blipFill>
        <p:spPr>
          <a:xfrm>
            <a:off x="106674" y="1905000"/>
            <a:ext cx="2449698" cy="152400"/>
          </a:xfrm>
          <a:prstGeom prst="rect">
            <a:avLst/>
          </a:prstGeom>
          <a:noFill/>
          <a:ln>
            <a:noFill/>
          </a:ln>
        </p:spPr>
      </p:pic>
      <p:pic>
        <p:nvPicPr>
          <p:cNvPr id="157" name="Google Shape;157;p22"/>
          <p:cNvPicPr preferRelativeResize="0"/>
          <p:nvPr/>
        </p:nvPicPr>
        <p:blipFill>
          <a:blip r:embed="rId6">
            <a:alphaModFix/>
          </a:blip>
          <a:stretch>
            <a:fillRect/>
          </a:stretch>
        </p:blipFill>
        <p:spPr>
          <a:xfrm>
            <a:off x="152400" y="2209800"/>
            <a:ext cx="4897928" cy="2781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gene lists we use:</a:t>
            </a:r>
            <a:endParaRPr/>
          </a:p>
        </p:txBody>
      </p:sp>
      <p:sp>
        <p:nvSpPr>
          <p:cNvPr id="163" name="Google Shape;163;p23"/>
          <p:cNvSpPr txBox="1"/>
          <p:nvPr/>
        </p:nvSpPr>
        <p:spPr>
          <a:xfrm>
            <a:off x="4454875" y="1720000"/>
            <a:ext cx="3000000" cy="9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3"/>
          <p:cNvSpPr txBox="1"/>
          <p:nvPr/>
        </p:nvSpPr>
        <p:spPr>
          <a:xfrm>
            <a:off x="4038600" y="2667000"/>
            <a:ext cx="3000000" cy="9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65" name="Google Shape;165;p23"/>
          <p:cNvGraphicFramePr/>
          <p:nvPr/>
        </p:nvGraphicFramePr>
        <p:xfrm>
          <a:off x="1220625" y="1419075"/>
          <a:ext cx="3000000" cy="3000000"/>
        </p:xfrm>
        <a:graphic>
          <a:graphicData uri="http://schemas.openxmlformats.org/drawingml/2006/table">
            <a:tbl>
              <a:tblPr>
                <a:noFill/>
                <a:tableStyleId>{ED93F8AF-2459-4904-90D4-9C3071A54853}</a:tableStyleId>
              </a:tblPr>
              <a:tblGrid>
                <a:gridCol w="3619500"/>
                <a:gridCol w="3619500"/>
              </a:tblGrid>
              <a:tr h="381000">
                <a:tc>
                  <a:txBody>
                    <a:bodyPr/>
                    <a:lstStyle/>
                    <a:p>
                      <a:pPr indent="0" lvl="0" marL="0" rtl="0" algn="l">
                        <a:spcBef>
                          <a:spcPts val="0"/>
                        </a:spcBef>
                        <a:spcAft>
                          <a:spcPts val="0"/>
                        </a:spcAft>
                        <a:buNone/>
                      </a:pPr>
                      <a:r>
                        <a:rPr lang="en">
                          <a:solidFill>
                            <a:schemeClr val="dk1"/>
                          </a:solidFill>
                        </a:rPr>
                        <a:t>The </a:t>
                      </a:r>
                      <a:r>
                        <a:rPr b="1" lang="en">
                          <a:solidFill>
                            <a:schemeClr val="dk1"/>
                          </a:solidFill>
                        </a:rPr>
                        <a:t>Cosmic</a:t>
                      </a:r>
                      <a:r>
                        <a:rPr lang="en">
                          <a:solidFill>
                            <a:schemeClr val="dk1"/>
                          </a:solidFill>
                        </a:rPr>
                        <a:t> (Catalog of Somatic Mutations in Cancer) gene list contains curated genes from the Sanger initiative </a:t>
                      </a:r>
                      <a:endParaRPr>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Number of genes</a:t>
                      </a:r>
                      <a:r>
                        <a:rPr lang="en">
                          <a:solidFill>
                            <a:schemeClr val="dk1"/>
                          </a:solidFill>
                        </a:rPr>
                        <a:t>  222</a:t>
                      </a:r>
                      <a:endParaRPr>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rPr>
                        <a:t>Gene list </a:t>
                      </a:r>
                      <a:r>
                        <a:rPr b="1" lang="en">
                          <a:solidFill>
                            <a:schemeClr val="dk1"/>
                          </a:solidFill>
                        </a:rPr>
                        <a:t>general</a:t>
                      </a:r>
                      <a:r>
                        <a:rPr lang="en">
                          <a:solidFill>
                            <a:schemeClr val="dk1"/>
                          </a:solidFill>
                        </a:rPr>
                        <a:t> is manually curated from two text books identifying genes generally important for cancer</a:t>
                      </a:r>
                      <a:endParaRPr>
                        <a:solidFill>
                          <a:schemeClr val="dk1"/>
                        </a:solidFill>
                      </a:endParaRPr>
                    </a:p>
                    <a:p>
                      <a:pPr indent="0" lvl="0" marL="0" rtl="0" algn="l">
                        <a:spcBef>
                          <a:spcPts val="0"/>
                        </a:spcBef>
                        <a:spcAft>
                          <a:spcPts val="0"/>
                        </a:spcAft>
                        <a:buNone/>
                      </a:pPr>
                      <a:r>
                        <a:rPr lang="en" sz="1000">
                          <a:solidFill>
                            <a:schemeClr val="dk1"/>
                          </a:solidFill>
                        </a:rPr>
                        <a:t>Number of genes</a:t>
                      </a:r>
                      <a:r>
                        <a:rPr lang="en">
                          <a:solidFill>
                            <a:schemeClr val="dk1"/>
                          </a:solidFill>
                        </a:rPr>
                        <a:t>  98</a:t>
                      </a:r>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Gene list </a:t>
                      </a:r>
                      <a:r>
                        <a:rPr b="1" lang="en">
                          <a:solidFill>
                            <a:schemeClr val="dk1"/>
                          </a:solidFill>
                        </a:rPr>
                        <a:t>Rhodes</a:t>
                      </a:r>
                      <a:r>
                        <a:rPr lang="en">
                          <a:solidFill>
                            <a:schemeClr val="dk1"/>
                          </a:solidFill>
                        </a:rPr>
                        <a:t> contains genes upregulated in cancer cells</a:t>
                      </a:r>
                      <a:endParaRPr>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Number of genes</a:t>
                      </a:r>
                      <a:r>
                        <a:rPr lang="en">
                          <a:solidFill>
                            <a:schemeClr val="dk1"/>
                          </a:solidFill>
                        </a:rPr>
                        <a:t>  65</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Gene list </a:t>
                      </a:r>
                      <a:r>
                        <a:rPr b="1" lang="en">
                          <a:solidFill>
                            <a:schemeClr val="dk1"/>
                          </a:solidFill>
                        </a:rPr>
                        <a:t>MAPK</a:t>
                      </a:r>
                      <a:r>
                        <a:rPr lang="en">
                          <a:solidFill>
                            <a:schemeClr val="dk1"/>
                          </a:solidFill>
                        </a:rPr>
                        <a:t> contains genes in that pathway from biocarta</a:t>
                      </a:r>
                      <a:endParaRPr>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Number of genes</a:t>
                      </a:r>
                      <a:r>
                        <a:rPr lang="en">
                          <a:solidFill>
                            <a:schemeClr val="dk1"/>
                          </a:solidFill>
                        </a:rPr>
                        <a:t>  87</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Gene list </a:t>
                      </a:r>
                      <a:r>
                        <a:rPr b="1" lang="en">
                          <a:solidFill>
                            <a:schemeClr val="dk1"/>
                          </a:solidFill>
                        </a:rPr>
                        <a:t>sigcancer</a:t>
                      </a:r>
                      <a:r>
                        <a:rPr lang="en">
                          <a:solidFill>
                            <a:schemeClr val="dk1"/>
                          </a:solidFill>
                        </a:rPr>
                        <a:t> is a list of genes useful for identifying tumor tissue origin</a:t>
                      </a:r>
                      <a:endParaRPr>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Number of genes</a:t>
                      </a:r>
                      <a:r>
                        <a:rPr lang="en">
                          <a:solidFill>
                            <a:schemeClr val="dk1"/>
                          </a:solidFill>
                        </a:rPr>
                        <a:t>  155</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t>Gene list </a:t>
                      </a:r>
                      <a:r>
                        <a:rPr b="1" lang="en"/>
                        <a:t>Radiation</a:t>
                      </a:r>
                      <a:endParaRPr b="1"/>
                    </a:p>
                    <a:p>
                      <a:pPr indent="0" lvl="0" marL="0" rtl="0" algn="l">
                        <a:spcBef>
                          <a:spcPts val="0"/>
                        </a:spcBef>
                        <a:spcAft>
                          <a:spcPts val="0"/>
                        </a:spcAft>
                        <a:buNone/>
                      </a:pPr>
                      <a:r>
                        <a:rPr lang="en" sz="1000">
                          <a:solidFill>
                            <a:schemeClr val="dk1"/>
                          </a:solidFill>
                        </a:rPr>
                        <a:t>Number of genes</a:t>
                      </a:r>
                      <a:r>
                        <a:rPr lang="en">
                          <a:solidFill>
                            <a:schemeClr val="dk1"/>
                          </a:solidFill>
                        </a:rPr>
                        <a:t>  263</a:t>
                      </a:r>
                      <a:endParaRPr b="1"/>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gene lists we use:</a:t>
            </a:r>
            <a:endParaRPr/>
          </a:p>
        </p:txBody>
      </p:sp>
      <p:sp>
        <p:nvSpPr>
          <p:cNvPr id="171" name="Google Shape;171;p24"/>
          <p:cNvSpPr txBox="1"/>
          <p:nvPr/>
        </p:nvSpPr>
        <p:spPr>
          <a:xfrm>
            <a:off x="4454875" y="1720000"/>
            <a:ext cx="3000000" cy="9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4"/>
          <p:cNvSpPr txBox="1"/>
          <p:nvPr/>
        </p:nvSpPr>
        <p:spPr>
          <a:xfrm>
            <a:off x="4038600" y="2667000"/>
            <a:ext cx="3000000" cy="9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73" name="Google Shape;173;p24"/>
          <p:cNvGraphicFramePr/>
          <p:nvPr/>
        </p:nvGraphicFramePr>
        <p:xfrm>
          <a:off x="1220625" y="1419075"/>
          <a:ext cx="3000000" cy="3000000"/>
        </p:xfrm>
        <a:graphic>
          <a:graphicData uri="http://schemas.openxmlformats.org/drawingml/2006/table">
            <a:tbl>
              <a:tblPr>
                <a:noFill/>
                <a:tableStyleId>{ED93F8AF-2459-4904-90D4-9C3071A54853}</a:tableStyleId>
              </a:tblPr>
              <a:tblGrid>
                <a:gridCol w="3619500"/>
                <a:gridCol w="3619500"/>
              </a:tblGrid>
              <a:tr h="381000">
                <a:tc>
                  <a:txBody>
                    <a:bodyPr/>
                    <a:lstStyle/>
                    <a:p>
                      <a:pPr indent="0" lvl="0" marL="0" rtl="0" algn="l">
                        <a:spcBef>
                          <a:spcPts val="0"/>
                        </a:spcBef>
                        <a:spcAft>
                          <a:spcPts val="0"/>
                        </a:spcAft>
                        <a:buNone/>
                      </a:pPr>
                      <a:r>
                        <a:rPr lang="en">
                          <a:solidFill>
                            <a:schemeClr val="dk1"/>
                          </a:solidFill>
                        </a:rPr>
                        <a:t>The </a:t>
                      </a:r>
                      <a:r>
                        <a:rPr b="1" lang="en">
                          <a:solidFill>
                            <a:schemeClr val="dk1"/>
                          </a:solidFill>
                        </a:rPr>
                        <a:t>Cosmic</a:t>
                      </a:r>
                      <a:r>
                        <a:rPr lang="en">
                          <a:solidFill>
                            <a:schemeClr val="dk1"/>
                          </a:solidFill>
                        </a:rPr>
                        <a:t> (Catalog of Somatic Mutations in Cancer) gene list contains curated genes from the Sanger initiative </a:t>
                      </a:r>
                      <a:endParaRPr>
                        <a:solidFill>
                          <a:schemeClr val="dk1"/>
                        </a:solidFill>
                      </a:endParaRPr>
                    </a:p>
                    <a:p>
                      <a:pPr indent="0" lvl="0" marL="0" rtl="0" algn="l">
                        <a:spcBef>
                          <a:spcPts val="0"/>
                        </a:spcBef>
                        <a:spcAft>
                          <a:spcPts val="0"/>
                        </a:spcAft>
                        <a:buNone/>
                      </a:pPr>
                      <a:r>
                        <a:rPr lang="en" sz="1000">
                          <a:solidFill>
                            <a:schemeClr val="dk1"/>
                          </a:solidFill>
                        </a:rPr>
                        <a:t>Number of genes</a:t>
                      </a:r>
                      <a:r>
                        <a:rPr lang="en">
                          <a:solidFill>
                            <a:schemeClr val="dk1"/>
                          </a:solidFill>
                        </a:rPr>
                        <a:t>  222</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Gene list </a:t>
                      </a:r>
                      <a:r>
                        <a:rPr b="1" lang="en">
                          <a:solidFill>
                            <a:schemeClr val="dk1"/>
                          </a:solidFill>
                        </a:rPr>
                        <a:t>general</a:t>
                      </a:r>
                      <a:r>
                        <a:rPr lang="en">
                          <a:solidFill>
                            <a:schemeClr val="dk1"/>
                          </a:solidFill>
                        </a:rPr>
                        <a:t> is manually curated from two text books identifying genes generally important for cancer</a:t>
                      </a:r>
                      <a:endParaRPr>
                        <a:solidFill>
                          <a:schemeClr val="dk1"/>
                        </a:solidFill>
                      </a:endParaRPr>
                    </a:p>
                    <a:p>
                      <a:pPr indent="0" lvl="0" marL="0" rtl="0" algn="l">
                        <a:spcBef>
                          <a:spcPts val="0"/>
                        </a:spcBef>
                        <a:spcAft>
                          <a:spcPts val="0"/>
                        </a:spcAft>
                        <a:buNone/>
                      </a:pPr>
                      <a:r>
                        <a:rPr lang="en" sz="1000">
                          <a:solidFill>
                            <a:schemeClr val="dk1"/>
                          </a:solidFill>
                        </a:rPr>
                        <a:t>Number of genes</a:t>
                      </a:r>
                      <a:r>
                        <a:rPr lang="en">
                          <a:solidFill>
                            <a:schemeClr val="dk1"/>
                          </a:solidFill>
                        </a:rPr>
                        <a:t>  98</a:t>
                      </a:r>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Gene list </a:t>
                      </a:r>
                      <a:r>
                        <a:rPr b="1" lang="en">
                          <a:solidFill>
                            <a:schemeClr val="dk1"/>
                          </a:solidFill>
                        </a:rPr>
                        <a:t>Rhodes</a:t>
                      </a:r>
                      <a:r>
                        <a:rPr lang="en">
                          <a:solidFill>
                            <a:schemeClr val="dk1"/>
                          </a:solidFill>
                        </a:rPr>
                        <a:t> contains genes upregulated in cancer cells</a:t>
                      </a:r>
                      <a:endParaRPr>
                        <a:solidFill>
                          <a:schemeClr val="dk1"/>
                        </a:solidFill>
                      </a:endParaRPr>
                    </a:p>
                    <a:p>
                      <a:pPr indent="0" lvl="0" marL="0" rtl="0" algn="l">
                        <a:spcBef>
                          <a:spcPts val="0"/>
                        </a:spcBef>
                        <a:spcAft>
                          <a:spcPts val="0"/>
                        </a:spcAft>
                        <a:buNone/>
                      </a:pPr>
                      <a:r>
                        <a:rPr lang="en" sz="1000">
                          <a:solidFill>
                            <a:schemeClr val="dk1"/>
                          </a:solidFill>
                        </a:rPr>
                        <a:t>Number of genes</a:t>
                      </a:r>
                      <a:r>
                        <a:rPr lang="en">
                          <a:solidFill>
                            <a:schemeClr val="dk1"/>
                          </a:solidFill>
                        </a:rPr>
                        <a:t>  65</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Gene list </a:t>
                      </a:r>
                      <a:r>
                        <a:rPr b="1" lang="en">
                          <a:solidFill>
                            <a:schemeClr val="dk1"/>
                          </a:solidFill>
                        </a:rPr>
                        <a:t>MAPK</a:t>
                      </a:r>
                      <a:r>
                        <a:rPr lang="en">
                          <a:solidFill>
                            <a:schemeClr val="dk1"/>
                          </a:solidFill>
                        </a:rPr>
                        <a:t> contains genes in that pathway from biocarta</a:t>
                      </a:r>
                      <a:endParaRPr>
                        <a:solidFill>
                          <a:schemeClr val="dk1"/>
                        </a:solidFill>
                      </a:endParaRPr>
                    </a:p>
                    <a:p>
                      <a:pPr indent="0" lvl="0" marL="0" rtl="0" algn="l">
                        <a:spcBef>
                          <a:spcPts val="0"/>
                        </a:spcBef>
                        <a:spcAft>
                          <a:spcPts val="0"/>
                        </a:spcAft>
                        <a:buNone/>
                      </a:pPr>
                      <a:r>
                        <a:rPr lang="en" sz="1000">
                          <a:solidFill>
                            <a:schemeClr val="dk1"/>
                          </a:solidFill>
                        </a:rPr>
                        <a:t>Number of genes</a:t>
                      </a:r>
                      <a:r>
                        <a:rPr lang="en">
                          <a:solidFill>
                            <a:schemeClr val="dk1"/>
                          </a:solidFill>
                        </a:rPr>
                        <a:t>  87</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Gene list </a:t>
                      </a:r>
                      <a:r>
                        <a:rPr b="1" lang="en">
                          <a:solidFill>
                            <a:schemeClr val="dk1"/>
                          </a:solidFill>
                        </a:rPr>
                        <a:t>sigcancer</a:t>
                      </a:r>
                      <a:r>
                        <a:rPr lang="en">
                          <a:solidFill>
                            <a:schemeClr val="dk1"/>
                          </a:solidFill>
                        </a:rPr>
                        <a:t> is a list of genes useful for identifying tumor tissue origin</a:t>
                      </a:r>
                      <a:endParaRPr>
                        <a:solidFill>
                          <a:schemeClr val="dk1"/>
                        </a:solidFill>
                      </a:endParaRPr>
                    </a:p>
                    <a:p>
                      <a:pPr indent="0" lvl="0" marL="0" rtl="0" algn="l">
                        <a:spcBef>
                          <a:spcPts val="0"/>
                        </a:spcBef>
                        <a:spcAft>
                          <a:spcPts val="0"/>
                        </a:spcAft>
                        <a:buNone/>
                      </a:pPr>
                      <a:r>
                        <a:rPr lang="en" sz="1000">
                          <a:solidFill>
                            <a:schemeClr val="dk1"/>
                          </a:solidFill>
                        </a:rPr>
                        <a:t>Number of genes</a:t>
                      </a:r>
                      <a:r>
                        <a:rPr lang="en">
                          <a:solidFill>
                            <a:schemeClr val="dk1"/>
                          </a:solidFill>
                        </a:rPr>
                        <a:t>  155</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t>Gene list </a:t>
                      </a:r>
                      <a:r>
                        <a:rPr b="1" lang="en"/>
                        <a:t>Radiation</a:t>
                      </a:r>
                      <a:endParaRPr b="1"/>
                    </a:p>
                    <a:p>
                      <a:pPr indent="0" lvl="0" marL="0" rtl="0" algn="l">
                        <a:spcBef>
                          <a:spcPts val="0"/>
                        </a:spcBef>
                        <a:spcAft>
                          <a:spcPts val="0"/>
                        </a:spcAft>
                        <a:buNone/>
                      </a:pPr>
                      <a:r>
                        <a:rPr lang="en" sz="1000">
                          <a:solidFill>
                            <a:schemeClr val="dk1"/>
                          </a:solidFill>
                        </a:rPr>
                        <a:t>Number of genes</a:t>
                      </a:r>
                      <a:r>
                        <a:rPr lang="en">
                          <a:solidFill>
                            <a:schemeClr val="dk1"/>
                          </a:solidFill>
                        </a:rPr>
                        <a:t>  263</a:t>
                      </a:r>
                      <a:endParaRPr b="1"/>
                    </a:p>
                  </a:txBody>
                  <a:tcPr marT="91425" marB="91425" marR="91425" marL="91425"/>
                </a:tc>
              </a:tr>
            </a:tbl>
          </a:graphicData>
        </a:graphic>
      </p:graphicFrame>
      <p:sp>
        <p:nvSpPr>
          <p:cNvPr id="174" name="Google Shape;174;p24"/>
          <p:cNvSpPr txBox="1"/>
          <p:nvPr/>
        </p:nvSpPr>
        <p:spPr>
          <a:xfrm>
            <a:off x="275175" y="4607275"/>
            <a:ext cx="6124200" cy="458700"/>
          </a:xfrm>
          <a:prstGeom prst="rect">
            <a:avLst/>
          </a:prstGeom>
          <a:solidFill>
            <a:srgbClr val="D9D2E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Discussion topic: is there additional usable knowledge in pathways, etc?</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5"/>
          <p:cNvSpPr txBox="1"/>
          <p:nvPr>
            <p:ph type="title"/>
          </p:nvPr>
        </p:nvSpPr>
        <p:spPr>
          <a:xfrm>
            <a:off x="311700" y="445025"/>
            <a:ext cx="2348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“Combos”</a:t>
            </a:r>
            <a:endParaRPr/>
          </a:p>
        </p:txBody>
      </p:sp>
      <p:sp>
        <p:nvSpPr>
          <p:cNvPr id="180" name="Google Shape;180;p25"/>
          <p:cNvSpPr txBox="1"/>
          <p:nvPr/>
        </p:nvSpPr>
        <p:spPr>
          <a:xfrm>
            <a:off x="1476025" y="2954875"/>
            <a:ext cx="61704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Gene expression		      copy number			      mutation</a:t>
            </a:r>
            <a:endParaRPr/>
          </a:p>
        </p:txBody>
      </p:sp>
      <p:sp>
        <p:nvSpPr>
          <p:cNvPr id="181" name="Google Shape;181;p25"/>
          <p:cNvSpPr/>
          <p:nvPr/>
        </p:nvSpPr>
        <p:spPr>
          <a:xfrm>
            <a:off x="1624200" y="2873025"/>
            <a:ext cx="1298100" cy="8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5"/>
          <p:cNvSpPr/>
          <p:nvPr/>
        </p:nvSpPr>
        <p:spPr>
          <a:xfrm>
            <a:off x="4138800" y="2873025"/>
            <a:ext cx="1298100" cy="8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p:nvPr/>
        </p:nvSpPr>
        <p:spPr>
          <a:xfrm>
            <a:off x="6424800" y="2873025"/>
            <a:ext cx="1298100" cy="8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txBox="1"/>
          <p:nvPr/>
        </p:nvSpPr>
        <p:spPr>
          <a:xfrm>
            <a:off x="1476025" y="2345275"/>
            <a:ext cx="64191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Cosmic		      		      MAPK		          	      null</a:t>
            </a:r>
            <a:endParaRPr/>
          </a:p>
        </p:txBody>
      </p:sp>
      <p:sp>
        <p:nvSpPr>
          <p:cNvPr id="185" name="Google Shape;185;p25"/>
          <p:cNvSpPr txBox="1"/>
          <p:nvPr/>
        </p:nvSpPr>
        <p:spPr>
          <a:xfrm>
            <a:off x="436025" y="1596900"/>
            <a:ext cx="10512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example:</a:t>
            </a:r>
            <a:endParaRPr/>
          </a:p>
        </p:txBody>
      </p:sp>
      <p:sp>
        <p:nvSpPr>
          <p:cNvPr id="186" name="Google Shape;186;p25"/>
          <p:cNvSpPr txBox="1"/>
          <p:nvPr/>
        </p:nvSpPr>
        <p:spPr>
          <a:xfrm>
            <a:off x="105825" y="2953450"/>
            <a:ext cx="13335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D9D9D9"/>
                </a:solidFill>
              </a:rPr>
              <a:t>Feature</a:t>
            </a:r>
            <a:r>
              <a:rPr lang="en">
                <a:solidFill>
                  <a:srgbClr val="D9D9D9"/>
                </a:solidFill>
              </a:rPr>
              <a:t> type:</a:t>
            </a:r>
            <a:endParaRPr>
              <a:solidFill>
                <a:srgbClr val="D9D9D9"/>
              </a:solidFill>
            </a:endParaRPr>
          </a:p>
        </p:txBody>
      </p:sp>
      <p:sp>
        <p:nvSpPr>
          <p:cNvPr id="187" name="Google Shape;187;p25"/>
          <p:cNvSpPr txBox="1"/>
          <p:nvPr/>
        </p:nvSpPr>
        <p:spPr>
          <a:xfrm>
            <a:off x="105825" y="2343850"/>
            <a:ext cx="13335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rPr>
              <a:t>Gene list</a:t>
            </a:r>
            <a:r>
              <a:rPr lang="en">
                <a:solidFill>
                  <a:srgbClr val="CCCCCC"/>
                </a:solidFill>
              </a:rPr>
              <a:t>:</a:t>
            </a:r>
            <a:endParaRPr>
              <a:solidFill>
                <a:srgbClr val="CCCCCC"/>
              </a:solidFill>
            </a:endParaRPr>
          </a:p>
        </p:txBody>
      </p:sp>
      <p:cxnSp>
        <p:nvCxnSpPr>
          <p:cNvPr id="188" name="Google Shape;188;p25"/>
          <p:cNvCxnSpPr/>
          <p:nvPr/>
        </p:nvCxnSpPr>
        <p:spPr>
          <a:xfrm>
            <a:off x="1943100" y="4501450"/>
            <a:ext cx="874800" cy="0"/>
          </a:xfrm>
          <a:prstGeom prst="straightConnector1">
            <a:avLst/>
          </a:prstGeom>
          <a:noFill/>
          <a:ln cap="flat" cmpd="sng" w="9525">
            <a:solidFill>
              <a:schemeClr val="dk2"/>
            </a:solidFill>
            <a:prstDash val="solid"/>
            <a:round/>
            <a:headEnd len="med" w="med" type="none"/>
            <a:tailEnd len="med" w="med" type="triangle"/>
          </a:ln>
        </p:spPr>
      </p:cxnSp>
      <p:sp>
        <p:nvSpPr>
          <p:cNvPr id="189" name="Google Shape;189;p25"/>
          <p:cNvSpPr/>
          <p:nvPr/>
        </p:nvSpPr>
        <p:spPr>
          <a:xfrm>
            <a:off x="1906400" y="4192400"/>
            <a:ext cx="5383500" cy="5727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5"/>
          <p:cNvSpPr txBox="1"/>
          <p:nvPr/>
        </p:nvSpPr>
        <p:spPr>
          <a:xfrm>
            <a:off x="3012725" y="4264450"/>
            <a:ext cx="36759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We run all possible combos: 7</a:t>
            </a:r>
            <a:r>
              <a:rPr baseline="30000" lang="en"/>
              <a:t>3</a:t>
            </a:r>
            <a:r>
              <a:rPr lang="en"/>
              <a:t> - 1 = 342</a:t>
            </a:r>
            <a:endParaRPr/>
          </a:p>
        </p:txBody>
      </p:sp>
      <p:sp>
        <p:nvSpPr>
          <p:cNvPr id="191" name="Google Shape;191;p25"/>
          <p:cNvSpPr/>
          <p:nvPr/>
        </p:nvSpPr>
        <p:spPr>
          <a:xfrm>
            <a:off x="7586125" y="686550"/>
            <a:ext cx="669000" cy="119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5"/>
          <p:cNvSpPr txBox="1"/>
          <p:nvPr/>
        </p:nvSpPr>
        <p:spPr>
          <a:xfrm rot="-5400000">
            <a:off x="7006525" y="1190750"/>
            <a:ext cx="791700" cy="2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n</a:t>
            </a:r>
            <a:r>
              <a:rPr lang="en" sz="900"/>
              <a:t> cell lines</a:t>
            </a:r>
            <a:endParaRPr sz="900"/>
          </a:p>
        </p:txBody>
      </p:sp>
      <p:sp>
        <p:nvSpPr>
          <p:cNvPr id="193" name="Google Shape;193;p25"/>
          <p:cNvSpPr txBox="1"/>
          <p:nvPr/>
        </p:nvSpPr>
        <p:spPr>
          <a:xfrm>
            <a:off x="7442300" y="166375"/>
            <a:ext cx="6690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Gene exp of cosmic genes</a:t>
            </a:r>
            <a:endParaRPr sz="800"/>
          </a:p>
        </p:txBody>
      </p:sp>
      <p:sp>
        <p:nvSpPr>
          <p:cNvPr id="194" name="Google Shape;194;p25"/>
          <p:cNvSpPr txBox="1"/>
          <p:nvPr/>
        </p:nvSpPr>
        <p:spPr>
          <a:xfrm>
            <a:off x="7975700" y="90175"/>
            <a:ext cx="626400" cy="6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Copy number</a:t>
            </a:r>
            <a:r>
              <a:rPr lang="en" sz="800"/>
              <a:t> of MAPK genes</a:t>
            </a:r>
            <a:endParaRPr sz="800"/>
          </a:p>
        </p:txBody>
      </p:sp>
      <p:cxnSp>
        <p:nvCxnSpPr>
          <p:cNvPr id="195" name="Google Shape;195;p25"/>
          <p:cNvCxnSpPr/>
          <p:nvPr/>
        </p:nvCxnSpPr>
        <p:spPr>
          <a:xfrm rot="10800000">
            <a:off x="8016525" y="750675"/>
            <a:ext cx="0" cy="1093500"/>
          </a:xfrm>
          <a:prstGeom prst="straightConnector1">
            <a:avLst/>
          </a:prstGeom>
          <a:noFill/>
          <a:ln cap="flat" cmpd="sng" w="9525">
            <a:solidFill>
              <a:schemeClr val="dk2"/>
            </a:solidFill>
            <a:prstDash val="dot"/>
            <a:round/>
            <a:headEnd len="med" w="med" type="none"/>
            <a:tailEnd len="med" w="med" type="none"/>
          </a:ln>
        </p:spPr>
      </p:cxnSp>
      <p:sp>
        <p:nvSpPr>
          <p:cNvPr id="196" name="Google Shape;196;p25"/>
          <p:cNvSpPr/>
          <p:nvPr/>
        </p:nvSpPr>
        <p:spPr>
          <a:xfrm rot="-2175810">
            <a:off x="6677357" y="1907635"/>
            <a:ext cx="668977" cy="254356"/>
          </a:xfrm>
          <a:prstGeom prst="rightArrow">
            <a:avLst>
              <a:gd fmla="val 50000" name="adj1"/>
              <a:gd fmla="val 50000" name="adj2"/>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5"/>
          <p:cNvSpPr/>
          <p:nvPr/>
        </p:nvSpPr>
        <p:spPr>
          <a:xfrm>
            <a:off x="2356550" y="1772674"/>
            <a:ext cx="5341050" cy="933675"/>
          </a:xfrm>
          <a:custGeom>
            <a:rect b="b" l="l" r="r" t="t"/>
            <a:pathLst>
              <a:path extrusionOk="0" h="37347" w="213642">
                <a:moveTo>
                  <a:pt x="0" y="10254"/>
                </a:moveTo>
                <a:cubicBezTo>
                  <a:pt x="4563" y="9125"/>
                  <a:pt x="14958" y="5174"/>
                  <a:pt x="27376" y="3481"/>
                </a:cubicBezTo>
                <a:cubicBezTo>
                  <a:pt x="39794" y="1788"/>
                  <a:pt x="58138" y="-282"/>
                  <a:pt x="74507" y="94"/>
                </a:cubicBezTo>
                <a:cubicBezTo>
                  <a:pt x="90876" y="470"/>
                  <a:pt x="107997" y="1928"/>
                  <a:pt x="125589" y="5738"/>
                </a:cubicBezTo>
                <a:cubicBezTo>
                  <a:pt x="143181" y="9548"/>
                  <a:pt x="165383" y="17686"/>
                  <a:pt x="180058" y="22954"/>
                </a:cubicBezTo>
                <a:cubicBezTo>
                  <a:pt x="194734" y="28222"/>
                  <a:pt x="208045" y="34948"/>
                  <a:pt x="213642" y="37347"/>
                </a:cubicBezTo>
              </a:path>
            </a:pathLst>
          </a:custGeom>
          <a:noFill/>
          <a:ln cap="flat" cmpd="sng" w="9525">
            <a:solidFill>
              <a:srgbClr val="93C47D"/>
            </a:solidFill>
            <a:prstDash val="solid"/>
            <a:round/>
            <a:headEnd len="med" w="med" type="none"/>
            <a:tailEnd len="med" w="med" type="none"/>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handling &amp; data splitting</a:t>
            </a:r>
            <a:endParaRPr/>
          </a:p>
        </p:txBody>
      </p:sp>
      <p:sp>
        <p:nvSpPr>
          <p:cNvPr id="203" name="Google Shape;203;p26"/>
          <p:cNvSpPr/>
          <p:nvPr/>
        </p:nvSpPr>
        <p:spPr>
          <a:xfrm>
            <a:off x="728125" y="991350"/>
            <a:ext cx="1827300" cy="2847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6"/>
          <p:cNvSpPr/>
          <p:nvPr/>
        </p:nvSpPr>
        <p:spPr>
          <a:xfrm>
            <a:off x="3928525" y="991350"/>
            <a:ext cx="1827300" cy="227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6"/>
          <p:cNvSpPr/>
          <p:nvPr/>
        </p:nvSpPr>
        <p:spPr>
          <a:xfrm>
            <a:off x="3928525" y="3959575"/>
            <a:ext cx="1827300" cy="52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6" name="Google Shape;206;p26"/>
          <p:cNvCxnSpPr>
            <a:stCxn id="203" idx="3"/>
            <a:endCxn id="204" idx="1"/>
          </p:cNvCxnSpPr>
          <p:nvPr/>
        </p:nvCxnSpPr>
        <p:spPr>
          <a:xfrm flipH="1" rot="10800000">
            <a:off x="2555425" y="2129250"/>
            <a:ext cx="1373100" cy="285600"/>
          </a:xfrm>
          <a:prstGeom prst="straightConnector1">
            <a:avLst/>
          </a:prstGeom>
          <a:noFill/>
          <a:ln cap="flat" cmpd="sng" w="9525">
            <a:solidFill>
              <a:schemeClr val="dk2"/>
            </a:solidFill>
            <a:prstDash val="solid"/>
            <a:round/>
            <a:headEnd len="med" w="med" type="none"/>
            <a:tailEnd len="med" w="med" type="triangle"/>
          </a:ln>
        </p:spPr>
      </p:cxnSp>
      <p:cxnSp>
        <p:nvCxnSpPr>
          <p:cNvPr id="207" name="Google Shape;207;p26"/>
          <p:cNvCxnSpPr>
            <a:stCxn id="203" idx="3"/>
            <a:endCxn id="205" idx="1"/>
          </p:cNvCxnSpPr>
          <p:nvPr/>
        </p:nvCxnSpPr>
        <p:spPr>
          <a:xfrm>
            <a:off x="2555425" y="2414850"/>
            <a:ext cx="1373100" cy="1809300"/>
          </a:xfrm>
          <a:prstGeom prst="straightConnector1">
            <a:avLst/>
          </a:prstGeom>
          <a:noFill/>
          <a:ln cap="flat" cmpd="sng" w="9525">
            <a:solidFill>
              <a:schemeClr val="dk2"/>
            </a:solidFill>
            <a:prstDash val="solid"/>
            <a:round/>
            <a:headEnd len="med" w="med" type="none"/>
            <a:tailEnd len="med" w="med" type="triangle"/>
          </a:ln>
        </p:spPr>
      </p:cxnSp>
      <p:sp>
        <p:nvSpPr>
          <p:cNvPr id="208" name="Google Shape;208;p26"/>
          <p:cNvSpPr txBox="1"/>
          <p:nvPr/>
        </p:nvSpPr>
        <p:spPr>
          <a:xfrm>
            <a:off x="5767200" y="3975100"/>
            <a:ext cx="6069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20%</a:t>
            </a:r>
            <a:endParaRPr/>
          </a:p>
        </p:txBody>
      </p:sp>
      <p:sp>
        <p:nvSpPr>
          <p:cNvPr id="209" name="Google Shape;209;p26"/>
          <p:cNvSpPr txBox="1"/>
          <p:nvPr/>
        </p:nvSpPr>
        <p:spPr>
          <a:xfrm>
            <a:off x="5767200" y="1993900"/>
            <a:ext cx="6069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8</a:t>
            </a:r>
            <a:r>
              <a:rPr lang="en"/>
              <a:t>0%</a:t>
            </a:r>
            <a:endParaRPr/>
          </a:p>
        </p:txBody>
      </p:sp>
      <p:sp>
        <p:nvSpPr>
          <p:cNvPr id="210" name="Google Shape;210;p26"/>
          <p:cNvSpPr txBox="1"/>
          <p:nvPr/>
        </p:nvSpPr>
        <p:spPr>
          <a:xfrm>
            <a:off x="2703700" y="1498450"/>
            <a:ext cx="1137300" cy="8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Random 80-20 split</a:t>
            </a:r>
            <a:endParaRPr/>
          </a:p>
        </p:txBody>
      </p:sp>
      <p:sp>
        <p:nvSpPr>
          <p:cNvPr id="211" name="Google Shape;211;p26"/>
          <p:cNvSpPr/>
          <p:nvPr/>
        </p:nvSpPr>
        <p:spPr>
          <a:xfrm>
            <a:off x="6976525" y="991350"/>
            <a:ext cx="1827300" cy="186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6"/>
          <p:cNvSpPr/>
          <p:nvPr/>
        </p:nvSpPr>
        <p:spPr>
          <a:xfrm flipH="1" rot="10800000">
            <a:off x="6976525" y="2931000"/>
            <a:ext cx="1827300" cy="40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3" name="Google Shape;213;p26"/>
          <p:cNvCxnSpPr/>
          <p:nvPr/>
        </p:nvCxnSpPr>
        <p:spPr>
          <a:xfrm>
            <a:off x="5757325" y="1422250"/>
            <a:ext cx="1192500" cy="169200"/>
          </a:xfrm>
          <a:prstGeom prst="straightConnector1">
            <a:avLst/>
          </a:prstGeom>
          <a:noFill/>
          <a:ln cap="flat" cmpd="sng" w="9525">
            <a:solidFill>
              <a:schemeClr val="dk2"/>
            </a:solidFill>
            <a:prstDash val="solid"/>
            <a:round/>
            <a:headEnd len="med" w="med" type="none"/>
            <a:tailEnd len="med" w="med" type="triangle"/>
          </a:ln>
        </p:spPr>
      </p:cxnSp>
      <p:cxnSp>
        <p:nvCxnSpPr>
          <p:cNvPr id="214" name="Google Shape;214;p26"/>
          <p:cNvCxnSpPr/>
          <p:nvPr/>
        </p:nvCxnSpPr>
        <p:spPr>
          <a:xfrm>
            <a:off x="5750275" y="1408125"/>
            <a:ext cx="1199400" cy="1552200"/>
          </a:xfrm>
          <a:prstGeom prst="straightConnector1">
            <a:avLst/>
          </a:prstGeom>
          <a:noFill/>
          <a:ln cap="flat" cmpd="sng" w="9525">
            <a:solidFill>
              <a:schemeClr val="dk2"/>
            </a:solidFill>
            <a:prstDash val="solid"/>
            <a:round/>
            <a:headEnd len="med" w="med" type="none"/>
            <a:tailEnd len="med" w="med" type="triangle"/>
          </a:ln>
        </p:spPr>
      </p:cxnSp>
      <p:sp>
        <p:nvSpPr>
          <p:cNvPr id="215" name="Google Shape;215;p26"/>
          <p:cNvSpPr txBox="1"/>
          <p:nvPr/>
        </p:nvSpPr>
        <p:spPr>
          <a:xfrm>
            <a:off x="2029175" y="4722825"/>
            <a:ext cx="28476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0000"/>
                </a:solidFill>
              </a:rPr>
              <a:t>This is repeated several times!</a:t>
            </a:r>
            <a:endParaRPr i="1" sz="1200">
              <a:solidFill>
                <a:srgbClr val="FF0000"/>
              </a:solidFill>
            </a:endParaRPr>
          </a:p>
        </p:txBody>
      </p:sp>
      <p:sp>
        <p:nvSpPr>
          <p:cNvPr id="216" name="Google Shape;216;p26"/>
          <p:cNvSpPr/>
          <p:nvPr/>
        </p:nvSpPr>
        <p:spPr>
          <a:xfrm>
            <a:off x="527750" y="4655250"/>
            <a:ext cx="5503350" cy="112900"/>
          </a:xfrm>
          <a:custGeom>
            <a:rect b="b" l="l" r="r" t="t"/>
            <a:pathLst>
              <a:path extrusionOk="0" h="4516" w="220134">
                <a:moveTo>
                  <a:pt x="0" y="282"/>
                </a:moveTo>
                <a:lnTo>
                  <a:pt x="4234" y="4516"/>
                </a:lnTo>
                <a:lnTo>
                  <a:pt x="215336" y="4516"/>
                </a:lnTo>
                <a:lnTo>
                  <a:pt x="220134" y="0"/>
                </a:lnTo>
              </a:path>
            </a:pathLst>
          </a:custGeom>
          <a:noFill/>
          <a:ln cap="flat" cmpd="sng" w="9525">
            <a:solidFill>
              <a:srgbClr val="FF0000"/>
            </a:solidFill>
            <a:prstDash val="solid"/>
            <a:round/>
            <a:headEnd len="med" w="med" type="none"/>
            <a:tailEnd len="med" w="med" type="none"/>
          </a:ln>
        </p:spPr>
      </p:sp>
      <p:sp>
        <p:nvSpPr>
          <p:cNvPr id="217" name="Google Shape;217;p26"/>
          <p:cNvSpPr txBox="1"/>
          <p:nvPr/>
        </p:nvSpPr>
        <p:spPr>
          <a:xfrm>
            <a:off x="3973050" y="1100675"/>
            <a:ext cx="1777200" cy="17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Train a model with this training set, however you’d like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100"/>
              <a:t>For example, further splitting for tuning hyperparameters</a:t>
            </a:r>
            <a:r>
              <a:rPr lang="en"/>
              <a:t> </a:t>
            </a:r>
            <a:endParaRPr/>
          </a:p>
        </p:txBody>
      </p:sp>
      <p:cxnSp>
        <p:nvCxnSpPr>
          <p:cNvPr id="218" name="Google Shape;218;p26"/>
          <p:cNvCxnSpPr/>
          <p:nvPr/>
        </p:nvCxnSpPr>
        <p:spPr>
          <a:xfrm>
            <a:off x="5291675" y="2393250"/>
            <a:ext cx="324600" cy="0"/>
          </a:xfrm>
          <a:prstGeom prst="straightConnector1">
            <a:avLst/>
          </a:prstGeom>
          <a:noFill/>
          <a:ln cap="flat" cmpd="sng" w="9525">
            <a:solidFill>
              <a:schemeClr val="dk2"/>
            </a:solidFill>
            <a:prstDash val="solid"/>
            <a:round/>
            <a:headEnd len="med" w="med" type="none"/>
            <a:tailEnd len="med" w="med" type="triangle"/>
          </a:ln>
        </p:spPr>
      </p:cxnSp>
      <p:sp>
        <p:nvSpPr>
          <p:cNvPr id="219" name="Google Shape;219;p26"/>
          <p:cNvSpPr txBox="1"/>
          <p:nvPr/>
        </p:nvSpPr>
        <p:spPr>
          <a:xfrm>
            <a:off x="3893250" y="3907075"/>
            <a:ext cx="1777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Test the model on this holdout set</a:t>
            </a:r>
            <a:endParaRPr/>
          </a:p>
        </p:txBody>
      </p:sp>
      <p:sp>
        <p:nvSpPr>
          <p:cNvPr id="220" name="Google Shape;220;p26"/>
          <p:cNvSpPr txBox="1"/>
          <p:nvPr/>
        </p:nvSpPr>
        <p:spPr>
          <a:xfrm rot="-2371246">
            <a:off x="692863" y="2230626"/>
            <a:ext cx="1777302" cy="57283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Original</a:t>
            </a:r>
            <a:r>
              <a:rPr lang="en"/>
              <a:t> full dataset</a:t>
            </a:r>
            <a:endParaRPr/>
          </a:p>
        </p:txBody>
      </p:sp>
      <p:cxnSp>
        <p:nvCxnSpPr>
          <p:cNvPr id="221" name="Google Shape;221;p26"/>
          <p:cNvCxnSpPr/>
          <p:nvPr/>
        </p:nvCxnSpPr>
        <p:spPr>
          <a:xfrm>
            <a:off x="4842175" y="3419250"/>
            <a:ext cx="0" cy="423300"/>
          </a:xfrm>
          <a:prstGeom prst="straightConnector1">
            <a:avLst/>
          </a:prstGeom>
          <a:noFill/>
          <a:ln cap="flat" cmpd="sng" w="9525">
            <a:solidFill>
              <a:schemeClr val="dk2"/>
            </a:solidFill>
            <a:prstDash val="dot"/>
            <a:round/>
            <a:headEnd len="med" w="med" type="none"/>
            <a:tailEnd len="med" w="med" type="triangle"/>
          </a:ln>
        </p:spPr>
      </p:cxnSp>
      <p:sp>
        <p:nvSpPr>
          <p:cNvPr id="222" name="Google Shape;222;p26"/>
          <p:cNvSpPr/>
          <p:nvPr/>
        </p:nvSpPr>
        <p:spPr>
          <a:xfrm rot="7808933">
            <a:off x="6412077" y="1779545"/>
            <a:ext cx="449842" cy="337138"/>
          </a:xfrm>
          <a:custGeom>
            <a:rect b="b" l="l" r="r" t="t"/>
            <a:pathLst>
              <a:path extrusionOk="0" h="13485" w="17993">
                <a:moveTo>
                  <a:pt x="5983" y="12920"/>
                </a:moveTo>
                <a:cubicBezTo>
                  <a:pt x="5042" y="10992"/>
                  <a:pt x="-1543" y="3231"/>
                  <a:pt x="338" y="1349"/>
                </a:cubicBezTo>
                <a:cubicBezTo>
                  <a:pt x="2220" y="-532"/>
                  <a:pt x="14873" y="-392"/>
                  <a:pt x="17272" y="1631"/>
                </a:cubicBezTo>
                <a:cubicBezTo>
                  <a:pt x="19671" y="3654"/>
                  <a:pt x="15155" y="11509"/>
                  <a:pt x="14732" y="13485"/>
                </a:cubicBezTo>
              </a:path>
            </a:pathLst>
          </a:custGeom>
          <a:noFill/>
          <a:ln cap="flat" cmpd="sng" w="9525">
            <a:solidFill>
              <a:schemeClr val="dk2"/>
            </a:solidFill>
            <a:prstDash val="solid"/>
            <a:round/>
            <a:headEnd len="med" w="med" type="none"/>
            <a:tailEnd len="med" w="med" type="stealth"/>
          </a:ln>
        </p:spPr>
      </p:sp>
      <p:sp>
        <p:nvSpPr>
          <p:cNvPr id="223" name="Google Shape;223;p26"/>
          <p:cNvSpPr txBox="1"/>
          <p:nvPr/>
        </p:nvSpPr>
        <p:spPr>
          <a:xfrm rot="-5400000">
            <a:off x="-1442800" y="2342475"/>
            <a:ext cx="33303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t>For a given drug, and</a:t>
            </a:r>
            <a:r>
              <a:rPr lang="en" u="sng"/>
              <a:t> a given combo</a:t>
            </a:r>
            <a:endParaRPr u="sng"/>
          </a:p>
        </p:txBody>
      </p:sp>
      <p:sp>
        <p:nvSpPr>
          <p:cNvPr id="224" name="Google Shape;224;p26"/>
          <p:cNvSpPr/>
          <p:nvPr/>
        </p:nvSpPr>
        <p:spPr>
          <a:xfrm rot="2011870">
            <a:off x="6365538" y="4210917"/>
            <a:ext cx="853740" cy="298980"/>
          </a:xfrm>
          <a:custGeom>
            <a:rect b="b" l="l" r="r" t="t"/>
            <a:pathLst>
              <a:path extrusionOk="0" h="11959" w="34149">
                <a:moveTo>
                  <a:pt x="0" y="11959"/>
                </a:moveTo>
                <a:cubicBezTo>
                  <a:pt x="1646" y="10407"/>
                  <a:pt x="6068" y="4622"/>
                  <a:pt x="9878" y="2646"/>
                </a:cubicBezTo>
                <a:cubicBezTo>
                  <a:pt x="13688" y="671"/>
                  <a:pt x="18815" y="-270"/>
                  <a:pt x="22860" y="106"/>
                </a:cubicBezTo>
                <a:cubicBezTo>
                  <a:pt x="26905" y="482"/>
                  <a:pt x="32268" y="4104"/>
                  <a:pt x="34149" y="4904"/>
                </a:cubicBezTo>
              </a:path>
            </a:pathLst>
          </a:custGeom>
          <a:noFill/>
          <a:ln cap="flat" cmpd="sng" w="9525">
            <a:solidFill>
              <a:schemeClr val="dk2"/>
            </a:solidFill>
            <a:prstDash val="solid"/>
            <a:round/>
            <a:headEnd len="med" w="med" type="none"/>
            <a:tailEnd len="med" w="med" type="triangle"/>
          </a:ln>
        </p:spPr>
      </p:sp>
      <p:pic>
        <p:nvPicPr>
          <p:cNvPr id="225" name="Google Shape;225;p26"/>
          <p:cNvPicPr preferRelativeResize="0"/>
          <p:nvPr/>
        </p:nvPicPr>
        <p:blipFill>
          <a:blip r:embed="rId3">
            <a:alphaModFix/>
          </a:blip>
          <a:stretch>
            <a:fillRect/>
          </a:stretch>
        </p:blipFill>
        <p:spPr>
          <a:xfrm>
            <a:off x="6610397" y="4564975"/>
            <a:ext cx="1761577" cy="572700"/>
          </a:xfrm>
          <a:prstGeom prst="rect">
            <a:avLst/>
          </a:prstGeom>
          <a:noFill/>
          <a:ln>
            <a:noFill/>
          </a:ln>
        </p:spPr>
      </p:pic>
      <p:sp>
        <p:nvSpPr>
          <p:cNvPr id="226" name="Google Shape;226;p26"/>
          <p:cNvSpPr txBox="1"/>
          <p:nvPr/>
        </p:nvSpPr>
        <p:spPr>
          <a:xfrm>
            <a:off x="6982175" y="3960825"/>
            <a:ext cx="15720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0000"/>
                </a:solidFill>
              </a:rPr>
              <a:t>Each outer loop, R</a:t>
            </a:r>
            <a:r>
              <a:rPr baseline="30000" i="1" lang="en" sz="1000">
                <a:solidFill>
                  <a:srgbClr val="FF0000"/>
                </a:solidFill>
              </a:rPr>
              <a:t>2</a:t>
            </a:r>
            <a:r>
              <a:rPr i="1" lang="en" sz="1000">
                <a:solidFill>
                  <a:srgbClr val="FF0000"/>
                </a:solidFill>
              </a:rPr>
              <a:t> is computed and saved </a:t>
            </a:r>
            <a:endParaRPr i="1" sz="10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27"/>
          <p:cNvPicPr preferRelativeResize="0"/>
          <p:nvPr/>
        </p:nvPicPr>
        <p:blipFill>
          <a:blip r:embed="rId3">
            <a:alphaModFix/>
          </a:blip>
          <a:stretch>
            <a:fillRect/>
          </a:stretch>
        </p:blipFill>
        <p:spPr>
          <a:xfrm>
            <a:off x="1175075" y="28225"/>
            <a:ext cx="6858475" cy="5039075"/>
          </a:xfrm>
          <a:prstGeom prst="rect">
            <a:avLst/>
          </a:prstGeom>
          <a:noFill/>
          <a:ln>
            <a:noFill/>
          </a:ln>
        </p:spPr>
      </p:pic>
      <p:sp>
        <p:nvSpPr>
          <p:cNvPr id="232" name="Google Shape;232;p27"/>
          <p:cNvSpPr/>
          <p:nvPr/>
        </p:nvSpPr>
        <p:spPr>
          <a:xfrm>
            <a:off x="4113375" y="1786475"/>
            <a:ext cx="705600" cy="2103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7"/>
          <p:cNvSpPr txBox="1"/>
          <p:nvPr/>
        </p:nvSpPr>
        <p:spPr>
          <a:xfrm>
            <a:off x="6324600" y="0"/>
            <a:ext cx="2864400" cy="4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rgbClr val="0000FF"/>
                </a:solidFill>
              </a:rPr>
              <a:t>https://github.com/aspatti1257/CellLineAnalyzer</a:t>
            </a:r>
            <a:endParaRPr sz="900" u="sng">
              <a:solidFill>
                <a:srgbClr val="0000FF"/>
              </a:solidFill>
            </a:endParaRPr>
          </a:p>
        </p:txBody>
      </p:sp>
      <p:pic>
        <p:nvPicPr>
          <p:cNvPr id="234" name="Google Shape;234;p27"/>
          <p:cNvPicPr preferRelativeResize="0"/>
          <p:nvPr/>
        </p:nvPicPr>
        <p:blipFill>
          <a:blip r:embed="rId4">
            <a:alphaModFix amt="90000"/>
          </a:blip>
          <a:stretch>
            <a:fillRect/>
          </a:stretch>
        </p:blipFill>
        <p:spPr>
          <a:xfrm>
            <a:off x="1213575" y="2709325"/>
            <a:ext cx="6819976" cy="2357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28"/>
          <p:cNvSpPr txBox="1"/>
          <p:nvPr>
            <p:ph type="title"/>
          </p:nvPr>
        </p:nvSpPr>
        <p:spPr>
          <a:xfrm>
            <a:off x="311700" y="140225"/>
            <a:ext cx="584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Model Analysis and Selection (MAS) Results</a:t>
            </a:r>
            <a:endParaRPr sz="2200"/>
          </a:p>
        </p:txBody>
      </p:sp>
      <p:pic>
        <p:nvPicPr>
          <p:cNvPr id="240" name="Google Shape;240;p28"/>
          <p:cNvPicPr preferRelativeResize="0"/>
          <p:nvPr/>
        </p:nvPicPr>
        <p:blipFill>
          <a:blip r:embed="rId3">
            <a:alphaModFix/>
          </a:blip>
          <a:stretch>
            <a:fillRect/>
          </a:stretch>
        </p:blipFill>
        <p:spPr>
          <a:xfrm>
            <a:off x="152400" y="914400"/>
            <a:ext cx="8839201" cy="3317778"/>
          </a:xfrm>
          <a:prstGeom prst="rect">
            <a:avLst/>
          </a:prstGeom>
          <a:noFill/>
          <a:ln>
            <a:noFill/>
          </a:ln>
        </p:spPr>
      </p:pic>
      <p:pic>
        <p:nvPicPr>
          <p:cNvPr id="241" name="Google Shape;241;p28"/>
          <p:cNvPicPr preferRelativeResize="0"/>
          <p:nvPr/>
        </p:nvPicPr>
        <p:blipFill>
          <a:blip r:embed="rId4">
            <a:alphaModFix/>
          </a:blip>
          <a:stretch>
            <a:fillRect/>
          </a:stretch>
        </p:blipFill>
        <p:spPr>
          <a:xfrm>
            <a:off x="1877522" y="4510125"/>
            <a:ext cx="1761577" cy="572700"/>
          </a:xfrm>
          <a:prstGeom prst="rect">
            <a:avLst/>
          </a:prstGeom>
          <a:noFill/>
          <a:ln>
            <a:noFill/>
          </a:ln>
        </p:spPr>
      </p:pic>
      <p:grpSp>
        <p:nvGrpSpPr>
          <p:cNvPr id="242" name="Google Shape;242;p28"/>
          <p:cNvGrpSpPr/>
          <p:nvPr/>
        </p:nvGrpSpPr>
        <p:grpSpPr>
          <a:xfrm>
            <a:off x="3683000" y="4460525"/>
            <a:ext cx="4064100" cy="543150"/>
            <a:chOff x="4445000" y="4460525"/>
            <a:chExt cx="4064100" cy="543150"/>
          </a:xfrm>
        </p:grpSpPr>
        <p:sp>
          <p:nvSpPr>
            <p:cNvPr id="243" name="Google Shape;243;p28"/>
            <p:cNvSpPr txBox="1"/>
            <p:nvPr/>
          </p:nvSpPr>
          <p:spPr>
            <a:xfrm>
              <a:off x="4445000" y="4529675"/>
              <a:ext cx="40641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latin typeface="Times New Roman"/>
                  <a:ea typeface="Times New Roman"/>
                  <a:cs typeface="Times New Roman"/>
                  <a:sym typeface="Times New Roman"/>
                </a:rPr>
                <a:t>y</a:t>
              </a:r>
              <a:r>
                <a:rPr baseline="-25000" i="1" lang="en" sz="1200">
                  <a:latin typeface="Times New Roman"/>
                  <a:ea typeface="Times New Roman"/>
                  <a:cs typeface="Times New Roman"/>
                  <a:sym typeface="Times New Roman"/>
                </a:rPr>
                <a:t>i</a:t>
              </a:r>
              <a:r>
                <a:rPr i="1" lang="en" sz="1200">
                  <a:latin typeface="Times New Roman"/>
                  <a:ea typeface="Times New Roman"/>
                  <a:cs typeface="Times New Roman"/>
                  <a:sym typeface="Times New Roman"/>
                </a:rPr>
                <a:t> </a:t>
              </a:r>
              <a:r>
                <a:rPr lang="en" sz="1200">
                  <a:latin typeface="Times New Roman"/>
                  <a:ea typeface="Times New Roman"/>
                  <a:cs typeface="Times New Roman"/>
                  <a:sym typeface="Times New Roman"/>
                </a:rPr>
                <a:t> = true drug AUC,  </a:t>
              </a:r>
              <a:r>
                <a:rPr i="1" lang="en" sz="1200">
                  <a:solidFill>
                    <a:schemeClr val="dk1"/>
                  </a:solidFill>
                  <a:latin typeface="Times New Roman"/>
                  <a:ea typeface="Times New Roman"/>
                  <a:cs typeface="Times New Roman"/>
                  <a:sym typeface="Times New Roman"/>
                </a:rPr>
                <a:t>y</a:t>
              </a:r>
              <a:r>
                <a:rPr baseline="-25000" i="1" lang="en" sz="1200">
                  <a:solidFill>
                    <a:schemeClr val="dk1"/>
                  </a:solidFill>
                  <a:latin typeface="Times New Roman"/>
                  <a:ea typeface="Times New Roman"/>
                  <a:cs typeface="Times New Roman"/>
                  <a:sym typeface="Times New Roman"/>
                </a:rPr>
                <a:t>i</a:t>
              </a:r>
              <a:r>
                <a:rPr i="1" lang="en" sz="12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model predicted response, </a:t>
              </a:r>
              <a:r>
                <a:rPr i="1" lang="en" sz="1200">
                  <a:latin typeface="Times New Roman"/>
                  <a:ea typeface="Times New Roman"/>
                  <a:cs typeface="Times New Roman"/>
                  <a:sym typeface="Times New Roman"/>
                </a:rPr>
                <a:t>y </a:t>
              </a:r>
              <a:r>
                <a:rPr lang="en" sz="1200">
                  <a:latin typeface="Times New Roman"/>
                  <a:ea typeface="Times New Roman"/>
                  <a:cs typeface="Times New Roman"/>
                  <a:sym typeface="Times New Roman"/>
                </a:rPr>
                <a:t>= mean of the true responses in </a:t>
              </a:r>
              <a:r>
                <a:rPr lang="en" sz="1200">
                  <a:latin typeface="Times New Roman"/>
                  <a:ea typeface="Times New Roman"/>
                  <a:cs typeface="Times New Roman"/>
                  <a:sym typeface="Times New Roman"/>
                </a:rPr>
                <a:t>the</a:t>
              </a:r>
              <a:r>
                <a:rPr lang="en" sz="1200">
                  <a:latin typeface="Times New Roman"/>
                  <a:ea typeface="Times New Roman"/>
                  <a:cs typeface="Times New Roman"/>
                  <a:sym typeface="Times New Roman"/>
                </a:rPr>
                <a:t> holdout data</a:t>
              </a:r>
              <a:endParaRPr sz="1200">
                <a:latin typeface="Times New Roman"/>
                <a:ea typeface="Times New Roman"/>
                <a:cs typeface="Times New Roman"/>
                <a:sym typeface="Times New Roman"/>
              </a:endParaRPr>
            </a:p>
          </p:txBody>
        </p:sp>
        <p:sp>
          <p:nvSpPr>
            <p:cNvPr id="244" name="Google Shape;244;p28"/>
            <p:cNvSpPr txBox="1"/>
            <p:nvPr/>
          </p:nvSpPr>
          <p:spPr>
            <a:xfrm>
              <a:off x="5755925" y="4460525"/>
              <a:ext cx="4020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245" name="Google Shape;245;p28"/>
            <p:cNvSpPr txBox="1"/>
            <p:nvPr/>
          </p:nvSpPr>
          <p:spPr>
            <a:xfrm>
              <a:off x="7660925" y="4460525"/>
              <a:ext cx="4020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311700" y="140225"/>
            <a:ext cx="584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Model Analysis and Selection (MAS) Results</a:t>
            </a:r>
            <a:endParaRPr sz="2200"/>
          </a:p>
        </p:txBody>
      </p:sp>
      <p:pic>
        <p:nvPicPr>
          <p:cNvPr id="251" name="Google Shape;251;p29"/>
          <p:cNvPicPr preferRelativeResize="0"/>
          <p:nvPr/>
        </p:nvPicPr>
        <p:blipFill>
          <a:blip r:embed="rId3">
            <a:alphaModFix/>
          </a:blip>
          <a:stretch>
            <a:fillRect/>
          </a:stretch>
        </p:blipFill>
        <p:spPr>
          <a:xfrm>
            <a:off x="152400" y="1322525"/>
            <a:ext cx="8839198" cy="2910555"/>
          </a:xfrm>
          <a:prstGeom prst="rect">
            <a:avLst/>
          </a:prstGeom>
          <a:noFill/>
          <a:ln>
            <a:noFill/>
          </a:ln>
        </p:spPr>
      </p:pic>
      <p:sp>
        <p:nvSpPr>
          <p:cNvPr id="252" name="Google Shape;252;p29"/>
          <p:cNvSpPr txBox="1"/>
          <p:nvPr/>
        </p:nvSpPr>
        <p:spPr>
          <a:xfrm>
            <a:off x="461425" y="4577650"/>
            <a:ext cx="20178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Overall gene list usage in top combos</a:t>
            </a:r>
            <a:endParaRPr sz="1200"/>
          </a:p>
        </p:txBody>
      </p:sp>
      <p:sp>
        <p:nvSpPr>
          <p:cNvPr id="253" name="Google Shape;253;p29"/>
          <p:cNvSpPr txBox="1"/>
          <p:nvPr/>
        </p:nvSpPr>
        <p:spPr>
          <a:xfrm>
            <a:off x="5185825" y="4577650"/>
            <a:ext cx="20178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Single drug all combos example result</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311700" y="64025"/>
            <a:ext cx="8916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G</a:t>
            </a:r>
            <a:r>
              <a:rPr lang="en" sz="1800"/>
              <a:t>ene expression is most important genomic type</a:t>
            </a:r>
            <a:endParaRPr sz="1800"/>
          </a:p>
        </p:txBody>
      </p:sp>
      <p:pic>
        <p:nvPicPr>
          <p:cNvPr id="259" name="Google Shape;259;p30"/>
          <p:cNvPicPr preferRelativeResize="0"/>
          <p:nvPr/>
        </p:nvPicPr>
        <p:blipFill>
          <a:blip r:embed="rId3">
            <a:alphaModFix/>
          </a:blip>
          <a:stretch>
            <a:fillRect/>
          </a:stretch>
        </p:blipFill>
        <p:spPr>
          <a:xfrm>
            <a:off x="1981200" y="636725"/>
            <a:ext cx="5127180" cy="4201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311700" y="-12175"/>
            <a:ext cx="404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Sample </a:t>
            </a:r>
            <a:r>
              <a:rPr lang="en" sz="1800"/>
              <a:t>feature importances results</a:t>
            </a:r>
            <a:endParaRPr sz="1800"/>
          </a:p>
        </p:txBody>
      </p:sp>
      <p:pic>
        <p:nvPicPr>
          <p:cNvPr id="265" name="Google Shape;265;p31"/>
          <p:cNvPicPr preferRelativeResize="0"/>
          <p:nvPr/>
        </p:nvPicPr>
        <p:blipFill>
          <a:blip r:embed="rId3">
            <a:alphaModFix/>
          </a:blip>
          <a:stretch>
            <a:fillRect/>
          </a:stretch>
        </p:blipFill>
        <p:spPr>
          <a:xfrm>
            <a:off x="444501" y="531400"/>
            <a:ext cx="5179099" cy="4612100"/>
          </a:xfrm>
          <a:prstGeom prst="rect">
            <a:avLst/>
          </a:prstGeom>
          <a:noFill/>
          <a:ln>
            <a:noFill/>
          </a:ln>
        </p:spPr>
      </p:pic>
      <p:cxnSp>
        <p:nvCxnSpPr>
          <p:cNvPr id="266" name="Google Shape;266;p31"/>
          <p:cNvCxnSpPr/>
          <p:nvPr/>
        </p:nvCxnSpPr>
        <p:spPr>
          <a:xfrm rot="10800000">
            <a:off x="6012750" y="550300"/>
            <a:ext cx="0" cy="2053200"/>
          </a:xfrm>
          <a:prstGeom prst="straightConnector1">
            <a:avLst/>
          </a:prstGeom>
          <a:noFill/>
          <a:ln cap="flat" cmpd="sng" w="19050">
            <a:solidFill>
              <a:schemeClr val="dk2"/>
            </a:solidFill>
            <a:prstDash val="solid"/>
            <a:round/>
            <a:headEnd len="med" w="med" type="none"/>
            <a:tailEnd len="med" w="med" type="none"/>
          </a:ln>
        </p:spPr>
      </p:cxnSp>
      <p:cxnSp>
        <p:nvCxnSpPr>
          <p:cNvPr id="267" name="Google Shape;267;p31"/>
          <p:cNvCxnSpPr/>
          <p:nvPr/>
        </p:nvCxnSpPr>
        <p:spPr>
          <a:xfrm rot="10800000">
            <a:off x="6012750" y="2836300"/>
            <a:ext cx="0" cy="2053200"/>
          </a:xfrm>
          <a:prstGeom prst="straightConnector1">
            <a:avLst/>
          </a:prstGeom>
          <a:noFill/>
          <a:ln cap="flat" cmpd="sng" w="19050">
            <a:solidFill>
              <a:schemeClr val="dk2"/>
            </a:solidFill>
            <a:prstDash val="solid"/>
            <a:round/>
            <a:headEnd len="med" w="med" type="none"/>
            <a:tailEnd len="med" w="med" type="none"/>
          </a:ln>
        </p:spPr>
      </p:cxnSp>
      <p:pic>
        <p:nvPicPr>
          <p:cNvPr id="268" name="Google Shape;268;p31"/>
          <p:cNvPicPr preferRelativeResize="0"/>
          <p:nvPr/>
        </p:nvPicPr>
        <p:blipFill>
          <a:blip r:embed="rId4">
            <a:alphaModFix/>
          </a:blip>
          <a:stretch>
            <a:fillRect/>
          </a:stretch>
        </p:blipFill>
        <p:spPr>
          <a:xfrm>
            <a:off x="6500525" y="834376"/>
            <a:ext cx="2511175" cy="1534599"/>
          </a:xfrm>
          <a:prstGeom prst="rect">
            <a:avLst/>
          </a:prstGeom>
          <a:noFill/>
          <a:ln>
            <a:noFill/>
          </a:ln>
        </p:spPr>
      </p:pic>
      <p:sp>
        <p:nvSpPr>
          <p:cNvPr id="269" name="Google Shape;269;p31"/>
          <p:cNvSpPr txBox="1"/>
          <p:nvPr/>
        </p:nvSpPr>
        <p:spPr>
          <a:xfrm rot="-5400000">
            <a:off x="5454600" y="1492200"/>
            <a:ext cx="17088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Drug = Nutlin-3A</a:t>
            </a:r>
            <a:endParaRPr/>
          </a:p>
        </p:txBody>
      </p:sp>
      <p:sp>
        <p:nvSpPr>
          <p:cNvPr id="270" name="Google Shape;270;p31"/>
          <p:cNvSpPr txBox="1"/>
          <p:nvPr/>
        </p:nvSpPr>
        <p:spPr>
          <a:xfrm rot="-5400000">
            <a:off x="5454600" y="3549600"/>
            <a:ext cx="17088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Drug = Afatinib</a:t>
            </a:r>
            <a:endParaRPr/>
          </a:p>
        </p:txBody>
      </p:sp>
      <p:pic>
        <p:nvPicPr>
          <p:cNvPr id="271" name="Google Shape;271;p31"/>
          <p:cNvPicPr preferRelativeResize="0"/>
          <p:nvPr/>
        </p:nvPicPr>
        <p:blipFill rotWithShape="1">
          <a:blip r:embed="rId5">
            <a:alphaModFix/>
          </a:blip>
          <a:srcRect b="19506" l="12912" r="11973" t="1616"/>
          <a:stretch/>
        </p:blipFill>
        <p:spPr>
          <a:xfrm>
            <a:off x="6526994" y="2964800"/>
            <a:ext cx="2511182" cy="170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Vision:</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patient walks into the clinic…</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		</a:t>
            </a:r>
            <a:endParaRPr/>
          </a:p>
          <a:p>
            <a:pPr indent="0" lvl="0" marL="0" rtl="0" algn="l">
              <a:spcBef>
                <a:spcPts val="1600"/>
              </a:spcBef>
              <a:spcAft>
                <a:spcPts val="1600"/>
              </a:spcAft>
              <a:buNone/>
            </a:pPr>
            <a:r>
              <a:rPr lang="en"/>
              <a:t>												… a treatment is prescribed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pic>
        <p:nvPicPr>
          <p:cNvPr id="276" name="Google Shape;276;p32"/>
          <p:cNvPicPr preferRelativeResize="0"/>
          <p:nvPr/>
        </p:nvPicPr>
        <p:blipFill>
          <a:blip r:embed="rId3">
            <a:alphaModFix/>
          </a:blip>
          <a:stretch>
            <a:fillRect/>
          </a:stretch>
        </p:blipFill>
        <p:spPr>
          <a:xfrm>
            <a:off x="1175075" y="28225"/>
            <a:ext cx="6858475" cy="5039075"/>
          </a:xfrm>
          <a:prstGeom prst="rect">
            <a:avLst/>
          </a:prstGeom>
          <a:noFill/>
          <a:ln>
            <a:noFill/>
          </a:ln>
        </p:spPr>
      </p:pic>
      <p:sp>
        <p:nvSpPr>
          <p:cNvPr id="277" name="Google Shape;277;p32"/>
          <p:cNvSpPr/>
          <p:nvPr/>
        </p:nvSpPr>
        <p:spPr>
          <a:xfrm>
            <a:off x="4113375" y="1786475"/>
            <a:ext cx="705600" cy="2103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2"/>
          <p:cNvSpPr txBox="1"/>
          <p:nvPr/>
        </p:nvSpPr>
        <p:spPr>
          <a:xfrm>
            <a:off x="6324600" y="0"/>
            <a:ext cx="2864400" cy="4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rgbClr val="0000FF"/>
                </a:solidFill>
              </a:rPr>
              <a:t>https://github.com/aspatti1257/CellLineAnalyzer</a:t>
            </a:r>
            <a:endParaRPr sz="900" u="sng">
              <a:solidFill>
                <a:srgbClr val="0000FF"/>
              </a:solidFill>
            </a:endParaRPr>
          </a:p>
        </p:txBody>
      </p:sp>
      <p:pic>
        <p:nvPicPr>
          <p:cNvPr id="279" name="Google Shape;279;p32"/>
          <p:cNvPicPr preferRelativeResize="0"/>
          <p:nvPr/>
        </p:nvPicPr>
        <p:blipFill>
          <a:blip r:embed="rId4">
            <a:alphaModFix amt="89000"/>
          </a:blip>
          <a:stretch>
            <a:fillRect/>
          </a:stretch>
        </p:blipFill>
        <p:spPr>
          <a:xfrm>
            <a:off x="1218500" y="352775"/>
            <a:ext cx="6815051" cy="2335400"/>
          </a:xfrm>
          <a:prstGeom prst="rect">
            <a:avLst/>
          </a:prstGeom>
          <a:noFill/>
          <a:ln>
            <a:noFill/>
          </a:ln>
        </p:spPr>
      </p:pic>
      <p:sp>
        <p:nvSpPr>
          <p:cNvPr id="280" name="Google Shape;280;p32"/>
          <p:cNvSpPr/>
          <p:nvPr/>
        </p:nvSpPr>
        <p:spPr>
          <a:xfrm>
            <a:off x="3647725" y="2681075"/>
            <a:ext cx="1481700" cy="360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3"/>
          <p:cNvSpPr txBox="1"/>
          <p:nvPr>
            <p:ph type="title"/>
          </p:nvPr>
        </p:nvSpPr>
        <p:spPr>
          <a:xfrm>
            <a:off x="311700" y="140225"/>
            <a:ext cx="2425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Dr.S results</a:t>
            </a:r>
            <a:endParaRPr/>
          </a:p>
        </p:txBody>
      </p:sp>
      <p:pic>
        <p:nvPicPr>
          <p:cNvPr id="286" name="Google Shape;286;p33"/>
          <p:cNvPicPr preferRelativeResize="0"/>
          <p:nvPr/>
        </p:nvPicPr>
        <p:blipFill>
          <a:blip r:embed="rId3">
            <a:alphaModFix/>
          </a:blip>
          <a:stretch>
            <a:fillRect/>
          </a:stretch>
        </p:blipFill>
        <p:spPr>
          <a:xfrm>
            <a:off x="2889900" y="152400"/>
            <a:ext cx="5922460" cy="4838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4"/>
          <p:cNvSpPr txBox="1"/>
          <p:nvPr>
            <p:ph type="title"/>
          </p:nvPr>
        </p:nvSpPr>
        <p:spPr>
          <a:xfrm>
            <a:off x="311700" y="140225"/>
            <a:ext cx="2425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Dr.S results</a:t>
            </a:r>
            <a:endParaRPr/>
          </a:p>
        </p:txBody>
      </p:sp>
      <p:pic>
        <p:nvPicPr>
          <p:cNvPr id="292" name="Google Shape;292;p34"/>
          <p:cNvPicPr preferRelativeResize="0"/>
          <p:nvPr/>
        </p:nvPicPr>
        <p:blipFill>
          <a:blip r:embed="rId3">
            <a:alphaModFix/>
          </a:blip>
          <a:stretch>
            <a:fillRect/>
          </a:stretch>
        </p:blipFill>
        <p:spPr>
          <a:xfrm>
            <a:off x="2889900" y="152400"/>
            <a:ext cx="5922460" cy="4838699"/>
          </a:xfrm>
          <a:prstGeom prst="rect">
            <a:avLst/>
          </a:prstGeom>
          <a:noFill/>
          <a:ln>
            <a:noFill/>
          </a:ln>
        </p:spPr>
      </p:pic>
      <p:cxnSp>
        <p:nvCxnSpPr>
          <p:cNvPr id="293" name="Google Shape;293;p34"/>
          <p:cNvCxnSpPr/>
          <p:nvPr/>
        </p:nvCxnSpPr>
        <p:spPr>
          <a:xfrm flipH="1" rot="10800000">
            <a:off x="1498600" y="1206575"/>
            <a:ext cx="1389900" cy="670200"/>
          </a:xfrm>
          <a:prstGeom prst="straightConnector1">
            <a:avLst/>
          </a:prstGeom>
          <a:noFill/>
          <a:ln cap="flat" cmpd="sng" w="9525">
            <a:solidFill>
              <a:schemeClr val="dk2"/>
            </a:solidFill>
            <a:prstDash val="solid"/>
            <a:round/>
            <a:headEnd len="med" w="med" type="none"/>
            <a:tailEnd len="med" w="med" type="triangle"/>
          </a:ln>
        </p:spPr>
      </p:cxnSp>
      <p:sp>
        <p:nvSpPr>
          <p:cNvPr id="294" name="Google Shape;294;p34"/>
          <p:cNvSpPr txBox="1"/>
          <p:nvPr/>
        </p:nvSpPr>
        <p:spPr>
          <a:xfrm>
            <a:off x="674500" y="1824575"/>
            <a:ext cx="1672200" cy="8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Even without great </a:t>
            </a:r>
            <a:r>
              <a:rPr i="1" lang="en" sz="1100"/>
              <a:t>R</a:t>
            </a:r>
            <a:r>
              <a:rPr baseline="30000" lang="en" sz="1100"/>
              <a:t>2</a:t>
            </a:r>
            <a:r>
              <a:rPr lang="en" sz="1100"/>
              <a:t>, we often make good recommendations</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5"/>
          <p:cNvSpPr txBox="1"/>
          <p:nvPr>
            <p:ph type="title"/>
          </p:nvPr>
        </p:nvSpPr>
        <p:spPr>
          <a:xfrm>
            <a:off x="311700" y="-12175"/>
            <a:ext cx="709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Dr.S results: single drug recommendation</a:t>
            </a:r>
            <a:endParaRPr sz="2300"/>
          </a:p>
        </p:txBody>
      </p:sp>
      <p:pic>
        <p:nvPicPr>
          <p:cNvPr id="300" name="Google Shape;300;p35"/>
          <p:cNvPicPr preferRelativeResize="0"/>
          <p:nvPr/>
        </p:nvPicPr>
        <p:blipFill rotWithShape="1">
          <a:blip r:embed="rId3">
            <a:alphaModFix/>
          </a:blip>
          <a:srcRect b="10329" l="0" r="0" t="0"/>
          <a:stretch/>
        </p:blipFill>
        <p:spPr>
          <a:xfrm>
            <a:off x="152400" y="1246325"/>
            <a:ext cx="8839200" cy="3170450"/>
          </a:xfrm>
          <a:prstGeom prst="rect">
            <a:avLst/>
          </a:prstGeom>
          <a:noFill/>
          <a:ln>
            <a:noFill/>
          </a:ln>
        </p:spPr>
      </p:pic>
      <p:cxnSp>
        <p:nvCxnSpPr>
          <p:cNvPr id="301" name="Google Shape;301;p35"/>
          <p:cNvCxnSpPr/>
          <p:nvPr/>
        </p:nvCxnSpPr>
        <p:spPr>
          <a:xfrm flipH="1">
            <a:off x="1190125" y="1206500"/>
            <a:ext cx="171600" cy="366900"/>
          </a:xfrm>
          <a:prstGeom prst="straightConnector1">
            <a:avLst/>
          </a:prstGeom>
          <a:noFill/>
          <a:ln cap="flat" cmpd="sng" w="9525">
            <a:solidFill>
              <a:schemeClr val="dk2"/>
            </a:solidFill>
            <a:prstDash val="solid"/>
            <a:round/>
            <a:headEnd len="med" w="med" type="none"/>
            <a:tailEnd len="med" w="med" type="triangle"/>
          </a:ln>
        </p:spPr>
      </p:cxnSp>
      <p:sp>
        <p:nvSpPr>
          <p:cNvPr id="302" name="Google Shape;302;p35"/>
          <p:cNvSpPr txBox="1"/>
          <p:nvPr/>
        </p:nvSpPr>
        <p:spPr>
          <a:xfrm>
            <a:off x="1375850" y="789125"/>
            <a:ext cx="15945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1"/>
                </a:solidFill>
              </a:rPr>
              <a:t>Dr.S is exactly right 22% of the time</a:t>
            </a:r>
            <a:endParaRPr sz="1200"/>
          </a:p>
        </p:txBody>
      </p:sp>
      <p:cxnSp>
        <p:nvCxnSpPr>
          <p:cNvPr id="303" name="Google Shape;303;p35"/>
          <p:cNvCxnSpPr/>
          <p:nvPr/>
        </p:nvCxnSpPr>
        <p:spPr>
          <a:xfrm>
            <a:off x="7292625" y="980725"/>
            <a:ext cx="465600" cy="0"/>
          </a:xfrm>
          <a:prstGeom prst="straightConnector1">
            <a:avLst/>
          </a:prstGeom>
          <a:noFill/>
          <a:ln cap="flat" cmpd="sng" w="9525">
            <a:solidFill>
              <a:srgbClr val="0000FF"/>
            </a:solidFill>
            <a:prstDash val="solid"/>
            <a:round/>
            <a:headEnd len="med" w="med" type="none"/>
            <a:tailEnd len="med" w="med" type="none"/>
          </a:ln>
        </p:spPr>
      </p:cxnSp>
      <p:cxnSp>
        <p:nvCxnSpPr>
          <p:cNvPr id="304" name="Google Shape;304;p35"/>
          <p:cNvCxnSpPr/>
          <p:nvPr/>
        </p:nvCxnSpPr>
        <p:spPr>
          <a:xfrm>
            <a:off x="7295500" y="1179550"/>
            <a:ext cx="465600" cy="0"/>
          </a:xfrm>
          <a:prstGeom prst="straightConnector1">
            <a:avLst/>
          </a:prstGeom>
          <a:noFill/>
          <a:ln cap="flat" cmpd="sng" w="9525">
            <a:solidFill>
              <a:srgbClr val="FF0000"/>
            </a:solidFill>
            <a:prstDash val="solid"/>
            <a:round/>
            <a:headEnd len="med" w="med" type="none"/>
            <a:tailEnd len="med" w="med" type="none"/>
          </a:ln>
        </p:spPr>
      </p:cxnSp>
      <p:sp>
        <p:nvSpPr>
          <p:cNvPr id="305" name="Google Shape;305;p35"/>
          <p:cNvSpPr txBox="1"/>
          <p:nvPr/>
        </p:nvSpPr>
        <p:spPr>
          <a:xfrm>
            <a:off x="7761100" y="795875"/>
            <a:ext cx="6210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Dr.S</a:t>
            </a:r>
            <a:endParaRPr sz="1100"/>
          </a:p>
        </p:txBody>
      </p:sp>
      <p:sp>
        <p:nvSpPr>
          <p:cNvPr id="306" name="Google Shape;306;p35"/>
          <p:cNvSpPr txBox="1"/>
          <p:nvPr/>
        </p:nvSpPr>
        <p:spPr>
          <a:xfrm>
            <a:off x="7761100" y="1010350"/>
            <a:ext cx="11220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Tissue based</a:t>
            </a:r>
            <a:endParaRPr sz="1100"/>
          </a:p>
        </p:txBody>
      </p:sp>
      <p:cxnSp>
        <p:nvCxnSpPr>
          <p:cNvPr id="307" name="Google Shape;307;p35"/>
          <p:cNvCxnSpPr/>
          <p:nvPr/>
        </p:nvCxnSpPr>
        <p:spPr>
          <a:xfrm rot="10800000">
            <a:off x="959500" y="2894200"/>
            <a:ext cx="7344900" cy="0"/>
          </a:xfrm>
          <a:prstGeom prst="straightConnector1">
            <a:avLst/>
          </a:prstGeom>
          <a:noFill/>
          <a:ln cap="flat" cmpd="sng" w="9525">
            <a:solidFill>
              <a:schemeClr val="dk2"/>
            </a:solidFill>
            <a:prstDash val="dot"/>
            <a:round/>
            <a:headEnd len="med" w="med" type="none"/>
            <a:tailEnd len="med" w="med" type="none"/>
          </a:ln>
        </p:spPr>
      </p:cxnSp>
      <p:cxnSp>
        <p:nvCxnSpPr>
          <p:cNvPr id="308" name="Google Shape;308;p35"/>
          <p:cNvCxnSpPr/>
          <p:nvPr/>
        </p:nvCxnSpPr>
        <p:spPr>
          <a:xfrm flipH="1">
            <a:off x="1905025" y="1255900"/>
            <a:ext cx="1566300" cy="1601700"/>
          </a:xfrm>
          <a:prstGeom prst="straightConnector1">
            <a:avLst/>
          </a:prstGeom>
          <a:noFill/>
          <a:ln cap="flat" cmpd="sng" w="9525">
            <a:solidFill>
              <a:schemeClr val="dk2"/>
            </a:solidFill>
            <a:prstDash val="solid"/>
            <a:round/>
            <a:headEnd len="med" w="med" type="none"/>
            <a:tailEnd len="med" w="med" type="triangle"/>
          </a:ln>
        </p:spPr>
      </p:cxnSp>
      <p:sp>
        <p:nvSpPr>
          <p:cNvPr id="309" name="Google Shape;309;p35"/>
          <p:cNvSpPr txBox="1"/>
          <p:nvPr/>
        </p:nvSpPr>
        <p:spPr>
          <a:xfrm>
            <a:off x="3509450" y="789125"/>
            <a:ext cx="34023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1"/>
                </a:solidFill>
              </a:rPr>
              <a:t>53% of the time the single Dr.S recommendation is one of the true top 5 drugs </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36"/>
          <p:cNvSpPr txBox="1"/>
          <p:nvPr>
            <p:ph idx="1" type="body"/>
          </p:nvPr>
        </p:nvSpPr>
        <p:spPr>
          <a:xfrm>
            <a:off x="311700" y="161875"/>
            <a:ext cx="8520600" cy="1600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200">
                <a:solidFill>
                  <a:srgbClr val="000000"/>
                </a:solidFill>
              </a:rPr>
              <a:t>Contributions / best practice recommendations:</a:t>
            </a:r>
            <a:endParaRPr sz="2200">
              <a:solidFill>
                <a:srgbClr val="000000"/>
              </a:solidFill>
            </a:endParaRPr>
          </a:p>
          <a:p>
            <a:pPr indent="-342900" lvl="0" marL="457200" rtl="0" algn="l">
              <a:spcBef>
                <a:spcPts val="1600"/>
              </a:spcBef>
              <a:spcAft>
                <a:spcPts val="0"/>
              </a:spcAft>
              <a:buClr>
                <a:srgbClr val="000000"/>
              </a:buClr>
              <a:buSzPts val="1800"/>
              <a:buChar char="●"/>
            </a:pPr>
            <a:r>
              <a:rPr lang="en">
                <a:solidFill>
                  <a:srgbClr val="000000"/>
                </a:solidFill>
              </a:rPr>
              <a:t>Repeated hold out “triple split”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Single drug (rather than “matrix completion”/multitask) modeling</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Incorporation of prior knowledge</a:t>
            </a:r>
            <a:endParaRPr>
              <a:solidFill>
                <a:srgbClr val="DD7E6B"/>
              </a:solidFill>
            </a:endParaRPr>
          </a:p>
          <a:p>
            <a:pPr indent="0" lvl="0" marL="0" rtl="0" algn="l">
              <a:spcBef>
                <a:spcPts val="1600"/>
              </a:spcBef>
              <a:spcAft>
                <a:spcPts val="1600"/>
              </a:spcAft>
              <a:buNone/>
            </a:pPr>
            <a:r>
              <a:t/>
            </a:r>
            <a:endParaRPr/>
          </a:p>
        </p:txBody>
      </p:sp>
      <p:sp>
        <p:nvSpPr>
          <p:cNvPr id="315" name="Google Shape;315;p36"/>
          <p:cNvSpPr txBox="1"/>
          <p:nvPr/>
        </p:nvSpPr>
        <p:spPr>
          <a:xfrm>
            <a:off x="304800" y="2286000"/>
            <a:ext cx="8520600" cy="22647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sz="2200">
                <a:solidFill>
                  <a:srgbClr val="DD7E6B"/>
                </a:solidFill>
              </a:rPr>
              <a:t>Next steps:</a:t>
            </a:r>
            <a:endParaRPr sz="2200">
              <a:solidFill>
                <a:srgbClr val="DD7E6B"/>
              </a:solidFill>
            </a:endParaRPr>
          </a:p>
          <a:p>
            <a:pPr indent="-342900" lvl="0" marL="457200" rtl="0" algn="l">
              <a:lnSpc>
                <a:spcPct val="115000"/>
              </a:lnSpc>
              <a:spcBef>
                <a:spcPts val="1600"/>
              </a:spcBef>
              <a:spcAft>
                <a:spcPts val="0"/>
              </a:spcAft>
              <a:buClr>
                <a:srgbClr val="DD7E6B"/>
              </a:buClr>
              <a:buSzPts val="1800"/>
              <a:buChar char="●"/>
            </a:pPr>
            <a:r>
              <a:rPr lang="en" sz="1800">
                <a:solidFill>
                  <a:srgbClr val="DD7E6B"/>
                </a:solidFill>
              </a:rPr>
              <a:t>Pathway modeling / neural networks / similarity kernels</a:t>
            </a:r>
            <a:endParaRPr sz="1800">
              <a:solidFill>
                <a:srgbClr val="DD7E6B"/>
              </a:solidFill>
            </a:endParaRPr>
          </a:p>
          <a:p>
            <a:pPr indent="-342900" lvl="0" marL="457200" rtl="0" algn="l">
              <a:lnSpc>
                <a:spcPct val="115000"/>
              </a:lnSpc>
              <a:spcBef>
                <a:spcPts val="0"/>
              </a:spcBef>
              <a:spcAft>
                <a:spcPts val="0"/>
              </a:spcAft>
              <a:buClr>
                <a:srgbClr val="DD7E6B"/>
              </a:buClr>
              <a:buSzPts val="1800"/>
              <a:buChar char="●"/>
            </a:pPr>
            <a:r>
              <a:rPr lang="en" sz="1800">
                <a:solidFill>
                  <a:srgbClr val="DD7E6B"/>
                </a:solidFill>
              </a:rPr>
              <a:t>Other -omics data / other gene sets</a:t>
            </a:r>
            <a:endParaRPr sz="1800">
              <a:solidFill>
                <a:srgbClr val="DD7E6B"/>
              </a:solidFill>
            </a:endParaRPr>
          </a:p>
          <a:p>
            <a:pPr indent="-342900" lvl="0" marL="457200" rtl="0" algn="l">
              <a:lnSpc>
                <a:spcPct val="115000"/>
              </a:lnSpc>
              <a:spcBef>
                <a:spcPts val="0"/>
              </a:spcBef>
              <a:spcAft>
                <a:spcPts val="0"/>
              </a:spcAft>
              <a:buClr>
                <a:srgbClr val="DD7E6B"/>
              </a:buClr>
              <a:buSzPts val="1800"/>
              <a:buChar char="●"/>
            </a:pPr>
            <a:r>
              <a:rPr lang="en" sz="1800">
                <a:solidFill>
                  <a:srgbClr val="DD7E6B"/>
                </a:solidFill>
              </a:rPr>
              <a:t>Learn entire dose response curve</a:t>
            </a:r>
            <a:endParaRPr sz="1800">
              <a:solidFill>
                <a:srgbClr val="DD7E6B"/>
              </a:solidFill>
            </a:endParaRPr>
          </a:p>
          <a:p>
            <a:pPr indent="-342900" lvl="0" marL="457200" rtl="0" algn="l">
              <a:lnSpc>
                <a:spcPct val="115000"/>
              </a:lnSpc>
              <a:spcBef>
                <a:spcPts val="0"/>
              </a:spcBef>
              <a:spcAft>
                <a:spcPts val="0"/>
              </a:spcAft>
              <a:buClr>
                <a:srgbClr val="DD7E6B"/>
              </a:buClr>
              <a:buSzPts val="1800"/>
              <a:buChar char="●"/>
            </a:pPr>
            <a:r>
              <a:rPr lang="en" sz="1800">
                <a:solidFill>
                  <a:srgbClr val="DD7E6B"/>
                </a:solidFill>
              </a:rPr>
              <a:t>Clinical patient data / learn drug efficacy and toxicities dose response curves</a:t>
            </a:r>
            <a:endParaRPr sz="1800">
              <a:solidFill>
                <a:srgbClr val="DD7E6B"/>
              </a:solidFill>
            </a:endParaRPr>
          </a:p>
          <a:p>
            <a:pPr indent="-342900" lvl="0" marL="457200" rtl="0" algn="l">
              <a:lnSpc>
                <a:spcPct val="115000"/>
              </a:lnSpc>
              <a:spcBef>
                <a:spcPts val="0"/>
              </a:spcBef>
              <a:spcAft>
                <a:spcPts val="0"/>
              </a:spcAft>
              <a:buClr>
                <a:srgbClr val="DD7E6B"/>
              </a:buClr>
              <a:buSzPts val="1800"/>
              <a:buChar char="●"/>
            </a:pPr>
            <a:r>
              <a:rPr lang="en" sz="1800">
                <a:solidFill>
                  <a:srgbClr val="DD7E6B"/>
                </a:solidFill>
              </a:rPr>
              <a:t>Pan cancer vs tissue type specific learning?</a:t>
            </a:r>
            <a:endParaRPr sz="1800">
              <a:solidFill>
                <a:srgbClr val="DD7E6B"/>
              </a:solidFill>
            </a:endParaRPr>
          </a:p>
          <a:p>
            <a:pPr indent="-342900" lvl="0" marL="457200" rtl="0" algn="l">
              <a:lnSpc>
                <a:spcPct val="115000"/>
              </a:lnSpc>
              <a:spcBef>
                <a:spcPts val="0"/>
              </a:spcBef>
              <a:spcAft>
                <a:spcPts val="0"/>
              </a:spcAft>
              <a:buClr>
                <a:srgbClr val="DD7E6B"/>
              </a:buClr>
              <a:buSzPts val="1800"/>
              <a:buChar char="●"/>
            </a:pPr>
            <a:r>
              <a:rPr lang="en" sz="1800">
                <a:solidFill>
                  <a:srgbClr val="DD7E6B"/>
                </a:solidFill>
              </a:rPr>
              <a:t>… </a:t>
            </a:r>
            <a:endParaRPr sz="1800">
              <a:solidFill>
                <a:srgbClr val="DD7E6B"/>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a:t>
            </a:r>
            <a:endParaRPr/>
          </a:p>
        </p:txBody>
      </p:sp>
      <p:sp>
        <p:nvSpPr>
          <p:cNvPr id="321" name="Google Shape;321;p37"/>
          <p:cNvSpPr txBox="1"/>
          <p:nvPr>
            <p:ph idx="1" type="body"/>
          </p:nvPr>
        </p:nvSpPr>
        <p:spPr>
          <a:xfrm>
            <a:off x="311700" y="1381075"/>
            <a:ext cx="6901500" cy="27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Marleen Balvert - CWI, The Netherlands</a:t>
            </a:r>
            <a:endParaRPr/>
          </a:p>
          <a:p>
            <a:pPr indent="0" lvl="0" marL="0" rtl="0" algn="l">
              <a:spcBef>
                <a:spcPts val="1600"/>
              </a:spcBef>
              <a:spcAft>
                <a:spcPts val="0"/>
              </a:spcAft>
              <a:buClr>
                <a:schemeClr val="dk1"/>
              </a:buClr>
              <a:buSzPts val="1100"/>
              <a:buFont typeface="Arial"/>
              <a:buNone/>
            </a:pPr>
            <a:r>
              <a:rPr lang="en"/>
              <a:t>Georgios Patoulidis - Master’s student Heidelberg University</a:t>
            </a:r>
            <a:endParaRPr/>
          </a:p>
          <a:p>
            <a:pPr indent="0" lvl="0" marL="0" rtl="0" algn="l">
              <a:spcBef>
                <a:spcPts val="1600"/>
              </a:spcBef>
              <a:spcAft>
                <a:spcPts val="0"/>
              </a:spcAft>
              <a:buClr>
                <a:schemeClr val="dk1"/>
              </a:buClr>
              <a:buSzPts val="1100"/>
              <a:buFont typeface="Arial"/>
              <a:buNone/>
            </a:pPr>
            <a:r>
              <a:rPr lang="en"/>
              <a:t>Andrew Patti - Software developer, Engage</a:t>
            </a:r>
            <a:endParaRPr/>
          </a:p>
          <a:p>
            <a:pPr indent="0" lvl="0" marL="0" rtl="0" algn="l">
              <a:spcBef>
                <a:spcPts val="1600"/>
              </a:spcBef>
              <a:spcAft>
                <a:spcPts val="0"/>
              </a:spcAft>
              <a:buClr>
                <a:schemeClr val="dk1"/>
              </a:buClr>
              <a:buSzPts val="1100"/>
              <a:buFont typeface="Arial"/>
              <a:buNone/>
            </a:pPr>
            <a:r>
              <a:rPr lang="en"/>
              <a:t>Timo Deist - post-doc CWI</a:t>
            </a:r>
            <a:endParaRPr/>
          </a:p>
          <a:p>
            <a:pPr indent="0" lvl="0" marL="0" rtl="0" algn="l">
              <a:spcBef>
                <a:spcPts val="1600"/>
              </a:spcBef>
              <a:spcAft>
                <a:spcPts val="0"/>
              </a:spcAft>
              <a:buClr>
                <a:schemeClr val="dk1"/>
              </a:buClr>
              <a:buSzPts val="1100"/>
              <a:buFont typeface="Arial"/>
              <a:buNone/>
            </a:pPr>
            <a:r>
              <a:rPr lang="en"/>
              <a:t>Christine Eyler - MD, PH.D MGH</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pic>
        <p:nvPicPr>
          <p:cNvPr id="326" name="Google Shape;326;p38"/>
          <p:cNvPicPr preferRelativeResize="0"/>
          <p:nvPr/>
        </p:nvPicPr>
        <p:blipFill rotWithShape="1">
          <a:blip r:embed="rId3">
            <a:alphaModFix/>
          </a:blip>
          <a:srcRect b="24998" l="0" r="0" t="0"/>
          <a:stretch/>
        </p:blipFill>
        <p:spPr>
          <a:xfrm>
            <a:off x="0" y="0"/>
            <a:ext cx="9144001" cy="5143499"/>
          </a:xfrm>
          <a:prstGeom prst="rect">
            <a:avLst/>
          </a:prstGeom>
          <a:noFill/>
          <a:ln>
            <a:noFill/>
          </a:ln>
        </p:spPr>
      </p:pic>
      <p:sp>
        <p:nvSpPr>
          <p:cNvPr id="327" name="Google Shape;327;p38"/>
          <p:cNvSpPr txBox="1"/>
          <p:nvPr>
            <p:ph type="title"/>
          </p:nvPr>
        </p:nvSpPr>
        <p:spPr>
          <a:xfrm>
            <a:off x="1835700" y="826025"/>
            <a:ext cx="5786100" cy="5727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3F3F3"/>
                </a:solidFill>
              </a:rPr>
              <a:t>Thank you! Questions/comments?</a:t>
            </a:r>
            <a:endParaRPr>
              <a:solidFill>
                <a:srgbClr val="F3F3F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slides</a:t>
            </a:r>
            <a:endParaRPr/>
          </a:p>
        </p:txBody>
      </p:sp>
      <p:sp>
        <p:nvSpPr>
          <p:cNvPr id="333" name="Google Shape;333;p39"/>
          <p:cNvSpPr txBox="1"/>
          <p:nvPr>
            <p:ph idx="1" type="body"/>
          </p:nvPr>
        </p:nvSpPr>
        <p:spPr>
          <a:xfrm>
            <a:off x="311700" y="1152475"/>
            <a:ext cx="5805600" cy="646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How complicated is biology? Rube Goldberg...</a:t>
            </a:r>
            <a:endParaRPr/>
          </a:p>
        </p:txBody>
      </p:sp>
      <p:pic>
        <p:nvPicPr>
          <p:cNvPr id="334" name="Google Shape;334;p39"/>
          <p:cNvPicPr preferRelativeResize="0"/>
          <p:nvPr/>
        </p:nvPicPr>
        <p:blipFill>
          <a:blip r:embed="rId3">
            <a:alphaModFix/>
          </a:blip>
          <a:stretch>
            <a:fillRect/>
          </a:stretch>
        </p:blipFill>
        <p:spPr>
          <a:xfrm>
            <a:off x="533400" y="1799275"/>
            <a:ext cx="4076700" cy="2876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338" name="Shape 338"/>
        <p:cNvGrpSpPr/>
        <p:nvPr/>
      </p:nvGrpSpPr>
      <p:grpSpPr>
        <a:xfrm>
          <a:off x="0" y="0"/>
          <a:ext cx="0" cy="0"/>
          <a:chOff x="0" y="0"/>
          <a:chExt cx="0" cy="0"/>
        </a:xfrm>
      </p:grpSpPr>
      <p:sp>
        <p:nvSpPr>
          <p:cNvPr id="339" name="Google Shape;339;p40"/>
          <p:cNvSpPr txBox="1"/>
          <p:nvPr/>
        </p:nvSpPr>
        <p:spPr>
          <a:xfrm>
            <a:off x="311700" y="372725"/>
            <a:ext cx="85206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latin typeface="Playfair Display"/>
                <a:ea typeface="Playfair Display"/>
                <a:cs typeface="Playfair Display"/>
                <a:sym typeface="Playfair Display"/>
              </a:rPr>
              <a:t>A cartoon example: knowledge helps</a:t>
            </a:r>
            <a:endParaRPr b="1" sz="3200">
              <a:solidFill>
                <a:srgbClr val="FFFFFF"/>
              </a:solidFill>
              <a:latin typeface="Playfair Display"/>
              <a:ea typeface="Playfair Display"/>
              <a:cs typeface="Playfair Display"/>
              <a:sym typeface="Playfair Display"/>
            </a:endParaRPr>
          </a:p>
        </p:txBody>
      </p:sp>
      <p:pic>
        <p:nvPicPr>
          <p:cNvPr id="340" name="Google Shape;340;p40"/>
          <p:cNvPicPr preferRelativeResize="0"/>
          <p:nvPr/>
        </p:nvPicPr>
        <p:blipFill rotWithShape="1">
          <a:blip r:embed="rId3">
            <a:alphaModFix/>
          </a:blip>
          <a:srcRect b="0" l="8086" r="7681" t="23745"/>
          <a:stretch/>
        </p:blipFill>
        <p:spPr>
          <a:xfrm>
            <a:off x="206647" y="1248404"/>
            <a:ext cx="7135349" cy="2426995"/>
          </a:xfrm>
          <a:prstGeom prst="rect">
            <a:avLst/>
          </a:prstGeom>
          <a:noFill/>
          <a:ln>
            <a:noFill/>
          </a:ln>
        </p:spPr>
      </p:pic>
      <p:cxnSp>
        <p:nvCxnSpPr>
          <p:cNvPr id="341" name="Google Shape;341;p40"/>
          <p:cNvCxnSpPr/>
          <p:nvPr/>
        </p:nvCxnSpPr>
        <p:spPr>
          <a:xfrm flipH="1" rot="10800000">
            <a:off x="577322" y="3418289"/>
            <a:ext cx="174000" cy="529200"/>
          </a:xfrm>
          <a:prstGeom prst="straightConnector1">
            <a:avLst/>
          </a:prstGeom>
          <a:noFill/>
          <a:ln cap="flat" cmpd="sng" w="9525">
            <a:solidFill>
              <a:srgbClr val="000000"/>
            </a:solidFill>
            <a:prstDash val="solid"/>
            <a:round/>
            <a:headEnd len="sm" w="sm" type="none"/>
            <a:tailEnd len="med" w="med" type="triangle"/>
          </a:ln>
        </p:spPr>
      </p:cxnSp>
      <p:sp>
        <p:nvSpPr>
          <p:cNvPr id="342" name="Google Shape;342;p40"/>
          <p:cNvSpPr txBox="1"/>
          <p:nvPr/>
        </p:nvSpPr>
        <p:spPr>
          <a:xfrm>
            <a:off x="325736" y="3971149"/>
            <a:ext cx="2744100" cy="2529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1800" strike="noStrike">
                <a:solidFill>
                  <a:srgbClr val="000000"/>
                </a:solidFill>
                <a:latin typeface="Arial"/>
                <a:ea typeface="Arial"/>
                <a:cs typeface="Arial"/>
                <a:sym typeface="Arial"/>
              </a:rPr>
              <a:t>Last row gives response to a “drug”</a:t>
            </a:r>
            <a:endParaRPr b="0" sz="1800" strike="noStrike">
              <a:solidFill>
                <a:srgbClr val="000000"/>
              </a:solidFill>
              <a:latin typeface="Arial"/>
              <a:ea typeface="Arial"/>
              <a:cs typeface="Arial"/>
              <a:sym typeface="Arial"/>
            </a:endParaRPr>
          </a:p>
        </p:txBody>
      </p:sp>
      <p:sp>
        <p:nvSpPr>
          <p:cNvPr id="343" name="Google Shape;343;p40"/>
          <p:cNvSpPr txBox="1"/>
          <p:nvPr/>
        </p:nvSpPr>
        <p:spPr>
          <a:xfrm>
            <a:off x="4342700" y="4021100"/>
            <a:ext cx="3990600" cy="11505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1800" strike="noStrike">
                <a:solidFill>
                  <a:srgbClr val="000000"/>
                </a:solidFill>
                <a:latin typeface="Arial"/>
                <a:ea typeface="Arial"/>
                <a:cs typeface="Arial"/>
                <a:sym typeface="Arial"/>
              </a:rPr>
              <a:t>SVM with an RBF kernel,</a:t>
            </a:r>
            <a:endParaRPr b="0" sz="1800" strike="noStrike">
              <a:solidFill>
                <a:srgbClr val="000000"/>
              </a:solidFill>
              <a:latin typeface="Arial"/>
              <a:ea typeface="Arial"/>
              <a:cs typeface="Arial"/>
              <a:sym typeface="Arial"/>
            </a:endParaRPr>
          </a:p>
          <a:p>
            <a:pPr indent="0" lvl="0" marL="0" marR="0" rtl="0" algn="l">
              <a:spcBef>
                <a:spcPts val="0"/>
              </a:spcBef>
              <a:spcAft>
                <a:spcPts val="0"/>
              </a:spcAft>
              <a:buNone/>
            </a:pPr>
            <a:r>
              <a:rPr b="0" lang="en" sz="1800" strike="noStrike">
                <a:solidFill>
                  <a:srgbClr val="000000"/>
                </a:solidFill>
                <a:latin typeface="Arial"/>
                <a:ea typeface="Arial"/>
                <a:cs typeface="Arial"/>
                <a:sym typeface="Arial"/>
              </a:rPr>
              <a:t>Average AUC (over 5 drugs)= 0.89</a:t>
            </a:r>
            <a:endParaRPr b="0" sz="1800"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347" name="Shape 347"/>
        <p:cNvGrpSpPr/>
        <p:nvPr/>
      </p:nvGrpSpPr>
      <p:grpSpPr>
        <a:xfrm>
          <a:off x="0" y="0"/>
          <a:ext cx="0" cy="0"/>
          <a:chOff x="0" y="0"/>
          <a:chExt cx="0" cy="0"/>
        </a:xfrm>
      </p:grpSpPr>
      <p:sp>
        <p:nvSpPr>
          <p:cNvPr id="348" name="Google Shape;348;p41"/>
          <p:cNvSpPr txBox="1"/>
          <p:nvPr/>
        </p:nvSpPr>
        <p:spPr>
          <a:xfrm>
            <a:off x="311700" y="372725"/>
            <a:ext cx="85206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latin typeface="Playfair Display"/>
                <a:ea typeface="Playfair Display"/>
                <a:cs typeface="Playfair Display"/>
                <a:sym typeface="Playfair Display"/>
              </a:rPr>
              <a:t>System expert knowledge</a:t>
            </a:r>
            <a:endParaRPr b="1" sz="3200">
              <a:solidFill>
                <a:srgbClr val="FFFFFF"/>
              </a:solidFill>
              <a:latin typeface="Playfair Display"/>
              <a:ea typeface="Playfair Display"/>
              <a:cs typeface="Playfair Display"/>
              <a:sym typeface="Playfair Display"/>
            </a:endParaRPr>
          </a:p>
        </p:txBody>
      </p:sp>
      <p:pic>
        <p:nvPicPr>
          <p:cNvPr id="349" name="Google Shape;349;p41"/>
          <p:cNvPicPr preferRelativeResize="0"/>
          <p:nvPr/>
        </p:nvPicPr>
        <p:blipFill rotWithShape="1">
          <a:blip r:embed="rId3">
            <a:alphaModFix/>
          </a:blip>
          <a:srcRect b="7785" l="0" r="29273" t="25724"/>
          <a:stretch/>
        </p:blipFill>
        <p:spPr>
          <a:xfrm>
            <a:off x="1929000" y="1387440"/>
            <a:ext cx="423720" cy="3260880"/>
          </a:xfrm>
          <a:prstGeom prst="rect">
            <a:avLst/>
          </a:prstGeom>
          <a:noFill/>
          <a:ln>
            <a:noFill/>
          </a:ln>
        </p:spPr>
      </p:pic>
      <p:pic>
        <p:nvPicPr>
          <p:cNvPr id="350" name="Google Shape;350;p41"/>
          <p:cNvPicPr preferRelativeResize="0"/>
          <p:nvPr/>
        </p:nvPicPr>
        <p:blipFill rotWithShape="1">
          <a:blip r:embed="rId4">
            <a:alphaModFix/>
          </a:blip>
          <a:srcRect b="2260" l="7039" r="5730" t="23867"/>
          <a:stretch/>
        </p:blipFill>
        <p:spPr>
          <a:xfrm>
            <a:off x="4322520" y="1417680"/>
            <a:ext cx="3623760" cy="3164399"/>
          </a:xfrm>
          <a:prstGeom prst="rect">
            <a:avLst/>
          </a:prstGeom>
          <a:noFill/>
          <a:ln>
            <a:noFill/>
          </a:ln>
        </p:spPr>
      </p:pic>
      <p:sp>
        <p:nvSpPr>
          <p:cNvPr id="351" name="Google Shape;351;p41"/>
          <p:cNvSpPr/>
          <p:nvPr/>
        </p:nvSpPr>
        <p:spPr>
          <a:xfrm>
            <a:off x="4978080" y="3212640"/>
            <a:ext cx="155100" cy="155100"/>
          </a:xfrm>
          <a:prstGeom prst="ellipse">
            <a:avLst/>
          </a:prstGeom>
          <a:solidFill>
            <a:srgbClr val="FF3333"/>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64025"/>
            <a:ext cx="1819200" cy="497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Dataset : </a:t>
            </a:r>
            <a:endParaRPr/>
          </a:p>
          <a:p>
            <a:pPr indent="0" lvl="0" marL="0" rtl="0" algn="l">
              <a:spcBef>
                <a:spcPts val="0"/>
              </a:spcBef>
              <a:spcAft>
                <a:spcPts val="0"/>
              </a:spcAft>
              <a:buNone/>
            </a:pPr>
            <a:r>
              <a:rPr lang="en"/>
              <a:t>GDSC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~1000 cell lines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42 drugs chosen</a:t>
            </a:r>
            <a:endParaRPr/>
          </a:p>
        </p:txBody>
      </p:sp>
      <p:pic>
        <p:nvPicPr>
          <p:cNvPr id="68" name="Google Shape;68;p15"/>
          <p:cNvPicPr preferRelativeResize="0"/>
          <p:nvPr/>
        </p:nvPicPr>
        <p:blipFill>
          <a:blip r:embed="rId3">
            <a:alphaModFix/>
          </a:blip>
          <a:stretch>
            <a:fillRect/>
          </a:stretch>
        </p:blipFill>
        <p:spPr>
          <a:xfrm>
            <a:off x="2195001" y="103325"/>
            <a:ext cx="6773799" cy="4934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355" name="Shape 355"/>
        <p:cNvGrpSpPr/>
        <p:nvPr/>
      </p:nvGrpSpPr>
      <p:grpSpPr>
        <a:xfrm>
          <a:off x="0" y="0"/>
          <a:ext cx="0" cy="0"/>
          <a:chOff x="0" y="0"/>
          <a:chExt cx="0" cy="0"/>
        </a:xfrm>
      </p:grpSpPr>
      <p:sp>
        <p:nvSpPr>
          <p:cNvPr id="356" name="Google Shape;356;p42"/>
          <p:cNvSpPr txBox="1"/>
          <p:nvPr/>
        </p:nvSpPr>
        <p:spPr>
          <a:xfrm>
            <a:off x="311700" y="144125"/>
            <a:ext cx="85206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rgbClr val="FFFFFF"/>
                </a:solidFill>
                <a:latin typeface="Playfair Display"/>
                <a:ea typeface="Playfair Display"/>
                <a:cs typeface="Playfair Display"/>
                <a:sym typeface="Playfair Display"/>
              </a:rPr>
              <a:t>Custom similarity measure → kernelized learning</a:t>
            </a:r>
            <a:endParaRPr b="1" sz="2700">
              <a:solidFill>
                <a:srgbClr val="FFFFFF"/>
              </a:solidFill>
              <a:latin typeface="Playfair Display"/>
              <a:ea typeface="Playfair Display"/>
              <a:cs typeface="Playfair Display"/>
              <a:sym typeface="Playfair Display"/>
            </a:endParaRPr>
          </a:p>
        </p:txBody>
      </p:sp>
      <p:pic>
        <p:nvPicPr>
          <p:cNvPr id="357" name="Google Shape;357;p42"/>
          <p:cNvPicPr preferRelativeResize="0"/>
          <p:nvPr/>
        </p:nvPicPr>
        <p:blipFill rotWithShape="1">
          <a:blip r:embed="rId3">
            <a:alphaModFix/>
          </a:blip>
          <a:srcRect b="0" l="0" r="0" t="0"/>
          <a:stretch/>
        </p:blipFill>
        <p:spPr>
          <a:xfrm>
            <a:off x="3186118" y="1007504"/>
            <a:ext cx="1784005" cy="530380"/>
          </a:xfrm>
          <a:prstGeom prst="rect">
            <a:avLst/>
          </a:prstGeom>
          <a:noFill/>
          <a:ln>
            <a:noFill/>
          </a:ln>
        </p:spPr>
      </p:pic>
      <p:sp>
        <p:nvSpPr>
          <p:cNvPr id="358" name="Google Shape;358;p42"/>
          <p:cNvSpPr txBox="1"/>
          <p:nvPr/>
        </p:nvSpPr>
        <p:spPr>
          <a:xfrm>
            <a:off x="337500" y="952100"/>
            <a:ext cx="2681700" cy="600300"/>
          </a:xfrm>
          <a:prstGeom prst="rect">
            <a:avLst/>
          </a:prstGeom>
          <a:solidFill>
            <a:srgbClr val="00CCFF"/>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trike="noStrike">
                <a:solidFill>
                  <a:srgbClr val="000000"/>
                </a:solidFill>
                <a:latin typeface="Arial"/>
                <a:ea typeface="Arial"/>
                <a:cs typeface="Arial"/>
                <a:sym typeface="Arial"/>
              </a:rPr>
              <a:t>Two “cell lines” are similar if their circles are similar.</a:t>
            </a:r>
            <a:endParaRPr b="0" strike="noStrike">
              <a:solidFill>
                <a:srgbClr val="000000"/>
              </a:solidFill>
              <a:latin typeface="Arial"/>
              <a:ea typeface="Arial"/>
              <a:cs typeface="Arial"/>
              <a:sym typeface="Arial"/>
            </a:endParaRPr>
          </a:p>
        </p:txBody>
      </p:sp>
      <p:pic>
        <p:nvPicPr>
          <p:cNvPr id="359" name="Google Shape;359;p42"/>
          <p:cNvPicPr preferRelativeResize="0"/>
          <p:nvPr/>
        </p:nvPicPr>
        <p:blipFill rotWithShape="1">
          <a:blip r:embed="rId4">
            <a:alphaModFix/>
          </a:blip>
          <a:srcRect b="0" l="1824" r="1622" t="0"/>
          <a:stretch/>
        </p:blipFill>
        <p:spPr>
          <a:xfrm>
            <a:off x="2063900" y="2024148"/>
            <a:ext cx="6188108" cy="2366925"/>
          </a:xfrm>
          <a:prstGeom prst="rect">
            <a:avLst/>
          </a:prstGeom>
          <a:noFill/>
          <a:ln>
            <a:noFill/>
          </a:ln>
        </p:spPr>
      </p:pic>
      <p:sp>
        <p:nvSpPr>
          <p:cNvPr id="360" name="Google Shape;360;p42"/>
          <p:cNvSpPr txBox="1"/>
          <p:nvPr/>
        </p:nvSpPr>
        <p:spPr>
          <a:xfrm>
            <a:off x="3143050" y="4198851"/>
            <a:ext cx="697200" cy="385800"/>
          </a:xfrm>
          <a:prstGeom prst="rect">
            <a:avLst/>
          </a:prstGeom>
          <a:solidFill>
            <a:srgbClr val="DDDDDD"/>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1000" strike="noStrike">
                <a:solidFill>
                  <a:srgbClr val="000000"/>
                </a:solidFill>
                <a:latin typeface="Arial"/>
                <a:ea typeface="Arial"/>
                <a:cs typeface="Arial"/>
                <a:sym typeface="Arial"/>
              </a:rPr>
              <a:t>RBF kernel</a:t>
            </a:r>
            <a:endParaRPr b="0" sz="1000" strike="noStrike">
              <a:solidFill>
                <a:srgbClr val="000000"/>
              </a:solidFill>
              <a:latin typeface="Arial"/>
              <a:ea typeface="Arial"/>
              <a:cs typeface="Arial"/>
              <a:sym typeface="Arial"/>
            </a:endParaRPr>
          </a:p>
        </p:txBody>
      </p:sp>
      <p:sp>
        <p:nvSpPr>
          <p:cNvPr id="361" name="Google Shape;361;p42"/>
          <p:cNvSpPr txBox="1"/>
          <p:nvPr/>
        </p:nvSpPr>
        <p:spPr>
          <a:xfrm>
            <a:off x="4226075" y="4157702"/>
            <a:ext cx="870600" cy="452700"/>
          </a:xfrm>
          <a:prstGeom prst="rect">
            <a:avLst/>
          </a:prstGeom>
          <a:solidFill>
            <a:srgbClr val="DDDDDD"/>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1000" strike="noStrike">
                <a:solidFill>
                  <a:srgbClr val="000000"/>
                </a:solidFill>
                <a:latin typeface="Arial"/>
                <a:ea typeface="Arial"/>
                <a:cs typeface="Arial"/>
                <a:sym typeface="Arial"/>
              </a:rPr>
              <a:t>Custom kernel</a:t>
            </a:r>
            <a:endParaRPr b="0" sz="1000" strike="noStrike">
              <a:solidFill>
                <a:srgbClr val="000000"/>
              </a:solidFill>
              <a:latin typeface="Arial"/>
              <a:ea typeface="Arial"/>
              <a:cs typeface="Arial"/>
              <a:sym typeface="Arial"/>
            </a:endParaRPr>
          </a:p>
        </p:txBody>
      </p:sp>
      <p:sp>
        <p:nvSpPr>
          <p:cNvPr id="362" name="Google Shape;362;p42"/>
          <p:cNvSpPr txBox="1"/>
          <p:nvPr/>
        </p:nvSpPr>
        <p:spPr>
          <a:xfrm>
            <a:off x="5332438" y="4198851"/>
            <a:ext cx="937500" cy="452700"/>
          </a:xfrm>
          <a:prstGeom prst="rect">
            <a:avLst/>
          </a:prstGeom>
          <a:solidFill>
            <a:srgbClr val="DDDDDD"/>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1000" strike="noStrike">
                <a:solidFill>
                  <a:srgbClr val="000000"/>
                </a:solidFill>
                <a:latin typeface="Arial"/>
                <a:ea typeface="Arial"/>
                <a:cs typeface="Arial"/>
                <a:sym typeface="Arial"/>
              </a:rPr>
              <a:t>Custom kernel2</a:t>
            </a:r>
            <a:endParaRPr b="0" sz="1000" strike="noStrike">
              <a:solidFill>
                <a:srgbClr val="000000"/>
              </a:solidFill>
              <a:latin typeface="Arial"/>
              <a:ea typeface="Arial"/>
              <a:cs typeface="Arial"/>
              <a:sym typeface="Arial"/>
            </a:endParaRPr>
          </a:p>
        </p:txBody>
      </p:sp>
      <p:sp>
        <p:nvSpPr>
          <p:cNvPr id="363" name="Google Shape;363;p42"/>
          <p:cNvSpPr txBox="1"/>
          <p:nvPr/>
        </p:nvSpPr>
        <p:spPr>
          <a:xfrm>
            <a:off x="6505725" y="4198851"/>
            <a:ext cx="1171500" cy="452700"/>
          </a:xfrm>
          <a:prstGeom prst="rect">
            <a:avLst/>
          </a:prstGeom>
          <a:solidFill>
            <a:srgbClr val="DDDDDD"/>
          </a:solid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1000" strike="noStrike">
                <a:solidFill>
                  <a:srgbClr val="000000"/>
                </a:solidFill>
                <a:latin typeface="Arial"/>
                <a:ea typeface="Arial"/>
                <a:cs typeface="Arial"/>
                <a:sym typeface="Arial"/>
              </a:rPr>
              <a:t>“Ideal” drug 1 kernel</a:t>
            </a:r>
            <a:endParaRPr b="0" sz="1000" strike="noStrike">
              <a:solidFill>
                <a:srgbClr val="000000"/>
              </a:solidFill>
              <a:latin typeface="Arial"/>
              <a:ea typeface="Arial"/>
              <a:cs typeface="Arial"/>
              <a:sym typeface="Arial"/>
            </a:endParaRPr>
          </a:p>
        </p:txBody>
      </p:sp>
      <p:cxnSp>
        <p:nvCxnSpPr>
          <p:cNvPr id="364" name="Google Shape;364;p42"/>
          <p:cNvCxnSpPr/>
          <p:nvPr/>
        </p:nvCxnSpPr>
        <p:spPr>
          <a:xfrm>
            <a:off x="3171595" y="2349874"/>
            <a:ext cx="704100" cy="0"/>
          </a:xfrm>
          <a:prstGeom prst="straightConnector1">
            <a:avLst/>
          </a:prstGeom>
          <a:noFill/>
          <a:ln cap="flat" cmpd="sng" w="9525">
            <a:solidFill>
              <a:srgbClr val="000000"/>
            </a:solidFill>
            <a:prstDash val="solid"/>
            <a:round/>
            <a:headEnd len="sm" w="sm" type="none"/>
            <a:tailEnd len="sm" w="sm" type="none"/>
          </a:ln>
        </p:spPr>
      </p:cxnSp>
      <p:cxnSp>
        <p:nvCxnSpPr>
          <p:cNvPr id="365" name="Google Shape;365;p42"/>
          <p:cNvCxnSpPr/>
          <p:nvPr/>
        </p:nvCxnSpPr>
        <p:spPr>
          <a:xfrm>
            <a:off x="2163750" y="1922575"/>
            <a:ext cx="1299600" cy="402000"/>
          </a:xfrm>
          <a:prstGeom prst="straightConnector1">
            <a:avLst/>
          </a:prstGeom>
          <a:noFill/>
          <a:ln cap="flat" cmpd="sng" w="9525">
            <a:solidFill>
              <a:srgbClr val="000000"/>
            </a:solidFill>
            <a:prstDash val="solid"/>
            <a:round/>
            <a:headEnd len="sm" w="sm" type="none"/>
            <a:tailEnd len="med" w="med" type="triangle"/>
          </a:ln>
        </p:spPr>
      </p:cxnSp>
      <p:sp>
        <p:nvSpPr>
          <p:cNvPr id="366" name="Google Shape;366;p42"/>
          <p:cNvSpPr txBox="1"/>
          <p:nvPr/>
        </p:nvSpPr>
        <p:spPr>
          <a:xfrm>
            <a:off x="627000" y="1656575"/>
            <a:ext cx="1938600" cy="683100"/>
          </a:xfrm>
          <a:prstGeom prst="rect">
            <a:avLst/>
          </a:prstGeom>
          <a:noFill/>
          <a:ln>
            <a:noFill/>
          </a:ln>
        </p:spPr>
        <p:txBody>
          <a:bodyPr anchorCtr="0" anchor="t" bIns="45000" lIns="90000" spcFirstLastPara="1" rIns="90000" wrap="square" tIns="45000">
            <a:noAutofit/>
          </a:bodyPr>
          <a:lstStyle/>
          <a:p>
            <a:pPr indent="0" lvl="0" marL="0" marR="0" rtl="0" algn="ctr">
              <a:spcBef>
                <a:spcPts val="0"/>
              </a:spcBef>
              <a:spcAft>
                <a:spcPts val="0"/>
              </a:spcAft>
              <a:buNone/>
            </a:pPr>
            <a:r>
              <a:rPr b="0" lang="en" sz="1800" strike="noStrike">
                <a:solidFill>
                  <a:srgbClr val="000000"/>
                </a:solidFill>
                <a:latin typeface="Arial"/>
                <a:ea typeface="Arial"/>
                <a:cs typeface="Arial"/>
                <a:sym typeface="Arial"/>
              </a:rPr>
              <a:t>5 different “drugs”</a:t>
            </a:r>
            <a:endParaRPr b="0" sz="1800" strike="noStrike">
              <a:solidFill>
                <a:srgbClr val="000000"/>
              </a:solidFill>
              <a:latin typeface="Arial"/>
              <a:ea typeface="Arial"/>
              <a:cs typeface="Arial"/>
              <a:sym typeface="Arial"/>
            </a:endParaRPr>
          </a:p>
        </p:txBody>
      </p:sp>
      <p:sp>
        <p:nvSpPr>
          <p:cNvPr id="367" name="Google Shape;367;p42"/>
          <p:cNvSpPr txBox="1"/>
          <p:nvPr/>
        </p:nvSpPr>
        <p:spPr>
          <a:xfrm>
            <a:off x="3289500" y="4610401"/>
            <a:ext cx="4229100" cy="4527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1200" strike="noStrike">
                <a:solidFill>
                  <a:srgbClr val="000000"/>
                </a:solidFill>
                <a:latin typeface="Arial"/>
                <a:ea typeface="Arial"/>
                <a:cs typeface="Arial"/>
                <a:sym typeface="Arial"/>
              </a:rPr>
              <a:t> 0.89                  0.96                      0.98                          0.61</a:t>
            </a:r>
            <a:endParaRPr b="0" sz="1200" strike="noStrike">
              <a:solidFill>
                <a:srgbClr val="000000"/>
              </a:solidFill>
              <a:latin typeface="Arial"/>
              <a:ea typeface="Arial"/>
              <a:cs typeface="Arial"/>
              <a:sym typeface="Arial"/>
            </a:endParaRPr>
          </a:p>
        </p:txBody>
      </p:sp>
      <p:sp>
        <p:nvSpPr>
          <p:cNvPr id="368" name="Google Shape;368;p42"/>
          <p:cNvSpPr txBox="1"/>
          <p:nvPr/>
        </p:nvSpPr>
        <p:spPr>
          <a:xfrm>
            <a:off x="1686100" y="4634250"/>
            <a:ext cx="1396800" cy="3858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1200" strike="noStrike">
                <a:solidFill>
                  <a:srgbClr val="000000"/>
                </a:solidFill>
                <a:latin typeface="Arial"/>
                <a:ea typeface="Arial"/>
                <a:cs typeface="Arial"/>
                <a:sym typeface="Arial"/>
              </a:rPr>
              <a:t>Average AUC:</a:t>
            </a:r>
            <a:endParaRPr b="0" sz="1200" strike="noStrike">
              <a:solidFill>
                <a:srgbClr val="000000"/>
              </a:solidFill>
              <a:latin typeface="Arial"/>
              <a:ea typeface="Arial"/>
              <a:cs typeface="Arial"/>
              <a:sym typeface="Arial"/>
            </a:endParaRPr>
          </a:p>
        </p:txBody>
      </p:sp>
      <p:pic>
        <p:nvPicPr>
          <p:cNvPr id="369" name="Google Shape;369;p42"/>
          <p:cNvPicPr preferRelativeResize="0"/>
          <p:nvPr/>
        </p:nvPicPr>
        <p:blipFill rotWithShape="1">
          <a:blip r:embed="rId5">
            <a:alphaModFix/>
          </a:blip>
          <a:srcRect b="5975" l="23907" r="12406" t="11712"/>
          <a:stretch/>
        </p:blipFill>
        <p:spPr>
          <a:xfrm>
            <a:off x="6116178" y="922776"/>
            <a:ext cx="1327091" cy="1044437"/>
          </a:xfrm>
          <a:prstGeom prst="rect">
            <a:avLst/>
          </a:prstGeom>
          <a:noFill/>
          <a:ln>
            <a:noFill/>
          </a:ln>
        </p:spPr>
      </p:pic>
      <p:cxnSp>
        <p:nvCxnSpPr>
          <p:cNvPr id="370" name="Google Shape;370;p42"/>
          <p:cNvCxnSpPr/>
          <p:nvPr/>
        </p:nvCxnSpPr>
        <p:spPr>
          <a:xfrm flipH="1" rot="10800000">
            <a:off x="4628684" y="1398055"/>
            <a:ext cx="1779600" cy="775500"/>
          </a:xfrm>
          <a:prstGeom prst="straightConnector1">
            <a:avLst/>
          </a:prstGeom>
          <a:noFill/>
          <a:ln cap="flat" cmpd="sng" w="9525">
            <a:solidFill>
              <a:srgbClr val="000000"/>
            </a:solidFill>
            <a:prstDash val="solid"/>
            <a:round/>
            <a:headEnd len="sm" w="sm" type="none"/>
            <a:tailEnd len="med" w="med" type="triangle"/>
          </a:ln>
        </p:spPr>
      </p:cxnSp>
      <p:cxnSp>
        <p:nvCxnSpPr>
          <p:cNvPr id="371" name="Google Shape;371;p42"/>
          <p:cNvCxnSpPr/>
          <p:nvPr/>
        </p:nvCxnSpPr>
        <p:spPr>
          <a:xfrm flipH="1" rot="10800000">
            <a:off x="3684099" y="1141646"/>
            <a:ext cx="2620500" cy="1097400"/>
          </a:xfrm>
          <a:prstGeom prst="straightConnector1">
            <a:avLst/>
          </a:prstGeom>
          <a:noFill/>
          <a:ln cap="flat" cmpd="sng" w="9525">
            <a:solidFill>
              <a:srgbClr val="000000"/>
            </a:solidFill>
            <a:prstDash val="solid"/>
            <a:round/>
            <a:headEnd len="sm" w="sm"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375" name="Shape 375"/>
        <p:cNvGrpSpPr/>
        <p:nvPr/>
      </p:nvGrpSpPr>
      <p:grpSpPr>
        <a:xfrm>
          <a:off x="0" y="0"/>
          <a:ext cx="0" cy="0"/>
          <a:chOff x="0" y="0"/>
          <a:chExt cx="0" cy="0"/>
        </a:xfrm>
      </p:grpSpPr>
      <p:sp>
        <p:nvSpPr>
          <p:cNvPr id="376" name="Google Shape;376;p43"/>
          <p:cNvSpPr txBox="1"/>
          <p:nvPr/>
        </p:nvSpPr>
        <p:spPr>
          <a:xfrm>
            <a:off x="311700" y="372725"/>
            <a:ext cx="85206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latin typeface="Playfair Display"/>
                <a:ea typeface="Playfair Display"/>
                <a:cs typeface="Playfair Display"/>
                <a:sym typeface="Playfair Display"/>
              </a:rPr>
              <a:t>Again, prior knowledge helps</a:t>
            </a:r>
            <a:endParaRPr b="1" sz="3200">
              <a:solidFill>
                <a:srgbClr val="FFFFFF"/>
              </a:solidFill>
              <a:latin typeface="Playfair Display"/>
              <a:ea typeface="Playfair Display"/>
              <a:cs typeface="Playfair Display"/>
              <a:sym typeface="Playfair Display"/>
            </a:endParaRPr>
          </a:p>
        </p:txBody>
      </p:sp>
      <p:pic>
        <p:nvPicPr>
          <p:cNvPr id="377" name="Google Shape;377;p43"/>
          <p:cNvPicPr preferRelativeResize="0"/>
          <p:nvPr/>
        </p:nvPicPr>
        <p:blipFill rotWithShape="1">
          <a:blip r:embed="rId3">
            <a:alphaModFix/>
          </a:blip>
          <a:srcRect b="14911" l="28844" r="18121" t="20397"/>
          <a:stretch/>
        </p:blipFill>
        <p:spPr>
          <a:xfrm>
            <a:off x="1810375" y="1164375"/>
            <a:ext cx="5031725" cy="3836175"/>
          </a:xfrm>
          <a:prstGeom prst="rect">
            <a:avLst/>
          </a:prstGeom>
          <a:noFill/>
          <a:ln>
            <a:noFill/>
          </a:ln>
        </p:spPr>
      </p:pic>
      <p:sp>
        <p:nvSpPr>
          <p:cNvPr id="378" name="Google Shape;378;p43"/>
          <p:cNvSpPr/>
          <p:nvPr/>
        </p:nvSpPr>
        <p:spPr>
          <a:xfrm>
            <a:off x="2500800" y="1726150"/>
            <a:ext cx="876600" cy="10875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3"/>
          <p:cNvSpPr/>
          <p:nvPr/>
        </p:nvSpPr>
        <p:spPr>
          <a:xfrm>
            <a:off x="3415200" y="1726150"/>
            <a:ext cx="876600" cy="10875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383" name="Shape 383"/>
        <p:cNvGrpSpPr/>
        <p:nvPr/>
      </p:nvGrpSpPr>
      <p:grpSpPr>
        <a:xfrm>
          <a:off x="0" y="0"/>
          <a:ext cx="0" cy="0"/>
          <a:chOff x="0" y="0"/>
          <a:chExt cx="0" cy="0"/>
        </a:xfrm>
      </p:grpSpPr>
      <p:sp>
        <p:nvSpPr>
          <p:cNvPr id="384" name="Google Shape;384;p44"/>
          <p:cNvSpPr txBox="1"/>
          <p:nvPr/>
        </p:nvSpPr>
        <p:spPr>
          <a:xfrm>
            <a:off x="311700" y="372725"/>
            <a:ext cx="85206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latin typeface="Playfair Display"/>
                <a:ea typeface="Playfair Display"/>
                <a:cs typeface="Playfair Display"/>
                <a:sym typeface="Playfair Display"/>
              </a:rPr>
              <a:t>Dynamical Boolean networks demo</a:t>
            </a:r>
            <a:endParaRPr b="1" sz="3200">
              <a:solidFill>
                <a:srgbClr val="FFFFFF"/>
              </a:solidFill>
              <a:latin typeface="Playfair Display"/>
              <a:ea typeface="Playfair Display"/>
              <a:cs typeface="Playfair Display"/>
              <a:sym typeface="Playfair Display"/>
            </a:endParaRPr>
          </a:p>
        </p:txBody>
      </p:sp>
      <p:pic>
        <p:nvPicPr>
          <p:cNvPr id="385" name="Google Shape;385;p44"/>
          <p:cNvPicPr preferRelativeResize="0"/>
          <p:nvPr/>
        </p:nvPicPr>
        <p:blipFill rotWithShape="1">
          <a:blip r:embed="rId3">
            <a:alphaModFix/>
          </a:blip>
          <a:srcRect b="14039" l="27530" r="16478" t="38450"/>
          <a:stretch/>
        </p:blipFill>
        <p:spPr>
          <a:xfrm>
            <a:off x="422050" y="1306300"/>
            <a:ext cx="6109373" cy="3240000"/>
          </a:xfrm>
          <a:prstGeom prst="rect">
            <a:avLst/>
          </a:prstGeom>
          <a:noFill/>
          <a:ln>
            <a:noFill/>
          </a:ln>
        </p:spPr>
      </p:pic>
      <p:sp>
        <p:nvSpPr>
          <p:cNvPr id="386" name="Google Shape;386;p44"/>
          <p:cNvSpPr txBox="1"/>
          <p:nvPr/>
        </p:nvSpPr>
        <p:spPr>
          <a:xfrm>
            <a:off x="6991975" y="4711000"/>
            <a:ext cx="20514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Bioinformatics (2017)</a:t>
            </a:r>
            <a:endParaRPr sz="1000"/>
          </a:p>
        </p:txBody>
      </p:sp>
      <p:pic>
        <p:nvPicPr>
          <p:cNvPr id="387" name="Google Shape;387;p44"/>
          <p:cNvPicPr preferRelativeResize="0"/>
          <p:nvPr/>
        </p:nvPicPr>
        <p:blipFill rotWithShape="1">
          <a:blip r:embed="rId4">
            <a:alphaModFix/>
          </a:blip>
          <a:srcRect b="70234" l="12645" r="52738" t="7316"/>
          <a:stretch/>
        </p:blipFill>
        <p:spPr>
          <a:xfrm rot="5400000">
            <a:off x="6108614" y="2117163"/>
            <a:ext cx="4021700" cy="984825"/>
          </a:xfrm>
          <a:prstGeom prst="rect">
            <a:avLst/>
          </a:prstGeom>
          <a:noFill/>
          <a:ln>
            <a:noFill/>
          </a:ln>
        </p:spPr>
      </p:pic>
      <p:sp>
        <p:nvSpPr>
          <p:cNvPr id="388" name="Google Shape;388;p44"/>
          <p:cNvSpPr txBox="1"/>
          <p:nvPr/>
        </p:nvSpPr>
        <p:spPr>
          <a:xfrm>
            <a:off x="7210525" y="2123550"/>
            <a:ext cx="4926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n</a:t>
            </a:r>
            <a:endParaRPr sz="1000"/>
          </a:p>
        </p:txBody>
      </p:sp>
      <p:sp>
        <p:nvSpPr>
          <p:cNvPr id="389" name="Google Shape;389;p44"/>
          <p:cNvSpPr txBox="1"/>
          <p:nvPr/>
        </p:nvSpPr>
        <p:spPr>
          <a:xfrm>
            <a:off x="7591525" y="218550"/>
            <a:ext cx="10971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P = number of features</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pic>
        <p:nvPicPr>
          <p:cNvPr id="394" name="Google Shape;394;p45"/>
          <p:cNvPicPr preferRelativeResize="0"/>
          <p:nvPr/>
        </p:nvPicPr>
        <p:blipFill>
          <a:blip r:embed="rId3">
            <a:alphaModFix/>
          </a:blip>
          <a:stretch>
            <a:fillRect/>
          </a:stretch>
        </p:blipFill>
        <p:spPr>
          <a:xfrm>
            <a:off x="3962400" y="152400"/>
            <a:ext cx="3833199" cy="4838700"/>
          </a:xfrm>
          <a:prstGeom prst="rect">
            <a:avLst/>
          </a:prstGeom>
          <a:noFill/>
          <a:ln>
            <a:noFill/>
          </a:ln>
        </p:spPr>
      </p:pic>
      <p:sp>
        <p:nvSpPr>
          <p:cNvPr id="395" name="Google Shape;395;p45"/>
          <p:cNvSpPr txBox="1"/>
          <p:nvPr/>
        </p:nvSpPr>
        <p:spPr>
          <a:xfrm>
            <a:off x="543275" y="296325"/>
            <a:ext cx="14958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Dr.S results</a:t>
            </a:r>
            <a:endParaRPr/>
          </a:p>
        </p:txBody>
      </p:sp>
      <p:sp>
        <p:nvSpPr>
          <p:cNvPr id="396" name="Google Shape;396;p45"/>
          <p:cNvSpPr txBox="1"/>
          <p:nvPr/>
        </p:nvSpPr>
        <p:spPr>
          <a:xfrm>
            <a:off x="0" y="1447800"/>
            <a:ext cx="3661800" cy="3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Comparison of drug recommendations made with Dr.S. (blue), recommendations based on the average viability of other cell lines of the same tissue type from the training data (red) and random drug selection (gray).  (a) The (cumulative) distribution of the true rank of the single prescribed drug.  (b) The fraction of cell lines for which the single true best drug is among the</a:t>
            </a:r>
            <a:endParaRPr sz="1000"/>
          </a:p>
          <a:p>
            <a:pPr indent="0" lvl="0" marL="0" rtl="0" algn="l">
              <a:spcBef>
                <a:spcPts val="0"/>
              </a:spcBef>
              <a:spcAft>
                <a:spcPts val="0"/>
              </a:spcAft>
              <a:buNone/>
            </a:pPr>
            <a:r>
              <a:rPr lang="en" sz="1000"/>
              <a:t>N true recommended drugs. (c) The difference in viability between the top N prescribed and the top N true best drugs.  (d) The distribution of the difference in viability between the single prescribed and single best drug.</a:t>
            </a:r>
            <a:endParaRPr sz="1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46"/>
          <p:cNvSpPr txBox="1"/>
          <p:nvPr/>
        </p:nvSpPr>
        <p:spPr>
          <a:xfrm>
            <a:off x="543275" y="296325"/>
            <a:ext cx="14958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Dr.S results</a:t>
            </a:r>
            <a:endParaRPr/>
          </a:p>
        </p:txBody>
      </p:sp>
      <p:pic>
        <p:nvPicPr>
          <p:cNvPr id="402" name="Google Shape;402;p46"/>
          <p:cNvPicPr preferRelativeResize="0"/>
          <p:nvPr/>
        </p:nvPicPr>
        <p:blipFill>
          <a:blip r:embed="rId3">
            <a:alphaModFix/>
          </a:blip>
          <a:stretch>
            <a:fillRect/>
          </a:stretch>
        </p:blipFill>
        <p:spPr>
          <a:xfrm>
            <a:off x="3639275" y="152400"/>
            <a:ext cx="4031517" cy="4838702"/>
          </a:xfrm>
          <a:prstGeom prst="rect">
            <a:avLst/>
          </a:prstGeom>
          <a:noFill/>
          <a:ln>
            <a:noFill/>
          </a:ln>
        </p:spPr>
      </p:pic>
      <p:sp>
        <p:nvSpPr>
          <p:cNvPr id="403" name="Google Shape;403;p46"/>
          <p:cNvSpPr txBox="1"/>
          <p:nvPr/>
        </p:nvSpPr>
        <p:spPr>
          <a:xfrm>
            <a:off x="29675" y="1481650"/>
            <a:ext cx="3000000" cy="22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Results obtained with Dr.S and tissue type based prescription where all drugs with a predicted</a:t>
            </a:r>
            <a:endParaRPr sz="1000"/>
          </a:p>
          <a:p>
            <a:pPr indent="0" lvl="0" marL="0" rtl="0" algn="l">
              <a:spcBef>
                <a:spcPts val="0"/>
              </a:spcBef>
              <a:spcAft>
                <a:spcPts val="0"/>
              </a:spcAft>
              <a:buNone/>
            </a:pPr>
            <a:r>
              <a:rPr lang="en" sz="1000"/>
              <a:t>viability within of the best predicted viability are in the prescription.  In Figures (a)-(c) each row</a:t>
            </a:r>
            <a:endParaRPr sz="1000"/>
          </a:p>
          <a:p>
            <a:pPr indent="0" lvl="0" marL="0" rtl="0" algn="l">
              <a:spcBef>
                <a:spcPts val="0"/>
              </a:spcBef>
              <a:spcAft>
                <a:spcPts val="0"/>
              </a:spcAft>
              <a:buNone/>
            </a:pPr>
            <a:r>
              <a:rPr lang="en" sz="1000"/>
              <a:t>corresponds to a cell line, and the dots indicate the normalized viability of the recommended drugs where a normalized viability of 0 (1) corresponds to the viability of the best (worst) drug.  Figures (d)-(f) show the (cumulative) distribution of epsilon∗ over the cell lines, averaged over the set of recommended drug for that cell line.  Figures (g)-(i) show the (cumulative) distribution over the cell lines of the maximum epsilon∗ over the recommended drug for that cell line</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64025"/>
            <a:ext cx="1819200" cy="497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Dataset : </a:t>
            </a:r>
            <a:endParaRPr/>
          </a:p>
          <a:p>
            <a:pPr indent="0" lvl="0" marL="0" rtl="0" algn="l">
              <a:spcBef>
                <a:spcPts val="0"/>
              </a:spcBef>
              <a:spcAft>
                <a:spcPts val="0"/>
              </a:spcAft>
              <a:buNone/>
            </a:pPr>
            <a:r>
              <a:rPr lang="en"/>
              <a:t>CCLE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~500 cell lines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radiation</a:t>
            </a:r>
            <a:endParaRPr/>
          </a:p>
        </p:txBody>
      </p:sp>
      <p:pic>
        <p:nvPicPr>
          <p:cNvPr id="74" name="Google Shape;74;p16"/>
          <p:cNvPicPr preferRelativeResize="0"/>
          <p:nvPr/>
        </p:nvPicPr>
        <p:blipFill>
          <a:blip r:embed="rId3">
            <a:alphaModFix/>
          </a:blip>
          <a:stretch>
            <a:fillRect/>
          </a:stretch>
        </p:blipFill>
        <p:spPr>
          <a:xfrm>
            <a:off x="2283300" y="152400"/>
            <a:ext cx="6708300" cy="4617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7"/>
          <p:cNvSpPr txBox="1"/>
          <p:nvPr/>
        </p:nvSpPr>
        <p:spPr>
          <a:xfrm>
            <a:off x="434625" y="139700"/>
            <a:ext cx="71967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t>Number of samples, number of features</a:t>
            </a:r>
            <a:endParaRPr sz="2500"/>
          </a:p>
        </p:txBody>
      </p:sp>
      <p:sp>
        <p:nvSpPr>
          <p:cNvPr id="80" name="Google Shape;80;p17"/>
          <p:cNvSpPr/>
          <p:nvPr/>
        </p:nvSpPr>
        <p:spPr>
          <a:xfrm>
            <a:off x="1566325" y="1372350"/>
            <a:ext cx="458700" cy="119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 name="Google Shape;81;p17"/>
          <p:cNvCxnSpPr/>
          <p:nvPr/>
        </p:nvCxnSpPr>
        <p:spPr>
          <a:xfrm rot="10800000">
            <a:off x="4848700" y="1693325"/>
            <a:ext cx="740700" cy="0"/>
          </a:xfrm>
          <a:prstGeom prst="straightConnector1">
            <a:avLst/>
          </a:prstGeom>
          <a:noFill/>
          <a:ln cap="flat" cmpd="sng" w="9525">
            <a:solidFill>
              <a:schemeClr val="dk2"/>
            </a:solidFill>
            <a:prstDash val="solid"/>
            <a:round/>
            <a:headEnd len="med" w="med" type="none"/>
            <a:tailEnd len="med" w="med" type="triangle"/>
          </a:ln>
        </p:spPr>
      </p:cxnSp>
      <p:sp>
        <p:nvSpPr>
          <p:cNvPr id="82" name="Google Shape;82;p17"/>
          <p:cNvSpPr txBox="1"/>
          <p:nvPr/>
        </p:nvSpPr>
        <p:spPr>
          <a:xfrm>
            <a:off x="5630325" y="1502825"/>
            <a:ext cx="2815200" cy="11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“Nice” looking dataset</a:t>
            </a:r>
            <a:r>
              <a:rPr baseline="30000" lang="en"/>
              <a:t>*</a:t>
            </a:r>
            <a:endParaRPr baseline="30000"/>
          </a:p>
          <a:p>
            <a:pPr indent="0" lvl="0" marL="0" rtl="0" algn="l">
              <a:spcBef>
                <a:spcPts val="0"/>
              </a:spcBef>
              <a:spcAft>
                <a:spcPts val="0"/>
              </a:spcAft>
              <a:buNone/>
            </a:pPr>
            <a:r>
              <a:t/>
            </a:r>
            <a:endParaRPr baseline="30000"/>
          </a:p>
          <a:p>
            <a:pPr indent="0" lvl="0" marL="0" rtl="0" algn="l">
              <a:spcBef>
                <a:spcPts val="0"/>
              </a:spcBef>
              <a:spcAft>
                <a:spcPts val="0"/>
              </a:spcAft>
              <a:buNone/>
            </a:pPr>
            <a:r>
              <a:rPr baseline="30000" lang="en">
                <a:solidFill>
                  <a:schemeClr val="dk1"/>
                </a:solidFill>
              </a:rPr>
              <a:t>* </a:t>
            </a:r>
            <a:r>
              <a:rPr baseline="30000" lang="en"/>
              <a:t>Caveats:</a:t>
            </a:r>
            <a:endParaRPr baseline="30000"/>
          </a:p>
        </p:txBody>
      </p:sp>
      <p:sp>
        <p:nvSpPr>
          <p:cNvPr id="83" name="Google Shape;83;p17"/>
          <p:cNvSpPr txBox="1"/>
          <p:nvPr/>
        </p:nvSpPr>
        <p:spPr>
          <a:xfrm>
            <a:off x="567275" y="1690500"/>
            <a:ext cx="11643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n=number of samples</a:t>
            </a:r>
            <a:endParaRPr sz="1100"/>
          </a:p>
        </p:txBody>
      </p:sp>
      <p:sp>
        <p:nvSpPr>
          <p:cNvPr id="84" name="Google Shape;84;p17"/>
          <p:cNvSpPr txBox="1"/>
          <p:nvPr/>
        </p:nvSpPr>
        <p:spPr>
          <a:xfrm>
            <a:off x="1481675" y="928500"/>
            <a:ext cx="1164300" cy="7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a:t>
            </a:r>
            <a:r>
              <a:rPr lang="en" sz="1100"/>
              <a:t>=number of features</a:t>
            </a:r>
            <a:endParaRPr sz="1100"/>
          </a:p>
        </p:txBody>
      </p:sp>
      <p:sp>
        <p:nvSpPr>
          <p:cNvPr id="85" name="Google Shape;85;p17"/>
          <p:cNvSpPr/>
          <p:nvPr/>
        </p:nvSpPr>
        <p:spPr>
          <a:xfrm>
            <a:off x="2159063" y="1372350"/>
            <a:ext cx="94500" cy="11994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17"/>
          <p:cNvCxnSpPr/>
          <p:nvPr/>
        </p:nvCxnSpPr>
        <p:spPr>
          <a:xfrm flipH="1">
            <a:off x="2243650" y="2335400"/>
            <a:ext cx="176400" cy="7200"/>
          </a:xfrm>
          <a:prstGeom prst="straightConnector1">
            <a:avLst/>
          </a:prstGeom>
          <a:noFill/>
          <a:ln cap="flat" cmpd="sng" w="9525">
            <a:solidFill>
              <a:srgbClr val="0000FF"/>
            </a:solidFill>
            <a:prstDash val="solid"/>
            <a:round/>
            <a:headEnd len="med" w="med" type="none"/>
            <a:tailEnd len="med" w="med" type="triangle"/>
          </a:ln>
        </p:spPr>
      </p:cxnSp>
      <p:sp>
        <p:nvSpPr>
          <p:cNvPr id="87" name="Google Shape;87;p17"/>
          <p:cNvSpPr txBox="1"/>
          <p:nvPr/>
        </p:nvSpPr>
        <p:spPr>
          <a:xfrm>
            <a:off x="2353725" y="2112425"/>
            <a:ext cx="1625700" cy="5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rPr>
              <a:t>Well annotated drug response</a:t>
            </a:r>
            <a:endParaRPr>
              <a:solidFill>
                <a:srgbClr val="0000FF"/>
              </a:solidFill>
            </a:endParaRPr>
          </a:p>
        </p:txBody>
      </p:sp>
      <p:sp>
        <p:nvSpPr>
          <p:cNvPr id="88" name="Google Shape;88;p17"/>
          <p:cNvSpPr txBox="1"/>
          <p:nvPr/>
        </p:nvSpPr>
        <p:spPr>
          <a:xfrm rot="-5400000">
            <a:off x="1371600" y="1752600"/>
            <a:ext cx="8001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a:t>
            </a:r>
            <a:r>
              <a:rPr lang="en" sz="1100">
                <a:solidFill>
                  <a:schemeClr val="dk1"/>
                </a:solidFill>
              </a:rPr>
              <a:t>eature data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8"/>
          <p:cNvSpPr/>
          <p:nvPr/>
        </p:nvSpPr>
        <p:spPr>
          <a:xfrm>
            <a:off x="0" y="3008800"/>
            <a:ext cx="9144000" cy="2134500"/>
          </a:xfrm>
          <a:prstGeom prst="rect">
            <a:avLst/>
          </a:prstGeom>
          <a:solidFill>
            <a:srgbClr val="E6913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p:nvPr/>
        </p:nvSpPr>
        <p:spPr>
          <a:xfrm>
            <a:off x="1566325" y="1372350"/>
            <a:ext cx="458700" cy="119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 name="Google Shape;95;p18"/>
          <p:cNvCxnSpPr/>
          <p:nvPr/>
        </p:nvCxnSpPr>
        <p:spPr>
          <a:xfrm rot="10800000">
            <a:off x="4848700" y="1693325"/>
            <a:ext cx="740700" cy="0"/>
          </a:xfrm>
          <a:prstGeom prst="straightConnector1">
            <a:avLst/>
          </a:prstGeom>
          <a:noFill/>
          <a:ln cap="flat" cmpd="sng" w="9525">
            <a:solidFill>
              <a:schemeClr val="dk2"/>
            </a:solidFill>
            <a:prstDash val="solid"/>
            <a:round/>
            <a:headEnd len="med" w="med" type="none"/>
            <a:tailEnd len="med" w="med" type="triangle"/>
          </a:ln>
        </p:spPr>
      </p:cxnSp>
      <p:sp>
        <p:nvSpPr>
          <p:cNvPr id="96" name="Google Shape;96;p18"/>
          <p:cNvSpPr txBox="1"/>
          <p:nvPr/>
        </p:nvSpPr>
        <p:spPr>
          <a:xfrm>
            <a:off x="5630325" y="1502825"/>
            <a:ext cx="2815200" cy="11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“Nice” looking dataset</a:t>
            </a:r>
            <a:r>
              <a:rPr baseline="30000" lang="en"/>
              <a:t>*</a:t>
            </a:r>
            <a:endParaRPr baseline="30000"/>
          </a:p>
          <a:p>
            <a:pPr indent="0" lvl="0" marL="0" rtl="0" algn="l">
              <a:spcBef>
                <a:spcPts val="0"/>
              </a:spcBef>
              <a:spcAft>
                <a:spcPts val="0"/>
              </a:spcAft>
              <a:buNone/>
            </a:pPr>
            <a:r>
              <a:t/>
            </a:r>
            <a:endParaRPr baseline="30000"/>
          </a:p>
          <a:p>
            <a:pPr indent="0" lvl="0" marL="0" rtl="0" algn="l">
              <a:spcBef>
                <a:spcPts val="0"/>
              </a:spcBef>
              <a:spcAft>
                <a:spcPts val="0"/>
              </a:spcAft>
              <a:buNone/>
            </a:pPr>
            <a:r>
              <a:rPr baseline="30000" lang="en">
                <a:solidFill>
                  <a:schemeClr val="dk1"/>
                </a:solidFill>
              </a:rPr>
              <a:t>* </a:t>
            </a:r>
            <a:r>
              <a:rPr baseline="30000" lang="en"/>
              <a:t>Caveats:</a:t>
            </a:r>
            <a:endParaRPr baseline="30000"/>
          </a:p>
        </p:txBody>
      </p:sp>
      <p:sp>
        <p:nvSpPr>
          <p:cNvPr id="97" name="Google Shape;97;p18"/>
          <p:cNvSpPr txBox="1"/>
          <p:nvPr/>
        </p:nvSpPr>
        <p:spPr>
          <a:xfrm>
            <a:off x="567275" y="1690500"/>
            <a:ext cx="11643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n=number of samples</a:t>
            </a:r>
            <a:endParaRPr sz="1100"/>
          </a:p>
        </p:txBody>
      </p:sp>
      <p:sp>
        <p:nvSpPr>
          <p:cNvPr id="98" name="Google Shape;98;p18"/>
          <p:cNvSpPr txBox="1"/>
          <p:nvPr/>
        </p:nvSpPr>
        <p:spPr>
          <a:xfrm>
            <a:off x="1481675" y="928500"/>
            <a:ext cx="1164300" cy="7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p=number of features</a:t>
            </a:r>
            <a:endParaRPr sz="1100"/>
          </a:p>
        </p:txBody>
      </p:sp>
      <p:sp>
        <p:nvSpPr>
          <p:cNvPr id="99" name="Google Shape;99;p18"/>
          <p:cNvSpPr/>
          <p:nvPr/>
        </p:nvSpPr>
        <p:spPr>
          <a:xfrm>
            <a:off x="2159063" y="1372350"/>
            <a:ext cx="94500" cy="11994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 name="Google Shape;100;p18"/>
          <p:cNvCxnSpPr/>
          <p:nvPr/>
        </p:nvCxnSpPr>
        <p:spPr>
          <a:xfrm flipH="1">
            <a:off x="2243650" y="2335400"/>
            <a:ext cx="176400" cy="7200"/>
          </a:xfrm>
          <a:prstGeom prst="straightConnector1">
            <a:avLst/>
          </a:prstGeom>
          <a:noFill/>
          <a:ln cap="flat" cmpd="sng" w="9525">
            <a:solidFill>
              <a:srgbClr val="0000FF"/>
            </a:solidFill>
            <a:prstDash val="solid"/>
            <a:round/>
            <a:headEnd len="med" w="med" type="none"/>
            <a:tailEnd len="med" w="med" type="triangle"/>
          </a:ln>
        </p:spPr>
      </p:cxnSp>
      <p:sp>
        <p:nvSpPr>
          <p:cNvPr id="101" name="Google Shape;101;p18"/>
          <p:cNvSpPr txBox="1"/>
          <p:nvPr/>
        </p:nvSpPr>
        <p:spPr>
          <a:xfrm>
            <a:off x="2353725" y="2112425"/>
            <a:ext cx="2055900" cy="5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rPr>
              <a:t>Well annotated patient response to a drug</a:t>
            </a:r>
            <a:endParaRPr>
              <a:solidFill>
                <a:srgbClr val="0000FF"/>
              </a:solidFill>
            </a:endParaRPr>
          </a:p>
        </p:txBody>
      </p:sp>
      <p:sp>
        <p:nvSpPr>
          <p:cNvPr id="102" name="Google Shape;102;p18"/>
          <p:cNvSpPr/>
          <p:nvPr/>
        </p:nvSpPr>
        <p:spPr>
          <a:xfrm>
            <a:off x="965200" y="4191750"/>
            <a:ext cx="7874100" cy="4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txBox="1"/>
          <p:nvPr/>
        </p:nvSpPr>
        <p:spPr>
          <a:xfrm rot="-5400000">
            <a:off x="1371600" y="1752600"/>
            <a:ext cx="8001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Feature data</a:t>
            </a:r>
            <a:endParaRPr/>
          </a:p>
        </p:txBody>
      </p:sp>
      <p:sp>
        <p:nvSpPr>
          <p:cNvPr id="104" name="Google Shape;104;p18"/>
          <p:cNvSpPr txBox="1"/>
          <p:nvPr/>
        </p:nvSpPr>
        <p:spPr>
          <a:xfrm>
            <a:off x="1275625" y="4144800"/>
            <a:ext cx="8001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Feature data</a:t>
            </a:r>
            <a:endParaRPr/>
          </a:p>
        </p:txBody>
      </p:sp>
      <p:sp>
        <p:nvSpPr>
          <p:cNvPr id="105" name="Google Shape;105;p18"/>
          <p:cNvSpPr txBox="1"/>
          <p:nvPr/>
        </p:nvSpPr>
        <p:spPr>
          <a:xfrm>
            <a:off x="-42325" y="4128900"/>
            <a:ext cx="11643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n=number of cell lines</a:t>
            </a:r>
            <a:endParaRPr sz="1100"/>
          </a:p>
        </p:txBody>
      </p:sp>
      <p:sp>
        <p:nvSpPr>
          <p:cNvPr id="106" name="Google Shape;106;p18"/>
          <p:cNvSpPr txBox="1"/>
          <p:nvPr/>
        </p:nvSpPr>
        <p:spPr>
          <a:xfrm>
            <a:off x="3462875" y="3747900"/>
            <a:ext cx="1597500" cy="3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p=number of features</a:t>
            </a:r>
            <a:endParaRPr sz="1100"/>
          </a:p>
        </p:txBody>
      </p:sp>
      <p:sp>
        <p:nvSpPr>
          <p:cNvPr id="107" name="Google Shape;107;p18"/>
          <p:cNvSpPr txBox="1"/>
          <p:nvPr/>
        </p:nvSpPr>
        <p:spPr>
          <a:xfrm>
            <a:off x="3266725" y="2995800"/>
            <a:ext cx="24129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What we actually have:</a:t>
            </a:r>
            <a:endParaRPr i="1"/>
          </a:p>
        </p:txBody>
      </p:sp>
      <p:sp>
        <p:nvSpPr>
          <p:cNvPr id="108" name="Google Shape;108;p18"/>
          <p:cNvSpPr txBox="1"/>
          <p:nvPr/>
        </p:nvSpPr>
        <p:spPr>
          <a:xfrm>
            <a:off x="434625" y="139700"/>
            <a:ext cx="71967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t>What does the GDSC dataset look like?</a:t>
            </a:r>
            <a:endParaRPr sz="2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Feature selection in this situation</a:t>
            </a:r>
            <a:endParaRPr/>
          </a:p>
        </p:txBody>
      </p:sp>
      <p:sp>
        <p:nvSpPr>
          <p:cNvPr id="114" name="Google Shape;114;p19"/>
          <p:cNvSpPr/>
          <p:nvPr/>
        </p:nvSpPr>
        <p:spPr>
          <a:xfrm>
            <a:off x="965200" y="1981950"/>
            <a:ext cx="7874100" cy="4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txBox="1"/>
          <p:nvPr/>
        </p:nvSpPr>
        <p:spPr>
          <a:xfrm>
            <a:off x="2362200" y="1941700"/>
            <a:ext cx="8001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Feature data</a:t>
            </a:r>
            <a:endParaRPr/>
          </a:p>
        </p:txBody>
      </p:sp>
      <p:sp>
        <p:nvSpPr>
          <p:cNvPr id="116" name="Google Shape;116;p19"/>
          <p:cNvSpPr txBox="1"/>
          <p:nvPr/>
        </p:nvSpPr>
        <p:spPr>
          <a:xfrm>
            <a:off x="-42325" y="1919100"/>
            <a:ext cx="11643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n=number of samples</a:t>
            </a:r>
            <a:endParaRPr sz="1100"/>
          </a:p>
        </p:txBody>
      </p:sp>
      <p:sp>
        <p:nvSpPr>
          <p:cNvPr id="117" name="Google Shape;117;p19"/>
          <p:cNvSpPr txBox="1"/>
          <p:nvPr/>
        </p:nvSpPr>
        <p:spPr>
          <a:xfrm>
            <a:off x="3462875" y="1538100"/>
            <a:ext cx="1597500" cy="3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p=number of features</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pic>
        <p:nvPicPr>
          <p:cNvPr id="122" name="Google Shape;122;p20"/>
          <p:cNvPicPr preferRelativeResize="0"/>
          <p:nvPr/>
        </p:nvPicPr>
        <p:blipFill>
          <a:blip r:embed="rId3">
            <a:alphaModFix/>
          </a:blip>
          <a:stretch>
            <a:fillRect/>
          </a:stretch>
        </p:blipFill>
        <p:spPr>
          <a:xfrm>
            <a:off x="1833050" y="739425"/>
            <a:ext cx="5863151" cy="3908774"/>
          </a:xfrm>
          <a:prstGeom prst="rect">
            <a:avLst/>
          </a:prstGeom>
          <a:noFill/>
          <a:ln>
            <a:noFill/>
          </a:ln>
        </p:spPr>
      </p:pic>
      <p:sp>
        <p:nvSpPr>
          <p:cNvPr id="123" name="Google Shape;123;p20"/>
          <p:cNvSpPr txBox="1"/>
          <p:nvPr/>
        </p:nvSpPr>
        <p:spPr>
          <a:xfrm>
            <a:off x="4907850" y="1879450"/>
            <a:ext cx="883200" cy="307500"/>
          </a:xfrm>
          <a:prstGeom prst="rect">
            <a:avLst/>
          </a:prstGeom>
          <a:solidFill>
            <a:srgbClr val="B7B7B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Deist </a:t>
            </a:r>
            <a:r>
              <a:rPr i="1" lang="en" sz="1000"/>
              <a:t>et al.</a:t>
            </a:r>
            <a:endParaRPr i="1" sz="1000"/>
          </a:p>
        </p:txBody>
      </p:sp>
      <p:sp>
        <p:nvSpPr>
          <p:cNvPr id="124" name="Google Shape;124;p20"/>
          <p:cNvSpPr txBox="1"/>
          <p:nvPr/>
        </p:nvSpPr>
        <p:spPr>
          <a:xfrm>
            <a:off x="7193850" y="1879450"/>
            <a:ext cx="930000" cy="307500"/>
          </a:xfrm>
          <a:prstGeom prst="rect">
            <a:avLst/>
          </a:prstGeom>
          <a:solidFill>
            <a:srgbClr val="B7B7B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Ferranti</a:t>
            </a:r>
            <a:r>
              <a:rPr lang="en" sz="1000"/>
              <a:t> </a:t>
            </a:r>
            <a:r>
              <a:rPr i="1" lang="en" sz="1000"/>
              <a:t>et al.</a:t>
            </a:r>
            <a:endParaRPr i="1" sz="1000"/>
          </a:p>
        </p:txBody>
      </p:sp>
      <p:sp>
        <p:nvSpPr>
          <p:cNvPr id="125" name="Google Shape;125;p20"/>
          <p:cNvSpPr txBox="1"/>
          <p:nvPr/>
        </p:nvSpPr>
        <p:spPr>
          <a:xfrm>
            <a:off x="7651050" y="4317850"/>
            <a:ext cx="930000" cy="307500"/>
          </a:xfrm>
          <a:prstGeom prst="rect">
            <a:avLst/>
          </a:prstGeom>
          <a:solidFill>
            <a:srgbClr val="B7B7B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Balvert</a:t>
            </a:r>
            <a:r>
              <a:rPr lang="en" sz="1000"/>
              <a:t> </a:t>
            </a:r>
            <a:r>
              <a:rPr i="1" lang="en" sz="1000"/>
              <a:t>et al.</a:t>
            </a:r>
            <a:endParaRPr i="1" sz="1000"/>
          </a:p>
        </p:txBody>
      </p:sp>
      <p:sp>
        <p:nvSpPr>
          <p:cNvPr id="126" name="Google Shape;126;p20"/>
          <p:cNvSpPr txBox="1"/>
          <p:nvPr/>
        </p:nvSpPr>
        <p:spPr>
          <a:xfrm>
            <a:off x="3993450" y="4317850"/>
            <a:ext cx="883200" cy="307500"/>
          </a:xfrm>
          <a:prstGeom prst="rect">
            <a:avLst/>
          </a:prstGeom>
          <a:solidFill>
            <a:srgbClr val="B7B7B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Young</a:t>
            </a:r>
            <a:r>
              <a:rPr lang="en" sz="1000"/>
              <a:t> </a:t>
            </a:r>
            <a:r>
              <a:rPr i="1" lang="en" sz="1000"/>
              <a:t>et al.</a:t>
            </a:r>
            <a:endParaRPr i="1" sz="1000"/>
          </a:p>
        </p:txBody>
      </p:sp>
      <p:sp>
        <p:nvSpPr>
          <p:cNvPr id="127" name="Google Shape;127;p20"/>
          <p:cNvSpPr txBox="1"/>
          <p:nvPr/>
        </p:nvSpPr>
        <p:spPr>
          <a:xfrm>
            <a:off x="103000" y="95800"/>
            <a:ext cx="46356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Some demonstrations of the value of prior knowledge: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235500" y="216425"/>
            <a:ext cx="4527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“Radiation” Gene List</a:t>
            </a:r>
            <a:endParaRPr/>
          </a:p>
        </p:txBody>
      </p:sp>
      <p:pic>
        <p:nvPicPr>
          <p:cNvPr id="133" name="Google Shape;133;p21"/>
          <p:cNvPicPr preferRelativeResize="0"/>
          <p:nvPr/>
        </p:nvPicPr>
        <p:blipFill>
          <a:blip r:embed="rId3">
            <a:alphaModFix/>
          </a:blip>
          <a:stretch>
            <a:fillRect/>
          </a:stretch>
        </p:blipFill>
        <p:spPr>
          <a:xfrm>
            <a:off x="502650" y="3633625"/>
            <a:ext cx="888700" cy="409200"/>
          </a:xfrm>
          <a:prstGeom prst="rect">
            <a:avLst/>
          </a:prstGeom>
          <a:noFill/>
          <a:ln>
            <a:noFill/>
          </a:ln>
        </p:spPr>
      </p:pic>
      <p:sp>
        <p:nvSpPr>
          <p:cNvPr id="134" name="Google Shape;134;p21"/>
          <p:cNvSpPr/>
          <p:nvPr/>
        </p:nvSpPr>
        <p:spPr>
          <a:xfrm rot="-2059269">
            <a:off x="452954" y="2208237"/>
            <a:ext cx="261078" cy="1446391"/>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txBox="1"/>
          <p:nvPr/>
        </p:nvSpPr>
        <p:spPr>
          <a:xfrm>
            <a:off x="386650" y="1072450"/>
            <a:ext cx="3656100" cy="8820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Question: if cancer cells are irradiated, what genes/proteins are most important for dictating the fate of the cells?</a:t>
            </a:r>
            <a:endParaRPr>
              <a:solidFill>
                <a:srgbClr val="FF0000"/>
              </a:solidFill>
            </a:endParaRPr>
          </a:p>
        </p:txBody>
      </p:sp>
      <p:pic>
        <p:nvPicPr>
          <p:cNvPr id="136" name="Google Shape;136;p21"/>
          <p:cNvPicPr preferRelativeResize="0"/>
          <p:nvPr/>
        </p:nvPicPr>
        <p:blipFill>
          <a:blip r:embed="rId4">
            <a:alphaModFix/>
          </a:blip>
          <a:stretch>
            <a:fillRect/>
          </a:stretch>
        </p:blipFill>
        <p:spPr>
          <a:xfrm>
            <a:off x="2152575" y="3040950"/>
            <a:ext cx="692850" cy="692850"/>
          </a:xfrm>
          <a:prstGeom prst="rect">
            <a:avLst/>
          </a:prstGeom>
          <a:noFill/>
          <a:ln>
            <a:noFill/>
          </a:ln>
        </p:spPr>
      </p:pic>
      <p:pic>
        <p:nvPicPr>
          <p:cNvPr id="137" name="Google Shape;137;p21"/>
          <p:cNvPicPr preferRelativeResize="0"/>
          <p:nvPr/>
        </p:nvPicPr>
        <p:blipFill>
          <a:blip r:embed="rId4">
            <a:alphaModFix/>
          </a:blip>
          <a:stretch>
            <a:fillRect/>
          </a:stretch>
        </p:blipFill>
        <p:spPr>
          <a:xfrm>
            <a:off x="3142475" y="3040950"/>
            <a:ext cx="692850" cy="692850"/>
          </a:xfrm>
          <a:prstGeom prst="rect">
            <a:avLst/>
          </a:prstGeom>
          <a:noFill/>
          <a:ln>
            <a:noFill/>
          </a:ln>
        </p:spPr>
      </p:pic>
      <p:sp>
        <p:nvSpPr>
          <p:cNvPr id="138" name="Google Shape;138;p21"/>
          <p:cNvSpPr txBox="1"/>
          <p:nvPr/>
        </p:nvSpPr>
        <p:spPr>
          <a:xfrm>
            <a:off x="2077125" y="2366425"/>
            <a:ext cx="4064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Approach</a:t>
            </a:r>
            <a:r>
              <a:rPr lang="en"/>
              <a:t>: Two scientists, independent brainstorming + an automated pubmed search:</a:t>
            </a:r>
            <a:endParaRPr/>
          </a:p>
        </p:txBody>
      </p:sp>
      <p:pic>
        <p:nvPicPr>
          <p:cNvPr id="139" name="Google Shape;139;p21"/>
          <p:cNvPicPr preferRelativeResize="0"/>
          <p:nvPr/>
        </p:nvPicPr>
        <p:blipFill>
          <a:blip r:embed="rId5">
            <a:alphaModFix/>
          </a:blip>
          <a:stretch>
            <a:fillRect/>
          </a:stretch>
        </p:blipFill>
        <p:spPr>
          <a:xfrm>
            <a:off x="6569425" y="409575"/>
            <a:ext cx="2400300" cy="4476750"/>
          </a:xfrm>
          <a:prstGeom prst="rect">
            <a:avLst/>
          </a:prstGeom>
          <a:noFill/>
          <a:ln>
            <a:noFill/>
          </a:ln>
        </p:spPr>
      </p:pic>
      <p:sp>
        <p:nvSpPr>
          <p:cNvPr id="140" name="Google Shape;140;p21"/>
          <p:cNvSpPr txBox="1"/>
          <p:nvPr/>
        </p:nvSpPr>
        <p:spPr>
          <a:xfrm>
            <a:off x="4042825" y="3012725"/>
            <a:ext cx="663300" cy="6927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t>Pubmed search</a:t>
            </a:r>
            <a:endParaRPr sz="1000"/>
          </a:p>
        </p:txBody>
      </p:sp>
      <p:cxnSp>
        <p:nvCxnSpPr>
          <p:cNvPr id="141" name="Google Shape;141;p21"/>
          <p:cNvCxnSpPr/>
          <p:nvPr/>
        </p:nvCxnSpPr>
        <p:spPr>
          <a:xfrm flipH="1" rot="10800000">
            <a:off x="4706125" y="3316175"/>
            <a:ext cx="1813200" cy="42900"/>
          </a:xfrm>
          <a:prstGeom prst="straightConnector1">
            <a:avLst/>
          </a:prstGeom>
          <a:noFill/>
          <a:ln cap="flat" cmpd="sng" w="9525">
            <a:solidFill>
              <a:schemeClr val="dk2"/>
            </a:solidFill>
            <a:prstDash val="solid"/>
            <a:round/>
            <a:headEnd len="med" w="med" type="none"/>
            <a:tailEnd len="med" w="med" type="triangle"/>
          </a:ln>
        </p:spPr>
      </p:cxnSp>
      <p:cxnSp>
        <p:nvCxnSpPr>
          <p:cNvPr id="142" name="Google Shape;142;p21"/>
          <p:cNvCxnSpPr/>
          <p:nvPr/>
        </p:nvCxnSpPr>
        <p:spPr>
          <a:xfrm>
            <a:off x="2589400" y="3929950"/>
            <a:ext cx="1883700" cy="0"/>
          </a:xfrm>
          <a:prstGeom prst="straightConnector1">
            <a:avLst/>
          </a:prstGeom>
          <a:noFill/>
          <a:ln cap="flat" cmpd="sng" w="9525">
            <a:solidFill>
              <a:schemeClr val="dk2"/>
            </a:solidFill>
            <a:prstDash val="solid"/>
            <a:round/>
            <a:headEnd len="med" w="med" type="none"/>
            <a:tailEnd len="med" w="med" type="none"/>
          </a:ln>
        </p:spPr>
      </p:cxnSp>
      <p:sp>
        <p:nvSpPr>
          <p:cNvPr id="143" name="Google Shape;143;p21"/>
          <p:cNvSpPr/>
          <p:nvPr/>
        </p:nvSpPr>
        <p:spPr>
          <a:xfrm>
            <a:off x="3231450" y="4007550"/>
            <a:ext cx="359700" cy="2259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txBox="1"/>
          <p:nvPr/>
        </p:nvSpPr>
        <p:spPr>
          <a:xfrm>
            <a:off x="2041875" y="4281300"/>
            <a:ext cx="2801100" cy="474000"/>
          </a:xfrm>
          <a:prstGeom prst="rect">
            <a:avLst/>
          </a:prstGeom>
          <a:solidFill>
            <a:srgbClr val="D9EAD3"/>
          </a:solidFill>
          <a:ln cap="flat" cmpd="sng" w="9525">
            <a:solidFill>
              <a:srgbClr val="93C47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Radiation gene lists: 263 genes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