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689" r:id="rId3"/>
  </p:sldMasterIdLst>
  <p:handoutMasterIdLst>
    <p:handoutMasterId r:id="rId9"/>
  </p:handoutMasterIdLst>
  <p:sldIdLst>
    <p:sldId id="256" r:id="rId4"/>
    <p:sldId id="265" r:id="rId5"/>
    <p:sldId id="268" r:id="rId6"/>
    <p:sldId id="269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Cannon" initials="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1CF0F-9712-2A4A-99C8-EB059BD42FDC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798D-8F27-3D40-8006-56FCFEF6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81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3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04DF1F7-A79F-6147-A5D0-4F20EEE3256A}" type="datetimeFigureOut">
              <a:rPr lang="en-US" smtClean="0"/>
              <a:t>3/22/18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FEF9F7A5-1765-D04D-9061-AD6011B780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22, 2018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(null)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(null)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770"/>
            <a:ext cx="7772400" cy="1470025"/>
          </a:xfrm>
        </p:spPr>
        <p:txBody>
          <a:bodyPr/>
          <a:lstStyle/>
          <a:p>
            <a:pPr algn="ctr"/>
            <a:r>
              <a:rPr lang="en-US" dirty="0" err="1"/>
              <a:t>Multiscale</a:t>
            </a:r>
            <a:r>
              <a:rPr lang="en-US" dirty="0"/>
              <a:t> Modeling of Circadian Rhythms</a:t>
            </a:r>
            <a:br>
              <a:rPr lang="en-US" dirty="0"/>
            </a:br>
            <a:r>
              <a:rPr lang="en-US" sz="2800" dirty="0"/>
              <a:t>Of the model organism </a:t>
            </a:r>
            <a:r>
              <a:rPr lang="en-US" sz="2800" i="1" dirty="0" err="1"/>
              <a:t>Neurospora</a:t>
            </a:r>
            <a:r>
              <a:rPr lang="en-US" sz="2800" i="1" dirty="0"/>
              <a:t> </a:t>
            </a:r>
            <a:r>
              <a:rPr lang="en-US" sz="2800" i="1" dirty="0" err="1"/>
              <a:t>Spora</a:t>
            </a:r>
            <a:br>
              <a:rPr lang="en-US" sz="2800" i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40" y="2411575"/>
            <a:ext cx="7086600" cy="1879688"/>
          </a:xfrm>
        </p:spPr>
        <p:txBody>
          <a:bodyPr>
            <a:normAutofit/>
          </a:bodyPr>
          <a:lstStyle/>
          <a:p>
            <a:r>
              <a:rPr lang="en-US" dirty="0"/>
              <a:t>Bill Cannon, PNNL</a:t>
            </a:r>
          </a:p>
          <a:p>
            <a:r>
              <a:rPr lang="en-US" dirty="0"/>
              <a:t>Jennifer Hurly, RPI</a:t>
            </a:r>
          </a:p>
          <a:p>
            <a:r>
              <a:rPr lang="en-US" dirty="0"/>
              <a:t>Jay Dunlap, Dartmouth</a:t>
            </a:r>
          </a:p>
          <a:p>
            <a:r>
              <a:rPr lang="en-US" dirty="0"/>
              <a:t>Jeremy </a:t>
            </a:r>
            <a:r>
              <a:rPr lang="en-US" dirty="0" err="1"/>
              <a:t>Zucker</a:t>
            </a:r>
            <a:r>
              <a:rPr lang="en-US" dirty="0"/>
              <a:t>, PNNL</a:t>
            </a:r>
          </a:p>
          <a:p>
            <a:r>
              <a:rPr lang="en-US" dirty="0"/>
              <a:t>Scott Baker, PNNL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4" y="4291264"/>
            <a:ext cx="6125307" cy="23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3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208100"/>
            <a:ext cx="8595360" cy="5786199"/>
          </a:xfrm>
        </p:spPr>
        <p:txBody>
          <a:bodyPr/>
          <a:lstStyle/>
          <a:p>
            <a:r>
              <a:rPr lang="en-US" dirty="0"/>
              <a:t>Intended Use:</a:t>
            </a:r>
          </a:p>
          <a:p>
            <a:pPr lvl="1"/>
            <a:r>
              <a:rPr lang="en-US" dirty="0"/>
              <a:t>Cellular metabolism</a:t>
            </a:r>
          </a:p>
          <a:p>
            <a:pPr lvl="1"/>
            <a:r>
              <a:rPr lang="en-US" dirty="0"/>
              <a:t>Non-metabolic process such as regulation and protein expression.</a:t>
            </a:r>
          </a:p>
          <a:p>
            <a:pPr lvl="1"/>
            <a:r>
              <a:rPr lang="en-US" dirty="0"/>
              <a:t>Two Use Case scenarios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Experimental data on metabolite concentrations are available.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No data available – uses a maximum entropy production rate assumption  </a:t>
            </a:r>
          </a:p>
          <a:p>
            <a:r>
              <a:rPr lang="en-US" dirty="0"/>
              <a:t>In principle, (1) can be used for any sets of coupled reactions, but not (2).</a:t>
            </a:r>
          </a:p>
          <a:p>
            <a:endParaRPr lang="en-US" dirty="0"/>
          </a:p>
          <a:p>
            <a:r>
              <a:rPr lang="en-US" dirty="0"/>
              <a:t>Math: Formulate ODE law of mass action based on statistical thermodynamics</a:t>
            </a:r>
          </a:p>
          <a:p>
            <a:pPr lvl="1"/>
            <a:r>
              <a:rPr lang="en-US" dirty="0"/>
              <a:t>ODE: Use </a:t>
            </a:r>
            <a:r>
              <a:rPr lang="en-US" i="1" dirty="0"/>
              <a:t>k</a:t>
            </a:r>
            <a:r>
              <a:rPr lang="en-US" i="1" baseline="-25000" dirty="0"/>
              <a:t>+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k</a:t>
            </a:r>
            <a:r>
              <a:rPr lang="en-US" i="1" baseline="-25000" dirty="0"/>
              <a:t>- </a:t>
            </a:r>
            <a:r>
              <a:rPr lang="en-US" i="1" dirty="0"/>
              <a:t>‘s OR </a:t>
            </a:r>
            <a:r>
              <a:rPr lang="en-US" i="1" dirty="0" err="1"/>
              <a:t>μ’s</a:t>
            </a:r>
            <a:r>
              <a:rPr lang="en-US" i="1" dirty="0"/>
              <a:t> </a:t>
            </a:r>
            <a:r>
              <a:rPr lang="en-US" dirty="0"/>
              <a:t>(chemical potentials)</a:t>
            </a:r>
            <a:r>
              <a:rPr lang="en-US" i="1" dirty="0"/>
              <a:t> 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/>
          <a:lstStyle/>
          <a:p>
            <a:r>
              <a:rPr lang="en-US" dirty="0"/>
              <a:t>Purpose and Intended Use of Models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238D01-26FC-B045-BE18-2916AF90A202}"/>
              </a:ext>
            </a:extLst>
          </p:cNvPr>
          <p:cNvGrpSpPr/>
          <p:nvPr/>
        </p:nvGrpSpPr>
        <p:grpSpPr>
          <a:xfrm>
            <a:off x="1472602" y="4901533"/>
            <a:ext cx="6175107" cy="2019620"/>
            <a:chOff x="3229975" y="1588315"/>
            <a:chExt cx="5466743" cy="2019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4B286E-9BB5-DF48-863F-6875EC900902}"/>
                    </a:ext>
                  </a:extLst>
                </p:cNvPr>
                <p:cNvSpPr txBox="1"/>
                <p:nvPr/>
              </p:nvSpPr>
              <p:spPr>
                <a:xfrm>
                  <a:off x="3977816" y="1588315"/>
                  <a:ext cx="16286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a14:m>
                  <a:r>
                    <a:rPr lang="en-US" sz="2400" dirty="0">
                      <a:solidFill>
                        <a:schemeClr val="tx1">
                          <a:lumMod val="50000"/>
                        </a:schemeClr>
                      </a:solidFill>
                    </a:rPr>
                    <a:t>C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4B286E-9BB5-DF48-863F-6875EC900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816" y="1588315"/>
                  <a:ext cx="1628615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795" t="-20000" b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C2160B8-A545-324E-8F0C-DC58C5C58A21}"/>
                    </a:ext>
                  </a:extLst>
                </p:cNvPr>
                <p:cNvSpPr txBox="1"/>
                <p:nvPr/>
              </p:nvSpPr>
              <p:spPr>
                <a:xfrm>
                  <a:off x="3229975" y="2094123"/>
                  <a:ext cx="5466743" cy="15138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b="0" dirty="0">
                      <a:solidFill>
                        <a:schemeClr val="tx1">
                          <a:lumMod val="50000"/>
                        </a:schemeClr>
                      </a:solidFill>
                    </a:rPr>
                    <a:t>[A]</a:t>
                  </a:r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</m:oMath>
                  </a14:m>
                  <a:r>
                    <a:rPr lang="en-US" b="0" dirty="0">
                      <a:solidFill>
                        <a:schemeClr val="tx1">
                          <a:lumMod val="50000"/>
                        </a:schemeClr>
                      </a:solidFill>
                    </a:rPr>
                    <a:t>k</a:t>
                  </a:r>
                  <a:r>
                    <a:rPr lang="en-US" b="0" baseline="-250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-1</a:t>
                  </a:r>
                  <a:r>
                    <a:rPr lang="en-US" b="0" dirty="0">
                      <a:solidFill>
                        <a:schemeClr val="tx1">
                          <a:lumMod val="50000"/>
                        </a:schemeClr>
                      </a:solidFill>
                    </a:rPr>
                    <a:t>[B]</a:t>
                  </a:r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[B]+</a:t>
                  </a:r>
                  <a:r>
                    <a:rPr lang="en-US" i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k</a:t>
                  </a:r>
                  <a:r>
                    <a:rPr lang="en-US" baseline="-250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-2</a:t>
                  </a:r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[C]</a:t>
                  </a:r>
                </a:p>
                <a:p>
                  <a:endParaRPr lang="en-US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Reformulate:</a:t>
                  </a:r>
                </a:p>
                <a:p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m:t>−1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[A]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−1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−1</m:t>
                      </m:r>
                      <m:r>
                        <a:rPr lang="en-US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</m:oMath>
                  </a14:m>
                  <a:r>
                    <a:rPr lang="en-US" i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k</a:t>
                  </a:r>
                  <a:r>
                    <a:rPr lang="en-US" baseline="-250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-2</a:t>
                  </a:r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[C]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−1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1">
                          <a:lumMod val="50000"/>
                        </a:schemeClr>
                      </a:solidFill>
                    </a:rPr>
                    <a:t>[B]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2</m:t>
                      </m:r>
                    </m:oMath>
                  </a14:m>
                  <a:r>
                    <a:rPr lang="en-US" baseline="30000" dirty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C2160B8-A545-324E-8F0C-DC58C5C58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9975" y="2094123"/>
                  <a:ext cx="5466743" cy="1513812"/>
                </a:xfrm>
                <a:prstGeom prst="rect">
                  <a:avLst/>
                </a:prstGeom>
                <a:blipFill>
                  <a:blip r:embed="rId3"/>
                  <a:stretch>
                    <a:fillRect l="-2259"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78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EBD0B4-40FE-C548-85A5-18808201C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498" y="1374141"/>
            <a:ext cx="3145894" cy="25922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6FE5EE-0CE5-2B43-A0FF-0159860B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Quantification regarding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A57AE8-CB53-9749-B385-9000F0B90893}"/>
                  </a:ext>
                </a:extLst>
              </p:cNvPr>
              <p:cNvSpPr txBox="1"/>
              <p:nvPr/>
            </p:nvSpPr>
            <p:spPr>
              <a:xfrm>
                <a:off x="528451" y="1971911"/>
                <a:ext cx="2523507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i="1" dirty="0">
                    <a:solidFill>
                      <a:schemeClr val="tx1">
                        <a:lumMod val="50000"/>
                      </a:schemeClr>
                    </a:solidFill>
                  </a:rPr>
                  <a:t>KQ</a:t>
                </a:r>
                <a:r>
                  <a:rPr lang="en-US" baseline="300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:r>
                  <a:rPr lang="en-US" i="1" dirty="0">
                    <a:solidFill>
                      <a:schemeClr val="tx1">
                        <a:lumMod val="50000"/>
                      </a:schemeClr>
                    </a:solidFill>
                  </a:rPr>
                  <a:t>f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(m</a:t>
                </a:r>
                <a:r>
                  <a:rPr lang="en-US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)</a:t>
                </a:r>
              </a:p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Symbol" pitchFamily="2" charset="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−1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B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]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aseline="300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= </a:t>
                </a:r>
                <a:r>
                  <a:rPr lang="en-US" i="1" dirty="0">
                    <a:solidFill>
                      <a:schemeClr val="tx1">
                        <a:lumMod val="50000"/>
                      </a:schemeClr>
                    </a:solidFill>
                  </a:rPr>
                  <a:t>f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(m</a:t>
                </a:r>
                <a:r>
                  <a:rPr lang="en-US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A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 , m</a:t>
                </a:r>
                <a:r>
                  <a:rPr lang="en-US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A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)</a:t>
                </a:r>
              </a:p>
              <a:p>
                <a:endParaRPr lang="en-US" baseline="30000" dirty="0">
                  <a:solidFill>
                    <a:schemeClr val="tx1">
                      <a:lumMod val="50000"/>
                    </a:schemeClr>
                  </a:solidFill>
                  <a:latin typeface="Symbol" pitchFamily="2" charset="2"/>
                </a:endParaRPr>
              </a:p>
              <a:p>
                <a:endParaRPr lang="en-US" baseline="30000" dirty="0">
                  <a:solidFill>
                    <a:schemeClr val="tx1">
                      <a:lumMod val="50000"/>
                    </a:schemeClr>
                  </a:solidFill>
                  <a:latin typeface="Symbol" pitchFamily="2" charset="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]</m:t>
                    </m:r>
                    <m:r>
                      <a:rPr lang="en-US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= </a:t>
                </a:r>
                <a:r>
                  <a:rPr lang="en-US" i="1" dirty="0">
                    <a:solidFill>
                      <a:schemeClr val="tx1">
                        <a:lumMod val="50000"/>
                      </a:schemeClr>
                    </a:solidFill>
                  </a:rPr>
                  <a:t>f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(m</a:t>
                </a:r>
                <a:r>
                  <a:rPr lang="en-US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A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 , m</a:t>
                </a:r>
                <a:r>
                  <a:rPr lang="en-US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A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Symbol" pitchFamily="2" charset="2"/>
                  </a:rPr>
                  <a:t>)</a:t>
                </a:r>
              </a:p>
              <a:p>
                <a:endParaRPr lang="en-US" baseline="30000" dirty="0">
                  <a:solidFill>
                    <a:schemeClr val="tx1">
                      <a:lumMod val="50000"/>
                    </a:schemeClr>
                  </a:solidFill>
                  <a:latin typeface="Symbol" pitchFamily="2" charset="2"/>
                </a:endParaRPr>
              </a:p>
              <a:p>
                <a:endParaRPr lang="en-US" baseline="30000" dirty="0">
                  <a:solidFill>
                    <a:schemeClr val="tx1">
                      <a:lumMod val="50000"/>
                    </a:schemeClr>
                  </a:solidFill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A57AE8-CB53-9749-B385-9000F0B9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1" y="1971911"/>
                <a:ext cx="2523507" cy="1846659"/>
              </a:xfrm>
              <a:prstGeom prst="rect">
                <a:avLst/>
              </a:prstGeom>
              <a:blipFill>
                <a:blip r:embed="rId3"/>
                <a:stretch>
                  <a:fillRect l="-5528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EFBCF6A-C8A1-2546-94D5-DD8E01363663}"/>
              </a:ext>
            </a:extLst>
          </p:cNvPr>
          <p:cNvSpPr txBox="1"/>
          <p:nvPr/>
        </p:nvSpPr>
        <p:spPr>
          <a:xfrm>
            <a:off x="172192" y="3711694"/>
            <a:ext cx="430480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Analytical Jacobian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Relate rates to total free energy of the system.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Use MC or Latin Hypercube sampling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Evaluate Maximum Entropy Production Rate as Natural Selection principle as proposed by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Lotka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Schrodinger, Dewar and others.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2106F-78CC-3945-8B23-80265BDC9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29" y="3966358"/>
            <a:ext cx="3326521" cy="2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309519"/>
            <a:ext cx="8595360" cy="5379935"/>
          </a:xfrm>
        </p:spPr>
        <p:txBody>
          <a:bodyPr/>
          <a:lstStyle/>
          <a:p>
            <a:r>
              <a:rPr lang="en-US" u="sng" dirty="0"/>
              <a:t>Opportunities: Proteomic state</a:t>
            </a:r>
          </a:p>
          <a:p>
            <a:pPr lvl="1"/>
            <a:r>
              <a:rPr lang="en-US" dirty="0"/>
              <a:t>Proteomic state: key clock proteins can be measured. </a:t>
            </a:r>
          </a:p>
          <a:p>
            <a:pPr lvl="2"/>
            <a:r>
              <a:rPr lang="en-US" dirty="0"/>
              <a:t>Are simulations and experiments congruent?</a:t>
            </a:r>
          </a:p>
          <a:p>
            <a:pPr marL="457200" lvl="1" indent="0">
              <a:buNone/>
            </a:pPr>
            <a:r>
              <a:rPr lang="en-US" u="sng" dirty="0"/>
              <a:t> </a:t>
            </a:r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Challenges: Metabolic state</a:t>
            </a:r>
          </a:p>
          <a:p>
            <a:pPr lvl="1"/>
            <a:r>
              <a:rPr lang="en-US" dirty="0"/>
              <a:t>Getting experimental data: C13 Metabolic fluxes from a filamentous fungi</a:t>
            </a:r>
          </a:p>
          <a:p>
            <a:pPr lvl="1"/>
            <a:r>
              <a:rPr lang="en-US" dirty="0" err="1"/>
              <a:t>Chemostat</a:t>
            </a:r>
            <a:r>
              <a:rPr lang="en-US" dirty="0"/>
              <a:t> with filamentous fungi is problematic.</a:t>
            </a:r>
          </a:p>
          <a:p>
            <a:pPr lvl="1"/>
            <a:r>
              <a:rPr lang="en-US" dirty="0"/>
              <a:t>Alternate validation:</a:t>
            </a:r>
          </a:p>
          <a:p>
            <a:pPr lvl="2"/>
            <a:r>
              <a:rPr lang="en-US" dirty="0"/>
              <a:t>Comparing simulations with experimental clock protein data.</a:t>
            </a:r>
          </a:p>
          <a:p>
            <a:pPr lvl="2"/>
            <a:r>
              <a:rPr lang="en-US" dirty="0"/>
              <a:t>E. coli MFA</a:t>
            </a:r>
          </a:p>
          <a:p>
            <a:r>
              <a:rPr lang="en-US" dirty="0"/>
              <a:t>Working with Wayne Curtis (Dept. of Chemical Engineering, PSU) on metabolic flux analysis.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opportunities: </a:t>
            </a:r>
            <a:br>
              <a:rPr lang="en-US" dirty="0"/>
            </a:br>
            <a:r>
              <a:rPr lang="en-US" dirty="0"/>
              <a:t>Model Uncertainty (Biological Validation) </a:t>
            </a:r>
          </a:p>
        </p:txBody>
      </p:sp>
      <p:pic>
        <p:nvPicPr>
          <p:cNvPr id="2" name="Picture 1" descr="neurospora_conidi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" y="2350127"/>
            <a:ext cx="3708400" cy="139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723" r="1706" b="11347"/>
          <a:stretch/>
        </p:blipFill>
        <p:spPr>
          <a:xfrm>
            <a:off x="5053138" y="2467055"/>
            <a:ext cx="2880092" cy="10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5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3730252"/>
          </a:xfrm>
        </p:spPr>
        <p:txBody>
          <a:bodyPr/>
          <a:lstStyle/>
          <a:p>
            <a:r>
              <a:rPr lang="en-US" dirty="0"/>
              <a:t>Will test in final year. Could test mathematical model sooner.</a:t>
            </a:r>
          </a:p>
          <a:p>
            <a:pPr lvl="1"/>
            <a:r>
              <a:rPr lang="en-US" dirty="0"/>
              <a:t>Two evaluations</a:t>
            </a:r>
          </a:p>
          <a:p>
            <a:pPr lvl="2"/>
            <a:r>
              <a:rPr lang="en-US" dirty="0"/>
              <a:t>Matlab script for simple mathematical model to test general concept</a:t>
            </a:r>
          </a:p>
          <a:p>
            <a:pPr lvl="2"/>
            <a:r>
              <a:rPr lang="en-US" dirty="0"/>
              <a:t>Python notebook and/or C library for biological model using same math.</a:t>
            </a:r>
          </a:p>
          <a:p>
            <a:endParaRPr lang="en-US" dirty="0"/>
          </a:p>
          <a:p>
            <a:r>
              <a:rPr lang="en-US" dirty="0"/>
              <a:t>3 weeks of funding for credibility testing for a third party</a:t>
            </a:r>
          </a:p>
          <a:p>
            <a:pPr lvl="1"/>
            <a:r>
              <a:rPr lang="en-US" dirty="0"/>
              <a:t>We expect that the testing actually take less time. </a:t>
            </a:r>
          </a:p>
          <a:p>
            <a:endParaRPr lang="en-US" dirty="0"/>
          </a:p>
          <a:p>
            <a:r>
              <a:rPr lang="en-US" dirty="0"/>
              <a:t>Flexibility to barter within the MSM consortium. </a:t>
            </a:r>
          </a:p>
          <a:p>
            <a:pPr lvl="1"/>
            <a:r>
              <a:rPr lang="en-US" dirty="0"/>
              <a:t>We could fund ourselves to evaluate the credibility of others models in exchange for others funding themselves to test ours.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milestones of the Model Credibility Plan </a:t>
            </a:r>
          </a:p>
        </p:txBody>
      </p:sp>
    </p:spTree>
    <p:extLst>
      <p:ext uri="{BB962C8B-B14F-4D97-AF65-F5344CB8AC3E}">
        <p14:creationId xmlns:p14="http://schemas.microsoft.com/office/powerpoint/2010/main" val="412927221"/>
      </p:ext>
    </p:extLst>
  </p:cSld>
  <p:clrMapOvr>
    <a:masterClrMapping/>
  </p:clrMapOvr>
</p:sld>
</file>

<file path=ppt/theme/theme1.xml><?xml version="1.0" encoding="utf-8"?>
<a:theme xmlns:a="http://schemas.openxmlformats.org/drawingml/2006/main" name="BSD Slide Templat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BSD Slide Template.thmx</Template>
  <TotalTime>45508</TotalTime>
  <Words>428</Words>
  <Application>Microsoft Macintosh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 Math</vt:lpstr>
      <vt:lpstr>Symbol</vt:lpstr>
      <vt:lpstr>BSD Slide Template</vt:lpstr>
      <vt:lpstr>PNNL Silver Theme</vt:lpstr>
      <vt:lpstr>PNNL White Theme</vt:lpstr>
      <vt:lpstr>Multiscale Modeling of Circadian Rhythms Of the model organism Neurospora Spora </vt:lpstr>
      <vt:lpstr>Purpose and Intended Use of Models</vt:lpstr>
      <vt:lpstr>Uncertainty Quantification regarding parameters</vt:lpstr>
      <vt:lpstr>Challenges and opportunities:  Model Uncertainty (Biological Validation) </vt:lpstr>
      <vt:lpstr>Timeline and milestones of the Model Credibility Plan </vt:lpstr>
    </vt:vector>
  </TitlesOfParts>
  <Company>Battelle for the US DOE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Multiscale Modeling of Circadian Rhthyms</dc:title>
  <dc:creator>William Cannon</dc:creator>
  <cp:lastModifiedBy>Microsoft Office User</cp:lastModifiedBy>
  <cp:revision>58</cp:revision>
  <cp:lastPrinted>2017-03-22T13:23:30Z</cp:lastPrinted>
  <dcterms:created xsi:type="dcterms:W3CDTF">2017-02-17T17:39:12Z</dcterms:created>
  <dcterms:modified xsi:type="dcterms:W3CDTF">2018-03-22T12:55:16Z</dcterms:modified>
</cp:coreProperties>
</file>