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65" r:id="rId2"/>
    <p:sldId id="262" r:id="rId3"/>
    <p:sldId id="263" r:id="rId4"/>
    <p:sldId id="264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/>
    <p:restoredTop sz="94715"/>
  </p:normalViewPr>
  <p:slideViewPr>
    <p:cSldViewPr snapToGrid="0" snapToObjects="1">
      <p:cViewPr varScale="1">
        <p:scale>
          <a:sx n="84" d="100"/>
          <a:sy n="84" d="100"/>
        </p:scale>
        <p:origin x="9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E5297-FF48-BF4E-9A01-2E40A3D73F5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2A6E5-A448-A147-90B7-347A3278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0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0923-1F4F-4B7F-8B6B-20157DB7E38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9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</a:t>
            </a:r>
            <a:r>
              <a:rPr lang="en-US" baseline="0" dirty="0"/>
              <a:t> 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5D1A-2A1D-4FDF-B75C-CB0A48CF002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75" y="0"/>
            <a:ext cx="9159875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6998" y="0"/>
            <a:ext cx="9159876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793" y="381000"/>
            <a:ext cx="6824663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53" y="6224522"/>
            <a:ext cx="1894128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97" y="6006580"/>
            <a:ext cx="693291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7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82599" y="6384925"/>
            <a:ext cx="584200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169327" y="3958755"/>
            <a:ext cx="838154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20" y="4098036"/>
            <a:ext cx="2400155" cy="5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1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-15876" y="0"/>
            <a:ext cx="9159876" cy="1524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9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6629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22275" y="144463"/>
            <a:ext cx="8294688" cy="84613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82600" y="1357313"/>
            <a:ext cx="8234363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82600" y="5854700"/>
            <a:ext cx="8234363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2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5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10" y="196347"/>
            <a:ext cx="82296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4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0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6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2642"/>
            <a:ext cx="5111750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6177"/>
            <a:ext cx="3008313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5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defTabSz="457200"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pitchFamily="48" charset="-128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533400" y="6311900"/>
            <a:ext cx="6261100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27" y="6093522"/>
            <a:ext cx="1873290" cy="4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458200" cy="1822450"/>
          </a:xfrm>
        </p:spPr>
        <p:txBody>
          <a:bodyPr>
            <a:normAutofit/>
          </a:bodyPr>
          <a:lstStyle/>
          <a:p>
            <a:r>
              <a:rPr lang="en-US" sz="4000" dirty="0"/>
              <a:t>TOPMed </a:t>
            </a:r>
          </a:p>
          <a:p>
            <a:r>
              <a:rPr lang="en-US" sz="4000" dirty="0"/>
              <a:t>Present &amp; Future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0932" y="3049012"/>
            <a:ext cx="31512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Pankaj Qasba, Ph.D.</a:t>
            </a:r>
          </a:p>
          <a:p>
            <a:pPr algn="ctr"/>
            <a:r>
              <a:rPr lang="en-US" sz="2400" dirty="0"/>
              <a:t>TOPMed Team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wgs_plain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753735"/>
            <a:ext cx="1946910" cy="87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4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Stimulate discovery in high impact disease areas</a:t>
            </a:r>
          </a:p>
          <a:p>
            <a:r>
              <a:rPr lang="en-US" dirty="0"/>
              <a:t>Ensure well phenotyped and genotyped participants are chosen from traditionally underrepresented populations </a:t>
            </a:r>
          </a:p>
          <a:p>
            <a:r>
              <a:rPr lang="en-US" dirty="0"/>
              <a:t>Build a Resource for the Scientific Community</a:t>
            </a:r>
          </a:p>
          <a:p>
            <a:r>
              <a:rPr lang="en-US" dirty="0"/>
              <a:t>Stimulate Systems Medicine Approaches to health and disease research</a:t>
            </a:r>
          </a:p>
          <a:p>
            <a:r>
              <a:rPr lang="en-US" dirty="0"/>
              <a:t>To Enable/Facilitate Precision Medicine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NHLBI Trans-Omics for Precision Medicine (TOP Med):  Present &amp; Future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2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 a Resource</a:t>
            </a:r>
          </a:p>
          <a:p>
            <a:pPr lvl="1"/>
            <a:r>
              <a:rPr lang="en-US" dirty="0"/>
              <a:t>Diversity</a:t>
            </a:r>
          </a:p>
          <a:p>
            <a:pPr lvl="1"/>
            <a:r>
              <a:rPr lang="en-US" dirty="0"/>
              <a:t>Large Sample Size</a:t>
            </a:r>
          </a:p>
          <a:p>
            <a:pPr lvl="1"/>
            <a:r>
              <a:rPr lang="en-US" dirty="0"/>
              <a:t>Ability to Integrate Data </a:t>
            </a:r>
          </a:p>
          <a:p>
            <a:r>
              <a:rPr lang="en-US" dirty="0"/>
              <a:t>Early Discovery</a:t>
            </a:r>
          </a:p>
          <a:p>
            <a:pPr lvl="1"/>
            <a:r>
              <a:rPr lang="en-US" dirty="0"/>
              <a:t>Focus on Specific Diseases</a:t>
            </a:r>
          </a:p>
          <a:p>
            <a:pPr lvl="1"/>
            <a:r>
              <a:rPr lang="en-US" dirty="0"/>
              <a:t>Focus on Specific Patient Groups</a:t>
            </a:r>
          </a:p>
          <a:p>
            <a:pPr lvl="1"/>
            <a:r>
              <a:rPr lang="en-US" dirty="0"/>
              <a:t>Focus on Underrepresented Groups</a:t>
            </a:r>
          </a:p>
          <a:p>
            <a:r>
              <a:rPr lang="en-US" dirty="0"/>
              <a:t>Leverage other NIH investments in WGS</a:t>
            </a:r>
          </a:p>
          <a:p>
            <a:r>
              <a:rPr lang="en-US" dirty="0"/>
              <a:t>Build upon NHLBI investment in existing cohorts</a:t>
            </a:r>
          </a:p>
          <a:p>
            <a:r>
              <a:rPr lang="en-US" dirty="0"/>
              <a:t>Contribute to other NHLBI genomics efforts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25953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Sequencing Centers:</a:t>
            </a:r>
          </a:p>
          <a:p>
            <a:pPr lvl="1"/>
            <a:r>
              <a:rPr lang="en-US" dirty="0"/>
              <a:t>Broad Institute </a:t>
            </a:r>
          </a:p>
          <a:p>
            <a:pPr lvl="1"/>
            <a:r>
              <a:rPr lang="en-US" dirty="0"/>
              <a:t>University of Washington</a:t>
            </a:r>
          </a:p>
          <a:p>
            <a:pPr lvl="1"/>
            <a:r>
              <a:rPr lang="en-US" dirty="0"/>
              <a:t>NYGC</a:t>
            </a:r>
          </a:p>
          <a:p>
            <a:pPr lvl="1"/>
            <a:r>
              <a:rPr lang="en-US" dirty="0"/>
              <a:t>Illumina</a:t>
            </a:r>
          </a:p>
          <a:p>
            <a:pPr lvl="1"/>
            <a:r>
              <a:rPr lang="en-US" dirty="0"/>
              <a:t>Baylor</a:t>
            </a:r>
          </a:p>
          <a:p>
            <a:r>
              <a:rPr lang="en-US" dirty="0"/>
              <a:t>Informatics Research Center:</a:t>
            </a:r>
          </a:p>
          <a:p>
            <a:pPr lvl="1"/>
            <a:r>
              <a:rPr lang="en-US" dirty="0"/>
              <a:t>University of Michigan</a:t>
            </a:r>
          </a:p>
          <a:p>
            <a:r>
              <a:rPr lang="en-US" dirty="0"/>
              <a:t>Data Coordinating Center:</a:t>
            </a:r>
          </a:p>
          <a:p>
            <a:pPr lvl="1"/>
            <a:r>
              <a:rPr lang="en-US" dirty="0"/>
              <a:t>University of Washington</a:t>
            </a:r>
          </a:p>
          <a:p>
            <a:r>
              <a:rPr lang="en-US" dirty="0"/>
              <a:t>Archive / Bioinformatics Support:</a:t>
            </a:r>
          </a:p>
          <a:p>
            <a:pPr lvl="1"/>
            <a:r>
              <a:rPr lang="en-US" dirty="0"/>
              <a:t>National Center for Biotechnology Information-NCBI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TOPMed Basics</a:t>
            </a:r>
          </a:p>
        </p:txBody>
      </p:sp>
    </p:spTree>
    <p:extLst>
      <p:ext uri="{BB962C8B-B14F-4D97-AF65-F5344CB8AC3E}">
        <p14:creationId xmlns:p14="http://schemas.microsoft.com/office/powerpoint/2010/main" val="195192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96" y="163286"/>
            <a:ext cx="8315515" cy="762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dirty="0"/>
              <a:t>TOPMED - Where Are We Now? </a:t>
            </a:r>
            <a:br>
              <a:rPr lang="en-US" dirty="0"/>
            </a:br>
            <a:r>
              <a:rPr lang="en-US" dirty="0"/>
              <a:t>Diverse Genome-</a:t>
            </a:r>
            <a:r>
              <a:rPr lang="en-US" dirty="0" err="1"/>
              <a:t>Phenome</a:t>
            </a:r>
            <a:r>
              <a:rPr lang="en-US" dirty="0"/>
              <a:t> Resource </a:t>
            </a:r>
            <a:endParaRPr lang="en-US" sz="2000" dirty="0">
              <a:solidFill>
                <a:srgbClr val="ADA28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600" y="1594403"/>
            <a:ext cx="36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</a:rPr>
              <a:t>Phenotype Diversity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7044" y="1635611"/>
            <a:ext cx="36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</a:rPr>
              <a:t>Population Diversity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600" y="5200298"/>
            <a:ext cx="8116508" cy="830997"/>
          </a:xfrm>
          <a:prstGeom prst="rect">
            <a:avLst/>
          </a:prstGeo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00" i="1" dirty="0">
                <a:solidFill>
                  <a:prstClr val="white"/>
                </a:solidFill>
              </a:rPr>
              <a:t>Developing a rich data source representative of the diverse HLBS phenotypes and populations that can enable multi-omics exploration to define the mediator pathways of HLBS disorders and discovery novel therapies.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2260" y="1177393"/>
            <a:ext cx="59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i="1" dirty="0">
                <a:solidFill>
                  <a:srgbClr val="C00000"/>
                </a:solidFill>
              </a:rPr>
              <a:t>72K Participants (Goal of 100K to 150K)   </a:t>
            </a:r>
          </a:p>
        </p:txBody>
      </p:sp>
      <p:pic>
        <p:nvPicPr>
          <p:cNvPr id="11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94" y="2069335"/>
            <a:ext cx="2854583" cy="2957267"/>
          </a:xfrm>
          <a:prstGeom prst="rect">
            <a:avLst/>
          </a:prstGeom>
        </p:spPr>
      </p:pic>
      <p:pic>
        <p:nvPicPr>
          <p:cNvPr id="12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863" y="2089939"/>
            <a:ext cx="3035328" cy="3110359"/>
          </a:xfrm>
        </p:spPr>
      </p:pic>
    </p:spTree>
    <p:extLst>
      <p:ext uri="{BB962C8B-B14F-4D97-AF65-F5344CB8AC3E}">
        <p14:creationId xmlns:p14="http://schemas.microsoft.com/office/powerpoint/2010/main" val="13763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/>
          <a:lstStyle/>
          <a:p>
            <a:r>
              <a:rPr lang="en-US" dirty="0" err="1"/>
              <a:t>TOPMed</a:t>
            </a:r>
            <a:r>
              <a:rPr lang="en-US" dirty="0"/>
              <a:t> WGS </a:t>
            </a:r>
            <a:r>
              <a:rPr lang="en-US" dirty="0" err="1"/>
              <a:t>Workstreams</a:t>
            </a:r>
            <a:r>
              <a:rPr lang="en-US" dirty="0"/>
              <a:t> at a Glance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55823"/>
              </p:ext>
            </p:extLst>
          </p:nvPr>
        </p:nvGraphicFramePr>
        <p:xfrm>
          <a:off x="215900" y="1219200"/>
          <a:ext cx="8686800" cy="400907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05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Source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FY16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FY17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FY18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FY19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FY20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015">
                <a:tc>
                  <a:txBody>
                    <a:bodyPr/>
                    <a:lstStyle/>
                    <a:p>
                      <a:r>
                        <a:rPr lang="en-US" sz="1400" b="1" dirty="0"/>
                        <a:t>Current </a:t>
                      </a:r>
                      <a:r>
                        <a:rPr lang="en-US" sz="1400" b="1" dirty="0" err="1"/>
                        <a:t>TOPMed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82">
                <a:tc>
                  <a:txBody>
                    <a:bodyPr/>
                    <a:lstStyle/>
                    <a:p>
                      <a:r>
                        <a:rPr lang="en-US" sz="1400" b="1" dirty="0"/>
                        <a:t>WGS</a:t>
                      </a:r>
                      <a:r>
                        <a:rPr lang="en-US" sz="1400" b="1" baseline="0" dirty="0"/>
                        <a:t> contract </a:t>
                      </a:r>
                      <a:r>
                        <a:rPr lang="en-US" sz="1400" b="1" dirty="0"/>
                        <a:t>FY15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393">
                <a:tc>
                  <a:txBody>
                    <a:bodyPr/>
                    <a:lstStyle/>
                    <a:p>
                      <a:r>
                        <a:rPr lang="en-US" sz="1400" b="1" dirty="0"/>
                        <a:t>IDIQ FY16 – FY20</a:t>
                      </a:r>
                    </a:p>
                    <a:p>
                      <a:r>
                        <a:rPr lang="en-US" sz="1400" b="1" dirty="0"/>
                        <a:t>(X01)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172">
                <a:tc>
                  <a:txBody>
                    <a:bodyPr/>
                    <a:lstStyle/>
                    <a:p>
                      <a:r>
                        <a:rPr lang="en-US" sz="1400" b="1" dirty="0"/>
                        <a:t>NHGRI – NHLBI CCDG co-fund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72">
                <a:tc>
                  <a:txBody>
                    <a:bodyPr/>
                    <a:lstStyle/>
                    <a:p>
                      <a:r>
                        <a:rPr lang="en-US" sz="1400" b="1" dirty="0"/>
                        <a:t>NHGRI CCDG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1905000"/>
            <a:ext cx="1219200" cy="381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72,045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3800" y="3733800"/>
            <a:ext cx="1676400" cy="666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1916" y="3257550"/>
            <a:ext cx="2598683" cy="9525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4267200"/>
            <a:ext cx="762000" cy="152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09800" y="4953000"/>
            <a:ext cx="2438400" cy="1905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09800" y="2933700"/>
            <a:ext cx="1219200" cy="190500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09800" y="4000500"/>
            <a:ext cx="2286000" cy="190500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09800" y="2438400"/>
            <a:ext cx="1219200" cy="19050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33800" y="3581400"/>
            <a:ext cx="2286000" cy="8572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" y="5486400"/>
            <a:ext cx="533400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715000"/>
            <a:ext cx="609143" cy="17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124200" y="5486400"/>
            <a:ext cx="609600" cy="9525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5715000"/>
            <a:ext cx="609600" cy="8572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10200" y="5486400"/>
            <a:ext cx="533400" cy="1143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10200" y="5715000"/>
            <a:ext cx="533400" cy="982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58825"/>
            <a:ext cx="947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Obesity</a:t>
            </a:r>
          </a:p>
          <a:p>
            <a:r>
              <a:rPr lang="en-US" sz="1600" dirty="0"/>
              <a:t>EO </a:t>
            </a:r>
            <a:r>
              <a:rPr lang="en-US" sz="1600" dirty="0" err="1"/>
              <a:t>AFib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5334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Asthma</a:t>
            </a:r>
          </a:p>
          <a:p>
            <a:r>
              <a:rPr lang="en-US" sz="1600" dirty="0"/>
              <a:t>COPD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5358825"/>
            <a:ext cx="768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SCD</a:t>
            </a:r>
          </a:p>
          <a:p>
            <a:r>
              <a:rPr lang="en-US" sz="1600" dirty="0"/>
              <a:t>EO MI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09800" y="3409950"/>
            <a:ext cx="2286000" cy="95250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201916" y="2743200"/>
            <a:ext cx="1227084" cy="1143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36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228</Words>
  <Application>Microsoft Office PowerPoint</Application>
  <PresentationFormat>On-screen Show (4:3)</PresentationFormat>
  <Paragraphs>67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Lucida Grande</vt:lpstr>
      <vt:lpstr>Wingdings</vt:lpstr>
      <vt:lpstr>1_Office Theme</vt:lpstr>
      <vt:lpstr>PowerPoint Presentation</vt:lpstr>
      <vt:lpstr> NHLBI Trans-Omics for Precision Medicine (TOP Med):  Present &amp; Future </vt:lpstr>
      <vt:lpstr>Goals</vt:lpstr>
      <vt:lpstr>TOPMed Basics</vt:lpstr>
      <vt:lpstr>TOPMED - Where Are We Now?  Diverse Genome-Phenome Resource </vt:lpstr>
      <vt:lpstr>TOPMed WGS Workstreams at a Glance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TOPMed: Linking HLBS Phenotypes and  Multi-Level ‘Omics’</dc:title>
  <dc:creator>Microsoft Office User</dc:creator>
  <cp:lastModifiedBy>Qasba, Pankaj (NIH/NHLBI) [E]</cp:lastModifiedBy>
  <cp:revision>6</cp:revision>
  <dcterms:created xsi:type="dcterms:W3CDTF">2016-10-26T20:18:23Z</dcterms:created>
  <dcterms:modified xsi:type="dcterms:W3CDTF">2017-03-21T21:02:15Z</dcterms:modified>
</cp:coreProperties>
</file>