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waad Sheriff" initials="JS" lastIdx="2" clrIdx="0">
    <p:extLst>
      <p:ext uri="{19B8F6BF-5375-455C-9EA6-DF929625EA0E}">
        <p15:presenceInfo xmlns:p15="http://schemas.microsoft.com/office/powerpoint/2012/main" userId="26324b4d1d373b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5149" autoAdjust="0"/>
  </p:normalViewPr>
  <p:slideViewPr>
    <p:cSldViewPr snapToGrid="0">
      <p:cViewPr varScale="1">
        <p:scale>
          <a:sx n="110" d="100"/>
          <a:sy n="110" d="100"/>
        </p:scale>
        <p:origin x="494"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u="sng" kern="1200" dirty="0">
                <a:solidFill>
                  <a:schemeClr val="tx1"/>
                </a:solidFill>
                <a:effectLst/>
                <a:latin typeface="+mn-lt"/>
                <a:ea typeface="+mn-ea"/>
                <a:cs typeface="+mn-cs"/>
              </a:rPr>
              <a:t>NOTES</a:t>
            </a:r>
            <a:r>
              <a:rPr lang="en-US" sz="1200" u="sng" kern="1200" dirty="0">
                <a:solidFill>
                  <a:schemeClr val="tx1"/>
                </a:solidFill>
                <a:effectLst/>
                <a:latin typeface="+mn-lt"/>
                <a:ea typeface="+mn-ea"/>
                <a:cs typeface="+mn-cs"/>
              </a:rPr>
              <a:t> </a:t>
            </a:r>
          </a:p>
          <a:p>
            <a:pPr marL="0" indent="0">
              <a:buFont typeface="Arial" panose="020B0604020202020204" pitchFamily="34" charset="0"/>
              <a:buNone/>
            </a:pPr>
            <a:r>
              <a:rPr lang="en-US" sz="1200" kern="1200" dirty="0">
                <a:solidFill>
                  <a:schemeClr val="tx1"/>
                </a:solidFill>
                <a:effectLst/>
                <a:latin typeface="+mn-lt"/>
                <a:ea typeface="+mn-ea"/>
                <a:cs typeface="+mn-cs"/>
              </a:rPr>
              <a:t>The coagulation cascade of blood may be initiated by flow-induced platelet activation and aggregation, which prompts clot formation in prosthetic cardiovascular devices and vascular disease processes. Continuum methods fail to capture subcellular mechanisms such as filopodia formation during platelet activation, while utilizing molecular dynamics is computationally prohibitive. A multiscale approach offers a means to bridge the gap between the diverse scales encompassing </a:t>
            </a:r>
            <a:r>
              <a:rPr lang="en-US" sz="1200" kern="1200" dirty="0" err="1">
                <a:solidFill>
                  <a:schemeClr val="tx1"/>
                </a:solidFill>
                <a:effectLst/>
                <a:latin typeface="+mn-lt"/>
                <a:ea typeface="+mn-ea"/>
                <a:cs typeface="+mn-cs"/>
              </a:rPr>
              <a:t>subplatelet</a:t>
            </a:r>
            <a:r>
              <a:rPr lang="en-US" sz="1200" kern="1200" dirty="0">
                <a:solidFill>
                  <a:schemeClr val="tx1"/>
                </a:solidFill>
                <a:effectLst/>
                <a:latin typeface="+mn-lt"/>
                <a:ea typeface="+mn-ea"/>
                <a:cs typeface="+mn-cs"/>
              </a:rPr>
              <a:t> mechanisms and the surrounding blood flow field.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Wingdings" panose="05000000000000000000" pitchFamily="2" charset="2"/>
              <a:buNone/>
            </a:pPr>
            <a:r>
              <a:rPr lang="en-US" sz="1200" b="0" kern="1200" dirty="0">
                <a:solidFill>
                  <a:schemeClr val="tx1"/>
                </a:solidFill>
                <a:effectLst/>
                <a:latin typeface="+mn-lt"/>
                <a:ea typeface="+mn-ea"/>
                <a:cs typeface="+mn-cs"/>
              </a:rPr>
              <a:t>We employ </a:t>
            </a:r>
            <a:r>
              <a:rPr lang="en-US" sz="1200" b="1" kern="1200" dirty="0">
                <a:solidFill>
                  <a:schemeClr val="tx1"/>
                </a:solidFill>
                <a:effectLst/>
                <a:latin typeface="+mn-lt"/>
                <a:ea typeface="+mn-ea"/>
                <a:cs typeface="+mn-cs"/>
              </a:rPr>
              <a:t>machine learning</a:t>
            </a:r>
            <a:r>
              <a:rPr lang="en-US" sz="1200" b="0" kern="1200" dirty="0">
                <a:solidFill>
                  <a:schemeClr val="tx1"/>
                </a:solidFill>
                <a:effectLst/>
                <a:latin typeface="+mn-lt"/>
                <a:ea typeface="+mn-ea"/>
                <a:cs typeface="+mn-cs"/>
              </a:rPr>
              <a:t> to establish a framework to characterize phase changes involved in platelet dynamics for adjusting timestep sizes in simulations, as well as predict physical characteristics of platelet-driven events, such as contact area during aggregation. This intelligent algorithm makes efficient use of limited computing resources and offers a promising insight for solving massive particle-based multiscale problems.</a:t>
            </a:r>
          </a:p>
          <a:p>
            <a:pPr marL="0" indent="0">
              <a:buFont typeface="Wingdings" panose="05000000000000000000" pitchFamily="2" charset="2"/>
              <a:buNone/>
            </a:pPr>
            <a:endParaRPr lang="en-US" sz="1200" b="0" kern="1200" dirty="0">
              <a:solidFill>
                <a:schemeClr val="tx1"/>
              </a:solidFill>
              <a:effectLst/>
              <a:latin typeface="+mn-lt"/>
              <a:ea typeface="+mn-ea"/>
              <a:cs typeface="+mn-cs"/>
            </a:endParaRPr>
          </a:p>
          <a:p>
            <a:pPr marL="0" indent="0">
              <a:buFont typeface="Wingdings" panose="05000000000000000000" pitchFamily="2" charset="2"/>
              <a:buNone/>
            </a:pPr>
            <a:r>
              <a:rPr lang="en-US" sz="1200" kern="1200" dirty="0">
                <a:solidFill>
                  <a:schemeClr val="tx1"/>
                </a:solidFill>
                <a:effectLst/>
                <a:latin typeface="+mn-lt"/>
                <a:ea typeface="+mn-ea"/>
                <a:cs typeface="+mn-cs"/>
              </a:rPr>
              <a:t>Future goals include the development of a platelet-mediated thrombus growth model under fluid shear stress that will adapt the molecular-scale properties of our current recruitment aggregation and adhesion models, thus predicting macro-scale properties using micro-scale principles.</a:t>
            </a:r>
          </a:p>
          <a:p>
            <a:pPr marL="171450" indent="-171450">
              <a:buFont typeface="Wingdings" panose="05000000000000000000" pitchFamily="2" charset="2"/>
              <a:buChar char="Ø"/>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Our multiple spatiotemporal model employs a modified DPD to describe viscous blood flow in stenoses and microchannels</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and electrical-free CGMD to describe the intra-platelet constituents to study the mechanotransduction process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Spatially, the DPD-CGMD is interfaced by imposing a hybrid force field</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In this spatial interface, the Lennard-Jones term helps maintain the cytoskeleton-confined shape and the incompressibility of platelets against the applied shear stress of circumfluent flow. The dissipative and random terms maintain the local flow thermodynamic and mechanical properties, and exchange momentum to express interactions between the platelet and the flow. Temporally, an event-driven multiple time-stepping (MTS) scheme</a:t>
            </a:r>
            <a:r>
              <a:rPr lang="en-US" sz="1200" kern="1200" baseline="30000" dirty="0">
                <a:solidFill>
                  <a:schemeClr val="tx1"/>
                </a:solidFill>
                <a:effectLst/>
                <a:latin typeface="+mn-lt"/>
                <a:ea typeface="+mn-ea"/>
                <a:cs typeface="+mn-cs"/>
              </a:rPr>
              <a:t>6 </a:t>
            </a:r>
            <a:r>
              <a:rPr lang="en-US" sz="1200" kern="1200" dirty="0">
                <a:solidFill>
                  <a:schemeClr val="tx1"/>
                </a:solidFill>
                <a:effectLst/>
                <a:latin typeface="+mn-lt"/>
                <a:ea typeface="+mn-ea"/>
                <a:cs typeface="+mn-cs"/>
              </a:rPr>
              <a:t>is developed as an efficient numeric solver on top supercomputers</a:t>
            </a:r>
            <a:r>
              <a:rPr lang="en-US" sz="1200" kern="1200" baseline="30000" dirty="0">
                <a:solidFill>
                  <a:schemeClr val="tx1"/>
                </a:solidFill>
                <a:effectLst/>
                <a:latin typeface="+mn-lt"/>
                <a:ea typeface="+mn-ea"/>
                <a:cs typeface="+mn-cs"/>
              </a:rPr>
              <a:t>7.</a:t>
            </a:r>
          </a:p>
          <a:p>
            <a:endParaRPr lang="en-US" sz="1200" kern="1200" baseline="30000" dirty="0">
              <a:solidFill>
                <a:schemeClr val="tx1"/>
              </a:solidFill>
              <a:effectLst/>
              <a:latin typeface="+mn-lt"/>
              <a:ea typeface="+mn-ea"/>
              <a:cs typeface="+mn-cs"/>
            </a:endParaRPr>
          </a:p>
          <a:p>
            <a:r>
              <a:rPr lang="en-US" dirty="0"/>
              <a:t>PI: Danny Bluestein, Danny.Bluestein@stonybrook.edu</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REFERENCES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Zhang, P et al., </a:t>
            </a:r>
            <a:r>
              <a:rPr lang="en-US" sz="1200" i="1" kern="1200" dirty="0">
                <a:solidFill>
                  <a:schemeClr val="tx1"/>
                </a:solidFill>
                <a:effectLst/>
                <a:latin typeface="+mn-lt"/>
                <a:ea typeface="+mn-ea"/>
                <a:cs typeface="+mn-cs"/>
              </a:rPr>
              <a:t>Cell Mol </a:t>
            </a:r>
            <a:r>
              <a:rPr lang="en-US" sz="1200" i="1" kern="1200" dirty="0" err="1">
                <a:solidFill>
                  <a:schemeClr val="tx1"/>
                </a:solidFill>
                <a:effectLst/>
                <a:latin typeface="+mn-lt"/>
                <a:ea typeface="+mn-ea"/>
                <a:cs typeface="+mn-cs"/>
              </a:rPr>
              <a:t>Bioeng</a:t>
            </a:r>
            <a:r>
              <a:rPr lang="en-US" sz="1200" kern="1200" dirty="0">
                <a:solidFill>
                  <a:schemeClr val="tx1"/>
                </a:solidFill>
                <a:effectLst/>
                <a:latin typeface="+mn-lt"/>
                <a:ea typeface="+mn-ea"/>
                <a:cs typeface="+mn-cs"/>
              </a:rPr>
              <a:t>, 7:552-574, 2014.</a:t>
            </a:r>
          </a:p>
          <a:p>
            <a:r>
              <a:rPr lang="en-US" sz="1200" kern="1200" dirty="0">
                <a:solidFill>
                  <a:schemeClr val="tx1"/>
                </a:solidFill>
                <a:effectLst/>
                <a:latin typeface="+mn-lt"/>
                <a:ea typeface="+mn-ea"/>
                <a:cs typeface="+mn-cs"/>
              </a:rPr>
              <a:t>[2] Zhang, P et al., </a:t>
            </a:r>
            <a:r>
              <a:rPr lang="en-US" sz="1200" i="1" kern="1200" dirty="0">
                <a:solidFill>
                  <a:schemeClr val="tx1"/>
                </a:solidFill>
                <a:effectLst/>
                <a:latin typeface="+mn-lt"/>
                <a:ea typeface="+mn-ea"/>
                <a:cs typeface="+mn-cs"/>
              </a:rPr>
              <a:t>J </a:t>
            </a:r>
            <a:r>
              <a:rPr lang="en-US" sz="1200" i="1" kern="1200" dirty="0" err="1">
                <a:solidFill>
                  <a:schemeClr val="tx1"/>
                </a:solidFill>
                <a:effectLst/>
                <a:latin typeface="+mn-lt"/>
                <a:ea typeface="+mn-ea"/>
                <a:cs typeface="+mn-cs"/>
              </a:rPr>
              <a:t>Biomech</a:t>
            </a:r>
            <a:r>
              <a:rPr lang="en-US" sz="1200" kern="1200" dirty="0">
                <a:solidFill>
                  <a:schemeClr val="tx1"/>
                </a:solidFill>
                <a:effectLst/>
                <a:latin typeface="+mn-lt"/>
                <a:ea typeface="+mn-ea"/>
                <a:cs typeface="+mn-cs"/>
              </a:rPr>
              <a:t>, 50:26-33, 2017.</a:t>
            </a:r>
          </a:p>
          <a:p>
            <a:r>
              <a:rPr lang="en-US" sz="1200" kern="1200" dirty="0">
                <a:solidFill>
                  <a:schemeClr val="tx1"/>
                </a:solidFill>
                <a:effectLst/>
                <a:latin typeface="+mn-lt"/>
                <a:ea typeface="+mn-ea"/>
                <a:cs typeface="+mn-cs"/>
              </a:rPr>
              <a:t>[3] </a:t>
            </a:r>
            <a:r>
              <a:rPr lang="en-US" sz="1200" kern="1200" dirty="0" err="1">
                <a:solidFill>
                  <a:schemeClr val="tx1"/>
                </a:solidFill>
                <a:effectLst/>
                <a:latin typeface="+mn-lt"/>
                <a:ea typeface="+mn-ea"/>
                <a:cs typeface="+mn-cs"/>
              </a:rPr>
              <a:t>Pothapragada</a:t>
            </a:r>
            <a:r>
              <a:rPr lang="en-US" sz="1200" kern="1200" dirty="0">
                <a:solidFill>
                  <a:schemeClr val="tx1"/>
                </a:solidFill>
                <a:effectLst/>
                <a:latin typeface="+mn-lt"/>
                <a:ea typeface="+mn-ea"/>
                <a:cs typeface="+mn-cs"/>
              </a:rPr>
              <a:t>, S et al., </a:t>
            </a:r>
            <a:r>
              <a:rPr lang="en-US" sz="1200" i="1" kern="1200" dirty="0">
                <a:solidFill>
                  <a:schemeClr val="tx1"/>
                </a:solidFill>
                <a:effectLst/>
                <a:latin typeface="+mn-lt"/>
                <a:ea typeface="+mn-ea"/>
                <a:cs typeface="+mn-cs"/>
              </a:rPr>
              <a:t>Int J </a:t>
            </a:r>
            <a:r>
              <a:rPr lang="en-US" sz="1200" i="1" kern="1200" dirty="0" err="1">
                <a:solidFill>
                  <a:schemeClr val="tx1"/>
                </a:solidFill>
                <a:effectLst/>
                <a:latin typeface="+mn-lt"/>
                <a:ea typeface="+mn-ea"/>
                <a:cs typeface="+mn-cs"/>
              </a:rPr>
              <a:t>Numer</a:t>
            </a:r>
            <a:r>
              <a:rPr lang="en-US" sz="1200" i="1" kern="1200" dirty="0">
                <a:solidFill>
                  <a:schemeClr val="tx1"/>
                </a:solidFill>
                <a:effectLst/>
                <a:latin typeface="+mn-lt"/>
                <a:ea typeface="+mn-ea"/>
                <a:cs typeface="+mn-cs"/>
              </a:rPr>
              <a:t> Method Biomed </a:t>
            </a:r>
            <a:r>
              <a:rPr lang="en-US" sz="1200" i="1" kern="1200" dirty="0" err="1">
                <a:solidFill>
                  <a:schemeClr val="tx1"/>
                </a:solidFill>
                <a:effectLst/>
                <a:latin typeface="+mn-lt"/>
                <a:ea typeface="+mn-ea"/>
                <a:cs typeface="+mn-cs"/>
              </a:rPr>
              <a:t>Eng</a:t>
            </a:r>
            <a:r>
              <a:rPr lang="en-US" sz="1200" kern="1200" dirty="0">
                <a:solidFill>
                  <a:schemeClr val="tx1"/>
                </a:solidFill>
                <a:effectLst/>
                <a:latin typeface="+mn-lt"/>
                <a:ea typeface="+mn-ea"/>
                <a:cs typeface="+mn-cs"/>
              </a:rPr>
              <a:t>, 31:1-16, 2015.</a:t>
            </a:r>
          </a:p>
          <a:p>
            <a:r>
              <a:rPr lang="en-US" sz="1200" kern="1200" dirty="0">
                <a:solidFill>
                  <a:schemeClr val="tx1"/>
                </a:solidFill>
                <a:effectLst/>
                <a:latin typeface="+mn-lt"/>
                <a:ea typeface="+mn-ea"/>
                <a:cs typeface="+mn-cs"/>
              </a:rPr>
              <a:t>[4] Gupta, P et al., </a:t>
            </a:r>
            <a:r>
              <a:rPr lang="en-US" sz="1200" i="1" kern="1200" dirty="0">
                <a:solidFill>
                  <a:schemeClr val="tx1"/>
                </a:solidFill>
                <a:effectLst/>
                <a:latin typeface="+mn-lt"/>
                <a:ea typeface="+mn-ea"/>
                <a:cs typeface="+mn-cs"/>
              </a:rPr>
              <a:t>Cell Mol </a:t>
            </a:r>
            <a:r>
              <a:rPr lang="en-US" sz="1200" i="1" kern="1200" dirty="0" err="1">
                <a:solidFill>
                  <a:schemeClr val="tx1"/>
                </a:solidFill>
                <a:effectLst/>
                <a:latin typeface="+mn-lt"/>
                <a:ea typeface="+mn-ea"/>
                <a:cs typeface="+mn-cs"/>
              </a:rPr>
              <a:t>Bioeng</a:t>
            </a:r>
            <a:r>
              <a:rPr lang="en-US" sz="1200" kern="1200" dirty="0">
                <a:solidFill>
                  <a:schemeClr val="tx1"/>
                </a:solidFill>
                <a:effectLst/>
                <a:latin typeface="+mn-lt"/>
                <a:ea typeface="+mn-ea"/>
                <a:cs typeface="+mn-cs"/>
              </a:rPr>
              <a:t>, 2019. (under revision)</a:t>
            </a:r>
          </a:p>
          <a:p>
            <a:r>
              <a:rPr lang="en-US" sz="1200" kern="1200" dirty="0">
                <a:solidFill>
                  <a:schemeClr val="tx1"/>
                </a:solidFill>
                <a:effectLst/>
                <a:latin typeface="+mn-lt"/>
                <a:ea typeface="+mn-ea"/>
                <a:cs typeface="+mn-cs"/>
              </a:rPr>
              <a:t>[5] Gao, C et al., </a:t>
            </a:r>
            <a:r>
              <a:rPr lang="en-US" sz="1200" i="1" kern="1200" dirty="0">
                <a:solidFill>
                  <a:schemeClr val="tx1"/>
                </a:solidFill>
                <a:effectLst/>
                <a:latin typeface="+mn-lt"/>
                <a:ea typeface="+mn-ea"/>
                <a:cs typeface="+mn-cs"/>
              </a:rPr>
              <a:t>J </a:t>
            </a:r>
            <a:r>
              <a:rPr lang="en-US" sz="1200" i="1" kern="1200" dirty="0" err="1">
                <a:solidFill>
                  <a:schemeClr val="tx1"/>
                </a:solidFill>
                <a:effectLst/>
                <a:latin typeface="+mn-lt"/>
                <a:ea typeface="+mn-ea"/>
                <a:cs typeface="+mn-cs"/>
              </a:rPr>
              <a:t>Comput</a:t>
            </a:r>
            <a:r>
              <a:rPr lang="en-US" sz="1200" i="1" kern="1200" dirty="0">
                <a:solidFill>
                  <a:schemeClr val="tx1"/>
                </a:solidFill>
                <a:effectLst/>
                <a:latin typeface="+mn-lt"/>
                <a:ea typeface="+mn-ea"/>
                <a:cs typeface="+mn-cs"/>
              </a:rPr>
              <a:t> Phys</a:t>
            </a:r>
            <a:r>
              <a:rPr lang="en-US" sz="1200" kern="1200" dirty="0">
                <a:solidFill>
                  <a:schemeClr val="tx1"/>
                </a:solidFill>
                <a:effectLst/>
                <a:latin typeface="+mn-lt"/>
                <a:ea typeface="+mn-ea"/>
                <a:cs typeface="+mn-cs"/>
              </a:rPr>
              <a:t>, 335:812-827, 2017.</a:t>
            </a:r>
          </a:p>
          <a:p>
            <a:r>
              <a:rPr lang="en-US" sz="1200" kern="1200" dirty="0">
                <a:solidFill>
                  <a:schemeClr val="tx1"/>
                </a:solidFill>
                <a:effectLst/>
                <a:latin typeface="+mn-lt"/>
                <a:ea typeface="+mn-ea"/>
                <a:cs typeface="+mn-cs"/>
              </a:rPr>
              <a:t>[6] Zhang, P et al., </a:t>
            </a:r>
            <a:r>
              <a:rPr lang="en-US" sz="1200" i="1" kern="1200" dirty="0">
                <a:solidFill>
                  <a:schemeClr val="tx1"/>
                </a:solidFill>
                <a:effectLst/>
                <a:latin typeface="+mn-lt"/>
                <a:ea typeface="+mn-ea"/>
                <a:cs typeface="+mn-cs"/>
              </a:rPr>
              <a:t>J </a:t>
            </a:r>
            <a:r>
              <a:rPr lang="en-US" sz="1200" i="1" kern="1200" dirty="0" err="1">
                <a:solidFill>
                  <a:schemeClr val="tx1"/>
                </a:solidFill>
                <a:effectLst/>
                <a:latin typeface="+mn-lt"/>
                <a:ea typeface="+mn-ea"/>
                <a:cs typeface="+mn-cs"/>
              </a:rPr>
              <a:t>Comput</a:t>
            </a:r>
            <a:r>
              <a:rPr lang="en-US" sz="1200" i="1" kern="1200" dirty="0">
                <a:solidFill>
                  <a:schemeClr val="tx1"/>
                </a:solidFill>
                <a:effectLst/>
                <a:latin typeface="+mn-lt"/>
                <a:ea typeface="+mn-ea"/>
                <a:cs typeface="+mn-cs"/>
              </a:rPr>
              <a:t> Phys</a:t>
            </a:r>
            <a:r>
              <a:rPr lang="en-US" sz="1200" kern="1200" dirty="0">
                <a:solidFill>
                  <a:schemeClr val="tx1"/>
                </a:solidFill>
                <a:effectLst/>
                <a:latin typeface="+mn-lt"/>
                <a:ea typeface="+mn-ea"/>
                <a:cs typeface="+mn-cs"/>
              </a:rPr>
              <a:t>, 284:668-686, 2015.</a:t>
            </a:r>
          </a:p>
          <a:p>
            <a:r>
              <a:rPr lang="en-US" sz="1200" kern="1200" dirty="0">
                <a:solidFill>
                  <a:schemeClr val="tx1"/>
                </a:solidFill>
                <a:effectLst/>
                <a:latin typeface="+mn-lt"/>
                <a:ea typeface="+mn-ea"/>
                <a:cs typeface="+mn-cs"/>
              </a:rPr>
              <a:t>[7] Zhang, P et al., </a:t>
            </a:r>
            <a:r>
              <a:rPr lang="en-US" sz="1200" i="1" kern="1200" dirty="0" err="1">
                <a:solidFill>
                  <a:schemeClr val="tx1"/>
                </a:solidFill>
                <a:effectLst/>
                <a:latin typeface="+mn-lt"/>
                <a:ea typeface="+mn-ea"/>
                <a:cs typeface="+mn-cs"/>
              </a:rPr>
              <a:t>Comput</a:t>
            </a:r>
            <a:r>
              <a:rPr lang="en-US" sz="1200" i="1" kern="1200" dirty="0">
                <a:solidFill>
                  <a:schemeClr val="tx1"/>
                </a:solidFill>
                <a:effectLst/>
                <a:latin typeface="+mn-lt"/>
                <a:ea typeface="+mn-ea"/>
                <a:cs typeface="+mn-cs"/>
              </a:rPr>
              <a:t> Phys </a:t>
            </a:r>
            <a:r>
              <a:rPr lang="en-US" sz="1200" i="1" kern="1200" dirty="0" err="1">
                <a:solidFill>
                  <a:schemeClr val="tx1"/>
                </a:solidFill>
                <a:effectLst/>
                <a:latin typeface="+mn-lt"/>
                <a:ea typeface="+mn-ea"/>
                <a:cs typeface="+mn-cs"/>
              </a:rPr>
              <a:t>Commun</a:t>
            </a:r>
            <a:r>
              <a:rPr lang="en-US" sz="1200" kern="1200" dirty="0">
                <a:solidFill>
                  <a:schemeClr val="tx1"/>
                </a:solidFill>
                <a:effectLst/>
                <a:latin typeface="+mn-lt"/>
                <a:ea typeface="+mn-ea"/>
                <a:cs typeface="+mn-cs"/>
              </a:rPr>
              <a:t>, 204:132-140, 2015.</a:t>
            </a:r>
          </a:p>
          <a:p>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594241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2/25/2019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2/25/2019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7.png"/><Relationship Id="rId3" Type="http://schemas.microsoft.com/office/2007/relationships/media" Target="../media/media2.mp4"/><Relationship Id="rId7" Type="http://schemas.openxmlformats.org/officeDocument/2006/relationships/image" Target="../media/image2.png"/><Relationship Id="rId12" Type="http://schemas.openxmlformats.org/officeDocument/2006/relationships/image" Target="../media/image6.ti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1.xml"/><Relationship Id="rId11" Type="http://schemas.openxmlformats.org/officeDocument/2006/relationships/image" Target="../media/image5.jpeg"/><Relationship Id="rId5" Type="http://schemas.openxmlformats.org/officeDocument/2006/relationships/slideLayout" Target="../slideLayouts/slideLayout2.xml"/><Relationship Id="rId15" Type="http://schemas.openxmlformats.org/officeDocument/2006/relationships/image" Target="../media/image9.png"/><Relationship Id="rId10" Type="http://schemas.openxmlformats.org/officeDocument/2006/relationships/image" Target="../media/image4.jpg"/><Relationship Id="rId4" Type="http://schemas.openxmlformats.org/officeDocument/2006/relationships/video" Target="../media/media2.mp4"/><Relationship Id="rId9" Type="http://schemas.openxmlformats.org/officeDocument/2006/relationships/image" Target="../media/image3.jpg"/><Relationship Id="rId14" Type="http://schemas.openxmlformats.org/officeDocument/2006/relationships/image" Target="../media/image8.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17057C9-31BD-4A4E-B06C-767955DF3C53}"/>
              </a:ext>
            </a:extLst>
          </p:cNvPr>
          <p:cNvPicPr>
            <a:picLocks noChangeAspect="1"/>
          </p:cNvPicPr>
          <p:nvPr/>
        </p:nvPicPr>
        <p:blipFill rotWithShape="1">
          <a:blip r:embed="rId7"/>
          <a:srcRect l="42469" t="8439" r="46828" b="83660"/>
          <a:stretch/>
        </p:blipFill>
        <p:spPr>
          <a:xfrm>
            <a:off x="8551474" y="0"/>
            <a:ext cx="1219201" cy="541867"/>
          </a:xfrm>
          <a:prstGeom prst="rect">
            <a:avLst/>
          </a:prstGeom>
        </p:spPr>
      </p:pic>
      <p:pic>
        <p:nvPicPr>
          <p:cNvPr id="16" name="Picture 15">
            <a:extLst>
              <a:ext uri="{FF2B5EF4-FFF2-40B4-BE49-F238E27FC236}">
                <a16:creationId xmlns:a16="http://schemas.microsoft.com/office/drawing/2014/main" id="{A2BBE6EA-0F6D-492F-8698-3E88E1C41709}"/>
              </a:ext>
            </a:extLst>
          </p:cNvPr>
          <p:cNvPicPr>
            <a:picLocks noChangeAspect="1"/>
          </p:cNvPicPr>
          <p:nvPr/>
        </p:nvPicPr>
        <p:blipFill rotWithShape="1">
          <a:blip r:embed="rId7"/>
          <a:srcRect l="42469" t="8439" r="46828" b="83660"/>
          <a:stretch/>
        </p:blipFill>
        <p:spPr>
          <a:xfrm>
            <a:off x="7333818" y="0"/>
            <a:ext cx="1219201" cy="541867"/>
          </a:xfrm>
          <a:prstGeom prst="rect">
            <a:avLst/>
          </a:prstGeom>
        </p:spPr>
      </p:pic>
      <p:pic>
        <p:nvPicPr>
          <p:cNvPr id="13" name="Picture 12">
            <a:extLst>
              <a:ext uri="{FF2B5EF4-FFF2-40B4-BE49-F238E27FC236}">
                <a16:creationId xmlns:a16="http://schemas.microsoft.com/office/drawing/2014/main" id="{40FA9BC5-6E43-4396-9000-738CCDCCFEF0}"/>
              </a:ext>
            </a:extLst>
          </p:cNvPr>
          <p:cNvPicPr>
            <a:picLocks noChangeAspect="1"/>
          </p:cNvPicPr>
          <p:nvPr/>
        </p:nvPicPr>
        <p:blipFill rotWithShape="1">
          <a:blip r:embed="rId7"/>
          <a:srcRect l="42469" t="8439" r="46828" b="83660"/>
          <a:stretch/>
        </p:blipFill>
        <p:spPr>
          <a:xfrm>
            <a:off x="6114617" y="-7536"/>
            <a:ext cx="1219201" cy="541867"/>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7"/>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7"/>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7"/>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7"/>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7"/>
          <a:srcRect l="42469" t="8439" r="46828" b="83660"/>
          <a:stretch/>
        </p:blipFill>
        <p:spPr>
          <a:xfrm>
            <a:off x="4896961" y="-4846"/>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1" y="123947"/>
            <a:ext cx="9770674" cy="400110"/>
          </a:xfrm>
          <a:prstGeom prst="rect">
            <a:avLst/>
          </a:prstGeom>
          <a:noFill/>
        </p:spPr>
        <p:txBody>
          <a:bodyPr wrap="square" rtlCol="0">
            <a:spAutoFit/>
          </a:bodyPr>
          <a:lstStyle/>
          <a:p>
            <a:r>
              <a:rPr lang="en-US" sz="2000" b="1" dirty="0"/>
              <a:t>MULTISCALE MODELING OF BLOOD FLOW AND PLATELET MEDIATED THROMBOSIS</a:t>
            </a:r>
          </a:p>
        </p:txBody>
      </p:sp>
      <p:sp>
        <p:nvSpPr>
          <p:cNvPr id="9" name="TextBox 8">
            <a:extLst>
              <a:ext uri="{FF2B5EF4-FFF2-40B4-BE49-F238E27FC236}">
                <a16:creationId xmlns:a16="http://schemas.microsoft.com/office/drawing/2014/main" id="{AC7D79D5-4CE2-47B6-836E-C505384A5CE4}"/>
              </a:ext>
            </a:extLst>
          </p:cNvPr>
          <p:cNvSpPr txBox="1"/>
          <p:nvPr/>
        </p:nvSpPr>
        <p:spPr>
          <a:xfrm>
            <a:off x="-1" y="541863"/>
            <a:ext cx="9509593" cy="1977464"/>
          </a:xfrm>
          <a:prstGeom prst="rect">
            <a:avLst/>
          </a:prstGeom>
          <a:noFill/>
        </p:spPr>
        <p:txBody>
          <a:bodyPr wrap="square" rtlCol="0">
            <a:spAutoFit/>
          </a:bodyPr>
          <a:lstStyle/>
          <a:p>
            <a:r>
              <a:rPr lang="en-US" sz="1750" b="1" dirty="0"/>
              <a:t>The model: </a:t>
            </a:r>
            <a:r>
              <a:rPr lang="en-US" sz="1750" dirty="0"/>
              <a:t>We developed a multiscale model for simulating platelet activation, aggregation, and adhesion in viscous blood flow. This model incorporates </a:t>
            </a:r>
            <a:r>
              <a:rPr lang="en-US" sz="1750" b="1" dirty="0"/>
              <a:t>Dissipative Particle Dynamics (DPD)</a:t>
            </a:r>
            <a:r>
              <a:rPr lang="en-US" sz="1750" dirty="0"/>
              <a:t> of viscous flow that interfaces with </a:t>
            </a:r>
            <a:r>
              <a:rPr lang="en-US" sz="1750" b="1" dirty="0"/>
              <a:t>Coarse Grained Molecular Dynamics (CGMD)</a:t>
            </a:r>
            <a:r>
              <a:rPr lang="en-US" sz="1750" dirty="0"/>
              <a:t> of mechanobiology-based platelets to simulate their activation via mechanotransduction pathways, and their aggregation and adhesion to platelets or coagulation proteins deposited onto a blood vessel wall.</a:t>
            </a:r>
            <a:br>
              <a:rPr lang="en-US" sz="1750" dirty="0"/>
            </a:br>
            <a:r>
              <a:rPr lang="en-US" sz="1750" b="1" dirty="0"/>
              <a:t>Machine Learning</a:t>
            </a:r>
            <a:r>
              <a:rPr lang="en-US" sz="1750" dirty="0"/>
              <a:t> methods validate model predictions with in vitro results and</a:t>
            </a:r>
            <a:br>
              <a:rPr lang="en-US" sz="1750" dirty="0"/>
            </a:br>
            <a:r>
              <a:rPr lang="en-US" sz="1750" dirty="0"/>
              <a:t>adapt temporal scales to diverse spatial scales for more efficient simulations.</a:t>
            </a:r>
          </a:p>
        </p:txBody>
      </p:sp>
      <p:grpSp>
        <p:nvGrpSpPr>
          <p:cNvPr id="20" name="Group 19">
            <a:extLst>
              <a:ext uri="{FF2B5EF4-FFF2-40B4-BE49-F238E27FC236}">
                <a16:creationId xmlns:a16="http://schemas.microsoft.com/office/drawing/2014/main" id="{5A629DC2-A743-4275-83F8-38A6957B091E}"/>
              </a:ext>
            </a:extLst>
          </p:cNvPr>
          <p:cNvGrpSpPr/>
          <p:nvPr/>
        </p:nvGrpSpPr>
        <p:grpSpPr>
          <a:xfrm>
            <a:off x="9399723" y="0"/>
            <a:ext cx="2772120" cy="1668379"/>
            <a:chOff x="9525865" y="5496751"/>
            <a:chExt cx="2666135" cy="1401927"/>
          </a:xfrm>
        </p:grpSpPr>
        <p:pic>
          <p:nvPicPr>
            <p:cNvPr id="4" name="Picture 3">
              <a:extLst>
                <a:ext uri="{FF2B5EF4-FFF2-40B4-BE49-F238E27FC236}">
                  <a16:creationId xmlns:a16="http://schemas.microsoft.com/office/drawing/2014/main" id="{12734DF8-83C6-47FE-B4C5-05577529BD88}"/>
                </a:ext>
              </a:extLst>
            </p:cNvPr>
            <p:cNvPicPr>
              <a:picLocks noChangeAspect="1"/>
            </p:cNvPicPr>
            <p:nvPr/>
          </p:nvPicPr>
          <p:blipFill rotWithShape="1">
            <a:blip r:embed="rId8"/>
            <a:srcRect l="33280" t="70782" r="40981" b="6720"/>
            <a:stretch/>
          </p:blipFill>
          <p:spPr>
            <a:xfrm>
              <a:off x="9528456" y="5496948"/>
              <a:ext cx="2663544" cy="1401730"/>
            </a:xfrm>
            <a:prstGeom prst="rect">
              <a:avLst/>
            </a:prstGeom>
          </p:spPr>
        </p:pic>
        <p:pic>
          <p:nvPicPr>
            <p:cNvPr id="3" name="Picture 2">
              <a:extLst>
                <a:ext uri="{FF2B5EF4-FFF2-40B4-BE49-F238E27FC236}">
                  <a16:creationId xmlns:a16="http://schemas.microsoft.com/office/drawing/2014/main" id="{8F5752E7-CA15-4494-AF49-D20EC27D94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28456" y="5496753"/>
              <a:ext cx="914400" cy="1070043"/>
            </a:xfrm>
            <a:prstGeom prst="rect">
              <a:avLst/>
            </a:prstGeom>
          </p:spPr>
        </p:pic>
        <p:pic>
          <p:nvPicPr>
            <p:cNvPr id="19" name="Picture 18">
              <a:extLst>
                <a:ext uri="{FF2B5EF4-FFF2-40B4-BE49-F238E27FC236}">
                  <a16:creationId xmlns:a16="http://schemas.microsoft.com/office/drawing/2014/main" id="{82A9D228-34D5-433F-A62A-E3527359E437}"/>
                </a:ext>
              </a:extLst>
            </p:cNvPr>
            <p:cNvPicPr>
              <a:picLocks noChangeAspect="1"/>
            </p:cNvPicPr>
            <p:nvPr/>
          </p:nvPicPr>
          <p:blipFill rotWithShape="1">
            <a:blip r:embed="rId10">
              <a:extLst>
                <a:ext uri="{28A0092B-C50C-407E-A947-70E740481C1C}">
                  <a14:useLocalDpi xmlns:a14="http://schemas.microsoft.com/office/drawing/2010/main" val="0"/>
                </a:ext>
              </a:extLst>
            </a:blip>
            <a:srcRect t="5507"/>
            <a:stretch/>
          </p:blipFill>
          <p:spPr>
            <a:xfrm>
              <a:off x="10442856" y="5496752"/>
              <a:ext cx="914400" cy="1070043"/>
            </a:xfrm>
            <a:prstGeom prst="rect">
              <a:avLst/>
            </a:prstGeom>
          </p:spPr>
        </p:pic>
        <p:pic>
          <p:nvPicPr>
            <p:cNvPr id="21" name="Picture 20">
              <a:extLst>
                <a:ext uri="{FF2B5EF4-FFF2-40B4-BE49-F238E27FC236}">
                  <a16:creationId xmlns:a16="http://schemas.microsoft.com/office/drawing/2014/main" id="{9C4975B2-4D3D-4D7D-9DB2-C3180529BA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57256" y="5496751"/>
              <a:ext cx="765031" cy="1069848"/>
            </a:xfrm>
            <a:prstGeom prst="rect">
              <a:avLst/>
            </a:prstGeom>
          </p:spPr>
        </p:pic>
        <p:sp>
          <p:nvSpPr>
            <p:cNvPr id="22" name="TextBox 21">
              <a:extLst>
                <a:ext uri="{FF2B5EF4-FFF2-40B4-BE49-F238E27FC236}">
                  <a16:creationId xmlns:a16="http://schemas.microsoft.com/office/drawing/2014/main" id="{EA1F21D3-BA51-434D-852A-D3705BE5D986}"/>
                </a:ext>
              </a:extLst>
            </p:cNvPr>
            <p:cNvSpPr txBox="1"/>
            <p:nvPr/>
          </p:nvSpPr>
          <p:spPr>
            <a:xfrm>
              <a:off x="9531047" y="6297317"/>
              <a:ext cx="911809" cy="387798"/>
            </a:xfrm>
            <a:prstGeom prst="rect">
              <a:avLst/>
            </a:prstGeom>
            <a:solidFill>
              <a:schemeClr val="bg1"/>
            </a:solidFill>
          </p:spPr>
          <p:txBody>
            <a:bodyPr wrap="square" lIns="9144" tIns="9144" rIns="9144" bIns="9144" rtlCol="0">
              <a:spAutoFit/>
            </a:bodyPr>
            <a:lstStyle/>
            <a:p>
              <a:r>
                <a:rPr lang="en-US" sz="800" b="1" dirty="0"/>
                <a:t>Danny Bluestein</a:t>
              </a:r>
            </a:p>
            <a:p>
              <a:r>
                <a:rPr lang="en-US" sz="800" dirty="0"/>
                <a:t>Stony Brook University</a:t>
              </a:r>
            </a:p>
          </p:txBody>
        </p:sp>
        <p:sp>
          <p:nvSpPr>
            <p:cNvPr id="23" name="TextBox 22">
              <a:extLst>
                <a:ext uri="{FF2B5EF4-FFF2-40B4-BE49-F238E27FC236}">
                  <a16:creationId xmlns:a16="http://schemas.microsoft.com/office/drawing/2014/main" id="{378E26DE-A856-4C59-BF24-2AFE372EB472}"/>
                </a:ext>
              </a:extLst>
            </p:cNvPr>
            <p:cNvSpPr txBox="1"/>
            <p:nvPr/>
          </p:nvSpPr>
          <p:spPr>
            <a:xfrm>
              <a:off x="10444151" y="6297317"/>
              <a:ext cx="911809" cy="387798"/>
            </a:xfrm>
            <a:prstGeom prst="rect">
              <a:avLst/>
            </a:prstGeom>
            <a:solidFill>
              <a:schemeClr val="bg1"/>
            </a:solidFill>
          </p:spPr>
          <p:txBody>
            <a:bodyPr wrap="square" lIns="9144" tIns="9144" rIns="9144" bIns="9144" rtlCol="0">
              <a:spAutoFit/>
            </a:bodyPr>
            <a:lstStyle/>
            <a:p>
              <a:r>
                <a:rPr lang="en-US" sz="800" b="1" dirty="0" err="1"/>
                <a:t>Yuefan</a:t>
              </a:r>
              <a:r>
                <a:rPr lang="en-US" sz="800" b="1" dirty="0"/>
                <a:t> Deng</a:t>
              </a:r>
            </a:p>
            <a:p>
              <a:r>
                <a:rPr lang="en-US" sz="800" dirty="0"/>
                <a:t>Stony Brook University</a:t>
              </a:r>
            </a:p>
          </p:txBody>
        </p:sp>
        <p:sp>
          <p:nvSpPr>
            <p:cNvPr id="24" name="TextBox 23">
              <a:extLst>
                <a:ext uri="{FF2B5EF4-FFF2-40B4-BE49-F238E27FC236}">
                  <a16:creationId xmlns:a16="http://schemas.microsoft.com/office/drawing/2014/main" id="{25FF8B0F-2D55-4520-A32E-748C2342A5A8}"/>
                </a:ext>
              </a:extLst>
            </p:cNvPr>
            <p:cNvSpPr txBox="1"/>
            <p:nvPr/>
          </p:nvSpPr>
          <p:spPr>
            <a:xfrm>
              <a:off x="11354665" y="6297121"/>
              <a:ext cx="834744" cy="387798"/>
            </a:xfrm>
            <a:prstGeom prst="rect">
              <a:avLst/>
            </a:prstGeom>
            <a:solidFill>
              <a:schemeClr val="bg1"/>
            </a:solidFill>
          </p:spPr>
          <p:txBody>
            <a:bodyPr wrap="square" lIns="9144" tIns="9144" rIns="9144" bIns="9144" rtlCol="0">
              <a:spAutoFit/>
            </a:bodyPr>
            <a:lstStyle/>
            <a:p>
              <a:r>
                <a:rPr lang="en-US" sz="800" b="1" dirty="0"/>
                <a:t>Marvin J. Slepian</a:t>
              </a:r>
            </a:p>
            <a:p>
              <a:r>
                <a:rPr lang="en-US" sz="800" dirty="0"/>
                <a:t>University of Arizona</a:t>
              </a:r>
            </a:p>
          </p:txBody>
        </p:sp>
        <p:sp>
          <p:nvSpPr>
            <p:cNvPr id="25" name="TextBox 24">
              <a:extLst>
                <a:ext uri="{FF2B5EF4-FFF2-40B4-BE49-F238E27FC236}">
                  <a16:creationId xmlns:a16="http://schemas.microsoft.com/office/drawing/2014/main" id="{F301FFEA-C9C4-45ED-BA6D-4C5F1F96FC7A}"/>
                </a:ext>
              </a:extLst>
            </p:cNvPr>
            <p:cNvSpPr txBox="1"/>
            <p:nvPr/>
          </p:nvSpPr>
          <p:spPr>
            <a:xfrm>
              <a:off x="9525865" y="6704476"/>
              <a:ext cx="2663544" cy="141577"/>
            </a:xfrm>
            <a:prstGeom prst="rect">
              <a:avLst/>
            </a:prstGeom>
            <a:solidFill>
              <a:schemeClr val="bg1"/>
            </a:solidFill>
          </p:spPr>
          <p:txBody>
            <a:bodyPr wrap="square" lIns="9144" tIns="9144" rIns="9144" bIns="9144" rtlCol="0">
              <a:spAutoFit/>
            </a:bodyPr>
            <a:lstStyle/>
            <a:p>
              <a:r>
                <a:rPr lang="en-US" sz="800" b="1" dirty="0"/>
                <a:t>Funding Support: </a:t>
              </a:r>
              <a:r>
                <a:rPr lang="en-US" sz="800" dirty="0"/>
                <a:t>NHLBI 5 U01 HL131052</a:t>
              </a:r>
            </a:p>
          </p:txBody>
        </p:sp>
      </p:grpSp>
      <p:pic>
        <p:nvPicPr>
          <p:cNvPr id="10" name="Picture 9">
            <a:extLst>
              <a:ext uri="{FF2B5EF4-FFF2-40B4-BE49-F238E27FC236}">
                <a16:creationId xmlns:a16="http://schemas.microsoft.com/office/drawing/2014/main" id="{A5CB4B05-8ADE-4E14-A29C-F546F1B5289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85681" y="1678436"/>
            <a:ext cx="4683568" cy="2676286"/>
          </a:xfrm>
          <a:prstGeom prst="rect">
            <a:avLst/>
          </a:prstGeom>
        </p:spPr>
      </p:pic>
      <p:pic>
        <p:nvPicPr>
          <p:cNvPr id="29" name="platelet_activation.traj1.no_axis">
            <a:hlinkClick r:id="" action="ppaction://media"/>
            <a:extLst>
              <a:ext uri="{FF2B5EF4-FFF2-40B4-BE49-F238E27FC236}">
                <a16:creationId xmlns:a16="http://schemas.microsoft.com/office/drawing/2014/main" id="{94BA587D-53AC-4066-92BF-68E626F3AB8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13"/>
          <a:srcRect l="11612" r="17243"/>
          <a:stretch/>
        </p:blipFill>
        <p:spPr>
          <a:xfrm>
            <a:off x="11213023" y="2010318"/>
            <a:ext cx="889106" cy="647695"/>
          </a:xfrm>
          <a:prstGeom prst="rect">
            <a:avLst/>
          </a:prstGeom>
        </p:spPr>
      </p:pic>
      <p:pic>
        <p:nvPicPr>
          <p:cNvPr id="36" name="Picture 35">
            <a:extLst>
              <a:ext uri="{FF2B5EF4-FFF2-40B4-BE49-F238E27FC236}">
                <a16:creationId xmlns:a16="http://schemas.microsoft.com/office/drawing/2014/main" id="{3AC6F1F8-C1F2-4A7E-98E9-4A408E9CE00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85681" y="4364779"/>
            <a:ext cx="4683569" cy="2485275"/>
          </a:xfrm>
          <a:prstGeom prst="rect">
            <a:avLst/>
          </a:prstGeom>
        </p:spPr>
      </p:pic>
      <p:sp>
        <p:nvSpPr>
          <p:cNvPr id="37" name="TextBox 36">
            <a:extLst>
              <a:ext uri="{FF2B5EF4-FFF2-40B4-BE49-F238E27FC236}">
                <a16:creationId xmlns:a16="http://schemas.microsoft.com/office/drawing/2014/main" id="{C8C8C0B0-C3D3-4B9E-B64A-9D1C1C79659D}"/>
              </a:ext>
            </a:extLst>
          </p:cNvPr>
          <p:cNvSpPr txBox="1"/>
          <p:nvPr/>
        </p:nvSpPr>
        <p:spPr>
          <a:xfrm>
            <a:off x="2978" y="2381512"/>
            <a:ext cx="7464227" cy="2585323"/>
          </a:xfrm>
          <a:prstGeom prst="rect">
            <a:avLst/>
          </a:prstGeom>
          <a:noFill/>
        </p:spPr>
        <p:txBody>
          <a:bodyPr wrap="square" rtlCol="0">
            <a:spAutoFit/>
          </a:bodyPr>
          <a:lstStyle/>
          <a:p>
            <a:pPr algn="just">
              <a:spcBef>
                <a:spcPts val="600"/>
              </a:spcBef>
            </a:pPr>
            <a:r>
              <a:rPr lang="en-US" b="1" dirty="0"/>
              <a:t>What is new inside? </a:t>
            </a:r>
            <a:r>
              <a:rPr lang="en-US" dirty="0"/>
              <a:t>Our approach is the first multiscale numerical method for simulating flow-mediated platelet activation, aggregation, and adhesion that includes receptors on the platelet membrane. Biophysical properties of a platelet are accurately described down to a </a:t>
            </a:r>
            <a:r>
              <a:rPr lang="en-US" i="1" dirty="0"/>
              <a:t>nm</a:t>
            </a:r>
            <a:r>
              <a:rPr lang="en-US" dirty="0"/>
              <a:t>-length and </a:t>
            </a:r>
            <a:r>
              <a:rPr lang="en-US" i="1" dirty="0"/>
              <a:t>ps</a:t>
            </a:r>
            <a:r>
              <a:rPr lang="en-US" dirty="0"/>
              <a:t>-time scale, and the viscous flow is described at a </a:t>
            </a:r>
            <a:r>
              <a:rPr lang="en-US" i="1" dirty="0"/>
              <a:t>μm</a:t>
            </a:r>
            <a:r>
              <a:rPr lang="en-US" dirty="0"/>
              <a:t>-length and </a:t>
            </a:r>
            <a:r>
              <a:rPr lang="en-US" i="1" dirty="0"/>
              <a:t>ns</a:t>
            </a:r>
            <a:r>
              <a:rPr lang="en-US" dirty="0"/>
              <a:t>-time scale. </a:t>
            </a:r>
          </a:p>
          <a:p>
            <a:pPr algn="just"/>
            <a:r>
              <a:rPr lang="en-US" b="1" dirty="0"/>
              <a:t>How will this change current practice? </a:t>
            </a:r>
            <a:r>
              <a:rPr lang="en-US" dirty="0"/>
              <a:t>Although platelets are less deformable than red blood cells, this work demonstrates that a rigidity assumption typically used for platelet simulations is erroneous. A mechanobiology-based deformable model allows the development of precise predictive models.</a:t>
            </a:r>
          </a:p>
        </p:txBody>
      </p:sp>
      <p:pic>
        <p:nvPicPr>
          <p:cNvPr id="26" name="platelet.rot1">
            <a:hlinkClick r:id="" action="ppaction://media"/>
            <a:extLst>
              <a:ext uri="{FF2B5EF4-FFF2-40B4-BE49-F238E27FC236}">
                <a16:creationId xmlns:a16="http://schemas.microsoft.com/office/drawing/2014/main" id="{A73BF646-7038-4A5A-8F3E-22AB1B425236}"/>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15"/>
          <a:srcRect l="14123" r="14943"/>
          <a:stretch/>
        </p:blipFill>
        <p:spPr>
          <a:xfrm>
            <a:off x="5162729" y="4898872"/>
            <a:ext cx="2286000" cy="1708727"/>
          </a:xfrm>
          <a:prstGeom prst="rect">
            <a:avLst/>
          </a:prstGeom>
        </p:spPr>
      </p:pic>
      <p:sp>
        <p:nvSpPr>
          <p:cNvPr id="27" name="TextBox 26">
            <a:extLst>
              <a:ext uri="{FF2B5EF4-FFF2-40B4-BE49-F238E27FC236}">
                <a16:creationId xmlns:a16="http://schemas.microsoft.com/office/drawing/2014/main" id="{3A3B227D-711E-4B06-B248-B768F2E8EDD2}"/>
              </a:ext>
            </a:extLst>
          </p:cNvPr>
          <p:cNvSpPr txBox="1"/>
          <p:nvPr/>
        </p:nvSpPr>
        <p:spPr>
          <a:xfrm>
            <a:off x="2978" y="4840220"/>
            <a:ext cx="5159751" cy="2031325"/>
          </a:xfrm>
          <a:prstGeom prst="rect">
            <a:avLst/>
          </a:prstGeom>
          <a:noFill/>
        </p:spPr>
        <p:txBody>
          <a:bodyPr wrap="square" rtlCol="0">
            <a:spAutoFit/>
          </a:bodyPr>
          <a:lstStyle/>
          <a:p>
            <a:pPr algn="just"/>
            <a:r>
              <a:rPr lang="en-US" b="1" dirty="0"/>
              <a:t>End Users </a:t>
            </a:r>
            <a:r>
              <a:rPr lang="en-US" dirty="0"/>
              <a:t>The primary stakeholders are clinical and numerical experts in the flow-mediated thrombosis field who will use the model to predict risk of thrombus formation in cardiovascular diseases and devices. This method can be adapted to model a variety of platelet-based diseases by considering mechanical events triggering biochemical responses.</a:t>
            </a:r>
            <a:endParaRPr lang="en-US" b="1" u="sng" dirty="0"/>
          </a:p>
        </p:txBody>
      </p:sp>
      <p:sp>
        <p:nvSpPr>
          <p:cNvPr id="2" name="Rectangle 1">
            <a:extLst>
              <a:ext uri="{FF2B5EF4-FFF2-40B4-BE49-F238E27FC236}">
                <a16:creationId xmlns:a16="http://schemas.microsoft.com/office/drawing/2014/main" id="{9D9399E7-0D12-415F-BDE3-AD228F582635}"/>
              </a:ext>
            </a:extLst>
          </p:cNvPr>
          <p:cNvSpPr/>
          <p:nvPr/>
        </p:nvSpPr>
        <p:spPr>
          <a:xfrm>
            <a:off x="5162729" y="6596390"/>
            <a:ext cx="2286000" cy="261610"/>
          </a:xfrm>
          <a:prstGeom prst="rect">
            <a:avLst/>
          </a:prstGeom>
        </p:spPr>
        <p:txBody>
          <a:bodyPr wrap="square">
            <a:spAutoFit/>
          </a:bodyPr>
          <a:lstStyle/>
          <a:p>
            <a:pPr lvl="0" algn="ctr" eaLnBrk="0" fontAlgn="base" hangingPunct="0">
              <a:spcBef>
                <a:spcPct val="0"/>
              </a:spcBef>
              <a:spcAft>
                <a:spcPct val="0"/>
              </a:spcAft>
              <a:defRPr/>
            </a:pPr>
            <a:r>
              <a:rPr lang="en-US" sz="1100" dirty="0">
                <a:solidFill>
                  <a:prstClr val="black"/>
                </a:solidFill>
                <a:latin typeface="Arial" panose="020B0604020202020204" pitchFamily="34" charset="0"/>
                <a:cs typeface="Arial" panose="020B0604020202020204" pitchFamily="34" charset="0"/>
              </a:rPr>
              <a:t>Activated Platelet with 5 Filopods</a:t>
            </a:r>
          </a:p>
        </p:txBody>
      </p:sp>
    </p:spTree>
    <p:extLst>
      <p:ext uri="{BB962C8B-B14F-4D97-AF65-F5344CB8AC3E}">
        <p14:creationId xmlns:p14="http://schemas.microsoft.com/office/powerpoint/2010/main" val="1408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874" fill="hold"/>
                                        <p:tgtEl>
                                          <p:spTgt spid="29"/>
                                        </p:tgtEl>
                                      </p:cBhvr>
                                    </p:cmd>
                                  </p:childTnLst>
                                </p:cTn>
                              </p:par>
                              <p:par>
                                <p:cTn id="7" presetID="1" presetClass="mediacall" presetSubtype="0" fill="hold" nodeType="withEffect">
                                  <p:stCondLst>
                                    <p:cond delay="0"/>
                                  </p:stCondLst>
                                  <p:childTnLst>
                                    <p:cmd type="call" cmd="playFrom(0.0)">
                                      <p:cBhvr>
                                        <p:cTn id="8" dur="25624"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9"/>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withEffect">
                                  <p:stCondLst>
                                    <p:cond delay="0"/>
                                  </p:stCondLst>
                                  <p:childTnLst>
                                    <p:cmd type="call" cmd="togglePause">
                                      <p:cBhvr>
                                        <p:cTn id="13" dur="1" fill="hold"/>
                                        <p:tgtEl>
                                          <p:spTgt spid="29"/>
                                        </p:tgtEl>
                                      </p:cBhvr>
                                    </p:cmd>
                                  </p:childTnLst>
                                </p:cTn>
                              </p:par>
                            </p:childTnLst>
                          </p:cTn>
                        </p:par>
                      </p:childTnLst>
                    </p:cTn>
                  </p:par>
                </p:childTnLst>
              </p:cTn>
              <p:nextCondLst>
                <p:cond evt="onClick" delay="0">
                  <p:tgtEl>
                    <p:spTgt spid="29"/>
                  </p:tgtEl>
                </p:cond>
              </p:nextCondLst>
            </p:seq>
            <p:video>
              <p:cMediaNode vol="80000">
                <p:cTn id="14" repeatCount="indefinite" fill="hold" display="0">
                  <p:stCondLst>
                    <p:cond delay="indefinite"/>
                  </p:stCondLst>
                </p:cTn>
                <p:tgtEl>
                  <p:spTgt spid="29"/>
                </p:tgtEl>
              </p:cMediaNode>
            </p:video>
            <p:video>
              <p:cMediaNode vol="80000">
                <p:cTn id="15" repeatCount="indefinite" fill="hold" display="0">
                  <p:stCondLst>
                    <p:cond delay="indefinite"/>
                  </p:stCondLst>
                </p:cTn>
                <p:tgtEl>
                  <p:spTgt spid="26"/>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446</Words>
  <Application>Microsoft Office PowerPoint</Application>
  <PresentationFormat>Widescreen</PresentationFormat>
  <Paragraphs>33</Paragraphs>
  <Slides>1</Slides>
  <Notes>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Peng Zhang</cp:lastModifiedBy>
  <cp:revision>70</cp:revision>
  <dcterms:created xsi:type="dcterms:W3CDTF">2019-02-06T14:40:55Z</dcterms:created>
  <dcterms:modified xsi:type="dcterms:W3CDTF">2019-02-25T19:34:52Z</dcterms:modified>
</cp:coreProperties>
</file>