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68546" autoAdjust="0"/>
  </p:normalViewPr>
  <p:slideViewPr>
    <p:cSldViewPr snapToGrid="0">
      <p:cViewPr varScale="1">
        <p:scale>
          <a:sx n="70" d="100"/>
          <a:sy n="70" d="100"/>
        </p:scale>
        <p:origin x="1568" y="168"/>
      </p:cViewPr>
      <p:guideLst/>
    </p:cSldViewPr>
  </p:slideViewPr>
  <p:notesTextViewPr>
    <p:cViewPr>
      <p:scale>
        <a:sx n="1" d="1"/>
        <a:sy n="1" d="1"/>
      </p:scale>
      <p:origin x="0" y="-192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2/25/19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Lay Description: Deep Reinforcement Learning is revolutionizing artificial intelligence, demonstrating the ability to play complex, strategic, high-dimensional games better than the top human and machine players, often discovering novel strategies that lead to new insights and inform human play. The treatment of various diseases in a precise and personalized way can naturally be crafted as a game against a disease, thereby allowing us to leverage these advances in AI. We are investigating how we can use these artificial intelligence methods to “win” against a type of complex model of disease called agent-based models. We use the AI approaches to provide insight into the diseases represented by the agent-based models, both in terms of fundamental aspects of those disease processes, as well as defining what is required in order to effectively treat those diseases in a precise and personalized way.</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Role of AI and ML: These technologies are integral to the project, will utilize cutting edge DRL methods, employ and investigate advanced active learning/metamodel construction approaches.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Future Challenges:</a:t>
            </a:r>
          </a:p>
          <a:p>
            <a:pPr lvl="0"/>
            <a:r>
              <a:rPr lang="en-US" sz="1200" kern="1200" dirty="0">
                <a:solidFill>
                  <a:schemeClr val="tx1"/>
                </a:solidFill>
                <a:effectLst/>
                <a:latin typeface="+mn-lt"/>
                <a:ea typeface="+mn-ea"/>
                <a:cs typeface="+mn-cs"/>
              </a:rPr>
              <a:t>Develop methods for adapting policies learned with DRL on an agent-based simulation to human patients.</a:t>
            </a:r>
          </a:p>
          <a:p>
            <a:pPr lvl="0"/>
            <a:r>
              <a:rPr lang="en-US" sz="1200" kern="1200" dirty="0">
                <a:solidFill>
                  <a:schemeClr val="tx1"/>
                </a:solidFill>
                <a:effectLst/>
                <a:latin typeface="+mn-lt"/>
                <a:ea typeface="+mn-ea"/>
                <a:cs typeface="+mn-cs"/>
              </a:rPr>
              <a:t>Develop an iterative workflow that will incorporate lessons learned from sequential DRL control policy discovery tasks into semi-automated means of model refinement.</a:t>
            </a:r>
          </a:p>
          <a:p>
            <a:pPr lvl="0"/>
            <a:r>
              <a:rPr lang="en-US" sz="1200" kern="1200" dirty="0">
                <a:solidFill>
                  <a:schemeClr val="tx1"/>
                </a:solidFill>
                <a:effectLst/>
                <a:latin typeface="+mn-lt"/>
                <a:ea typeface="+mn-ea"/>
                <a:cs typeface="+mn-cs"/>
              </a:rPr>
              <a:t>Develop methods for extracting interpretable and actionable knowledge from DRL-learned policies.</a:t>
            </a:r>
          </a:p>
          <a:p>
            <a:pPr lvl="0"/>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Further details for Notes section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Behavioral modeling:  The population-level assessment of ABM behaviors in order to create meta-models for various systems will affect any modeling task that involves the transition of individual/microstate modeling into population behavior. Impact is on developing control/treatment/policy strategies for these systems.</a:t>
            </a:r>
          </a:p>
          <a:p>
            <a:r>
              <a:rPr lang="en-US" sz="1200" kern="1200" dirty="0">
                <a:solidFill>
                  <a:schemeClr val="tx1"/>
                </a:solidFill>
                <a:effectLst/>
                <a:latin typeface="+mn-lt"/>
                <a:ea typeface="+mn-ea"/>
                <a:cs typeface="+mn-cs"/>
              </a:rPr>
              <a:t>Multiscale modeling:  This will fundamentally affect how the potential behaviors of multi-scale, stochastic and mechanism-based computational models are used, both in terms of metamodel identification and any potential translational role in developing multi-modal, adaptive treatment strategies.</a:t>
            </a:r>
          </a:p>
          <a:p>
            <a:r>
              <a:rPr lang="en-US" sz="1200" kern="1200" dirty="0">
                <a:solidFill>
                  <a:schemeClr val="tx1"/>
                </a:solidFill>
                <a:effectLst/>
                <a:latin typeface="+mn-lt"/>
                <a:ea typeface="+mn-ea"/>
                <a:cs typeface="+mn-cs"/>
              </a:rPr>
              <a:t>Medical simulation:  Not directly related to medical simulations, unless that involves the development of ABM-based in silico clinical trials.</a:t>
            </a:r>
          </a:p>
          <a:p>
            <a:r>
              <a:rPr lang="en-US" sz="1200" kern="1200" dirty="0">
                <a:solidFill>
                  <a:schemeClr val="tx1"/>
                </a:solidFill>
                <a:effectLst/>
                <a:latin typeface="+mn-lt"/>
                <a:ea typeface="+mn-ea"/>
                <a:cs typeface="+mn-cs"/>
              </a:rPr>
              <a:t>Analysis:  Active learning methods have statistical basis, characterization of probability currents involve reasoning over dynamic statistical distributions, potential development of interpretable equations of motion for complex computational models (ABMs)</a:t>
            </a:r>
          </a:p>
          <a:p>
            <a:r>
              <a:rPr lang="en-US" sz="1200" kern="1200" dirty="0">
                <a:solidFill>
                  <a:schemeClr val="tx1"/>
                </a:solidFill>
                <a:effectLst/>
                <a:latin typeface="+mn-lt"/>
                <a:ea typeface="+mn-ea"/>
                <a:cs typeface="+mn-cs"/>
              </a:rPr>
              <a:t>BRAIN:  Most closely related to using coarse grained data to constrain/define plausible regions of </a:t>
            </a:r>
            <a:r>
              <a:rPr lang="en-US" sz="1200" kern="1200">
                <a:solidFill>
                  <a:schemeClr val="tx1"/>
                </a:solidFill>
                <a:effectLst/>
                <a:latin typeface="+mn-lt"/>
                <a:ea typeface="+mn-ea"/>
                <a:cs typeface="+mn-cs"/>
              </a:rPr>
              <a:t>mechanism-based simulations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PI name, email:  </a:t>
            </a:r>
          </a:p>
          <a:p>
            <a:r>
              <a:rPr lang="en-US" sz="1200" kern="1200" dirty="0">
                <a:solidFill>
                  <a:schemeClr val="tx1"/>
                </a:solidFill>
                <a:effectLst/>
                <a:latin typeface="+mn-lt"/>
                <a:ea typeface="+mn-ea"/>
                <a:cs typeface="+mn-cs"/>
              </a:rPr>
              <a:t>Gary An: </a:t>
            </a:r>
            <a:r>
              <a:rPr lang="en-US" sz="1200" kern="1200" dirty="0" err="1">
                <a:solidFill>
                  <a:schemeClr val="tx1"/>
                </a:solidFill>
                <a:effectLst/>
                <a:latin typeface="+mn-lt"/>
                <a:ea typeface="+mn-ea"/>
                <a:cs typeface="+mn-cs"/>
              </a:rPr>
              <a:t>docgca@gmail.com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gan@med.uvm.edu</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Dan </a:t>
            </a:r>
            <a:r>
              <a:rPr lang="en-US" sz="1200" kern="1200" dirty="0" err="1">
                <a:solidFill>
                  <a:schemeClr val="tx1"/>
                </a:solidFill>
                <a:effectLst/>
                <a:latin typeface="+mn-lt"/>
                <a:ea typeface="+mn-ea"/>
                <a:cs typeface="+mn-cs"/>
              </a:rPr>
              <a:t>Faissol</a:t>
            </a:r>
            <a:r>
              <a:rPr lang="en-US" sz="1200" kern="1200" dirty="0">
                <a:solidFill>
                  <a:schemeClr val="tx1"/>
                </a:solidFill>
                <a:effectLst/>
                <a:latin typeface="+mn-lt"/>
                <a:ea typeface="+mn-ea"/>
                <a:cs typeface="+mn-cs"/>
              </a:rPr>
              <a:t>: faissol1@llnl.gov</a:t>
            </a:r>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040B6-3A84-4205-9B41-82F13DCF2734}"/>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F5879-E68E-4C30-8EB5-0D8E925B291D}"/>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F842-EE17-4E32-8BC0-49E4F6F2BF57}"/>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6C89D-FEF8-4AAE-A0BE-8E2ACD42DF1F}"/>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EA771C-91D6-4262-B7AA-DB5481BD61C3}"/>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E2C762-2EF9-4381-844A-B061A5BE082D}"/>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6B405-E672-484D-AD34-1155CFAA2E30}"/>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8" name="Footer Placeholder 7">
            <a:extLst>
              <a:ext uri="{FF2B5EF4-FFF2-40B4-BE49-F238E27FC236}">
                <a16:creationId xmlns:a16="http://schemas.microsoft.com/office/drawing/2014/main"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6A0C66-FB7C-4FE0-956C-EB5ABC43BA1F}"/>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4" name="Footer Placeholder 3">
            <a:extLst>
              <a:ext uri="{FF2B5EF4-FFF2-40B4-BE49-F238E27FC236}">
                <a16:creationId xmlns:a16="http://schemas.microsoft.com/office/drawing/2014/main"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44DA-8976-41AF-86E2-D8A7C712585C}"/>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3" name="Footer Placeholder 2">
            <a:extLst>
              <a:ext uri="{FF2B5EF4-FFF2-40B4-BE49-F238E27FC236}">
                <a16:creationId xmlns:a16="http://schemas.microsoft.com/office/drawing/2014/main"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F92D92-9109-45AD-A53E-A89F2E753C8A}"/>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FD146D-FD61-48E8-9007-422088CB9F85}"/>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C7D79D5-4CE2-47B6-836E-C505384A5CE4}"/>
              </a:ext>
            </a:extLst>
          </p:cNvPr>
          <p:cNvSpPr txBox="1"/>
          <p:nvPr/>
        </p:nvSpPr>
        <p:spPr>
          <a:xfrm>
            <a:off x="0" y="712101"/>
            <a:ext cx="11868912" cy="6186309"/>
          </a:xfrm>
          <a:prstGeom prst="rect">
            <a:avLst/>
          </a:prstGeom>
          <a:noFill/>
        </p:spPr>
        <p:txBody>
          <a:bodyPr wrap="square" rtlCol="0">
            <a:spAutoFit/>
          </a:bodyPr>
          <a:lstStyle/>
          <a:p>
            <a:r>
              <a:rPr lang="en-US" sz="2000" b="1" dirty="0"/>
              <a:t>The model </a:t>
            </a:r>
            <a:r>
              <a:rPr lang="en-US" sz="2000" dirty="0"/>
              <a:t>: </a:t>
            </a:r>
            <a:r>
              <a:rPr lang="en-US" dirty="0"/>
              <a:t>Agent-based models (ABMs) are increasingly used to represent multi-scale biological systems. However, given their complexity, ABMs are generally treated as experimental objects, with associated limitations with respect to their calibration, parameterization and use. We use advanced machine learning approaches for model/parameter space characterization for meta-model identification (active learning/model exploration) and adaptive control discovery (deep reinforcement learning) to increase the utility of ABMs. Current work is focused on using a previously developed ABM of sepsis in order to gain insight into the epistemic challenges facing sepsis research in general.</a:t>
            </a:r>
          </a:p>
          <a:p>
            <a:r>
              <a:rPr lang="en-US" sz="2000" b="1" dirty="0"/>
              <a:t>What is new inside? </a:t>
            </a:r>
            <a:r>
              <a:rPr lang="en-US" dirty="0"/>
              <a:t>We are developing novel methods of characterizing multi-scale multidimensional parameter space to link model microstates (akin to genomic/transcriptomic/biomarker states) and higher order phenotypes (system outcome data). We are developing methods of generating “equations of motion” reflecting propagation of probability distributions through time (akin to probability currents), initially with artificial neural networks trained using active learning. In parallel we are developing workflows to identify adaptive control policies using deep reinforcement learning with a similar strategy to the DeepMind </a:t>
            </a:r>
            <a:r>
              <a:rPr lang="en-US" dirty="0" err="1"/>
              <a:t>AlphaZero</a:t>
            </a:r>
            <a:r>
              <a:rPr lang="en-US" dirty="0"/>
              <a:t> approach, both to (1) provide aid in iterative model refinement, and (2) inform translational research by identifying precision medicine strategies (i.e. adaptive, personalized therapeutic regimens)</a:t>
            </a:r>
            <a:r>
              <a:rPr lang="en-US" sz="2000" dirty="0"/>
              <a:t> </a:t>
            </a:r>
          </a:p>
          <a:p>
            <a:r>
              <a:rPr lang="en-US" sz="2000" b="1" dirty="0"/>
              <a:t>How will this change current practice? </a:t>
            </a:r>
            <a:r>
              <a:rPr lang="en-US" dirty="0"/>
              <a:t>This is a novel approach to utilizing and analyzing ABMs, and would potentially be applicable in any circumstance </a:t>
            </a:r>
            <a:r>
              <a:rPr lang="en-US" dirty="0" err="1"/>
              <a:t>whereABMs</a:t>
            </a:r>
            <a:r>
              <a:rPr lang="en-US" dirty="0"/>
              <a:t> are utilized in a translational fashion, and, in particular, in the design and execution of ABM-based in-silico trials.</a:t>
            </a:r>
          </a:p>
          <a:p>
            <a:r>
              <a:rPr lang="en-US" sz="2000" b="1" dirty="0"/>
              <a:t>End Users </a:t>
            </a:r>
            <a:r>
              <a:rPr lang="en-US" sz="2000" dirty="0"/>
              <a:t>: The results of this project are applicable to any user of ABMs, </a:t>
            </a:r>
          </a:p>
          <a:p>
            <a:r>
              <a:rPr lang="en-US" sz="2000" dirty="0"/>
              <a:t>especially those interested in the design and execution of in silico clinical</a:t>
            </a:r>
          </a:p>
          <a:p>
            <a:r>
              <a:rPr lang="en-US" sz="2000" dirty="0"/>
              <a:t>trials and the development of precision, adaptive therapeutic regimens. Part </a:t>
            </a:r>
          </a:p>
          <a:p>
            <a:r>
              <a:rPr lang="en-US" sz="2000" dirty="0"/>
              <a:t>of this project is to develop example workflows that will reduce barriers to </a:t>
            </a:r>
          </a:p>
          <a:p>
            <a:r>
              <a:rPr lang="en-US" sz="2000" dirty="0"/>
              <a:t>use</a:t>
            </a:r>
            <a:r>
              <a:rPr lang="en-US" sz="2000" b="1" u="sng" dirty="0"/>
              <a:t>.</a:t>
            </a:r>
            <a:endParaRPr lang="en-US" sz="2000" dirty="0"/>
          </a:p>
        </p:txBody>
      </p:sp>
      <p:pic>
        <p:nvPicPr>
          <p:cNvPr id="4" name="Picture 3">
            <a:extLst>
              <a:ext uri="{FF2B5EF4-FFF2-40B4-BE49-F238E27FC236}">
                <a16:creationId xmlns:a16="http://schemas.microsoft.com/office/drawing/2014/main" id="{12734DF8-83C6-47FE-B4C5-05577529BD88}"/>
              </a:ext>
            </a:extLst>
          </p:cNvPr>
          <p:cNvPicPr>
            <a:picLocks noChangeAspect="1"/>
          </p:cNvPicPr>
          <p:nvPr/>
        </p:nvPicPr>
        <p:blipFill rotWithShape="1">
          <a:blip r:embed="rId3"/>
          <a:srcRect l="33280" t="70782" r="40981" b="6720"/>
          <a:stretch/>
        </p:blipFill>
        <p:spPr>
          <a:xfrm>
            <a:off x="8102819" y="5315051"/>
            <a:ext cx="4089181" cy="1542949"/>
          </a:xfrm>
          <a:prstGeom prst="rect">
            <a:avLst/>
          </a:prstGeom>
        </p:spPr>
      </p:pic>
      <p:pic>
        <p:nvPicPr>
          <p:cNvPr id="5" name="Picture 4">
            <a:extLst>
              <a:ext uri="{FF2B5EF4-FFF2-40B4-BE49-F238E27FC236}">
                <a16:creationId xmlns:a16="http://schemas.microsoft.com/office/drawing/2014/main" id="{EE1AD5D9-D40A-4973-91F9-9E8DDA7DE05F}"/>
              </a:ext>
            </a:extLst>
          </p:cNvPr>
          <p:cNvPicPr>
            <a:picLocks noChangeAspect="1"/>
          </p:cNvPicPr>
          <p:nvPr/>
        </p:nvPicPr>
        <p:blipFill rotWithShape="1">
          <a:blip r:embed="rId4"/>
          <a:srcRect l="42469" t="8439" r="46828" b="83660"/>
          <a:stretch/>
        </p:blipFill>
        <p:spPr>
          <a:xfrm>
            <a:off x="20157" y="-4"/>
            <a:ext cx="1219201" cy="541867"/>
          </a:xfrm>
          <a:prstGeom prst="rect">
            <a:avLst/>
          </a:prstGeom>
        </p:spPr>
      </p:pic>
      <p:pic>
        <p:nvPicPr>
          <p:cNvPr id="6" name="Picture 5">
            <a:extLst>
              <a:ext uri="{FF2B5EF4-FFF2-40B4-BE49-F238E27FC236}">
                <a16:creationId xmlns:a16="http://schemas.microsoft.com/office/drawing/2014/main" id="{78823FB5-D3C0-4506-91E8-8CC5C8B880D1}"/>
              </a:ext>
            </a:extLst>
          </p:cNvPr>
          <p:cNvPicPr>
            <a:picLocks noChangeAspect="1"/>
          </p:cNvPicPr>
          <p:nvPr/>
        </p:nvPicPr>
        <p:blipFill rotWithShape="1">
          <a:blip r:embed="rId4"/>
          <a:srcRect l="42469" t="8439" r="46828" b="83660"/>
          <a:stretch/>
        </p:blipFill>
        <p:spPr>
          <a:xfrm>
            <a:off x="1239358" y="-1"/>
            <a:ext cx="1219201" cy="541867"/>
          </a:xfrm>
          <a:prstGeom prst="rect">
            <a:avLst/>
          </a:prstGeom>
        </p:spPr>
      </p:pic>
      <p:pic>
        <p:nvPicPr>
          <p:cNvPr id="12" name="Picture 11">
            <a:extLst>
              <a:ext uri="{FF2B5EF4-FFF2-40B4-BE49-F238E27FC236}">
                <a16:creationId xmlns:a16="http://schemas.microsoft.com/office/drawing/2014/main" id="{B5F455D8-BD91-41CB-BD52-58DEC78E9E2C}"/>
              </a:ext>
            </a:extLst>
          </p:cNvPr>
          <p:cNvPicPr>
            <a:picLocks noChangeAspect="1"/>
          </p:cNvPicPr>
          <p:nvPr/>
        </p:nvPicPr>
        <p:blipFill rotWithShape="1">
          <a:blip r:embed="rId4"/>
          <a:srcRect l="42469" t="8439" r="46828" b="83660"/>
          <a:stretch/>
        </p:blipFill>
        <p:spPr>
          <a:xfrm>
            <a:off x="2458559" y="-2"/>
            <a:ext cx="1219201" cy="541867"/>
          </a:xfrm>
          <a:prstGeom prst="rect">
            <a:avLst/>
          </a:prstGeom>
        </p:spPr>
      </p:pic>
      <p:pic>
        <p:nvPicPr>
          <p:cNvPr id="14" name="Picture 13">
            <a:extLst>
              <a:ext uri="{FF2B5EF4-FFF2-40B4-BE49-F238E27FC236}">
                <a16:creationId xmlns:a16="http://schemas.microsoft.com/office/drawing/2014/main" id="{9EA66F87-12BC-41AB-A68B-64B6B4F61193}"/>
              </a:ext>
            </a:extLst>
          </p:cNvPr>
          <p:cNvPicPr>
            <a:picLocks noChangeAspect="1"/>
          </p:cNvPicPr>
          <p:nvPr/>
        </p:nvPicPr>
        <p:blipFill rotWithShape="1">
          <a:blip r:embed="rId4"/>
          <a:srcRect l="42469" t="8439" r="46828" b="83660"/>
          <a:stretch/>
        </p:blipFill>
        <p:spPr>
          <a:xfrm>
            <a:off x="3677760" y="-3"/>
            <a:ext cx="1219201" cy="541867"/>
          </a:xfrm>
          <a:prstGeom prst="rect">
            <a:avLst/>
          </a:prstGeom>
        </p:spPr>
      </p:pic>
      <p:pic>
        <p:nvPicPr>
          <p:cNvPr id="17" name="Picture 16">
            <a:extLst>
              <a:ext uri="{FF2B5EF4-FFF2-40B4-BE49-F238E27FC236}">
                <a16:creationId xmlns:a16="http://schemas.microsoft.com/office/drawing/2014/main" id="{D8B4C836-68CC-489A-9D4A-72406E4C54CE}"/>
              </a:ext>
            </a:extLst>
          </p:cNvPr>
          <p:cNvPicPr>
            <a:picLocks noChangeAspect="1"/>
          </p:cNvPicPr>
          <p:nvPr/>
        </p:nvPicPr>
        <p:blipFill rotWithShape="1">
          <a:blip r:embed="rId4"/>
          <a:srcRect l="42469" t="8439" r="46828" b="83660"/>
          <a:stretch/>
        </p:blipFill>
        <p:spPr>
          <a:xfrm>
            <a:off x="4896961" y="-4846"/>
            <a:ext cx="1219201" cy="541867"/>
          </a:xfrm>
          <a:prstGeom prst="rect">
            <a:avLst/>
          </a:prstGeom>
        </p:spPr>
      </p:pic>
      <p:sp>
        <p:nvSpPr>
          <p:cNvPr id="8" name="TextBox 7">
            <a:extLst>
              <a:ext uri="{FF2B5EF4-FFF2-40B4-BE49-F238E27FC236}">
                <a16:creationId xmlns:a16="http://schemas.microsoft.com/office/drawing/2014/main" id="{E65498B5-74FA-4354-A9FA-523536215906}"/>
              </a:ext>
            </a:extLst>
          </p:cNvPr>
          <p:cNvSpPr txBox="1"/>
          <p:nvPr/>
        </p:nvSpPr>
        <p:spPr>
          <a:xfrm>
            <a:off x="8349234" y="5424805"/>
            <a:ext cx="3596350" cy="1323439"/>
          </a:xfrm>
          <a:prstGeom prst="rect">
            <a:avLst/>
          </a:prstGeom>
          <a:noFill/>
        </p:spPr>
        <p:txBody>
          <a:bodyPr wrap="square" rtlCol="0">
            <a:spAutoFit/>
          </a:bodyPr>
          <a:lstStyle/>
          <a:p>
            <a:r>
              <a:rPr lang="en-US" sz="2000" dirty="0">
                <a:solidFill>
                  <a:schemeClr val="bg1"/>
                </a:solidFill>
              </a:rPr>
              <a:t>Gary An, University of Vermont</a:t>
            </a:r>
          </a:p>
          <a:p>
            <a:r>
              <a:rPr lang="en-US" sz="2000" dirty="0">
                <a:solidFill>
                  <a:schemeClr val="bg1"/>
                </a:solidFill>
              </a:rPr>
              <a:t>Dan </a:t>
            </a:r>
            <a:r>
              <a:rPr lang="en-US" sz="2000" dirty="0" err="1">
                <a:solidFill>
                  <a:schemeClr val="bg1"/>
                </a:solidFill>
              </a:rPr>
              <a:t>Faissol</a:t>
            </a:r>
            <a:r>
              <a:rPr lang="en-US" sz="2000" dirty="0">
                <a:solidFill>
                  <a:schemeClr val="bg1"/>
                </a:solidFill>
              </a:rPr>
              <a:t>, Lawrence Livermore</a:t>
            </a:r>
          </a:p>
          <a:p>
            <a:r>
              <a:rPr lang="en-US" sz="2000" dirty="0">
                <a:solidFill>
                  <a:schemeClr val="bg1"/>
                </a:solidFill>
              </a:rPr>
              <a:t>Grant Support: </a:t>
            </a:r>
          </a:p>
          <a:p>
            <a:r>
              <a:rPr lang="en-US" sz="2000" dirty="0">
                <a:solidFill>
                  <a:schemeClr val="bg1"/>
                </a:solidFill>
              </a:rPr>
              <a:t>NIBIB UO1EB025825 </a:t>
            </a:r>
          </a:p>
        </p:txBody>
      </p:sp>
      <p:pic>
        <p:nvPicPr>
          <p:cNvPr id="11" name="Picture 10">
            <a:extLst>
              <a:ext uri="{FF2B5EF4-FFF2-40B4-BE49-F238E27FC236}">
                <a16:creationId xmlns:a16="http://schemas.microsoft.com/office/drawing/2014/main" id="{175F85B4-C462-A644-A19E-FDD936BAE108}"/>
              </a:ext>
            </a:extLst>
          </p:cNvPr>
          <p:cNvPicPr>
            <a:picLocks noChangeAspect="1"/>
          </p:cNvPicPr>
          <p:nvPr/>
        </p:nvPicPr>
        <p:blipFill rotWithShape="1">
          <a:blip r:embed="rId4"/>
          <a:srcRect l="42469" t="8439" r="46828" b="83660"/>
          <a:stretch/>
        </p:blipFill>
        <p:spPr>
          <a:xfrm>
            <a:off x="6116162" y="0"/>
            <a:ext cx="1219201" cy="541867"/>
          </a:xfrm>
          <a:prstGeom prst="rect">
            <a:avLst/>
          </a:prstGeom>
        </p:spPr>
      </p:pic>
      <p:pic>
        <p:nvPicPr>
          <p:cNvPr id="13" name="Picture 12">
            <a:extLst>
              <a:ext uri="{FF2B5EF4-FFF2-40B4-BE49-F238E27FC236}">
                <a16:creationId xmlns:a16="http://schemas.microsoft.com/office/drawing/2014/main" id="{0F5F6E94-4490-3C47-AF28-98BD90AC16D5}"/>
              </a:ext>
            </a:extLst>
          </p:cNvPr>
          <p:cNvPicPr>
            <a:picLocks noChangeAspect="1"/>
          </p:cNvPicPr>
          <p:nvPr/>
        </p:nvPicPr>
        <p:blipFill rotWithShape="1">
          <a:blip r:embed="rId4"/>
          <a:srcRect l="42469" t="8439" r="46828" b="83660"/>
          <a:stretch/>
        </p:blipFill>
        <p:spPr>
          <a:xfrm>
            <a:off x="7335363" y="-4847"/>
            <a:ext cx="1219201" cy="541867"/>
          </a:xfrm>
          <a:prstGeom prst="rect">
            <a:avLst/>
          </a:prstGeom>
        </p:spPr>
      </p:pic>
      <p:sp>
        <p:nvSpPr>
          <p:cNvPr id="7" name="TextBox 6">
            <a:extLst>
              <a:ext uri="{FF2B5EF4-FFF2-40B4-BE49-F238E27FC236}">
                <a16:creationId xmlns:a16="http://schemas.microsoft.com/office/drawing/2014/main" id="{EB9B81F7-3220-4822-93BA-9AB368C34FBD}"/>
              </a:ext>
            </a:extLst>
          </p:cNvPr>
          <p:cNvSpPr txBox="1"/>
          <p:nvPr/>
        </p:nvSpPr>
        <p:spPr>
          <a:xfrm>
            <a:off x="20157" y="66031"/>
            <a:ext cx="8082662" cy="400110"/>
          </a:xfrm>
          <a:prstGeom prst="rect">
            <a:avLst/>
          </a:prstGeom>
          <a:noFill/>
        </p:spPr>
        <p:txBody>
          <a:bodyPr wrap="none" rtlCol="0">
            <a:spAutoFit/>
          </a:bodyPr>
          <a:lstStyle/>
          <a:p>
            <a:r>
              <a:rPr lang="en-US" sz="2000" b="1" dirty="0"/>
              <a:t>Active Learning and Deep Reinforcement Learning on Agent-based Models</a:t>
            </a:r>
          </a:p>
        </p:txBody>
      </p:sp>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3052</TotalTime>
  <Words>619</Words>
  <Application>Microsoft Macintosh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An, Gary C</cp:lastModifiedBy>
  <cp:revision>25</cp:revision>
  <dcterms:created xsi:type="dcterms:W3CDTF">2019-02-06T14:40:55Z</dcterms:created>
  <dcterms:modified xsi:type="dcterms:W3CDTF">2019-02-26T03:10:49Z</dcterms:modified>
</cp:coreProperties>
</file>