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86744" autoAdjust="0"/>
  </p:normalViewPr>
  <p:slideViewPr>
    <p:cSldViewPr snapToGrid="0">
      <p:cViewPr varScale="1">
        <p:scale>
          <a:sx n="96" d="100"/>
          <a:sy n="96" d="100"/>
        </p:scale>
        <p:origin x="12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19AD-E595-4A9E-BADB-164EAD3ADC5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1247D-5C86-4B18-8B46-2B5FA6E0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 mutations in the heart can lead to long-term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issues, which diminish livelihood.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combining computational simulations and clinical data, new approaches for treatment could be developed that are tailored to each specific patient.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Challenges: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Translating the model to use clinical data from patients.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PI name, email:  </a:t>
            </a:r>
            <a:r>
              <a:rPr lang="en-US" dirty="0" smtClean="0"/>
              <a:t>Kenneth Campbell</a:t>
            </a:r>
            <a:r>
              <a:rPr lang="en-US" baseline="0" dirty="0" smtClean="0"/>
              <a:t> (k.s.campbell@uky.edu) and Jonathan </a:t>
            </a:r>
            <a:r>
              <a:rPr lang="en-US" baseline="0" dirty="0" err="1" smtClean="0"/>
              <a:t>Wenk</a:t>
            </a:r>
            <a:r>
              <a:rPr lang="en-US" baseline="0" dirty="0" smtClean="0"/>
              <a:t> (jonathan.wenk@uky.edu)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247D-5C86-4B18-8B46-2B5FA6E09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1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7717-1496-4177-8D92-7C8E2D43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4447B-AE9B-46D7-B7EC-5E4BD78B0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040B6-3A84-4205-9B41-82F13DCF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B7890-0B25-4709-8D8B-7230D48C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963BC-921C-4FE1-852B-80317407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89B9E2-3767-4ABA-96B6-057440306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939" t="70782" r="40981"/>
          <a:stretch/>
        </p:blipFill>
        <p:spPr>
          <a:xfrm>
            <a:off x="231423" y="120474"/>
            <a:ext cx="3084690" cy="2003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D0C1AA-18F7-4B6D-948D-9BBA3D86C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3764843" y="640644"/>
            <a:ext cx="1219201" cy="541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140BB4-AAAC-49DA-A944-72CEDA75F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492043" y="640644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D526E7-D5E9-4584-A70B-CA5760967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796843" y="640644"/>
            <a:ext cx="1219201" cy="541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82D969-B668-45A6-B5A4-598D2ED10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7281332" y="640644"/>
            <a:ext cx="1219201" cy="541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B52DCA-4E23-4339-B6B5-0A8DCCD19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8500533" y="640644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CE021F-922F-413E-9275-C5C5A26D6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10120490" y="640644"/>
            <a:ext cx="1219201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7E65-26BB-44E4-B505-FD5FF951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2B483-7C58-4A56-A06A-901FF130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F5879-E68E-4C30-8EB5-0D8E925B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E4EAA-8018-4EA9-BEB5-7AA707E6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8F626-D5AA-4BFD-8CAA-8D7EB7E7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269C6-82F5-43DB-A279-C6776671E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2516D-1187-4E87-BCCF-2135E13A9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FF842-EE17-4E32-8BC0-49E4F6F2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25791-924E-484D-BF3B-970DC186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907A-C84D-4E51-8727-0E26CF62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6A7E-337E-4A5F-BC16-96935854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B992-9332-4A7A-BDAA-2007297D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6C89D-FEF8-4AAE-A0BE-8E2ACD42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6291B-3AA0-4B23-8B81-21BA0A3C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6E438-9102-42BC-BB2A-316343AA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2AF28-B45F-47E9-8DA3-EE34F7E8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CB2D7-0796-4A54-9643-5E20C181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A771C-91D6-4262-B7AA-DB5481BD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517C1-21C2-464B-8BDD-53B58F54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2D988-D3B3-4C45-80DE-AD49AAE9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E9BF-2CFA-4942-9E60-7600510F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8DC7B-F726-45E8-B556-A59C74E9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6D837-1A2C-477B-8A35-16D0B6864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2C762-2EF9-4381-844A-B061A5BE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12821-CF68-4735-8EE5-D711D9C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D2B63-FB4D-4E4B-A6B2-DDDD0091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0D36-A41F-46CA-A04C-44A0EA69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6D811-70B5-4E8C-8BEA-D717A7F23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499A0-3A54-4D66-A6F2-C176FAE65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DBCC9-F5E2-4467-85C1-B2B0FE6A9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990A3-928C-4C2C-A5BD-D061C5356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6B405-E672-484D-AD34-1155CFAA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492C4-DF97-4990-8C3C-96FC4EA6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955FF-3F64-47A3-A9F0-EFFACD9A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0CEC-CB3C-4481-865D-1E0F4AD1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6A0C66-FB7C-4FE0-956C-EB5ABC43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DBC70-FABD-434B-8C13-44FB078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42861-B31C-414D-B618-A5D1BB86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9C44DA-8976-41AF-86E2-D8A7C712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0EB54-F514-4055-860A-940C9B47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BF97B-71E2-45D5-A581-43A6DC9B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9521-45E5-4D3A-89D1-CDFFC4A9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B8FB-F03C-472E-8565-01AF6486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A92F0-B5E3-4503-9912-28F098163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92D92-9109-45AD-A53E-A89F2E75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07DA3-F2E0-46E8-BCF0-82E7DBC3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201A6-7FE1-4C38-ADC3-19F7D4D5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9DC5-85DA-47FD-8B9C-C609F37D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DC986-1787-448B-A48C-5E62ED213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0B9D2-1E95-4A27-93D7-C96B99E4A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D146D-FD61-48E8-9007-422088CB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BA4FD-7853-4957-B967-10E7BBF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2EC38-8859-4802-BDEF-67AC724A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BB593-AD17-4F89-9EC2-8BCDD670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36CA9-F31E-416C-9514-EDE35F3E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1F35B-4B18-44E0-ACEC-7F38C43D6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1CE3-17E5-4DA4-A9AD-EA6967A2E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6DBE-007D-4B21-A0C6-284BC3888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734DF8-83C6-47FE-B4C5-05577529B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80" t="70782" r="40981" b="6720"/>
          <a:stretch/>
        </p:blipFill>
        <p:spPr>
          <a:xfrm>
            <a:off x="20157" y="5991225"/>
            <a:ext cx="12171843" cy="866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AD5D9-D40A-4973-91F9-9E8DDA7DE0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20157" y="-4"/>
            <a:ext cx="1219201" cy="541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823FB5-D3C0-4506-91E8-8CC5C8B88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1239358" y="-1"/>
            <a:ext cx="1219201" cy="541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F455D8-BD91-41CB-BD52-58DEC78E9E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2458559" y="-2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A66F87-12BC-41AB-A68B-64B6B4F61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3677760" y="-3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B4C836-68CC-489A-9D4A-72406E4C54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4896961" y="0"/>
            <a:ext cx="1219201" cy="541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5498B5-74FA-4354-A9FA-523536215906}"/>
              </a:ext>
            </a:extLst>
          </p:cNvPr>
          <p:cNvSpPr txBox="1"/>
          <p:nvPr/>
        </p:nvSpPr>
        <p:spPr>
          <a:xfrm>
            <a:off x="194445" y="6036636"/>
            <a:ext cx="1182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Co-PIs: Kenneth Campbell and Jonatha</a:t>
            </a:r>
            <a:r>
              <a:rPr lang="en-US" sz="2000" dirty="0" smtClean="0"/>
              <a:t>n </a:t>
            </a:r>
            <a:r>
              <a:rPr lang="en-US" sz="2000" dirty="0" err="1" smtClean="0"/>
              <a:t>Wenk</a:t>
            </a:r>
            <a:r>
              <a:rPr lang="en-US" sz="2000" dirty="0" smtClean="0"/>
              <a:t> (University of Kentucky)</a:t>
            </a:r>
          </a:p>
          <a:p>
            <a:r>
              <a:rPr lang="en-US" sz="2000" dirty="0" smtClean="0"/>
              <a:t>Co-Is: </a:t>
            </a:r>
            <a:r>
              <a:rPr lang="en-US" sz="2000" dirty="0" err="1" smtClean="0"/>
              <a:t>Lik</a:t>
            </a:r>
            <a:r>
              <a:rPr lang="en-US" sz="2000" dirty="0" smtClean="0"/>
              <a:t> </a:t>
            </a:r>
            <a:r>
              <a:rPr lang="en-US" sz="2000" dirty="0" err="1" smtClean="0"/>
              <a:t>Chuan</a:t>
            </a:r>
            <a:r>
              <a:rPr lang="en-US" sz="2000" dirty="0" smtClean="0"/>
              <a:t> Lee (Michigan State) and Christopher </a:t>
            </a:r>
            <a:r>
              <a:rPr lang="en-US" sz="2000" dirty="0" err="1" smtClean="0"/>
              <a:t>Yengo</a:t>
            </a:r>
            <a:r>
              <a:rPr lang="en-US" sz="2000" dirty="0" smtClean="0"/>
              <a:t> (Penn State)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D79D5-4CE2-47B6-836E-C505384A5CE4}"/>
              </a:ext>
            </a:extLst>
          </p:cNvPr>
          <p:cNvSpPr txBox="1"/>
          <p:nvPr/>
        </p:nvSpPr>
        <p:spPr>
          <a:xfrm>
            <a:off x="123825" y="712101"/>
            <a:ext cx="84973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Objective</a:t>
            </a:r>
          </a:p>
          <a:p>
            <a:r>
              <a:rPr lang="en-US" sz="2000" dirty="0" smtClean="0"/>
              <a:t>To </a:t>
            </a:r>
            <a:r>
              <a:rPr lang="en-US" sz="2000" dirty="0"/>
              <a:t>develop and validate a multiscale computational model </a:t>
            </a:r>
            <a:r>
              <a:rPr lang="en-US" sz="2000" dirty="0" smtClean="0"/>
              <a:t>that can </a:t>
            </a:r>
            <a:r>
              <a:rPr lang="en-US" sz="2000" dirty="0"/>
              <a:t>predict how hearts remodel over time in response to genetic or pharmaceutical modulation of myosin function</a:t>
            </a:r>
            <a:r>
              <a:rPr lang="en-US" sz="2000" dirty="0" smtClean="0"/>
              <a:t>. </a:t>
            </a:r>
            <a:r>
              <a:rPr lang="en-US" sz="2000" dirty="0"/>
              <a:t>The modeling will be supported by </a:t>
            </a:r>
            <a:r>
              <a:rPr lang="en-US" sz="2000" dirty="0" smtClean="0"/>
              <a:t>experiments </a:t>
            </a:r>
            <a:r>
              <a:rPr lang="en-US" sz="2000" dirty="0"/>
              <a:t>that measure structure and function at molecular to organ-level </a:t>
            </a:r>
            <a:r>
              <a:rPr lang="en-US" sz="2000" dirty="0" smtClean="0"/>
              <a:t>scales.</a:t>
            </a:r>
          </a:p>
          <a:p>
            <a:r>
              <a:rPr lang="en-US" sz="2000" b="1" dirty="0" smtClean="0"/>
              <a:t>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mathematical representation of </a:t>
            </a:r>
            <a:r>
              <a:rPr lang="en-US" sz="2000" dirty="0" smtClean="0"/>
              <a:t>myosin-level function will include mechanisms that are </a:t>
            </a:r>
            <a:r>
              <a:rPr lang="en-US" sz="2000" dirty="0"/>
              <a:t>directly related to genetic mutation and pharmaceutical </a:t>
            </a:r>
            <a:r>
              <a:rPr lang="en-US" sz="2000" dirty="0" smtClean="0"/>
              <a:t>therapy.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new growth </a:t>
            </a:r>
            <a:r>
              <a:rPr lang="en-US" sz="2000" dirty="0"/>
              <a:t>and remodeling techniques </a:t>
            </a:r>
            <a:r>
              <a:rPr lang="en-US" sz="2000" dirty="0" smtClean="0"/>
              <a:t>will </a:t>
            </a:r>
            <a:r>
              <a:rPr lang="en-US" sz="2000" dirty="0"/>
              <a:t>enable both ventricular structure and function to evolve over a large timescale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Modular code structure will allow other researchers to enhance the model.</a:t>
            </a:r>
          </a:p>
          <a:p>
            <a:r>
              <a:rPr lang="en-US" sz="2000" b="1" dirty="0" smtClean="0"/>
              <a:t>Significance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new modeling approach could allow more targeted patient-specific treatment plans by testing new small molecule pharmaceuticals in </a:t>
            </a:r>
            <a:r>
              <a:rPr lang="en-US" sz="2000" dirty="0" err="1" smtClean="0"/>
              <a:t>silico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End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Cardiac researchers in the near-term and clinicians in the long-term.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1AD5D9-D40A-4973-91F9-9E8DDA7DE0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6116162" y="0"/>
            <a:ext cx="1219201" cy="541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AD5D9-D40A-4973-91F9-9E8DDA7DE0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7335363" y="-6"/>
            <a:ext cx="1219201" cy="541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823FB5-D3C0-4506-91E8-8CC5C8B88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8554564" y="-3"/>
            <a:ext cx="1219201" cy="541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F455D8-BD91-41CB-BD52-58DEC78E9E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9773765" y="-4"/>
            <a:ext cx="1219201" cy="5418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A66F87-12BC-41AB-A68B-64B6B4F61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69" t="8439" r="46828" b="83660"/>
          <a:stretch/>
        </p:blipFill>
        <p:spPr>
          <a:xfrm>
            <a:off x="10992966" y="-5"/>
            <a:ext cx="1219201" cy="541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9B81F7-3220-4822-93BA-9AB368C34FBD}"/>
              </a:ext>
            </a:extLst>
          </p:cNvPr>
          <p:cNvSpPr txBox="1"/>
          <p:nvPr/>
        </p:nvSpPr>
        <p:spPr>
          <a:xfrm>
            <a:off x="368734" y="66032"/>
            <a:ext cx="11174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Multiscale Modeling of Inherited Cardiomyopathies and Therapeutic Interventions – </a:t>
            </a:r>
            <a:r>
              <a:rPr lang="en-US" sz="2000" b="1" dirty="0" smtClean="0"/>
              <a:t>NIH U01 </a:t>
            </a:r>
            <a:r>
              <a:rPr lang="en-US" sz="2000" b="1" dirty="0"/>
              <a:t>HL133359 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79" y="712686"/>
            <a:ext cx="3524321" cy="255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7567" y="4421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28337" y="3282059"/>
            <a:ext cx="3444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Flowchart of the multiscale model,</a:t>
            </a:r>
          </a:p>
          <a:p>
            <a:r>
              <a:rPr lang="en-US" dirty="0"/>
              <a:t>s</a:t>
            </a:r>
            <a:r>
              <a:rPr lang="en-US" dirty="0" smtClean="0"/>
              <a:t>howing coupling of data.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164" y="4134083"/>
            <a:ext cx="873328" cy="13138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120" y="4134083"/>
            <a:ext cx="977767" cy="13138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087260" y="5390305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Kenneth </a:t>
            </a:r>
          </a:p>
          <a:p>
            <a:r>
              <a:rPr lang="en-US" dirty="0" smtClean="0"/>
              <a:t>Campbell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635535" y="5390305"/>
            <a:ext cx="1094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Jonathan </a:t>
            </a:r>
          </a:p>
          <a:p>
            <a:r>
              <a:rPr lang="en-US" dirty="0" err="1" smtClean="0"/>
              <a:t>Wenk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7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259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Peng, Grace (NIH/NIBIB) [E]</dc:creator>
  <cp:lastModifiedBy>Wenk, Jonathan</cp:lastModifiedBy>
  <cp:revision>25</cp:revision>
  <dcterms:created xsi:type="dcterms:W3CDTF">2019-02-06T14:40:55Z</dcterms:created>
  <dcterms:modified xsi:type="dcterms:W3CDTF">2019-02-26T20:41:18Z</dcterms:modified>
</cp:coreProperties>
</file>