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76028" autoAdjust="0"/>
  </p:normalViewPr>
  <p:slideViewPr>
    <p:cSldViewPr snapToGrid="0">
      <p:cViewPr varScale="1">
        <p:scale>
          <a:sx n="85" d="100"/>
          <a:sy n="85" d="100"/>
        </p:scale>
        <p:origin x="13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ram Vodovotz" userId="9802d135-7e92-4a75-a3a0-27f07d52aada" providerId="ADAL" clId="{E01FEA6D-9289-4073-9976-75C0287301E2}"/>
    <pc:docChg chg="modSld">
      <pc:chgData name="Yoram Vodovotz" userId="9802d135-7e92-4a75-a3a0-27f07d52aada" providerId="ADAL" clId="{E01FEA6D-9289-4073-9976-75C0287301E2}" dt="2019-08-21T00:36:23.433" v="44" actId="20577"/>
      <pc:docMkLst>
        <pc:docMk/>
      </pc:docMkLst>
      <pc:sldChg chg="modSp">
        <pc:chgData name="Yoram Vodovotz" userId="9802d135-7e92-4a75-a3a0-27f07d52aada" providerId="ADAL" clId="{E01FEA6D-9289-4073-9976-75C0287301E2}" dt="2019-08-21T00:36:23.433" v="44" actId="20577"/>
        <pc:sldMkLst>
          <pc:docMk/>
          <pc:sldMk cId="261807464" sldId="262"/>
        </pc:sldMkLst>
        <pc:spChg chg="mod">
          <ac:chgData name="Yoram Vodovotz" userId="9802d135-7e92-4a75-a3a0-27f07d52aada" providerId="ADAL" clId="{E01FEA6D-9289-4073-9976-75C0287301E2}" dt="2019-08-21T00:36:23.433" v="44" actId="20577"/>
          <ac:spMkLst>
            <pc:docMk/>
            <pc:sldMk cId="261807464" sldId="262"/>
            <ac:spMk id="9" creationId="{AC7D79D5-4CE2-47B6-836E-C505384A5CE4}"/>
          </ac:spMkLst>
        </pc:spChg>
      </pc:sldChg>
    </pc:docChg>
  </pc:docChgLst>
  <pc:docChgLst>
    <pc:chgData name="Slava Molkov" userId="9949df91dcaa9880" providerId="LiveId" clId="{636ABECC-EBE5-483E-B539-1E19DCD82730}"/>
    <pc:docChg chg="custSel modSld">
      <pc:chgData name="Slava Molkov" userId="9949df91dcaa9880" providerId="LiveId" clId="{636ABECC-EBE5-483E-B539-1E19DCD82730}" dt="2019-08-21T16:29:31.323" v="559" actId="6549"/>
      <pc:docMkLst>
        <pc:docMk/>
      </pc:docMkLst>
      <pc:sldChg chg="modNotesTx">
        <pc:chgData name="Slava Molkov" userId="9949df91dcaa9880" providerId="LiveId" clId="{636ABECC-EBE5-483E-B539-1E19DCD82730}" dt="2019-08-21T16:29:31.323" v="559" actId="6549"/>
        <pc:sldMkLst>
          <pc:docMk/>
          <pc:sldMk cId="261807464" sldId="26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0619AD-E595-4A9E-BADB-164EAD3ADC53}" type="datetimeFigureOut">
              <a:rPr lang="en-US" smtClean="0"/>
              <a:t>8/21/2019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21247D-5C86-4B18-8B46-2B5FA6E0947E}" type="slidenum">
              <a:rPr lang="en-US" smtClean="0"/>
              <a:t>‹#›</a:t>
            </a:fld>
            <a:endParaRPr lang="en-US"/>
          </a:p>
        </p:txBody>
      </p:sp>
    </p:spTree>
    <p:extLst>
      <p:ext uri="{BB962C8B-B14F-4D97-AF65-F5344CB8AC3E}">
        <p14:creationId xmlns:p14="http://schemas.microsoft.com/office/powerpoint/2010/main" val="89342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Notes:</a:t>
            </a:r>
          </a:p>
          <a:p>
            <a:r>
              <a:rPr lang="en-US" sz="1200" kern="1200" dirty="0" smtClean="0">
                <a:solidFill>
                  <a:schemeClr val="tx1"/>
                </a:solidFill>
                <a:effectLst/>
                <a:latin typeface="+mn-lt"/>
                <a:ea typeface="+mn-ea"/>
                <a:cs typeface="+mn-cs"/>
              </a:rPr>
              <a:t>1) Define/explain it enough for a non-scientific person to explain to the general public (2-3 sentences)</a:t>
            </a:r>
          </a:p>
          <a:p>
            <a:r>
              <a:rPr lang="en-US" sz="1200" kern="1200" dirty="0" smtClean="0">
                <a:solidFill>
                  <a:schemeClr val="tx1"/>
                </a:solidFill>
                <a:effectLst/>
                <a:latin typeface="+mn-lt"/>
                <a:ea typeface="+mn-ea"/>
                <a:cs typeface="+mn-cs"/>
              </a:rPr>
              <a:t>Cardiorespiratory variables such as heart rate, blood pressure and breathing are controlled by nervous system and are commonly recorded in hospitalized patients at risk for sepsis. We hypothesize that neural inflammation in the cardiorespiratory control network increases the predictability of the continuous waveform of these variables.  To test our hypothesis, we are modeling the peripheral and central inflammatory responses mediated by molecules called ‘cytokines’ to a systemic infection and are modeling the impact that these molecules have on cardiorespiratory control. Ultimately, we will answer the question does our analysis provide a biometric that reflects a transition point from control to uncontrolled systemic infection. </a:t>
            </a:r>
          </a:p>
          <a:p>
            <a:r>
              <a:rPr lang="en-US" sz="1200" kern="1200" dirty="0" smtClean="0">
                <a:solidFill>
                  <a:schemeClr val="tx1"/>
                </a:solidFill>
                <a:effectLst/>
                <a:latin typeface="+mn-lt"/>
                <a:ea typeface="+mn-ea"/>
                <a:cs typeface="+mn-cs"/>
              </a:rPr>
              <a:t>2) How can machine learning and AI help your project (2 sentences)</a:t>
            </a:r>
          </a:p>
          <a:p>
            <a:r>
              <a:rPr lang="en-US" sz="1200" kern="1200" dirty="0" smtClean="0">
                <a:solidFill>
                  <a:schemeClr val="tx1"/>
                </a:solidFill>
                <a:effectLst/>
                <a:latin typeface="+mn-lt"/>
                <a:ea typeface="+mn-ea"/>
                <a:cs typeface="+mn-cs"/>
              </a:rPr>
              <a:t>We develop mathematical models of cardio-respiratory interactions to be used as a tool to differentiate between healthy and septic subjects based on easy to measure biometrics. We use machine learning approaches to teach the models to reproduce the physiologic outputs obtained from humans and animal models under different conditions.</a:t>
            </a:r>
          </a:p>
          <a:p>
            <a:r>
              <a:rPr lang="en-US" sz="1200" kern="1200" dirty="0" smtClean="0">
                <a:solidFill>
                  <a:schemeClr val="tx1"/>
                </a:solidFill>
                <a:effectLst/>
                <a:latin typeface="+mn-lt"/>
                <a:ea typeface="+mn-ea"/>
                <a:cs typeface="+mn-cs"/>
              </a:rPr>
              <a:t>3) List future challenges or next steps after your project is done (1 sentence)</a:t>
            </a:r>
          </a:p>
          <a:p>
            <a:r>
              <a:rPr lang="en-US" sz="1200" kern="1200" dirty="0" smtClean="0">
                <a:solidFill>
                  <a:schemeClr val="tx1"/>
                </a:solidFill>
                <a:effectLst/>
                <a:latin typeface="+mn-lt"/>
                <a:ea typeface="+mn-ea"/>
                <a:cs typeface="+mn-cs"/>
              </a:rPr>
              <a:t>A successful model generates hypotheses that should be tested, a future direction is to determine which hypotheses are the most insightful and must be tested to validate the model.</a:t>
            </a:r>
          </a:p>
          <a:p>
            <a:r>
              <a:rPr lang="en-US" sz="1200" b="1" kern="1200" dirty="0" smtClean="0">
                <a:solidFill>
                  <a:schemeClr val="tx1"/>
                </a:solidFill>
                <a:effectLst/>
                <a:latin typeface="+mn-lt"/>
                <a:ea typeface="+mn-ea"/>
                <a:cs typeface="+mn-cs"/>
              </a:rPr>
              <a:t>Multiscale Modeling: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For the ODE models, we know many of the neurons, glia and properties of the network producing the waveforms and coupling of the cardiorespiratory system at both cellular and network scales.</a:t>
            </a:r>
          </a:p>
          <a:p>
            <a:r>
              <a:rPr lang="en-US" sz="1200" kern="1200" dirty="0" smtClean="0">
                <a:solidFill>
                  <a:schemeClr val="tx1"/>
                </a:solidFill>
                <a:effectLst/>
                <a:latin typeface="+mn-lt"/>
                <a:ea typeface="+mn-ea"/>
                <a:cs typeface="+mn-cs"/>
              </a:rPr>
              <a:t>- For the ODE models, we know the effect of a pro-inflammatory cytokines (IL-1β) in the central nervous system (brainstem, nTS) on synaptic efficacy (decreases it) and increases the predictability of waveform.</a:t>
            </a:r>
          </a:p>
          <a:p>
            <a:r>
              <a:rPr lang="en-US" sz="1200" kern="1200" dirty="0" smtClean="0">
                <a:solidFill>
                  <a:schemeClr val="tx1"/>
                </a:solidFill>
                <a:effectLst/>
                <a:latin typeface="+mn-lt"/>
                <a:ea typeface="+mn-ea"/>
                <a:cs typeface="+mn-cs"/>
              </a:rPr>
              <a:t>- For the data-driven models, these models depend on spatiotemporal variance and we integrate the predictability of the waveform analysis as another time-dependent variable</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Email addresses:</a:t>
            </a:r>
          </a:p>
          <a:p>
            <a:r>
              <a:rPr lang="en-US" sz="1200" b="0" kern="1200" dirty="0" smtClean="0">
                <a:solidFill>
                  <a:schemeClr val="tx1"/>
                </a:solidFill>
                <a:effectLst/>
                <a:latin typeface="+mn-lt"/>
                <a:ea typeface="+mn-ea"/>
                <a:cs typeface="+mn-cs"/>
              </a:rPr>
              <a:t>Thomas</a:t>
            </a:r>
            <a:r>
              <a:rPr lang="en-US" sz="1200" b="0" kern="1200" baseline="0" dirty="0" smtClean="0">
                <a:solidFill>
                  <a:schemeClr val="tx1"/>
                </a:solidFill>
                <a:effectLst/>
                <a:latin typeface="+mn-lt"/>
                <a:ea typeface="+mn-ea"/>
                <a:cs typeface="+mn-cs"/>
              </a:rPr>
              <a:t> E. Dick - ted3@case.edu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Frank </a:t>
            </a:r>
            <a:r>
              <a:rPr lang="en-US" sz="1200" kern="1200" dirty="0" err="1" smtClean="0">
                <a:solidFill>
                  <a:schemeClr val="tx1"/>
                </a:solidFill>
                <a:effectLst/>
                <a:latin typeface="+mn-lt"/>
                <a:ea typeface="+mn-ea"/>
                <a:cs typeface="+mn-cs"/>
              </a:rPr>
              <a:t>Jacono</a:t>
            </a:r>
            <a:r>
              <a:rPr lang="en-US" sz="1200" kern="1200" dirty="0" smtClean="0">
                <a:solidFill>
                  <a:schemeClr val="tx1"/>
                </a:solidFill>
                <a:effectLst/>
                <a:latin typeface="+mn-lt"/>
                <a:ea typeface="+mn-ea"/>
                <a:cs typeface="+mn-cs"/>
              </a:rPr>
              <a:t> - frankjacono@gmail.com</a:t>
            </a:r>
            <a:endParaRPr lang="en-US" sz="1200" b="0" kern="1200" dirty="0" smtClean="0">
              <a:solidFill>
                <a:schemeClr val="tx1"/>
              </a:solidFill>
              <a:effectLst/>
              <a:latin typeface="+mn-lt"/>
              <a:ea typeface="+mn-ea"/>
              <a:cs typeface="+mn-cs"/>
            </a:endParaRPr>
          </a:p>
          <a:p>
            <a:r>
              <a:rPr lang="en-US" sz="1200" b="0" kern="1200" baseline="0" dirty="0" smtClean="0">
                <a:solidFill>
                  <a:schemeClr val="tx1"/>
                </a:solidFill>
                <a:effectLst/>
                <a:latin typeface="+mn-lt"/>
                <a:ea typeface="+mn-ea"/>
                <a:cs typeface="+mn-cs"/>
              </a:rPr>
              <a:t>Kenneth </a:t>
            </a:r>
            <a:r>
              <a:rPr lang="en-US" sz="1200" b="0" kern="1200" baseline="0" dirty="0" err="1" smtClean="0">
                <a:solidFill>
                  <a:schemeClr val="tx1"/>
                </a:solidFill>
                <a:effectLst/>
                <a:latin typeface="+mn-lt"/>
                <a:ea typeface="+mn-ea"/>
                <a:cs typeface="+mn-cs"/>
              </a:rPr>
              <a:t>Loparo</a:t>
            </a:r>
            <a:r>
              <a:rPr lang="en-US" sz="1200" b="0" kern="1200" baseline="0" dirty="0" smtClean="0">
                <a:solidFill>
                  <a:schemeClr val="tx1"/>
                </a:solidFill>
                <a:effectLst/>
                <a:latin typeface="+mn-lt"/>
                <a:ea typeface="+mn-ea"/>
                <a:cs typeface="+mn-cs"/>
              </a:rPr>
              <a:t> - kal4@case.edu</a:t>
            </a:r>
          </a:p>
          <a:p>
            <a:r>
              <a:rPr lang="en-US" sz="1200" kern="1200" dirty="0" err="1" smtClean="0">
                <a:solidFill>
                  <a:schemeClr val="tx1"/>
                </a:solidFill>
                <a:effectLst/>
                <a:latin typeface="+mn-lt"/>
                <a:ea typeface="+mn-ea"/>
                <a:cs typeface="+mn-cs"/>
              </a:rPr>
              <a:t>Yoram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Vodovotz</a:t>
            </a:r>
            <a:r>
              <a:rPr lang="en-US" sz="1200" kern="1200" dirty="0" smtClean="0">
                <a:solidFill>
                  <a:schemeClr val="tx1"/>
                </a:solidFill>
                <a:effectLst/>
                <a:latin typeface="+mn-lt"/>
                <a:ea typeface="+mn-ea"/>
                <a:cs typeface="+mn-cs"/>
              </a:rPr>
              <a:t> - yvodovotz@gmail.com</a:t>
            </a:r>
            <a:endParaRPr lang="en-US" sz="1200" b="0" kern="1200" baseline="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Yaroslav</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Molkov</a:t>
            </a:r>
            <a:r>
              <a:rPr lang="en-US" sz="1200" kern="1200" dirty="0" smtClean="0">
                <a:solidFill>
                  <a:schemeClr val="tx1"/>
                </a:solidFill>
                <a:effectLst/>
                <a:latin typeface="+mn-lt"/>
                <a:ea typeface="+mn-ea"/>
                <a:cs typeface="+mn-cs"/>
              </a:rPr>
              <a:t> - yaroslav.molkov@gmail.com</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121247D-5C86-4B18-8B46-2B5FA6E0947E}" type="slidenum">
              <a:rPr lang="en-US" smtClean="0"/>
              <a:t>1</a:t>
            </a:fld>
            <a:endParaRPr lang="en-US"/>
          </a:p>
        </p:txBody>
      </p:sp>
    </p:spTree>
    <p:extLst>
      <p:ext uri="{BB962C8B-B14F-4D97-AF65-F5344CB8AC3E}">
        <p14:creationId xmlns:p14="http://schemas.microsoft.com/office/powerpoint/2010/main" val="18815177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E67717-1496-4177-8D92-7C8E2D43CB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F34447B-AE9B-46D7-B7EC-5E4BD78B03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1B040B6-3A84-4205-9B41-82F13DCF2734}"/>
              </a:ext>
            </a:extLst>
          </p:cNvPr>
          <p:cNvSpPr>
            <a:spLocks noGrp="1"/>
          </p:cNvSpPr>
          <p:nvPr>
            <p:ph type="dt" sz="half" idx="10"/>
          </p:nvPr>
        </p:nvSpPr>
        <p:spPr/>
        <p:txBody>
          <a:bodyPr/>
          <a:lstStyle/>
          <a:p>
            <a:fld id="{1DBA29A7-C6A7-4516-A0B8-880E757F7B93}" type="datetimeFigureOut">
              <a:rPr lang="en-US" smtClean="0"/>
              <a:t>8/21/2019</a:t>
            </a:fld>
            <a:endParaRPr lang="en-US"/>
          </a:p>
        </p:txBody>
      </p:sp>
      <p:sp>
        <p:nvSpPr>
          <p:cNvPr id="5" name="Footer Placeholder 4">
            <a:extLst>
              <a:ext uri="{FF2B5EF4-FFF2-40B4-BE49-F238E27FC236}">
                <a16:creationId xmlns:a16="http://schemas.microsoft.com/office/drawing/2014/main" xmlns="" id="{18AB7890-0B25-4709-8D8B-7230D48C63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3F963BC-921C-4FE1-852B-803174071EA7}"/>
              </a:ext>
            </a:extLst>
          </p:cNvPr>
          <p:cNvSpPr>
            <a:spLocks noGrp="1"/>
          </p:cNvSpPr>
          <p:nvPr>
            <p:ph type="sldNum" sz="quarter" idx="12"/>
          </p:nvPr>
        </p:nvSpPr>
        <p:spPr/>
        <p:txBody>
          <a:bodyPr/>
          <a:lstStyle/>
          <a:p>
            <a:fld id="{E983F42C-7870-467E-B605-F7226AA5127C}" type="slidenum">
              <a:rPr lang="en-US" smtClean="0"/>
              <a:t>‹#›</a:t>
            </a:fld>
            <a:endParaRPr lang="en-US"/>
          </a:p>
        </p:txBody>
      </p:sp>
      <p:pic>
        <p:nvPicPr>
          <p:cNvPr id="11" name="Picture 10">
            <a:extLst>
              <a:ext uri="{FF2B5EF4-FFF2-40B4-BE49-F238E27FC236}">
                <a16:creationId xmlns:a16="http://schemas.microsoft.com/office/drawing/2014/main" xmlns="" id="{5A89B9E2-3767-4ABA-96B6-057440306338}"/>
              </a:ext>
            </a:extLst>
          </p:cNvPr>
          <p:cNvPicPr>
            <a:picLocks noChangeAspect="1"/>
          </p:cNvPicPr>
          <p:nvPr userDrawn="1"/>
        </p:nvPicPr>
        <p:blipFill rotWithShape="1">
          <a:blip r:embed="rId2"/>
          <a:srcRect l="31939" t="70782" r="40981"/>
          <a:stretch/>
        </p:blipFill>
        <p:spPr>
          <a:xfrm>
            <a:off x="231423" y="120474"/>
            <a:ext cx="3084690" cy="2003778"/>
          </a:xfrm>
          <a:prstGeom prst="rect">
            <a:avLst/>
          </a:prstGeom>
        </p:spPr>
      </p:pic>
      <p:pic>
        <p:nvPicPr>
          <p:cNvPr id="12" name="Picture 11">
            <a:extLst>
              <a:ext uri="{FF2B5EF4-FFF2-40B4-BE49-F238E27FC236}">
                <a16:creationId xmlns:a16="http://schemas.microsoft.com/office/drawing/2014/main" xmlns="" id="{DDD0C1AA-18F7-4B6D-948D-9BBA3D86C7C3}"/>
              </a:ext>
            </a:extLst>
          </p:cNvPr>
          <p:cNvPicPr>
            <a:picLocks noChangeAspect="1"/>
          </p:cNvPicPr>
          <p:nvPr userDrawn="1"/>
        </p:nvPicPr>
        <p:blipFill rotWithShape="1">
          <a:blip r:embed="rId3"/>
          <a:srcRect l="42469" t="8439" r="46828" b="83660"/>
          <a:stretch/>
        </p:blipFill>
        <p:spPr>
          <a:xfrm>
            <a:off x="3764843" y="640644"/>
            <a:ext cx="1219201" cy="541867"/>
          </a:xfrm>
          <a:prstGeom prst="rect">
            <a:avLst/>
          </a:prstGeom>
        </p:spPr>
      </p:pic>
      <p:pic>
        <p:nvPicPr>
          <p:cNvPr id="13" name="Picture 12">
            <a:extLst>
              <a:ext uri="{FF2B5EF4-FFF2-40B4-BE49-F238E27FC236}">
                <a16:creationId xmlns:a16="http://schemas.microsoft.com/office/drawing/2014/main" xmlns="" id="{82140BB4-AAAC-49DA-A944-72CEDA75FB1C}"/>
              </a:ext>
            </a:extLst>
          </p:cNvPr>
          <p:cNvPicPr>
            <a:picLocks noChangeAspect="1"/>
          </p:cNvPicPr>
          <p:nvPr userDrawn="1"/>
        </p:nvPicPr>
        <p:blipFill rotWithShape="1">
          <a:blip r:embed="rId3"/>
          <a:srcRect l="42469" t="8439" r="46828" b="83660"/>
          <a:stretch/>
        </p:blipFill>
        <p:spPr>
          <a:xfrm>
            <a:off x="5492043" y="640644"/>
            <a:ext cx="1219201" cy="541867"/>
          </a:xfrm>
          <a:prstGeom prst="rect">
            <a:avLst/>
          </a:prstGeom>
        </p:spPr>
      </p:pic>
      <p:pic>
        <p:nvPicPr>
          <p:cNvPr id="14" name="Picture 13">
            <a:extLst>
              <a:ext uri="{FF2B5EF4-FFF2-40B4-BE49-F238E27FC236}">
                <a16:creationId xmlns:a16="http://schemas.microsoft.com/office/drawing/2014/main" xmlns="" id="{FFD526E7-D5E9-4584-A70B-CA57609675A0}"/>
              </a:ext>
            </a:extLst>
          </p:cNvPr>
          <p:cNvPicPr>
            <a:picLocks noChangeAspect="1"/>
          </p:cNvPicPr>
          <p:nvPr userDrawn="1"/>
        </p:nvPicPr>
        <p:blipFill rotWithShape="1">
          <a:blip r:embed="rId3"/>
          <a:srcRect l="42469" t="8439" r="46828" b="83660"/>
          <a:stretch/>
        </p:blipFill>
        <p:spPr>
          <a:xfrm>
            <a:off x="5796843" y="640644"/>
            <a:ext cx="1219201" cy="541867"/>
          </a:xfrm>
          <a:prstGeom prst="rect">
            <a:avLst/>
          </a:prstGeom>
        </p:spPr>
      </p:pic>
      <p:pic>
        <p:nvPicPr>
          <p:cNvPr id="15" name="Picture 14">
            <a:extLst>
              <a:ext uri="{FF2B5EF4-FFF2-40B4-BE49-F238E27FC236}">
                <a16:creationId xmlns:a16="http://schemas.microsoft.com/office/drawing/2014/main" xmlns="" id="{AB82D969-B668-45A6-B5A4-598D2ED102A0}"/>
              </a:ext>
            </a:extLst>
          </p:cNvPr>
          <p:cNvPicPr>
            <a:picLocks noChangeAspect="1"/>
          </p:cNvPicPr>
          <p:nvPr userDrawn="1"/>
        </p:nvPicPr>
        <p:blipFill rotWithShape="1">
          <a:blip r:embed="rId3"/>
          <a:srcRect l="42469" t="8439" r="46828" b="83660"/>
          <a:stretch/>
        </p:blipFill>
        <p:spPr>
          <a:xfrm>
            <a:off x="7281332" y="640644"/>
            <a:ext cx="1219201" cy="541867"/>
          </a:xfrm>
          <a:prstGeom prst="rect">
            <a:avLst/>
          </a:prstGeom>
        </p:spPr>
      </p:pic>
      <p:pic>
        <p:nvPicPr>
          <p:cNvPr id="16" name="Picture 15">
            <a:extLst>
              <a:ext uri="{FF2B5EF4-FFF2-40B4-BE49-F238E27FC236}">
                <a16:creationId xmlns:a16="http://schemas.microsoft.com/office/drawing/2014/main" xmlns="" id="{F4B52DCA-4E23-4339-B6B5-0A8DCCD1975F}"/>
              </a:ext>
            </a:extLst>
          </p:cNvPr>
          <p:cNvPicPr>
            <a:picLocks noChangeAspect="1"/>
          </p:cNvPicPr>
          <p:nvPr userDrawn="1"/>
        </p:nvPicPr>
        <p:blipFill rotWithShape="1">
          <a:blip r:embed="rId3"/>
          <a:srcRect l="42469" t="8439" r="46828" b="83660"/>
          <a:stretch/>
        </p:blipFill>
        <p:spPr>
          <a:xfrm>
            <a:off x="8500533" y="640644"/>
            <a:ext cx="1219201" cy="541867"/>
          </a:xfrm>
          <a:prstGeom prst="rect">
            <a:avLst/>
          </a:prstGeom>
        </p:spPr>
      </p:pic>
      <p:pic>
        <p:nvPicPr>
          <p:cNvPr id="17" name="Picture 16">
            <a:extLst>
              <a:ext uri="{FF2B5EF4-FFF2-40B4-BE49-F238E27FC236}">
                <a16:creationId xmlns:a16="http://schemas.microsoft.com/office/drawing/2014/main" xmlns="" id="{C6CE021F-922F-413E-9275-C5C5A26D676A}"/>
              </a:ext>
            </a:extLst>
          </p:cNvPr>
          <p:cNvPicPr>
            <a:picLocks noChangeAspect="1"/>
          </p:cNvPicPr>
          <p:nvPr userDrawn="1"/>
        </p:nvPicPr>
        <p:blipFill rotWithShape="1">
          <a:blip r:embed="rId3"/>
          <a:srcRect l="42469" t="8439" r="46828" b="83660"/>
          <a:stretch/>
        </p:blipFill>
        <p:spPr>
          <a:xfrm>
            <a:off x="10120490" y="640644"/>
            <a:ext cx="1219201" cy="541867"/>
          </a:xfrm>
          <a:prstGeom prst="rect">
            <a:avLst/>
          </a:prstGeom>
        </p:spPr>
      </p:pic>
    </p:spTree>
    <p:extLst>
      <p:ext uri="{BB962C8B-B14F-4D97-AF65-F5344CB8AC3E}">
        <p14:creationId xmlns:p14="http://schemas.microsoft.com/office/powerpoint/2010/main" val="264833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767E65-26BB-44E4-B505-FD5FF951B8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1A2B483-7C58-4A56-A06A-901FF13076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7F5879-E68E-4C30-8EB5-0D8E925B291D}"/>
              </a:ext>
            </a:extLst>
          </p:cNvPr>
          <p:cNvSpPr>
            <a:spLocks noGrp="1"/>
          </p:cNvSpPr>
          <p:nvPr>
            <p:ph type="dt" sz="half" idx="10"/>
          </p:nvPr>
        </p:nvSpPr>
        <p:spPr/>
        <p:txBody>
          <a:bodyPr/>
          <a:lstStyle/>
          <a:p>
            <a:fld id="{1DBA29A7-C6A7-4516-A0B8-880E757F7B93}" type="datetimeFigureOut">
              <a:rPr lang="en-US" smtClean="0"/>
              <a:t>8/21/2019</a:t>
            </a:fld>
            <a:endParaRPr lang="en-US"/>
          </a:p>
        </p:txBody>
      </p:sp>
      <p:sp>
        <p:nvSpPr>
          <p:cNvPr id="5" name="Footer Placeholder 4">
            <a:extLst>
              <a:ext uri="{FF2B5EF4-FFF2-40B4-BE49-F238E27FC236}">
                <a16:creationId xmlns:a16="http://schemas.microsoft.com/office/drawing/2014/main" xmlns="" id="{B93E4EAA-8018-4EA9-BEB5-7AA707E645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598F626-D5AA-4BFD-8CAA-8D7EB7E7182B}"/>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81855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A5269C6-82F5-43DB-A279-C6776671E0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A42516D-1187-4E87-BCCF-2135E13A92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3CFF842-EE17-4E32-8BC0-49E4F6F2BF57}"/>
              </a:ext>
            </a:extLst>
          </p:cNvPr>
          <p:cNvSpPr>
            <a:spLocks noGrp="1"/>
          </p:cNvSpPr>
          <p:nvPr>
            <p:ph type="dt" sz="half" idx="10"/>
          </p:nvPr>
        </p:nvSpPr>
        <p:spPr/>
        <p:txBody>
          <a:bodyPr/>
          <a:lstStyle/>
          <a:p>
            <a:fld id="{1DBA29A7-C6A7-4516-A0B8-880E757F7B93}" type="datetimeFigureOut">
              <a:rPr lang="en-US" smtClean="0"/>
              <a:t>8/21/2019</a:t>
            </a:fld>
            <a:endParaRPr lang="en-US"/>
          </a:p>
        </p:txBody>
      </p:sp>
      <p:sp>
        <p:nvSpPr>
          <p:cNvPr id="5" name="Footer Placeholder 4">
            <a:extLst>
              <a:ext uri="{FF2B5EF4-FFF2-40B4-BE49-F238E27FC236}">
                <a16:creationId xmlns:a16="http://schemas.microsoft.com/office/drawing/2014/main" xmlns="" id="{60825791-924E-484D-BF3B-970DC186C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161907A-C84D-4E51-8727-0E26CF62666C}"/>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5907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FB6A7E-337E-4A5F-BC16-9693585479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308B992-9332-4A7A-BDAA-2007297D28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CB6C89D-FEF8-4AAE-A0BE-8E2ACD42DF1F}"/>
              </a:ext>
            </a:extLst>
          </p:cNvPr>
          <p:cNvSpPr>
            <a:spLocks noGrp="1"/>
          </p:cNvSpPr>
          <p:nvPr>
            <p:ph type="dt" sz="half" idx="10"/>
          </p:nvPr>
        </p:nvSpPr>
        <p:spPr/>
        <p:txBody>
          <a:bodyPr/>
          <a:lstStyle/>
          <a:p>
            <a:fld id="{1DBA29A7-C6A7-4516-A0B8-880E757F7B93}" type="datetimeFigureOut">
              <a:rPr lang="en-US" smtClean="0"/>
              <a:t>8/21/2019</a:t>
            </a:fld>
            <a:endParaRPr lang="en-US"/>
          </a:p>
        </p:txBody>
      </p:sp>
      <p:sp>
        <p:nvSpPr>
          <p:cNvPr id="5" name="Footer Placeholder 4">
            <a:extLst>
              <a:ext uri="{FF2B5EF4-FFF2-40B4-BE49-F238E27FC236}">
                <a16:creationId xmlns:a16="http://schemas.microsoft.com/office/drawing/2014/main" xmlns="" id="{2F26291B-3AA0-4B23-8B81-21BA0A3CC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546E438-9102-42BC-BB2A-316343AA99B9}"/>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5441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A2AF28-B45F-47E9-8DA3-EE34F7E81E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568CB2D7-0796-4A54-9643-5E20C181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8EA771C-91D6-4262-B7AA-DB5481BD61C3}"/>
              </a:ext>
            </a:extLst>
          </p:cNvPr>
          <p:cNvSpPr>
            <a:spLocks noGrp="1"/>
          </p:cNvSpPr>
          <p:nvPr>
            <p:ph type="dt" sz="half" idx="10"/>
          </p:nvPr>
        </p:nvSpPr>
        <p:spPr/>
        <p:txBody>
          <a:bodyPr/>
          <a:lstStyle/>
          <a:p>
            <a:fld id="{1DBA29A7-C6A7-4516-A0B8-880E757F7B93}" type="datetimeFigureOut">
              <a:rPr lang="en-US" smtClean="0"/>
              <a:t>8/21/2019</a:t>
            </a:fld>
            <a:endParaRPr lang="en-US"/>
          </a:p>
        </p:txBody>
      </p:sp>
      <p:sp>
        <p:nvSpPr>
          <p:cNvPr id="5" name="Footer Placeholder 4">
            <a:extLst>
              <a:ext uri="{FF2B5EF4-FFF2-40B4-BE49-F238E27FC236}">
                <a16:creationId xmlns:a16="http://schemas.microsoft.com/office/drawing/2014/main" xmlns="" id="{268517C1-21C2-464B-8BDD-53B58F54A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5B2D988-D3B3-4C45-80DE-AD49AAE9008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1141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48E9BF-2CFA-4942-9E60-7600510F5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038DC7B-F726-45E8-B556-A59C74E98B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B86D837-1A2C-477B-8A35-16D0B6864BD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AE2C762-2EF9-4381-844A-B061A5BE082D}"/>
              </a:ext>
            </a:extLst>
          </p:cNvPr>
          <p:cNvSpPr>
            <a:spLocks noGrp="1"/>
          </p:cNvSpPr>
          <p:nvPr>
            <p:ph type="dt" sz="half" idx="10"/>
          </p:nvPr>
        </p:nvSpPr>
        <p:spPr/>
        <p:txBody>
          <a:bodyPr/>
          <a:lstStyle/>
          <a:p>
            <a:fld id="{1DBA29A7-C6A7-4516-A0B8-880E757F7B93}" type="datetimeFigureOut">
              <a:rPr lang="en-US" smtClean="0"/>
              <a:t>8/21/2019</a:t>
            </a:fld>
            <a:endParaRPr lang="en-US"/>
          </a:p>
        </p:txBody>
      </p:sp>
      <p:sp>
        <p:nvSpPr>
          <p:cNvPr id="6" name="Footer Placeholder 5">
            <a:extLst>
              <a:ext uri="{FF2B5EF4-FFF2-40B4-BE49-F238E27FC236}">
                <a16:creationId xmlns:a16="http://schemas.microsoft.com/office/drawing/2014/main" xmlns="" id="{0A512821-CF68-4735-8EE5-D711D9C528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C5D2B63-FB4D-4E4B-A6B2-DDDD0091FFED}"/>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98239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9B0D36-A41F-46CA-A04C-44A0EA6900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AA6D811-70B5-4E8C-8BEA-D717A7F23F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9D5499A0-3A54-4D66-A6F2-C176FAE659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126DBCC9-F5E2-4467-85C1-B2B0FE6A9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9CA990A3-928C-4C2C-A5BD-D061C5356E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BD6B405-E672-484D-AD34-1155CFAA2E30}"/>
              </a:ext>
            </a:extLst>
          </p:cNvPr>
          <p:cNvSpPr>
            <a:spLocks noGrp="1"/>
          </p:cNvSpPr>
          <p:nvPr>
            <p:ph type="dt" sz="half" idx="10"/>
          </p:nvPr>
        </p:nvSpPr>
        <p:spPr/>
        <p:txBody>
          <a:bodyPr/>
          <a:lstStyle/>
          <a:p>
            <a:fld id="{1DBA29A7-C6A7-4516-A0B8-880E757F7B93}" type="datetimeFigureOut">
              <a:rPr lang="en-US" smtClean="0"/>
              <a:t>8/21/2019</a:t>
            </a:fld>
            <a:endParaRPr lang="en-US"/>
          </a:p>
        </p:txBody>
      </p:sp>
      <p:sp>
        <p:nvSpPr>
          <p:cNvPr id="8" name="Footer Placeholder 7">
            <a:extLst>
              <a:ext uri="{FF2B5EF4-FFF2-40B4-BE49-F238E27FC236}">
                <a16:creationId xmlns:a16="http://schemas.microsoft.com/office/drawing/2014/main" xmlns="" id="{BA0492C4-DF97-4990-8C3C-96FC4EA6FC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15955FF-3F64-47A3-A9F0-EFFACD9A9FCE}"/>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15065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DD0CEC-CB3C-4481-865D-1E0F4AD186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E6A0C66-FB7C-4FE0-956C-EB5ABC43BA1F}"/>
              </a:ext>
            </a:extLst>
          </p:cNvPr>
          <p:cNvSpPr>
            <a:spLocks noGrp="1"/>
          </p:cNvSpPr>
          <p:nvPr>
            <p:ph type="dt" sz="half" idx="10"/>
          </p:nvPr>
        </p:nvSpPr>
        <p:spPr/>
        <p:txBody>
          <a:bodyPr/>
          <a:lstStyle/>
          <a:p>
            <a:fld id="{1DBA29A7-C6A7-4516-A0B8-880E757F7B93}" type="datetimeFigureOut">
              <a:rPr lang="en-US" smtClean="0"/>
              <a:t>8/21/2019</a:t>
            </a:fld>
            <a:endParaRPr lang="en-US"/>
          </a:p>
        </p:txBody>
      </p:sp>
      <p:sp>
        <p:nvSpPr>
          <p:cNvPr id="4" name="Footer Placeholder 3">
            <a:extLst>
              <a:ext uri="{FF2B5EF4-FFF2-40B4-BE49-F238E27FC236}">
                <a16:creationId xmlns:a16="http://schemas.microsoft.com/office/drawing/2014/main" xmlns="" id="{6E4DBC70-FABD-434B-8C13-44FB078451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0142861-B31C-414D-B618-A5D1BB869697}"/>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0455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E9C44DA-8976-41AF-86E2-D8A7C712585C}"/>
              </a:ext>
            </a:extLst>
          </p:cNvPr>
          <p:cNvSpPr>
            <a:spLocks noGrp="1"/>
          </p:cNvSpPr>
          <p:nvPr>
            <p:ph type="dt" sz="half" idx="10"/>
          </p:nvPr>
        </p:nvSpPr>
        <p:spPr/>
        <p:txBody>
          <a:bodyPr/>
          <a:lstStyle/>
          <a:p>
            <a:fld id="{1DBA29A7-C6A7-4516-A0B8-880E757F7B93}" type="datetimeFigureOut">
              <a:rPr lang="en-US" smtClean="0"/>
              <a:t>8/21/2019</a:t>
            </a:fld>
            <a:endParaRPr lang="en-US"/>
          </a:p>
        </p:txBody>
      </p:sp>
      <p:sp>
        <p:nvSpPr>
          <p:cNvPr id="3" name="Footer Placeholder 2">
            <a:extLst>
              <a:ext uri="{FF2B5EF4-FFF2-40B4-BE49-F238E27FC236}">
                <a16:creationId xmlns:a16="http://schemas.microsoft.com/office/drawing/2014/main" xmlns="" id="{70C0EB54-F514-4055-860A-940C9B47FB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51BF97B-71E2-45D5-A581-43A6DC9B2B33}"/>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458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B99521-45E5-4D3A-89D1-CDFFC4A9B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C94B8FB-F03C-472E-8565-01AF64860E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C8FA92F0-B5E3-4503-9912-28F0981637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6F92D92-9109-45AD-A53E-A89F2E753C8A}"/>
              </a:ext>
            </a:extLst>
          </p:cNvPr>
          <p:cNvSpPr>
            <a:spLocks noGrp="1"/>
          </p:cNvSpPr>
          <p:nvPr>
            <p:ph type="dt" sz="half" idx="10"/>
          </p:nvPr>
        </p:nvSpPr>
        <p:spPr/>
        <p:txBody>
          <a:bodyPr/>
          <a:lstStyle/>
          <a:p>
            <a:fld id="{1DBA29A7-C6A7-4516-A0B8-880E757F7B93}" type="datetimeFigureOut">
              <a:rPr lang="en-US" smtClean="0"/>
              <a:t>8/21/2019</a:t>
            </a:fld>
            <a:endParaRPr lang="en-US"/>
          </a:p>
        </p:txBody>
      </p:sp>
      <p:sp>
        <p:nvSpPr>
          <p:cNvPr id="6" name="Footer Placeholder 5">
            <a:extLst>
              <a:ext uri="{FF2B5EF4-FFF2-40B4-BE49-F238E27FC236}">
                <a16:creationId xmlns:a16="http://schemas.microsoft.com/office/drawing/2014/main" xmlns="" id="{76607DA3-F2E0-46E8-BCF0-82E7DBC39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50201A6-7FE1-4C38-ADC3-19F7D4D583A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793128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559DC5-85DA-47FD-8B9C-C609F37DC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5ADC986-1787-448B-A48C-5E62ED213D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AD0B9D2-1E95-4A27-93D7-C96B99E4AC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27FD146D-FD61-48E8-9007-422088CB9F85}"/>
              </a:ext>
            </a:extLst>
          </p:cNvPr>
          <p:cNvSpPr>
            <a:spLocks noGrp="1"/>
          </p:cNvSpPr>
          <p:nvPr>
            <p:ph type="dt" sz="half" idx="10"/>
          </p:nvPr>
        </p:nvSpPr>
        <p:spPr/>
        <p:txBody>
          <a:bodyPr/>
          <a:lstStyle/>
          <a:p>
            <a:fld id="{1DBA29A7-C6A7-4516-A0B8-880E757F7B93}" type="datetimeFigureOut">
              <a:rPr lang="en-US" smtClean="0"/>
              <a:t>8/21/2019</a:t>
            </a:fld>
            <a:endParaRPr lang="en-US"/>
          </a:p>
        </p:txBody>
      </p:sp>
      <p:sp>
        <p:nvSpPr>
          <p:cNvPr id="6" name="Footer Placeholder 5">
            <a:extLst>
              <a:ext uri="{FF2B5EF4-FFF2-40B4-BE49-F238E27FC236}">
                <a16:creationId xmlns:a16="http://schemas.microsoft.com/office/drawing/2014/main" xmlns="" id="{980BA4FD-7853-4957-B967-10E7BBF799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F62EC38-8859-4802-BDEF-67AC724A68F2}"/>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36603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96BB593-AD17-4F89-9EC2-8BCDD6706B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1236CA9-F31E-416C-9514-EDE35F3EA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2D1F35B-4B18-44E0-ACEC-7F38C43D60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A29A7-C6A7-4516-A0B8-880E757F7B93}" type="datetimeFigureOut">
              <a:rPr lang="en-US" smtClean="0"/>
              <a:t>8/21/2019</a:t>
            </a:fld>
            <a:endParaRPr lang="en-US"/>
          </a:p>
        </p:txBody>
      </p:sp>
      <p:sp>
        <p:nvSpPr>
          <p:cNvPr id="5" name="Footer Placeholder 4">
            <a:extLst>
              <a:ext uri="{FF2B5EF4-FFF2-40B4-BE49-F238E27FC236}">
                <a16:creationId xmlns:a16="http://schemas.microsoft.com/office/drawing/2014/main" xmlns="" id="{3F081CE3-17E5-4DA4-A9AD-EA6967A2E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8DDE6DBE-007D-4B21-A0C6-284BC38889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3F42C-7870-467E-B605-F7226AA5127C}" type="slidenum">
              <a:rPr lang="en-US" smtClean="0"/>
              <a:t>‹#›</a:t>
            </a:fld>
            <a:endParaRPr lang="en-US"/>
          </a:p>
        </p:txBody>
      </p:sp>
    </p:spTree>
    <p:extLst>
      <p:ext uri="{BB962C8B-B14F-4D97-AF65-F5344CB8AC3E}">
        <p14:creationId xmlns:p14="http://schemas.microsoft.com/office/powerpoint/2010/main" val="1374237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0" y="5315051"/>
            <a:ext cx="12192000" cy="1542949"/>
            <a:chOff x="0" y="5315051"/>
            <a:chExt cx="12192000" cy="1542949"/>
          </a:xfrm>
        </p:grpSpPr>
        <p:pic>
          <p:nvPicPr>
            <p:cNvPr id="4" name="Picture 3">
              <a:extLst>
                <a:ext uri="{FF2B5EF4-FFF2-40B4-BE49-F238E27FC236}">
                  <a16:creationId xmlns:a16="http://schemas.microsoft.com/office/drawing/2014/main" xmlns="" id="{12734DF8-83C6-47FE-B4C5-05577529BD88}"/>
                </a:ext>
              </a:extLst>
            </p:cNvPr>
            <p:cNvPicPr>
              <a:picLocks noChangeAspect="1"/>
            </p:cNvPicPr>
            <p:nvPr/>
          </p:nvPicPr>
          <p:blipFill rotWithShape="1">
            <a:blip r:embed="rId3"/>
            <a:srcRect l="33280" t="70782" r="40981" b="6720"/>
            <a:stretch/>
          </p:blipFill>
          <p:spPr>
            <a:xfrm>
              <a:off x="9260114" y="5315051"/>
              <a:ext cx="2931886" cy="1542949"/>
            </a:xfrm>
            <a:prstGeom prst="rect">
              <a:avLst/>
            </a:prstGeom>
          </p:spPr>
        </p:pic>
        <p:pic>
          <p:nvPicPr>
            <p:cNvPr id="22" name="Picture 21">
              <a:extLst>
                <a:ext uri="{FF2B5EF4-FFF2-40B4-BE49-F238E27FC236}">
                  <a16:creationId xmlns:a16="http://schemas.microsoft.com/office/drawing/2014/main" xmlns="" id="{12734DF8-83C6-47FE-B4C5-05577529BD88}"/>
                </a:ext>
              </a:extLst>
            </p:cNvPr>
            <p:cNvPicPr>
              <a:picLocks noChangeAspect="1"/>
            </p:cNvPicPr>
            <p:nvPr/>
          </p:nvPicPr>
          <p:blipFill rotWithShape="1">
            <a:blip r:embed="rId3"/>
            <a:srcRect l="33280" t="70782" r="40981" b="6720"/>
            <a:stretch/>
          </p:blipFill>
          <p:spPr>
            <a:xfrm>
              <a:off x="6945084" y="5315051"/>
              <a:ext cx="2931886" cy="1542949"/>
            </a:xfrm>
            <a:prstGeom prst="rect">
              <a:avLst/>
            </a:prstGeom>
          </p:spPr>
        </p:pic>
        <p:pic>
          <p:nvPicPr>
            <p:cNvPr id="21" name="Picture 20">
              <a:extLst>
                <a:ext uri="{FF2B5EF4-FFF2-40B4-BE49-F238E27FC236}">
                  <a16:creationId xmlns:a16="http://schemas.microsoft.com/office/drawing/2014/main" xmlns="" id="{12734DF8-83C6-47FE-B4C5-05577529BD88}"/>
                </a:ext>
              </a:extLst>
            </p:cNvPr>
            <p:cNvPicPr>
              <a:picLocks noChangeAspect="1"/>
            </p:cNvPicPr>
            <p:nvPr/>
          </p:nvPicPr>
          <p:blipFill rotWithShape="1">
            <a:blip r:embed="rId3"/>
            <a:srcRect l="33280" t="70782" r="40981" b="6720"/>
            <a:stretch/>
          </p:blipFill>
          <p:spPr>
            <a:xfrm>
              <a:off x="4630056" y="5315051"/>
              <a:ext cx="2931886" cy="1542949"/>
            </a:xfrm>
            <a:prstGeom prst="rect">
              <a:avLst/>
            </a:prstGeom>
          </p:spPr>
        </p:pic>
        <p:pic>
          <p:nvPicPr>
            <p:cNvPr id="20" name="Picture 19">
              <a:extLst>
                <a:ext uri="{FF2B5EF4-FFF2-40B4-BE49-F238E27FC236}">
                  <a16:creationId xmlns:a16="http://schemas.microsoft.com/office/drawing/2014/main" xmlns="" id="{12734DF8-83C6-47FE-B4C5-05577529BD88}"/>
                </a:ext>
              </a:extLst>
            </p:cNvPr>
            <p:cNvPicPr>
              <a:picLocks noChangeAspect="1"/>
            </p:cNvPicPr>
            <p:nvPr/>
          </p:nvPicPr>
          <p:blipFill rotWithShape="1">
            <a:blip r:embed="rId3"/>
            <a:srcRect l="33280" t="70782" r="40981" b="6720"/>
            <a:stretch/>
          </p:blipFill>
          <p:spPr>
            <a:xfrm>
              <a:off x="2315028" y="5315051"/>
              <a:ext cx="2931886" cy="1542949"/>
            </a:xfrm>
            <a:prstGeom prst="rect">
              <a:avLst/>
            </a:prstGeom>
          </p:spPr>
        </p:pic>
        <p:pic>
          <p:nvPicPr>
            <p:cNvPr id="19" name="Picture 18">
              <a:extLst>
                <a:ext uri="{FF2B5EF4-FFF2-40B4-BE49-F238E27FC236}">
                  <a16:creationId xmlns:a16="http://schemas.microsoft.com/office/drawing/2014/main" xmlns="" id="{12734DF8-83C6-47FE-B4C5-05577529BD88}"/>
                </a:ext>
              </a:extLst>
            </p:cNvPr>
            <p:cNvPicPr>
              <a:picLocks noChangeAspect="1"/>
            </p:cNvPicPr>
            <p:nvPr/>
          </p:nvPicPr>
          <p:blipFill rotWithShape="1">
            <a:blip r:embed="rId3"/>
            <a:srcRect l="33280" t="70782" r="40981" b="6720"/>
            <a:stretch/>
          </p:blipFill>
          <p:spPr>
            <a:xfrm>
              <a:off x="0" y="5315051"/>
              <a:ext cx="2931886" cy="1542949"/>
            </a:xfrm>
            <a:prstGeom prst="rect">
              <a:avLst/>
            </a:prstGeom>
          </p:spPr>
        </p:pic>
      </p:grpSp>
      <p:grpSp>
        <p:nvGrpSpPr>
          <p:cNvPr id="3" name="Group 2"/>
          <p:cNvGrpSpPr/>
          <p:nvPr/>
        </p:nvGrpSpPr>
        <p:grpSpPr>
          <a:xfrm>
            <a:off x="0" y="0"/>
            <a:ext cx="12192000" cy="541867"/>
            <a:chOff x="0" y="0"/>
            <a:chExt cx="12192000" cy="541867"/>
          </a:xfrm>
        </p:grpSpPr>
        <p:pic>
          <p:nvPicPr>
            <p:cNvPr id="5" name="Picture 4">
              <a:extLst>
                <a:ext uri="{FF2B5EF4-FFF2-40B4-BE49-F238E27FC236}">
                  <a16:creationId xmlns:a16="http://schemas.microsoft.com/office/drawing/2014/main" xmlns="" id="{EE1AD5D9-D40A-4973-91F9-9E8DDA7DE05F}"/>
                </a:ext>
              </a:extLst>
            </p:cNvPr>
            <p:cNvPicPr>
              <a:picLocks noChangeAspect="1"/>
            </p:cNvPicPr>
            <p:nvPr/>
          </p:nvPicPr>
          <p:blipFill rotWithShape="1">
            <a:blip r:embed="rId4"/>
            <a:srcRect l="42469" t="8439" r="46828" b="83660"/>
            <a:stretch/>
          </p:blipFill>
          <p:spPr>
            <a:xfrm>
              <a:off x="0" y="0"/>
              <a:ext cx="1219201" cy="541867"/>
            </a:xfrm>
            <a:prstGeom prst="rect">
              <a:avLst/>
            </a:prstGeom>
          </p:spPr>
        </p:pic>
        <p:pic>
          <p:nvPicPr>
            <p:cNvPr id="6" name="Picture 5">
              <a:extLst>
                <a:ext uri="{FF2B5EF4-FFF2-40B4-BE49-F238E27FC236}">
                  <a16:creationId xmlns:a16="http://schemas.microsoft.com/office/drawing/2014/main" xmlns="" id="{78823FB5-D3C0-4506-91E8-8CC5C8B880D1}"/>
                </a:ext>
              </a:extLst>
            </p:cNvPr>
            <p:cNvPicPr>
              <a:picLocks noChangeAspect="1"/>
            </p:cNvPicPr>
            <p:nvPr/>
          </p:nvPicPr>
          <p:blipFill rotWithShape="1">
            <a:blip r:embed="rId4"/>
            <a:srcRect l="42469" t="8439" r="46828" b="83660"/>
            <a:stretch/>
          </p:blipFill>
          <p:spPr>
            <a:xfrm>
              <a:off x="1219200" y="0"/>
              <a:ext cx="1219201" cy="541867"/>
            </a:xfrm>
            <a:prstGeom prst="rect">
              <a:avLst/>
            </a:prstGeom>
          </p:spPr>
        </p:pic>
        <p:pic>
          <p:nvPicPr>
            <p:cNvPr id="12" name="Picture 11">
              <a:extLst>
                <a:ext uri="{FF2B5EF4-FFF2-40B4-BE49-F238E27FC236}">
                  <a16:creationId xmlns:a16="http://schemas.microsoft.com/office/drawing/2014/main" xmlns="" id="{B5F455D8-BD91-41CB-BD52-58DEC78E9E2C}"/>
                </a:ext>
              </a:extLst>
            </p:cNvPr>
            <p:cNvPicPr>
              <a:picLocks noChangeAspect="1"/>
            </p:cNvPicPr>
            <p:nvPr/>
          </p:nvPicPr>
          <p:blipFill rotWithShape="1">
            <a:blip r:embed="rId4"/>
            <a:srcRect l="42469" t="8439" r="46828" b="83660"/>
            <a:stretch/>
          </p:blipFill>
          <p:spPr>
            <a:xfrm>
              <a:off x="2438400" y="0"/>
              <a:ext cx="1219201" cy="541867"/>
            </a:xfrm>
            <a:prstGeom prst="rect">
              <a:avLst/>
            </a:prstGeom>
          </p:spPr>
        </p:pic>
        <p:pic>
          <p:nvPicPr>
            <p:cNvPr id="14" name="Picture 13">
              <a:extLst>
                <a:ext uri="{FF2B5EF4-FFF2-40B4-BE49-F238E27FC236}">
                  <a16:creationId xmlns:a16="http://schemas.microsoft.com/office/drawing/2014/main" xmlns="" id="{9EA66F87-12BC-41AB-A68B-64B6B4F61193}"/>
                </a:ext>
              </a:extLst>
            </p:cNvPr>
            <p:cNvPicPr>
              <a:picLocks noChangeAspect="1"/>
            </p:cNvPicPr>
            <p:nvPr/>
          </p:nvPicPr>
          <p:blipFill rotWithShape="1">
            <a:blip r:embed="rId4"/>
            <a:srcRect l="42469" t="8439" r="46828" b="83660"/>
            <a:stretch/>
          </p:blipFill>
          <p:spPr>
            <a:xfrm>
              <a:off x="3657600" y="0"/>
              <a:ext cx="1219201" cy="541867"/>
            </a:xfrm>
            <a:prstGeom prst="rect">
              <a:avLst/>
            </a:prstGeom>
          </p:spPr>
        </p:pic>
        <p:pic>
          <p:nvPicPr>
            <p:cNvPr id="17" name="Picture 16">
              <a:extLst>
                <a:ext uri="{FF2B5EF4-FFF2-40B4-BE49-F238E27FC236}">
                  <a16:creationId xmlns:a16="http://schemas.microsoft.com/office/drawing/2014/main" xmlns="" id="{D8B4C836-68CC-489A-9D4A-72406E4C54CE}"/>
                </a:ext>
              </a:extLst>
            </p:cNvPr>
            <p:cNvPicPr>
              <a:picLocks noChangeAspect="1"/>
            </p:cNvPicPr>
            <p:nvPr/>
          </p:nvPicPr>
          <p:blipFill rotWithShape="1">
            <a:blip r:embed="rId4"/>
            <a:srcRect l="42469" t="8439" r="46828" b="83660"/>
            <a:stretch/>
          </p:blipFill>
          <p:spPr>
            <a:xfrm>
              <a:off x="4876800" y="0"/>
              <a:ext cx="1219201" cy="541867"/>
            </a:xfrm>
            <a:prstGeom prst="rect">
              <a:avLst/>
            </a:prstGeom>
          </p:spPr>
        </p:pic>
        <p:pic>
          <p:nvPicPr>
            <p:cNvPr id="11" name="Picture 10">
              <a:extLst>
                <a:ext uri="{FF2B5EF4-FFF2-40B4-BE49-F238E27FC236}">
                  <a16:creationId xmlns:a16="http://schemas.microsoft.com/office/drawing/2014/main" xmlns="" id="{EE1AD5D9-D40A-4973-91F9-9E8DDA7DE05F}"/>
                </a:ext>
              </a:extLst>
            </p:cNvPr>
            <p:cNvPicPr>
              <a:picLocks noChangeAspect="1"/>
            </p:cNvPicPr>
            <p:nvPr/>
          </p:nvPicPr>
          <p:blipFill rotWithShape="1">
            <a:blip r:embed="rId4"/>
            <a:srcRect l="42469" t="8439" r="46828" b="83660"/>
            <a:stretch/>
          </p:blipFill>
          <p:spPr>
            <a:xfrm>
              <a:off x="6096000" y="0"/>
              <a:ext cx="1219201" cy="541867"/>
            </a:xfrm>
            <a:prstGeom prst="rect">
              <a:avLst/>
            </a:prstGeom>
          </p:spPr>
        </p:pic>
        <p:pic>
          <p:nvPicPr>
            <p:cNvPr id="13" name="Picture 12">
              <a:extLst>
                <a:ext uri="{FF2B5EF4-FFF2-40B4-BE49-F238E27FC236}">
                  <a16:creationId xmlns:a16="http://schemas.microsoft.com/office/drawing/2014/main" xmlns="" id="{EE1AD5D9-D40A-4973-91F9-9E8DDA7DE05F}"/>
                </a:ext>
              </a:extLst>
            </p:cNvPr>
            <p:cNvPicPr>
              <a:picLocks noChangeAspect="1"/>
            </p:cNvPicPr>
            <p:nvPr/>
          </p:nvPicPr>
          <p:blipFill rotWithShape="1">
            <a:blip r:embed="rId4"/>
            <a:srcRect l="42469" t="8439" r="46828" b="83660"/>
            <a:stretch/>
          </p:blipFill>
          <p:spPr>
            <a:xfrm>
              <a:off x="7315200" y="0"/>
              <a:ext cx="1219201" cy="541867"/>
            </a:xfrm>
            <a:prstGeom prst="rect">
              <a:avLst/>
            </a:prstGeom>
          </p:spPr>
        </p:pic>
        <p:pic>
          <p:nvPicPr>
            <p:cNvPr id="15" name="Picture 14">
              <a:extLst>
                <a:ext uri="{FF2B5EF4-FFF2-40B4-BE49-F238E27FC236}">
                  <a16:creationId xmlns:a16="http://schemas.microsoft.com/office/drawing/2014/main" xmlns="" id="{EE1AD5D9-D40A-4973-91F9-9E8DDA7DE05F}"/>
                </a:ext>
              </a:extLst>
            </p:cNvPr>
            <p:cNvPicPr>
              <a:picLocks noChangeAspect="1"/>
            </p:cNvPicPr>
            <p:nvPr/>
          </p:nvPicPr>
          <p:blipFill rotWithShape="1">
            <a:blip r:embed="rId4"/>
            <a:srcRect l="42469" t="8439" r="46828" b="83660"/>
            <a:stretch/>
          </p:blipFill>
          <p:spPr>
            <a:xfrm>
              <a:off x="8534400" y="0"/>
              <a:ext cx="1219201" cy="541867"/>
            </a:xfrm>
            <a:prstGeom prst="rect">
              <a:avLst/>
            </a:prstGeom>
          </p:spPr>
        </p:pic>
        <p:pic>
          <p:nvPicPr>
            <p:cNvPr id="16" name="Picture 15">
              <a:extLst>
                <a:ext uri="{FF2B5EF4-FFF2-40B4-BE49-F238E27FC236}">
                  <a16:creationId xmlns:a16="http://schemas.microsoft.com/office/drawing/2014/main" xmlns="" id="{EE1AD5D9-D40A-4973-91F9-9E8DDA7DE05F}"/>
                </a:ext>
              </a:extLst>
            </p:cNvPr>
            <p:cNvPicPr>
              <a:picLocks noChangeAspect="1"/>
            </p:cNvPicPr>
            <p:nvPr/>
          </p:nvPicPr>
          <p:blipFill rotWithShape="1">
            <a:blip r:embed="rId4"/>
            <a:srcRect l="42469" t="8439" r="46828" b="83660"/>
            <a:stretch/>
          </p:blipFill>
          <p:spPr>
            <a:xfrm>
              <a:off x="10972799" y="0"/>
              <a:ext cx="1219201" cy="541867"/>
            </a:xfrm>
            <a:prstGeom prst="rect">
              <a:avLst/>
            </a:prstGeom>
          </p:spPr>
        </p:pic>
        <p:pic>
          <p:nvPicPr>
            <p:cNvPr id="18" name="Picture 17">
              <a:extLst>
                <a:ext uri="{FF2B5EF4-FFF2-40B4-BE49-F238E27FC236}">
                  <a16:creationId xmlns:a16="http://schemas.microsoft.com/office/drawing/2014/main" xmlns="" id="{EE1AD5D9-D40A-4973-91F9-9E8DDA7DE05F}"/>
                </a:ext>
              </a:extLst>
            </p:cNvPr>
            <p:cNvPicPr>
              <a:picLocks noChangeAspect="1"/>
            </p:cNvPicPr>
            <p:nvPr/>
          </p:nvPicPr>
          <p:blipFill rotWithShape="1">
            <a:blip r:embed="rId4"/>
            <a:srcRect l="42469" t="8439" r="46828" b="83660"/>
            <a:stretch/>
          </p:blipFill>
          <p:spPr>
            <a:xfrm>
              <a:off x="9753600" y="0"/>
              <a:ext cx="1219201" cy="541867"/>
            </a:xfrm>
            <a:prstGeom prst="rect">
              <a:avLst/>
            </a:prstGeom>
          </p:spPr>
        </p:pic>
      </p:grpSp>
      <p:sp>
        <p:nvSpPr>
          <p:cNvPr id="7" name="TextBox 6">
            <a:extLst>
              <a:ext uri="{FF2B5EF4-FFF2-40B4-BE49-F238E27FC236}">
                <a16:creationId xmlns:a16="http://schemas.microsoft.com/office/drawing/2014/main" xmlns="" id="{EB9B81F7-3220-4822-93BA-9AB368C34FBD}"/>
              </a:ext>
            </a:extLst>
          </p:cNvPr>
          <p:cNvSpPr txBox="1"/>
          <p:nvPr/>
        </p:nvSpPr>
        <p:spPr>
          <a:xfrm>
            <a:off x="368734" y="66032"/>
            <a:ext cx="10241778" cy="461665"/>
          </a:xfrm>
          <a:prstGeom prst="rect">
            <a:avLst/>
          </a:prstGeom>
          <a:noFill/>
        </p:spPr>
        <p:txBody>
          <a:bodyPr wrap="none" rtlCol="0">
            <a:spAutoFit/>
          </a:bodyPr>
          <a:lstStyle/>
          <a:p>
            <a:r>
              <a:rPr lang="en-US" sz="2400" b="1" dirty="0"/>
              <a:t>Modeling Brainstem Inflammation's Role in Systemic Dysfunction during Sepsis</a:t>
            </a:r>
          </a:p>
        </p:txBody>
      </p:sp>
      <p:sp>
        <p:nvSpPr>
          <p:cNvPr id="8" name="TextBox 7">
            <a:extLst>
              <a:ext uri="{FF2B5EF4-FFF2-40B4-BE49-F238E27FC236}">
                <a16:creationId xmlns:a16="http://schemas.microsoft.com/office/drawing/2014/main" xmlns="" id="{E65498B5-74FA-4354-A9FA-523536215906}"/>
              </a:ext>
            </a:extLst>
          </p:cNvPr>
          <p:cNvSpPr txBox="1"/>
          <p:nvPr/>
        </p:nvSpPr>
        <p:spPr>
          <a:xfrm>
            <a:off x="5219700" y="5424805"/>
            <a:ext cx="6926092" cy="1323439"/>
          </a:xfrm>
          <a:prstGeom prst="rect">
            <a:avLst/>
          </a:prstGeom>
          <a:noFill/>
        </p:spPr>
        <p:txBody>
          <a:bodyPr wrap="square" rtlCol="0">
            <a:spAutoFit/>
          </a:bodyPr>
          <a:lstStyle/>
          <a:p>
            <a:r>
              <a:rPr lang="en-US" sz="2000" b="1" dirty="0">
                <a:solidFill>
                  <a:srgbClr val="FFFF00"/>
                </a:solidFill>
              </a:rPr>
              <a:t>Dick TE, FJ </a:t>
            </a:r>
            <a:r>
              <a:rPr lang="en-US" sz="2000" b="1" dirty="0" err="1">
                <a:solidFill>
                  <a:srgbClr val="FFFF00"/>
                </a:solidFill>
              </a:rPr>
              <a:t>Jacono</a:t>
            </a:r>
            <a:r>
              <a:rPr lang="en-US" sz="2000" b="1" dirty="0">
                <a:solidFill>
                  <a:srgbClr val="FFFF00"/>
                </a:solidFill>
              </a:rPr>
              <a:t>, KA </a:t>
            </a:r>
            <a:r>
              <a:rPr lang="en-US" sz="2000" b="1" dirty="0" err="1">
                <a:solidFill>
                  <a:srgbClr val="FFFF00"/>
                </a:solidFill>
              </a:rPr>
              <a:t>Loparo</a:t>
            </a:r>
            <a:r>
              <a:rPr lang="en-US" sz="2000" b="1" dirty="0">
                <a:solidFill>
                  <a:srgbClr val="FFFF00"/>
                </a:solidFill>
              </a:rPr>
              <a:t>, Case Western Reserve University</a:t>
            </a:r>
          </a:p>
          <a:p>
            <a:r>
              <a:rPr lang="en-US" sz="2000" b="1" dirty="0" err="1">
                <a:solidFill>
                  <a:srgbClr val="FFFF00"/>
                </a:solidFill>
              </a:rPr>
              <a:t>Vodovotz</a:t>
            </a:r>
            <a:r>
              <a:rPr lang="en-US" sz="2000" b="1" dirty="0">
                <a:solidFill>
                  <a:srgbClr val="FFFF00"/>
                </a:solidFill>
              </a:rPr>
              <a:t> Y, University of Pittsburgh and </a:t>
            </a:r>
          </a:p>
          <a:p>
            <a:r>
              <a:rPr lang="en-US" sz="2000" b="1" dirty="0" err="1">
                <a:solidFill>
                  <a:srgbClr val="FFFF00"/>
                </a:solidFill>
              </a:rPr>
              <a:t>Molkov</a:t>
            </a:r>
            <a:r>
              <a:rPr lang="en-US" sz="2000" b="1" dirty="0">
                <a:solidFill>
                  <a:srgbClr val="FFFF00"/>
                </a:solidFill>
              </a:rPr>
              <a:t> Y, Georgia State University</a:t>
            </a:r>
          </a:p>
          <a:p>
            <a:r>
              <a:rPr lang="en-US" sz="2000" b="1" dirty="0">
                <a:solidFill>
                  <a:srgbClr val="FFFF00"/>
                </a:solidFill>
              </a:rPr>
              <a:t>Grant support: NIBIB,  </a:t>
            </a:r>
            <a:r>
              <a:rPr lang="nl-NL" sz="2000" b="1" dirty="0">
                <a:solidFill>
                  <a:srgbClr val="FFFF00"/>
                </a:solidFill>
              </a:rPr>
              <a:t>U01 EB021960</a:t>
            </a:r>
            <a:endParaRPr lang="en-US" sz="2000" b="1" dirty="0">
              <a:solidFill>
                <a:srgbClr val="FFFF00"/>
              </a:solidFill>
            </a:endParaRPr>
          </a:p>
        </p:txBody>
      </p:sp>
      <p:sp>
        <p:nvSpPr>
          <p:cNvPr id="9" name="TextBox 8">
            <a:extLst>
              <a:ext uri="{FF2B5EF4-FFF2-40B4-BE49-F238E27FC236}">
                <a16:creationId xmlns:a16="http://schemas.microsoft.com/office/drawing/2014/main" xmlns="" id="{AC7D79D5-4CE2-47B6-836E-C505384A5CE4}"/>
              </a:ext>
            </a:extLst>
          </p:cNvPr>
          <p:cNvSpPr txBox="1"/>
          <p:nvPr/>
        </p:nvSpPr>
        <p:spPr>
          <a:xfrm>
            <a:off x="0" y="557099"/>
            <a:ext cx="12192000" cy="4708981"/>
          </a:xfrm>
          <a:prstGeom prst="rect">
            <a:avLst/>
          </a:prstGeom>
          <a:noFill/>
        </p:spPr>
        <p:txBody>
          <a:bodyPr wrap="square" rtlCol="0">
            <a:spAutoFit/>
          </a:bodyPr>
          <a:lstStyle/>
          <a:p>
            <a:r>
              <a:rPr lang="en-US" sz="2000" b="1" dirty="0"/>
              <a:t>Two models: </a:t>
            </a:r>
            <a:r>
              <a:rPr lang="en-US" sz="2000" b="1" i="1" dirty="0"/>
              <a:t>1) Data-Driven Models </a:t>
            </a:r>
            <a:r>
              <a:rPr lang="en-US" sz="2000" dirty="0"/>
              <a:t>(Dynamic Network Analysis (DyNA) and Dynamic Bayesian (DyBN) models of cytokine expression and physiologic pattern variabilities in brainstem cardiorespiratory control nuclei during inflammation induced by experimental Gram-negative sepsis) and </a:t>
            </a:r>
            <a:r>
              <a:rPr lang="en-US" sz="2000" b="1" i="1" dirty="0"/>
              <a:t>2) Mechanistic Models </a:t>
            </a:r>
            <a:r>
              <a:rPr lang="en-US" sz="2000" dirty="0"/>
              <a:t>(Ordinary Differential Equations [ODE] to infer the effect of neural inflammation on cardiorespiratory neural control circuitry based on ventilatory waveform variability (VPV), cardiorespiratory coupling and their responses to perturbations.)</a:t>
            </a:r>
            <a:endParaRPr lang="en-US" sz="2000" b="1" dirty="0"/>
          </a:p>
          <a:p>
            <a:r>
              <a:rPr lang="en-US" sz="2000" b="1" dirty="0"/>
              <a:t>What is new inside? </a:t>
            </a:r>
            <a:r>
              <a:rPr lang="en-US" sz="2000" b="1" i="1" dirty="0"/>
              <a:t>Integrating two distinct models </a:t>
            </a:r>
            <a:r>
              <a:rPr lang="en-US" sz="2000" dirty="0"/>
              <a:t>Output from one model informs the other model. In the Data-Driven Models </a:t>
            </a:r>
            <a:r>
              <a:rPr lang="en-US" sz="2000" dirty="0" smtClean="0"/>
              <a:t>(DDM</a:t>
            </a:r>
            <a:r>
              <a:rPr lang="en-US" sz="2000" dirty="0"/>
              <a:t>), we capture the dynamics of the central and peripheral inflammatory responses and integrate our measures of VPV as ‘nodes’. The VPV and cardiorespiratory coupling utilize the decrease in synaptic efficacy in the environment; providing a neurophysiologic basis for changes in the complexity of physiologic signals in severe illness.</a:t>
            </a:r>
            <a:endParaRPr lang="en-US" sz="2000" b="1" dirty="0"/>
          </a:p>
          <a:p>
            <a:r>
              <a:rPr lang="en-US" sz="2000" b="1" dirty="0"/>
              <a:t>How will this change current practice? </a:t>
            </a:r>
            <a:r>
              <a:rPr lang="en-US" sz="2000" b="1" i="1" dirty="0"/>
              <a:t>Dynamics in the disease process </a:t>
            </a:r>
            <a:r>
              <a:rPr lang="en-US" sz="2000" dirty="0"/>
              <a:t>Current models, especially ODEs, do not reflect the dynamics of inflammation. We capture the dynamics in the </a:t>
            </a:r>
            <a:r>
              <a:rPr lang="en-US" sz="2000" dirty="0" smtClean="0"/>
              <a:t>DDM </a:t>
            </a:r>
            <a:r>
              <a:rPr lang="en-US" sz="2000" dirty="0"/>
              <a:t>and integrate the dynamics in ODEs. Focusing on dynamics is relevant for tracking and staging patients. </a:t>
            </a:r>
            <a:endParaRPr lang="en-US" sz="2000" b="1" dirty="0"/>
          </a:p>
          <a:p>
            <a:r>
              <a:rPr lang="en-US" sz="2000" b="1" dirty="0"/>
              <a:t>End Users: Physicians and Scientists </a:t>
            </a:r>
            <a:r>
              <a:rPr lang="en-US" sz="2000" dirty="0"/>
              <a:t>with expertise in measuring complexity in critical illness. The required data are recorded </a:t>
            </a:r>
            <a:r>
              <a:rPr lang="en-US" sz="2000" dirty="0" smtClean="0"/>
              <a:t>commonly in Intensive Care Units. </a:t>
            </a:r>
            <a:r>
              <a:rPr lang="en-US" sz="2000" dirty="0"/>
              <a:t>Ultimately our approach will provide biometrics to monitor patients.</a:t>
            </a:r>
            <a:endParaRPr lang="en-US" sz="2000" u="sng" dirty="0"/>
          </a:p>
        </p:txBody>
      </p:sp>
    </p:spTree>
    <p:extLst>
      <p:ext uri="{BB962C8B-B14F-4D97-AF65-F5344CB8AC3E}">
        <p14:creationId xmlns:p14="http://schemas.microsoft.com/office/powerpoint/2010/main" val="261807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2E05F11347B5F438CC356E1FB585997" ma:contentTypeVersion="10" ma:contentTypeDescription="Create a new document." ma:contentTypeScope="" ma:versionID="f53e215d34f45bf77f43d42b426e4cac">
  <xsd:schema xmlns:xsd="http://www.w3.org/2001/XMLSchema" xmlns:xs="http://www.w3.org/2001/XMLSchema" xmlns:p="http://schemas.microsoft.com/office/2006/metadata/properties" xmlns:ns3="6c4d626b-9088-449f-92b2-acd8ca5b6166" targetNamespace="http://schemas.microsoft.com/office/2006/metadata/properties" ma:root="true" ma:fieldsID="09e56f05c78c21946a61f3d4ff9d4855" ns3:_="">
    <xsd:import namespace="6c4d626b-9088-449f-92b2-acd8ca5b616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4d626b-9088-449f-92b2-acd8ca5b61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27CDE9-D50B-471C-95C5-74DF2FBD0635}">
  <ds:schemaRefs>
    <ds:schemaRef ds:uri="6c4d626b-9088-449f-92b2-acd8ca5b6166"/>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AF0DDB91-C533-42F7-9755-A9D3CB51E0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4d626b-9088-449f-92b2-acd8ca5b61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3CB889B-7F37-4B79-A4F7-4180E9EFE6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346</TotalTime>
  <Words>567</Words>
  <Application>Microsoft Office PowerPoint</Application>
  <PresentationFormat>Widescreen</PresentationFormat>
  <Paragraphs>28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Peng, Grace (NIH/NIBIB) [E]</dc:creator>
  <cp:lastModifiedBy>Thomas E Dick</cp:lastModifiedBy>
  <cp:revision>32</cp:revision>
  <dcterms:created xsi:type="dcterms:W3CDTF">2019-02-06T14:40:55Z</dcterms:created>
  <dcterms:modified xsi:type="dcterms:W3CDTF">2019-08-21T18:38:13Z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0x01010022E05F11347B5F438CC356E1FB585997</vt:lpwstr>
  </property>
</Properties>
</file>