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73" autoAdjust="0"/>
    <p:restoredTop sz="59767" autoAdjust="0"/>
  </p:normalViewPr>
  <p:slideViewPr>
    <p:cSldViewPr snapToGrid="0">
      <p:cViewPr varScale="1">
        <p:scale>
          <a:sx n="43" d="100"/>
          <a:sy n="43" d="100"/>
        </p:scale>
        <p:origin x="956"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4" d="100"/>
          <a:sy n="114" d="100"/>
        </p:scale>
        <p:origin x="100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new theories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math challenges </a:t>
            </a:r>
            <a:r>
              <a:rPr lang="en-US" sz="1200" kern="1200" dirty="0">
                <a:solidFill>
                  <a:schemeClr val="tx1"/>
                </a:solidFill>
                <a:effectLst/>
                <a:latin typeface="+mn-lt"/>
                <a:ea typeface="+mn-ea"/>
                <a:cs typeface="+mn-cs"/>
              </a:rPr>
              <a:t>being overcome (e.g. collision dynamics, cloth dynamics, haptics, etc.)</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a:t>
            </a:r>
            <a:r>
              <a:rPr lang="en-US" sz="1200" u="sng" kern="1200" dirty="0">
                <a:solidFill>
                  <a:schemeClr val="tx1"/>
                </a:solidFill>
                <a:effectLst/>
                <a:latin typeface="+mn-lt"/>
                <a:ea typeface="+mn-ea"/>
                <a:cs typeface="+mn-cs"/>
              </a:rPr>
              <a:t>new statistical approaches </a:t>
            </a:r>
            <a:r>
              <a:rPr lang="en-US" sz="1200" kern="1200" dirty="0">
                <a:solidFill>
                  <a:schemeClr val="tx1"/>
                </a:solidFill>
                <a:effectLst/>
                <a:latin typeface="+mn-lt"/>
                <a:ea typeface="+mn-ea"/>
                <a:cs typeface="+mn-cs"/>
              </a:rPr>
              <a:t>will provide mechanistic understanding of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theory</a:t>
            </a:r>
            <a:r>
              <a:rPr lang="en-US" sz="1200" kern="1200" dirty="0">
                <a:solidFill>
                  <a:schemeClr val="tx1"/>
                </a:solidFill>
                <a:effectLst/>
                <a:latin typeface="+mn-lt"/>
                <a:ea typeface="+mn-ea"/>
                <a:cs typeface="+mn-cs"/>
              </a:rPr>
              <a:t> behind the math/stats and how it will be used to understand how the brain works; explain the level of </a:t>
            </a:r>
            <a:r>
              <a:rPr lang="en-US" sz="1200" u="sng" kern="1200" dirty="0">
                <a:solidFill>
                  <a:schemeClr val="tx1"/>
                </a:solidFill>
                <a:effectLst/>
                <a:latin typeface="+mn-lt"/>
                <a:ea typeface="+mn-ea"/>
                <a:cs typeface="+mn-cs"/>
              </a:rPr>
              <a:t>data dependency </a:t>
            </a:r>
            <a:r>
              <a:rPr lang="en-US" sz="1200" kern="1200" dirty="0">
                <a:solidFill>
                  <a:schemeClr val="tx1"/>
                </a:solidFill>
                <a:effectLst/>
                <a:latin typeface="+mn-lt"/>
                <a:ea typeface="+mn-ea"/>
                <a:cs typeface="+mn-cs"/>
              </a:rPr>
              <a:t>on your model (e.g.:  (a) completely abstract toy model, (b) a coarse-grained model based on a high level view of previous data, (c) a model based directly on one kind of data (e.g., neural recordings) or (d) a model synthesizing multiple data types (e.g., neural recordings and </a:t>
            </a:r>
            <a:r>
              <a:rPr lang="en-US" sz="1200" kern="1200" dirty="0" err="1">
                <a:solidFill>
                  <a:schemeClr val="tx1"/>
                </a:solidFill>
                <a:effectLst/>
                <a:latin typeface="+mn-lt"/>
                <a:ea typeface="+mn-ea"/>
                <a:cs typeface="+mn-cs"/>
              </a:rPr>
              <a:t>connectomics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dirty="0"/>
              <a:t>PI name, email:  </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241520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baseline="0" dirty="0">
                <a:solidFill>
                  <a:schemeClr val="tx1"/>
                </a:solidFill>
                <a:effectLst/>
                <a:latin typeface="+mn-lt"/>
                <a:ea typeface="+mn-ea"/>
                <a:cs typeface="+mn-cs"/>
              </a:rPr>
              <a:t>The multiscale computational framework will be developed to model blood flow and changes in the heart and vessels wall mechanics that are observed in the pulmonary arterial hypertension disease. The model will incorporate the high and low resolution of the small and large vasculature and the heart that are key components of the described cardio-pulmonary system. I</a:t>
            </a:r>
            <a:r>
              <a:rPr lang="en-GB" sz="1200" kern="1200" baseline="0" dirty="0">
                <a:solidFill>
                  <a:schemeClr val="tx1"/>
                </a:solidFill>
                <a:effectLst/>
                <a:latin typeface="+mn-lt"/>
                <a:ea typeface="+mn-ea"/>
                <a:cs typeface="+mn-cs"/>
              </a:rPr>
              <a:t>n the long term, the model will assist with patient stratification based on biomechanical markers, and provide a framework for virtual testing of pharmacological interventions.</a:t>
            </a: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We will use </a:t>
            </a:r>
            <a:r>
              <a:rPr lang="en-GB" sz="1200" b="1" dirty="0"/>
              <a:t>machine learning and AI</a:t>
            </a:r>
            <a:r>
              <a:rPr lang="en-GB" sz="1200" dirty="0"/>
              <a:t> by (1) data assimilation for hemodynamics, (2) uncertainty quantification for multi-fidelity models, (3) uncertainty quantification for parameters evaluated by patients data. </a:t>
            </a:r>
            <a:endParaRPr lang="en-US"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consist</a:t>
            </a:r>
            <a:r>
              <a:rPr lang="en-US" sz="1200" b="0" kern="1200" baseline="0" dirty="0">
                <a:solidFill>
                  <a:schemeClr val="tx1"/>
                </a:solidFill>
                <a:effectLst/>
                <a:latin typeface="+mn-lt"/>
                <a:ea typeface="+mn-ea"/>
                <a:cs typeface="+mn-cs"/>
              </a:rPr>
              <a:t> of (1) full and optimized coupling of the hemodynamics and G&amp;R in small, large vessels and the heart to build unified spatiotemporal multiscale computational tool, (2) automating parameters calibrations, (3) applying the computational model for virtual testing of pharmacological treatments. </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Mathematical</a:t>
            </a:r>
            <a:r>
              <a:rPr lang="en-US" sz="1200" kern="1200" baseline="0" dirty="0">
                <a:solidFill>
                  <a:schemeClr val="tx1"/>
                </a:solidFill>
                <a:effectLst/>
                <a:latin typeface="+mn-lt"/>
                <a:ea typeface="+mn-ea"/>
                <a:cs typeface="+mn-cs"/>
              </a:rPr>
              <a:t> framework will help to cross time and spatial scales in a rigorous and consistent way leading to a reliable computational model as well as clarification of the imposed assumptions. This theoretical description will also help to identify numerous model limitations that is usually challenging for the complex multi-physics problem with vascular hemodynamics, G&amp;R, tissues mechanics, and the heart model.</a:t>
            </a:r>
          </a:p>
          <a:p>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PI :  C.</a:t>
            </a:r>
            <a:r>
              <a:rPr lang="en-US" baseline="0" dirty="0"/>
              <a:t> Alberto Figueroa (figueroc@med.umich.edu), </a:t>
            </a:r>
            <a:r>
              <a:rPr lang="en-US" baseline="0" dirty="0" err="1"/>
              <a:t>Seungik</a:t>
            </a:r>
            <a:r>
              <a:rPr lang="en-US" baseline="0" dirty="0"/>
              <a:t> </a:t>
            </a:r>
            <a:r>
              <a:rPr lang="en-US" baseline="0" dirty="0" err="1"/>
              <a:t>Baek</a:t>
            </a:r>
            <a:r>
              <a:rPr lang="en-US" baseline="0" dirty="0"/>
              <a:t> (</a:t>
            </a:r>
            <a:r>
              <a:rPr lang="en-US" sz="1200" b="0" i="0" kern="1200" dirty="0">
                <a:solidFill>
                  <a:schemeClr val="tx1"/>
                </a:solidFill>
                <a:effectLst/>
                <a:latin typeface="+mn-lt"/>
                <a:ea typeface="+mn-ea"/>
                <a:cs typeface="+mn-cs"/>
              </a:rPr>
              <a:t>sbaek@egr.msu.edu)</a:t>
            </a:r>
            <a:r>
              <a:rPr lang="en-US" baseline="0" dirty="0"/>
              <a:t>, Adam L. </a:t>
            </a:r>
            <a:r>
              <a:rPr lang="en-US" baseline="0" dirty="0" err="1"/>
              <a:t>Dorfman</a:t>
            </a:r>
            <a:r>
              <a:rPr lang="en-US" baseline="0" dirty="0"/>
              <a:t> (</a:t>
            </a:r>
            <a:r>
              <a:rPr lang="en-US" sz="1200" b="0" i="0" kern="1200" dirty="0">
                <a:solidFill>
                  <a:schemeClr val="tx1"/>
                </a:solidFill>
                <a:effectLst/>
                <a:latin typeface="+mn-lt"/>
                <a:ea typeface="+mn-ea"/>
                <a:cs typeface="+mn-cs"/>
              </a:rPr>
              <a:t>adamdorf@med.umich.edu)</a:t>
            </a:r>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2</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2637260" cy="400110"/>
          </a:xfrm>
          <a:prstGeom prst="rect">
            <a:avLst/>
          </a:prstGeom>
          <a:noFill/>
        </p:spPr>
        <p:txBody>
          <a:bodyPr wrap="none" rtlCol="0">
            <a:spAutoFit/>
          </a:bodyPr>
          <a:lstStyle/>
          <a:p>
            <a:r>
              <a:rPr lang="en-US" sz="2000" b="1" dirty="0"/>
              <a:t>{Insert title – headline}</a:t>
            </a:r>
          </a:p>
        </p:txBody>
      </p:sp>
      <p:sp>
        <p:nvSpPr>
          <p:cNvPr id="8" name="TextBox 7">
            <a:extLst>
              <a:ext uri="{FF2B5EF4-FFF2-40B4-BE49-F238E27FC236}">
                <a16:creationId xmlns:a16="http://schemas.microsoft.com/office/drawing/2014/main" id="{E65498B5-74FA-4354-A9FA-523536215906}"/>
              </a:ext>
            </a:extLst>
          </p:cNvPr>
          <p:cNvSpPr txBox="1"/>
          <p:nvPr/>
        </p:nvSpPr>
        <p:spPr>
          <a:xfrm>
            <a:off x="9260114" y="5490131"/>
            <a:ext cx="2931886" cy="1323439"/>
          </a:xfrm>
          <a:prstGeom prst="rect">
            <a:avLst/>
          </a:prstGeom>
          <a:noFill/>
        </p:spPr>
        <p:txBody>
          <a:bodyPr wrap="square" rtlCol="0">
            <a:spAutoFit/>
          </a:bodyPr>
          <a:lstStyle/>
          <a:p>
            <a:r>
              <a:rPr lang="en-US" sz="2000" dirty="0"/>
              <a:t>{Insert investigator images</a:t>
            </a:r>
          </a:p>
          <a:p>
            <a:r>
              <a:rPr lang="en-US" sz="2000" dirty="0"/>
              <a:t>Names, Institutions</a:t>
            </a:r>
          </a:p>
          <a:p>
            <a:endParaRPr lang="en-US" sz="2000" dirty="0"/>
          </a:p>
          <a:p>
            <a:r>
              <a:rPr lang="en-US" sz="2000" dirty="0"/>
              <a:t>Grant support:  Agency, #}</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10261600" cy="5632311"/>
          </a:xfrm>
          <a:prstGeom prst="rect">
            <a:avLst/>
          </a:prstGeom>
          <a:noFill/>
        </p:spPr>
        <p:txBody>
          <a:bodyPr wrap="square" rtlCol="0">
            <a:spAutoFit/>
          </a:bodyPr>
          <a:lstStyle/>
          <a:p>
            <a:r>
              <a:rPr lang="en-US" sz="2000" b="1" dirty="0"/>
              <a:t>The model </a:t>
            </a:r>
            <a:r>
              <a:rPr lang="en-US" sz="2000" dirty="0"/>
              <a:t>{describe purpose of model or method, describe construct, insert graphical depiction, video of simulation if applicable}</a:t>
            </a:r>
          </a:p>
          <a:p>
            <a:endParaRPr lang="en-US" sz="2000" b="1" dirty="0"/>
          </a:p>
          <a:p>
            <a:endParaRPr lang="en-US" sz="2000" b="1" dirty="0"/>
          </a:p>
          <a:p>
            <a:endParaRPr lang="en-US" sz="2000" b="1" dirty="0"/>
          </a:p>
          <a:p>
            <a:r>
              <a:rPr lang="en-US" sz="2000" b="1" dirty="0"/>
              <a:t>What is new inside? </a:t>
            </a:r>
            <a:r>
              <a:rPr lang="en-US" sz="2000" dirty="0"/>
              <a:t>{describe new math, new algorithm}</a:t>
            </a:r>
          </a:p>
          <a:p>
            <a:endParaRPr lang="en-US" sz="2000" b="1" dirty="0"/>
          </a:p>
          <a:p>
            <a:endParaRPr lang="en-US" sz="2000" b="1" dirty="0"/>
          </a:p>
          <a:p>
            <a:endParaRPr lang="en-US" sz="2000" b="1" dirty="0"/>
          </a:p>
          <a:p>
            <a:endParaRPr lang="en-US" sz="2000" b="1" dirty="0"/>
          </a:p>
          <a:p>
            <a:r>
              <a:rPr lang="en-US" sz="2000" b="1" dirty="0"/>
              <a:t>How will this change current practice? </a:t>
            </a:r>
            <a:r>
              <a:rPr lang="en-US" sz="2000" dirty="0"/>
              <a:t> {Why is this important?}</a:t>
            </a:r>
          </a:p>
          <a:p>
            <a:endParaRPr lang="en-US" sz="2000" b="1" dirty="0"/>
          </a:p>
          <a:p>
            <a:endParaRPr lang="en-US" sz="2000" b="1" dirty="0"/>
          </a:p>
          <a:p>
            <a:endParaRPr lang="en-US" sz="2000" b="1" dirty="0"/>
          </a:p>
          <a:p>
            <a:endParaRPr lang="en-US" sz="2000" b="1" dirty="0"/>
          </a:p>
          <a:p>
            <a:r>
              <a:rPr lang="en-US" sz="2000" b="1" dirty="0"/>
              <a:t>End Users </a:t>
            </a:r>
            <a:r>
              <a:rPr lang="en-US" sz="2000" dirty="0"/>
              <a:t>{Who are the stakeholders? What expertise should they have? How will they use it (e.g.: data &amp; platform needed)?}</a:t>
            </a:r>
          </a:p>
          <a:p>
            <a:endParaRPr lang="en-US" sz="2000" b="1" u="sng" dirty="0"/>
          </a:p>
        </p:txBody>
      </p:sp>
    </p:spTree>
    <p:extLst>
      <p:ext uri="{BB962C8B-B14F-4D97-AF65-F5344CB8AC3E}">
        <p14:creationId xmlns:p14="http://schemas.microsoft.com/office/powerpoint/2010/main" val="51844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77038" y="523113"/>
            <a:ext cx="2198622" cy="1844931"/>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5"/>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5"/>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5"/>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5"/>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5"/>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103124" y="-87856"/>
            <a:ext cx="6297676" cy="707886"/>
          </a:xfrm>
          <a:prstGeom prst="rect">
            <a:avLst/>
          </a:prstGeom>
          <a:noFill/>
        </p:spPr>
        <p:txBody>
          <a:bodyPr wrap="square" rtlCol="0">
            <a:spAutoFit/>
          </a:bodyPr>
          <a:lstStyle/>
          <a:p>
            <a:r>
              <a:rPr lang="en-US" sz="2000" b="1" dirty="0"/>
              <a:t>Spatiotemporal Multiscale Model for  Cardio-Pulmonary Hemodynamics and Growth and Remodeling</a:t>
            </a:r>
          </a:p>
        </p:txBody>
      </p:sp>
      <p:sp>
        <p:nvSpPr>
          <p:cNvPr id="8" name="TextBox 7">
            <a:extLst>
              <a:ext uri="{FF2B5EF4-FFF2-40B4-BE49-F238E27FC236}">
                <a16:creationId xmlns:a16="http://schemas.microsoft.com/office/drawing/2014/main" id="{E65498B5-74FA-4354-A9FA-523536215906}"/>
              </a:ext>
            </a:extLst>
          </p:cNvPr>
          <p:cNvSpPr txBox="1"/>
          <p:nvPr/>
        </p:nvSpPr>
        <p:spPr>
          <a:xfrm>
            <a:off x="9233610" y="6317144"/>
            <a:ext cx="3051156" cy="523220"/>
          </a:xfrm>
          <a:prstGeom prst="rect">
            <a:avLst/>
          </a:prstGeom>
          <a:noFill/>
        </p:spPr>
        <p:txBody>
          <a:bodyPr wrap="square" rtlCol="0">
            <a:spAutoFit/>
          </a:bodyPr>
          <a:lstStyle/>
          <a:p>
            <a:pPr algn="ctr"/>
            <a:r>
              <a:rPr lang="en-US" sz="1400" dirty="0" err="1">
                <a:solidFill>
                  <a:schemeClr val="bg1"/>
                </a:solidFill>
              </a:rPr>
              <a:t>C.A.Figueroa</a:t>
            </a:r>
            <a:r>
              <a:rPr lang="en-US" sz="1400" dirty="0">
                <a:solidFill>
                  <a:schemeClr val="bg1"/>
                </a:solidFill>
              </a:rPr>
              <a:t>,    </a:t>
            </a:r>
            <a:r>
              <a:rPr lang="en-US" sz="1400" dirty="0" err="1">
                <a:solidFill>
                  <a:schemeClr val="bg1"/>
                </a:solidFill>
              </a:rPr>
              <a:t>S.Baek</a:t>
            </a:r>
            <a:r>
              <a:rPr lang="en-US" sz="1400" dirty="0">
                <a:solidFill>
                  <a:schemeClr val="bg1"/>
                </a:solidFill>
              </a:rPr>
              <a:t>,    </a:t>
            </a:r>
            <a:r>
              <a:rPr lang="en-US" sz="1400" dirty="0" err="1">
                <a:solidFill>
                  <a:schemeClr val="bg1"/>
                </a:solidFill>
              </a:rPr>
              <a:t>A.L.Dorfman</a:t>
            </a:r>
            <a:endParaRPr lang="en-US" sz="1400" dirty="0">
              <a:solidFill>
                <a:schemeClr val="bg1"/>
              </a:solidFill>
            </a:endParaRPr>
          </a:p>
          <a:p>
            <a:pPr algn="ctr"/>
            <a:r>
              <a:rPr lang="en-US" sz="1400" dirty="0">
                <a:solidFill>
                  <a:schemeClr val="bg1"/>
                </a:solidFill>
              </a:rPr>
              <a:t>Grant NIBIB: U01 HL 135842</a:t>
            </a:r>
          </a:p>
        </p:txBody>
      </p:sp>
      <p:sp>
        <p:nvSpPr>
          <p:cNvPr id="9" name="TextBox 8">
            <a:extLst>
              <a:ext uri="{FF2B5EF4-FFF2-40B4-BE49-F238E27FC236}">
                <a16:creationId xmlns:a16="http://schemas.microsoft.com/office/drawing/2014/main" id="{AC7D79D5-4CE2-47B6-836E-C505384A5CE4}"/>
              </a:ext>
            </a:extLst>
          </p:cNvPr>
          <p:cNvSpPr txBox="1"/>
          <p:nvPr/>
        </p:nvSpPr>
        <p:spPr>
          <a:xfrm>
            <a:off x="47335" y="552162"/>
            <a:ext cx="9929703" cy="2308324"/>
          </a:xfrm>
          <a:prstGeom prst="rect">
            <a:avLst/>
          </a:prstGeom>
          <a:noFill/>
        </p:spPr>
        <p:txBody>
          <a:bodyPr wrap="square" rtlCol="0">
            <a:spAutoFit/>
          </a:bodyPr>
          <a:lstStyle/>
          <a:p>
            <a:pPr algn="just"/>
            <a:r>
              <a:rPr lang="en-US" sz="1600" b="1" dirty="0"/>
              <a:t>The model</a:t>
            </a:r>
            <a:endParaRPr lang="en-US" sz="1600" dirty="0"/>
          </a:p>
          <a:p>
            <a:pPr marL="285750" indent="-285750" algn="just">
              <a:buFont typeface="Arial" panose="020B0604020202020204" pitchFamily="34" charset="0"/>
              <a:buChar char="•"/>
            </a:pPr>
            <a:r>
              <a:rPr lang="en-US" sz="1600" dirty="0"/>
              <a:t>The main purpose of the model is to describe biomechanics of the </a:t>
            </a:r>
            <a:r>
              <a:rPr lang="en-GB" sz="1600" dirty="0"/>
              <a:t>Pulmonary Arterial Hypertension (PAH) progression. We are developing the spatiotemporal multiscale </a:t>
            </a:r>
            <a:r>
              <a:rPr lang="en-US" sz="1600" dirty="0"/>
              <a:t>model of the </a:t>
            </a:r>
            <a:r>
              <a:rPr lang="en-GB" sz="1600" dirty="0"/>
              <a:t>cardio-pulmonary system (with small, large vasculature and the heart) that accounts for both hemodynamics and tissue  growth and </a:t>
            </a:r>
            <a:r>
              <a:rPr lang="en-GB" sz="1600" dirty="0" err="1"/>
              <a:t>remodeling</a:t>
            </a:r>
            <a:r>
              <a:rPr lang="en-GB" sz="1600" dirty="0"/>
              <a:t> (G&amp;R) using longitudinal clinical human data. </a:t>
            </a:r>
          </a:p>
          <a:p>
            <a:pPr marL="285750" indent="-285750" algn="just">
              <a:buFont typeface="Arial" panose="020B0604020202020204" pitchFamily="34" charset="0"/>
              <a:buChar char="•"/>
            </a:pPr>
            <a:r>
              <a:rPr lang="en-US" sz="1600" dirty="0"/>
              <a:t>The computational hemodynamics and vessels/heart wall mechanics is implemented with the Coupled Momentum Method (FEM-based FSI) and FEM, respectively. The G&amp;R for vessels walls is described by the constrained mixture theory while for the heart by the growth-tensor. The Fluid-Solid-Growth (FSG) model is described by the temporal multiscale based on time scales separations and linear approximations. The </a:t>
            </a:r>
          </a:p>
        </p:txBody>
      </p:sp>
      <p:pic>
        <p:nvPicPr>
          <p:cNvPr id="11"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2185" y="5377231"/>
            <a:ext cx="711661" cy="979246"/>
          </a:xfrm>
          <a:prstGeom prst="rect">
            <a:avLst/>
          </a:prstGeom>
        </p:spPr>
      </p:pic>
      <p:pic>
        <p:nvPicPr>
          <p:cNvPr id="13" name="Picture 12"/>
          <p:cNvPicPr>
            <a:picLocks noChangeAspect="1"/>
          </p:cNvPicPr>
          <p:nvPr/>
        </p:nvPicPr>
        <p:blipFill>
          <a:blip r:embed="rId7"/>
          <a:stretch>
            <a:fillRect/>
          </a:stretch>
        </p:blipFill>
        <p:spPr>
          <a:xfrm>
            <a:off x="10459366" y="5371066"/>
            <a:ext cx="692134" cy="985411"/>
          </a:xfrm>
          <a:prstGeom prst="rect">
            <a:avLst/>
          </a:prstGeom>
        </p:spPr>
      </p:pic>
      <p:pic>
        <p:nvPicPr>
          <p:cNvPr id="1026" name="Picture 2" descr="https://bloodflow.engin.umich.edu/wp-content/uploads/sites/165/2015/01/figueroc.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447439" y="5380314"/>
            <a:ext cx="782107" cy="976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8812603" y="2665482"/>
            <a:ext cx="3293525" cy="2071882"/>
          </a:xfrm>
          <a:prstGeom prst="rect">
            <a:avLst/>
          </a:prstGeom>
        </p:spPr>
      </p:pic>
      <p:sp>
        <p:nvSpPr>
          <p:cNvPr id="18" name="TextBox 17">
            <a:extLst>
              <a:ext uri="{FF2B5EF4-FFF2-40B4-BE49-F238E27FC236}">
                <a16:creationId xmlns:a16="http://schemas.microsoft.com/office/drawing/2014/main" id="{AC7D79D5-4CE2-47B6-836E-C505384A5CE4}"/>
              </a:ext>
            </a:extLst>
          </p:cNvPr>
          <p:cNvSpPr txBox="1"/>
          <p:nvPr/>
        </p:nvSpPr>
        <p:spPr>
          <a:xfrm>
            <a:off x="103124" y="2844538"/>
            <a:ext cx="8889353" cy="3785652"/>
          </a:xfrm>
          <a:prstGeom prst="rect">
            <a:avLst/>
          </a:prstGeom>
          <a:noFill/>
        </p:spPr>
        <p:txBody>
          <a:bodyPr wrap="square" rtlCol="0">
            <a:spAutoFit/>
          </a:bodyPr>
          <a:lstStyle/>
          <a:p>
            <a:pPr algn="just"/>
            <a:r>
              <a:rPr lang="en-US" sz="1600" b="1" dirty="0"/>
              <a:t>What is new inside? </a:t>
            </a:r>
          </a:p>
          <a:p>
            <a:pPr marL="342900" indent="-342900" algn="just">
              <a:buFont typeface="Arial" panose="020B0604020202020204" pitchFamily="34" charset="0"/>
              <a:buChar char="•"/>
            </a:pPr>
            <a:r>
              <a:rPr lang="en-US" sz="1600" dirty="0"/>
              <a:t>Temporal multiscale framework for the FSG model that couples short-time hemodynamics with slow-time G&amp;R of vessels walls in the small pulmonary arterial tree.</a:t>
            </a:r>
          </a:p>
          <a:p>
            <a:pPr marL="342900" indent="-342900" algn="just">
              <a:buFont typeface="Arial" panose="020B0604020202020204" pitchFamily="34" charset="0"/>
              <a:buChar char="•"/>
            </a:pPr>
            <a:r>
              <a:rPr lang="en-US" sz="1600" dirty="0"/>
              <a:t>Homeostatic optimization of the hemodynamics and wall mechanics parameters accounting for the wall metabolic cost to determine a hemostatic baseline in the arterial tree.</a:t>
            </a:r>
          </a:p>
          <a:p>
            <a:pPr marL="342900" indent="-342900" algn="just">
              <a:buFont typeface="Arial" panose="020B0604020202020204" pitchFamily="34" charset="0"/>
              <a:buChar char="•"/>
            </a:pPr>
            <a:r>
              <a:rPr lang="en-US" sz="1600" dirty="0"/>
              <a:t>Uncertainty quantification for multi-fidelity models based on statistics and the co-</a:t>
            </a:r>
            <a:r>
              <a:rPr lang="en-US" sz="1600" dirty="0" err="1"/>
              <a:t>kringing</a:t>
            </a:r>
            <a:r>
              <a:rPr lang="en-US" sz="1600" dirty="0"/>
              <a:t> estimator. </a:t>
            </a:r>
          </a:p>
          <a:p>
            <a:pPr algn="just"/>
            <a:r>
              <a:rPr lang="en-US" sz="1600" b="1" dirty="0"/>
              <a:t>How will this change current practice? </a:t>
            </a:r>
            <a:r>
              <a:rPr lang="en-US" sz="1600" dirty="0"/>
              <a:t> </a:t>
            </a:r>
            <a:endParaRPr lang="en-US" sz="1600" b="1" dirty="0"/>
          </a:p>
          <a:p>
            <a:pPr marL="285750" indent="-285750" algn="just">
              <a:buFont typeface="Arial" panose="020B0604020202020204" pitchFamily="34" charset="0"/>
              <a:buChar char="•"/>
            </a:pPr>
            <a:r>
              <a:rPr lang="en-US" sz="1600" dirty="0"/>
              <a:t>This model will interconnect the hemodynamics factors with considerations of G&amp;R observed in pulmonary vessels and right ventricle during progression of PAH. The computational framework will be used for patient-specific modeling and will help in analyzing a biomechanical response of the cardio-pulmonary system to potentially new medical treatments (e.g. vasodilatory agents). </a:t>
            </a:r>
          </a:p>
          <a:p>
            <a:pPr algn="just"/>
            <a:r>
              <a:rPr lang="en-US" sz="1600" b="1" dirty="0"/>
              <a:t>End Users</a:t>
            </a:r>
          </a:p>
          <a:p>
            <a:pPr algn="just"/>
            <a:r>
              <a:rPr lang="en-US" sz="1600" dirty="0"/>
              <a:t>End product is the computational tool to assist biomechanical engineers, medical scientists and clinicians to investigate the role of hemodynamics and G&amp;R in PAH. The modeling expertize will be required for an engineer as well as a close collaboration with clinicians.</a:t>
            </a:r>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763</Words>
  <Application>Microsoft Office PowerPoint</Application>
  <PresentationFormat>Widescreen</PresentationFormat>
  <Paragraphs>70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Carlos Alberto Figueroa</cp:lastModifiedBy>
  <cp:revision>51</cp:revision>
  <dcterms:created xsi:type="dcterms:W3CDTF">2019-02-06T14:40:55Z</dcterms:created>
  <dcterms:modified xsi:type="dcterms:W3CDTF">2019-02-26T00:37:24Z</dcterms:modified>
</cp:coreProperties>
</file>